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Glacial Indifference" panose="020B0604020202020204" charset="0"/>
      <p:regular r:id="rId17"/>
    </p:embeddedFont>
    <p:embeddedFont>
      <p:font typeface="Glacial Indifference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4" name="Group 4"/>
          <p:cNvGrpSpPr/>
          <p:nvPr/>
        </p:nvGrpSpPr>
        <p:grpSpPr>
          <a:xfrm>
            <a:off x="8925386" y="1648907"/>
            <a:ext cx="10288054" cy="6989185"/>
            <a:chOff x="0" y="0"/>
            <a:chExt cx="2709611" cy="1840773"/>
          </a:xfrm>
        </p:grpSpPr>
        <p:sp>
          <p:nvSpPr>
            <p:cNvPr id="5" name="Freeform 5"/>
            <p:cNvSpPr/>
            <p:nvPr/>
          </p:nvSpPr>
          <p:spPr>
            <a:xfrm>
              <a:off x="0" y="0"/>
              <a:ext cx="2709611" cy="1840773"/>
            </a:xfrm>
            <a:custGeom>
              <a:avLst/>
              <a:gdLst/>
              <a:ahLst/>
              <a:cxnLst/>
              <a:rect l="l" t="t" r="r" b="b"/>
              <a:pathLst>
                <a:path w="2709611" h="1840773">
                  <a:moveTo>
                    <a:pt x="38378" y="0"/>
                  </a:moveTo>
                  <a:lnTo>
                    <a:pt x="2671233" y="0"/>
                  </a:lnTo>
                  <a:cubicBezTo>
                    <a:pt x="2681411" y="0"/>
                    <a:pt x="2691173" y="4043"/>
                    <a:pt x="2698370" y="11241"/>
                  </a:cubicBezTo>
                  <a:cubicBezTo>
                    <a:pt x="2705568" y="18438"/>
                    <a:pt x="2709611" y="28200"/>
                    <a:pt x="2709611" y="38378"/>
                  </a:cubicBezTo>
                  <a:lnTo>
                    <a:pt x="2709611" y="1802395"/>
                  </a:lnTo>
                  <a:cubicBezTo>
                    <a:pt x="2709611" y="1812573"/>
                    <a:pt x="2705568" y="1822335"/>
                    <a:pt x="2698370" y="1829532"/>
                  </a:cubicBezTo>
                  <a:cubicBezTo>
                    <a:pt x="2691173" y="1836730"/>
                    <a:pt x="2681411" y="1840773"/>
                    <a:pt x="2671233" y="1840773"/>
                  </a:cubicBezTo>
                  <a:lnTo>
                    <a:pt x="38378" y="1840773"/>
                  </a:lnTo>
                  <a:cubicBezTo>
                    <a:pt x="28200" y="1840773"/>
                    <a:pt x="18438" y="1836730"/>
                    <a:pt x="11241" y="1829532"/>
                  </a:cubicBezTo>
                  <a:cubicBezTo>
                    <a:pt x="4043" y="1822335"/>
                    <a:pt x="0" y="1812573"/>
                    <a:pt x="0" y="1802395"/>
                  </a:cubicBezTo>
                  <a:lnTo>
                    <a:pt x="0" y="38378"/>
                  </a:lnTo>
                  <a:cubicBezTo>
                    <a:pt x="0" y="28200"/>
                    <a:pt x="4043" y="18438"/>
                    <a:pt x="11241" y="11241"/>
                  </a:cubicBezTo>
                  <a:cubicBezTo>
                    <a:pt x="18438" y="4043"/>
                    <a:pt x="28200" y="0"/>
                    <a:pt x="38378" y="0"/>
                  </a:cubicBezTo>
                  <a:close/>
                </a:path>
              </a:pathLst>
            </a:custGeom>
            <a:solidFill>
              <a:srgbClr val="932D25"/>
            </a:solidFill>
          </p:spPr>
        </p:sp>
        <p:sp>
          <p:nvSpPr>
            <p:cNvPr id="6" name="TextBox 6"/>
            <p:cNvSpPr txBox="1"/>
            <p:nvPr/>
          </p:nvSpPr>
          <p:spPr>
            <a:xfrm>
              <a:off x="0" y="-38100"/>
              <a:ext cx="2709611" cy="1878873"/>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a:off x="1760653" y="8450910"/>
            <a:ext cx="6083641" cy="1201519"/>
          </a:xfrm>
          <a:custGeom>
            <a:avLst/>
            <a:gdLst/>
            <a:ahLst/>
            <a:cxnLst/>
            <a:rect l="l" t="t" r="r" b="b"/>
            <a:pathLst>
              <a:path w="6083641" h="1201519">
                <a:moveTo>
                  <a:pt x="0" y="0"/>
                </a:moveTo>
                <a:lnTo>
                  <a:pt x="6083642" y="0"/>
                </a:lnTo>
                <a:lnTo>
                  <a:pt x="6083642" y="1201519"/>
                </a:lnTo>
                <a:lnTo>
                  <a:pt x="0" y="1201519"/>
                </a:lnTo>
                <a:lnTo>
                  <a:pt x="0" y="0"/>
                </a:lnTo>
                <a:close/>
              </a:path>
            </a:pathLst>
          </a:custGeom>
          <a:blipFill>
            <a:blip r:embed="rId2">
              <a:alphaModFix amt="76000"/>
            </a:blip>
            <a:stretch>
              <a:fillRect/>
            </a:stretch>
          </a:blipFill>
        </p:spPr>
      </p:sp>
      <p:sp>
        <p:nvSpPr>
          <p:cNvPr id="10" name="Freeform 10"/>
          <p:cNvSpPr/>
          <p:nvPr/>
        </p:nvSpPr>
        <p:spPr>
          <a:xfrm>
            <a:off x="1357916" y="1489011"/>
            <a:ext cx="6889115" cy="7149081"/>
          </a:xfrm>
          <a:custGeom>
            <a:avLst/>
            <a:gdLst/>
            <a:ahLst/>
            <a:cxnLst/>
            <a:rect l="l" t="t" r="r" b="b"/>
            <a:pathLst>
              <a:path w="6889115" h="7149081">
                <a:moveTo>
                  <a:pt x="0" y="0"/>
                </a:moveTo>
                <a:lnTo>
                  <a:pt x="6889115" y="0"/>
                </a:lnTo>
                <a:lnTo>
                  <a:pt x="6889115" y="7149082"/>
                </a:lnTo>
                <a:lnTo>
                  <a:pt x="0" y="71490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9347001" y="3821027"/>
            <a:ext cx="7912299" cy="2599350"/>
          </a:xfrm>
          <a:prstGeom prst="rect">
            <a:avLst/>
          </a:prstGeom>
        </p:spPr>
        <p:txBody>
          <a:bodyPr lIns="0" tIns="0" rIns="0" bIns="0" rtlCol="0" anchor="t">
            <a:spAutoFit/>
          </a:bodyPr>
          <a:lstStyle/>
          <a:p>
            <a:pPr algn="r">
              <a:lnSpc>
                <a:spcPts val="6711"/>
              </a:lnSpc>
            </a:pPr>
            <a:r>
              <a:rPr lang="en-US" sz="6711" b="1">
                <a:solidFill>
                  <a:srgbClr val="FFFFFF"/>
                </a:solidFill>
                <a:latin typeface="Glacial Indifference Bold"/>
                <a:ea typeface="Glacial Indifference Bold"/>
                <a:cs typeface="Glacial Indifference Bold"/>
                <a:sym typeface="Glacial Indifference Bold"/>
              </a:rPr>
              <a:t>PANCASILA DALAM KONTEKS KETATANEGARAAN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455073" y="1872963"/>
            <a:ext cx="13377854" cy="7502373"/>
          </a:xfrm>
          <a:prstGeom prst="rect">
            <a:avLst/>
          </a:prstGeom>
        </p:spPr>
        <p:txBody>
          <a:bodyPr lIns="0" tIns="0" rIns="0" bIns="0" rtlCol="0" anchor="t">
            <a:spAutoFit/>
          </a:bodyPr>
          <a:lstStyle/>
          <a:p>
            <a:pPr algn="just">
              <a:lnSpc>
                <a:spcPts val="5958"/>
              </a:lnSpc>
            </a:pPr>
            <a:r>
              <a:rPr lang="en-US" sz="4256" spc="-255">
                <a:solidFill>
                  <a:srgbClr val="FFFFFF"/>
                </a:solidFill>
                <a:latin typeface="Glacial Indifference"/>
                <a:ea typeface="Glacial Indifference"/>
                <a:cs typeface="Glacial Indifference"/>
                <a:sym typeface="Glacial Indifference"/>
              </a:rPr>
              <a:t>C. Pokok-pokok Pikiran dalam Pembukaan UUD 1945</a:t>
            </a:r>
          </a:p>
          <a:p>
            <a:pPr marL="918871" lvl="1" indent="-459435" algn="just">
              <a:lnSpc>
                <a:spcPts val="5958"/>
              </a:lnSpc>
              <a:buFont typeface="Arial"/>
              <a:buChar char="•"/>
            </a:pPr>
            <a:r>
              <a:rPr lang="en-US" sz="4256" spc="-255">
                <a:solidFill>
                  <a:srgbClr val="FFFFFF"/>
                </a:solidFill>
                <a:latin typeface="Glacial Indifference"/>
                <a:ea typeface="Glacial Indifference"/>
                <a:cs typeface="Glacial Indifference"/>
                <a:sym typeface="Glacial Indifference"/>
              </a:rPr>
              <a:t>Pokok Pikiran Pertama menunjukan Persatuan.</a:t>
            </a:r>
          </a:p>
          <a:p>
            <a:pPr marL="918871" lvl="1" indent="-459435" algn="just">
              <a:lnSpc>
                <a:spcPts val="5958"/>
              </a:lnSpc>
              <a:buFont typeface="Arial"/>
              <a:buChar char="•"/>
            </a:pPr>
            <a:r>
              <a:rPr lang="en-US" sz="4256" spc="-255">
                <a:solidFill>
                  <a:srgbClr val="FFFFFF"/>
                </a:solidFill>
                <a:latin typeface="Glacial Indifference"/>
                <a:ea typeface="Glacial Indifference"/>
                <a:cs typeface="Glacial Indifference"/>
                <a:sym typeface="Glacial Indifference"/>
              </a:rPr>
              <a:t>Pokok Pikiran Kedua menunjukan kesadaran bahwa manusia memiliki hak dan kewajiban yang sama.</a:t>
            </a:r>
          </a:p>
          <a:p>
            <a:pPr marL="918871" lvl="1" indent="-459435" algn="just">
              <a:lnSpc>
                <a:spcPts val="5958"/>
              </a:lnSpc>
              <a:buFont typeface="Arial"/>
              <a:buChar char="•"/>
            </a:pPr>
            <a:r>
              <a:rPr lang="en-US" sz="4256" spc="-255">
                <a:solidFill>
                  <a:srgbClr val="FFFFFF"/>
                </a:solidFill>
                <a:latin typeface="Glacial Indifference"/>
                <a:ea typeface="Glacial Indifference"/>
                <a:cs typeface="Glacial Indifference"/>
                <a:sym typeface="Glacial Indifference"/>
              </a:rPr>
              <a:t>Pokok Pikiran Ketiga menyatakan bahwa kedaulatan berada ditangan rakyat.</a:t>
            </a:r>
          </a:p>
          <a:p>
            <a:pPr marL="918871" lvl="1" indent="-459435" algn="just">
              <a:lnSpc>
                <a:spcPts val="5958"/>
              </a:lnSpc>
              <a:buFont typeface="Arial"/>
              <a:buChar char="•"/>
            </a:pPr>
            <a:r>
              <a:rPr lang="en-US" sz="4256" spc="-255">
                <a:solidFill>
                  <a:srgbClr val="FFFFFF"/>
                </a:solidFill>
                <a:latin typeface="Glacial Indifference"/>
                <a:ea typeface="Glacial Indifference"/>
                <a:cs typeface="Glacial Indifference"/>
                <a:sym typeface="Glacial Indifference"/>
              </a:rPr>
              <a:t>Pokok Pikiran Keempat menyatakan bahwa UUD mengandung isi yang mewajibkan pemerintah dan penyelenggaran negara untuk memelihara budi pekerti kemanusiaan.</a:t>
            </a:r>
          </a:p>
        </p:txBody>
      </p:sp>
      <p:sp>
        <p:nvSpPr>
          <p:cNvPr id="8" name="TextBox 8"/>
          <p:cNvSpPr txBox="1"/>
          <p:nvPr/>
        </p:nvSpPr>
        <p:spPr>
          <a:xfrm>
            <a:off x="2455073" y="1123950"/>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Pembukaan UUD 1945</a:t>
            </a:r>
          </a:p>
        </p:txBody>
      </p:sp>
      <p:sp>
        <p:nvSpPr>
          <p:cNvPr id="13" name="Freeform 13"/>
          <p:cNvSpPr/>
          <p:nvPr/>
        </p:nvSpPr>
        <p:spPr>
          <a:xfrm rot="-10555981">
            <a:off x="10643584" y="-4909584"/>
            <a:ext cx="8182799" cy="5906493"/>
          </a:xfrm>
          <a:custGeom>
            <a:avLst/>
            <a:gdLst/>
            <a:ahLst/>
            <a:cxnLst/>
            <a:rect l="l" t="t" r="r" b="b"/>
            <a:pathLst>
              <a:path w="8182799" h="5906493">
                <a:moveTo>
                  <a:pt x="0" y="0"/>
                </a:moveTo>
                <a:lnTo>
                  <a:pt x="8182799" y="0"/>
                </a:lnTo>
                <a:lnTo>
                  <a:pt x="8182799" y="5906493"/>
                </a:lnTo>
                <a:lnTo>
                  <a:pt x="0" y="5906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2327439"/>
            <a:ext cx="12527931" cy="6580987"/>
          </a:xfrm>
          <a:prstGeom prst="rect">
            <a:avLst/>
          </a:prstGeom>
        </p:spPr>
        <p:txBody>
          <a:bodyPr lIns="0" tIns="0" rIns="0" bIns="0" rtlCol="0" anchor="t">
            <a:spAutoFit/>
          </a:bodyPr>
          <a:lstStyle/>
          <a:p>
            <a:pPr algn="just">
              <a:lnSpc>
                <a:spcPts val="5818"/>
              </a:lnSpc>
            </a:pPr>
            <a:r>
              <a:rPr lang="en-US" sz="4156">
                <a:solidFill>
                  <a:srgbClr val="FFFFFF"/>
                </a:solidFill>
                <a:latin typeface="Glacial Indifference"/>
                <a:ea typeface="Glacial Indifference"/>
                <a:cs typeface="Glacial Indifference"/>
                <a:sym typeface="Glacial Indifference"/>
              </a:rPr>
              <a:t>D. Hubungan antara Pancasila dengan Pembukaan UUD 1945</a:t>
            </a:r>
          </a:p>
          <a:p>
            <a:pPr marL="897281" lvl="1" indent="-448641" algn="just">
              <a:lnSpc>
                <a:spcPts val="5818"/>
              </a:lnSpc>
              <a:buFont typeface="Arial"/>
              <a:buChar char="•"/>
            </a:pPr>
            <a:r>
              <a:rPr lang="en-US" sz="4156">
                <a:solidFill>
                  <a:srgbClr val="FFFFFF"/>
                </a:solidFill>
                <a:latin typeface="Glacial Indifference"/>
                <a:ea typeface="Glacial Indifference"/>
                <a:cs typeface="Glacial Indifference"/>
                <a:sym typeface="Glacial Indifference"/>
              </a:rPr>
              <a:t>Pancasila mempunyai fungsi dan kedudukan yang sangat penting dalam kehidupan bernegara dan merupakan unsur penentu berlakunya tertib Indonesia. Pembukaan UUD 1945 adalah sumber dari segala sumber hukum Republik Indonesia hal terpenting bagi bangsa Indonesia adalah mewujudkan cita-citanya sesuai dengan Pancasila.</a:t>
            </a:r>
          </a:p>
        </p:txBody>
      </p:sp>
      <p:sp>
        <p:nvSpPr>
          <p:cNvPr id="8" name="TextBox 8"/>
          <p:cNvSpPr txBox="1"/>
          <p:nvPr/>
        </p:nvSpPr>
        <p:spPr>
          <a:xfrm>
            <a:off x="2586958" y="1374894"/>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Pembukaan UUD 1945</a:t>
            </a:r>
          </a:p>
        </p:txBody>
      </p:sp>
      <p:sp>
        <p:nvSpPr>
          <p:cNvPr id="13" name="Freeform 13"/>
          <p:cNvSpPr/>
          <p:nvPr/>
        </p:nvSpPr>
        <p:spPr>
          <a:xfrm rot="-10555981">
            <a:off x="10643584" y="-4909584"/>
            <a:ext cx="8182799" cy="5906493"/>
          </a:xfrm>
          <a:custGeom>
            <a:avLst/>
            <a:gdLst/>
            <a:ahLst/>
            <a:cxnLst/>
            <a:rect l="l" t="t" r="r" b="b"/>
            <a:pathLst>
              <a:path w="8182799" h="5906493">
                <a:moveTo>
                  <a:pt x="0" y="0"/>
                </a:moveTo>
                <a:lnTo>
                  <a:pt x="8182799" y="0"/>
                </a:lnTo>
                <a:lnTo>
                  <a:pt x="8182799" y="5906493"/>
                </a:lnTo>
                <a:lnTo>
                  <a:pt x="0" y="5906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2695078"/>
            <a:ext cx="12527931" cy="5997423"/>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E. Hubungan antara Pembukaan UUD 1945 dengan Proklamasi 17 Aguatus 1945</a:t>
            </a:r>
          </a:p>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Pembukaan UUD 1945 dan Proklamasi 17 Agustus 1945 memiliki hubungan asasi yang merupakan satu kesatuan yang bulat, karena yang terkandung didalam Pembukaan UUD 1945 merupakan amanat keramat dari Proklamasi 17 Agustus 1945.</a:t>
            </a:r>
          </a:p>
        </p:txBody>
      </p:sp>
      <p:sp>
        <p:nvSpPr>
          <p:cNvPr id="8" name="TextBox 8"/>
          <p:cNvSpPr txBox="1"/>
          <p:nvPr/>
        </p:nvSpPr>
        <p:spPr>
          <a:xfrm>
            <a:off x="2586958" y="1374894"/>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Pembukaan UUD 1945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2275018"/>
            <a:ext cx="11912688" cy="6847069"/>
          </a:xfrm>
          <a:prstGeom prst="rect">
            <a:avLst/>
          </a:prstGeom>
        </p:spPr>
        <p:txBody>
          <a:bodyPr lIns="0" tIns="0" rIns="0" bIns="0" rtlCol="0" anchor="t">
            <a:spAutoFit/>
          </a:bodyPr>
          <a:lstStyle/>
          <a:p>
            <a:pPr algn="just">
              <a:lnSpc>
                <a:spcPts val="4974"/>
              </a:lnSpc>
            </a:pPr>
            <a:r>
              <a:rPr lang="en-US" sz="3553" spc="-135">
                <a:solidFill>
                  <a:srgbClr val="FFFFFF"/>
                </a:solidFill>
                <a:latin typeface="Glacial Indifference"/>
                <a:ea typeface="Glacial Indifference"/>
                <a:cs typeface="Glacial Indifference"/>
                <a:sym typeface="Glacial Indifference"/>
              </a:rPr>
              <a:t>Hubungan antara Pembukaan dengan Pasal-pasal UUD 1945</a:t>
            </a:r>
          </a:p>
          <a:p>
            <a:pPr algn="just">
              <a:lnSpc>
                <a:spcPts val="4974"/>
              </a:lnSpc>
            </a:pPr>
            <a:r>
              <a:rPr lang="en-US" sz="3553" spc="-135">
                <a:solidFill>
                  <a:srgbClr val="FFFFFF"/>
                </a:solidFill>
                <a:latin typeface="Glacial Indifference"/>
                <a:ea typeface="Glacial Indifference"/>
                <a:cs typeface="Glacial Indifference"/>
                <a:sym typeface="Glacial Indifference"/>
              </a:rPr>
              <a:t> 1. Pembagian UUD 1945:</a:t>
            </a:r>
          </a:p>
          <a:p>
            <a:pPr marL="767117" lvl="1" indent="-383558" algn="just">
              <a:lnSpc>
                <a:spcPts val="4974"/>
              </a:lnSpc>
              <a:buFont typeface="Arial"/>
              <a:buChar char="•"/>
            </a:pPr>
            <a:r>
              <a:rPr lang="en-US" sz="3553" spc="-135">
                <a:solidFill>
                  <a:srgbClr val="FFFFFF"/>
                </a:solidFill>
                <a:latin typeface="Glacial Indifference"/>
                <a:ea typeface="Glacial Indifference"/>
                <a:cs typeface="Glacial Indifference"/>
                <a:sym typeface="Glacial Indifference"/>
              </a:rPr>
              <a:t>Dua bagian utama: Pembukaan (terdiri dari empat alinea) dan Pasal-pasal (terdiri dari 20 bab, 73 pasal, 3 aturan peralihan, dan 2 aturan tambahan).</a:t>
            </a:r>
          </a:p>
          <a:p>
            <a:pPr marL="767117" lvl="1" indent="-383558" algn="just">
              <a:lnSpc>
                <a:spcPts val="4974"/>
              </a:lnSpc>
              <a:buFont typeface="Arial"/>
              <a:buChar char="•"/>
            </a:pPr>
            <a:r>
              <a:rPr lang="en-US" sz="3553" spc="-135">
                <a:solidFill>
                  <a:srgbClr val="FFFFFF"/>
                </a:solidFill>
                <a:latin typeface="Glacial Indifference"/>
                <a:ea typeface="Glacial Indifference"/>
                <a:cs typeface="Glacial Indifference"/>
                <a:sym typeface="Glacial Indifference"/>
              </a:rPr>
              <a:t>Alinea pertama hingga ketiga dalam pembukaan menggambarkan peristiwa yang mendahului kemerdekaan Indonesia.</a:t>
            </a:r>
          </a:p>
          <a:p>
            <a:pPr marL="767117" lvl="1" indent="-383558" algn="just">
              <a:lnSpc>
                <a:spcPts val="4974"/>
              </a:lnSpc>
              <a:buFont typeface="Arial"/>
              <a:buChar char="•"/>
            </a:pPr>
            <a:r>
              <a:rPr lang="en-US" sz="3553" spc="-135">
                <a:solidFill>
                  <a:srgbClr val="FFFFFF"/>
                </a:solidFill>
                <a:latin typeface="Glacial Indifference"/>
                <a:ea typeface="Glacial Indifference"/>
                <a:cs typeface="Glacial Indifference"/>
                <a:sym typeface="Glacial Indifference"/>
              </a:rPr>
              <a:t>Alinea keempat memuat prinsip-prinsip dasar yang memiliki hubungan kausal dengan pasal-pasal UUD 1945, yang mencakup: Dasar filosofis negara, yaitu Pancasila.</a:t>
            </a:r>
          </a:p>
        </p:txBody>
      </p:sp>
      <p:sp>
        <p:nvSpPr>
          <p:cNvPr id="8" name="TextBox 8"/>
          <p:cNvSpPr txBox="1"/>
          <p:nvPr/>
        </p:nvSpPr>
        <p:spPr>
          <a:xfrm>
            <a:off x="2586958" y="1374894"/>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Pasal-Pasal UUD 1945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2421556"/>
            <a:ext cx="13407380" cy="6064806"/>
          </a:xfrm>
          <a:prstGeom prst="rect">
            <a:avLst/>
          </a:prstGeom>
        </p:spPr>
        <p:txBody>
          <a:bodyPr lIns="0" tIns="0" rIns="0" bIns="0" rtlCol="0" anchor="t">
            <a:spAutoFit/>
          </a:bodyPr>
          <a:lstStyle/>
          <a:p>
            <a:pPr algn="just">
              <a:lnSpc>
                <a:spcPts val="5394"/>
              </a:lnSpc>
            </a:pPr>
            <a:r>
              <a:rPr lang="en-US" sz="3853" spc="-146">
                <a:solidFill>
                  <a:srgbClr val="FFFFFF"/>
                </a:solidFill>
                <a:latin typeface="Glacial Indifference"/>
                <a:ea typeface="Glacial Indifference"/>
                <a:cs typeface="Glacial Indifference"/>
                <a:sym typeface="Glacial Indifference"/>
              </a:rPr>
              <a:t>Hubungan antara Pembukaan dengan Pasal-pasal UUD 1945</a:t>
            </a:r>
          </a:p>
          <a:p>
            <a:pPr algn="just">
              <a:lnSpc>
                <a:spcPts val="5394"/>
              </a:lnSpc>
            </a:pPr>
            <a:r>
              <a:rPr lang="en-US" sz="3853" spc="-146">
                <a:solidFill>
                  <a:srgbClr val="FFFFFF"/>
                </a:solidFill>
                <a:latin typeface="Glacial Indifference"/>
                <a:ea typeface="Glacial Indifference"/>
                <a:cs typeface="Glacial Indifference"/>
                <a:sym typeface="Glacial Indifference"/>
              </a:rPr>
              <a:t> 2. Analisis Isi:</a:t>
            </a:r>
          </a:p>
          <a:p>
            <a:pPr marL="831885" lvl="1" indent="-415942" algn="just">
              <a:lnSpc>
                <a:spcPts val="5394"/>
              </a:lnSpc>
              <a:buFont typeface="Arial"/>
              <a:buChar char="•"/>
            </a:pPr>
            <a:r>
              <a:rPr lang="en-US" sz="3853" spc="-146">
                <a:solidFill>
                  <a:srgbClr val="FFFFFF"/>
                </a:solidFill>
                <a:latin typeface="Glacial Indifference"/>
                <a:ea typeface="Glacial Indifference"/>
                <a:cs typeface="Glacial Indifference"/>
                <a:sym typeface="Glacial Indifference"/>
              </a:rPr>
              <a:t>Alinea pertama hingga ketiga dalam pembukaan menggambarkan peristiwa yang mendahului kemerdekaan indonesia namun tidak memiliki hubungan langsung dengan pasal-pasal UUD 1945.</a:t>
            </a:r>
          </a:p>
          <a:p>
            <a:pPr algn="just">
              <a:lnSpc>
                <a:spcPts val="5394"/>
              </a:lnSpc>
            </a:pPr>
            <a:r>
              <a:rPr lang="en-US" sz="3853" spc="-146">
                <a:solidFill>
                  <a:srgbClr val="FFFFFF"/>
                </a:solidFill>
                <a:latin typeface="Glacial Indifference"/>
                <a:ea typeface="Glacial Indifference"/>
                <a:cs typeface="Glacial Indifference"/>
                <a:sym typeface="Glacial Indifference"/>
              </a:rPr>
              <a:t>3. Pokok-Pokok Pikiran dalam Pembukaan:</a:t>
            </a:r>
          </a:p>
          <a:p>
            <a:pPr marL="831885" lvl="1" indent="-415942" algn="just">
              <a:lnSpc>
                <a:spcPts val="5394"/>
              </a:lnSpc>
              <a:buFont typeface="Arial"/>
              <a:buChar char="•"/>
            </a:pPr>
            <a:r>
              <a:rPr lang="en-US" sz="3853" spc="-146">
                <a:solidFill>
                  <a:srgbClr val="FFFFFF"/>
                </a:solidFill>
                <a:latin typeface="Glacial Indifference"/>
                <a:ea typeface="Glacial Indifference"/>
                <a:cs typeface="Glacial Indifference"/>
                <a:sym typeface="Glacial Indifference"/>
              </a:rPr>
              <a:t>Negara berdasarkan Ketuhanan, dengan Pancasila sebagai dasar filosofis negara.</a:t>
            </a:r>
          </a:p>
        </p:txBody>
      </p:sp>
      <p:sp>
        <p:nvSpPr>
          <p:cNvPr id="8" name="TextBox 8"/>
          <p:cNvSpPr txBox="1"/>
          <p:nvPr/>
        </p:nvSpPr>
        <p:spPr>
          <a:xfrm>
            <a:off x="2586958" y="1374894"/>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Pasal-Pasal UUD 1945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2347762"/>
            <a:ext cx="12527931" cy="5244948"/>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Hubungan antara Pembukaan dengan Pasal-pasal UUD 1945</a:t>
            </a:r>
          </a:p>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Sistem ketatanegaraan dengan berdasarkan pada nilai nilai dan yang berhubungan dengan pancasila, menjadikan karakter suatu bangsa memiliki moral yang sesuai dengan yang tercermin dalam sila sila pancasila.</a:t>
            </a:r>
          </a:p>
        </p:txBody>
      </p:sp>
      <p:sp>
        <p:nvSpPr>
          <p:cNvPr id="8" name="TextBox 8"/>
          <p:cNvSpPr txBox="1"/>
          <p:nvPr/>
        </p:nvSpPr>
        <p:spPr>
          <a:xfrm>
            <a:off x="2586958" y="1374894"/>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KESIMPULAN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880035" y="2789357"/>
            <a:ext cx="12527931" cy="5244948"/>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Pancasila merupakan landasan dan dasar negara Indonesia yang mengatur seluruh struktur ketatanegaraan Republik Indonesia. Dalam pemerintahan Indonesia, masih banyak bahkan sangat banyak anggota- anggotanya dan juga sistem pemerintahannya yang tidak sesuai dengan nila- nilai yang ada dalam setiap sila Pancasila.</a:t>
            </a:r>
          </a:p>
        </p:txBody>
      </p:sp>
      <p:sp>
        <p:nvSpPr>
          <p:cNvPr id="8" name="TextBox 8"/>
          <p:cNvSpPr txBox="1"/>
          <p:nvPr/>
        </p:nvSpPr>
        <p:spPr>
          <a:xfrm>
            <a:off x="2880035" y="1281145"/>
            <a:ext cx="7460531" cy="1300238"/>
          </a:xfrm>
          <a:prstGeom prst="rect">
            <a:avLst/>
          </a:prstGeom>
        </p:spPr>
        <p:txBody>
          <a:bodyPr lIns="0" tIns="0" rIns="0" bIns="0" rtlCol="0" anchor="t">
            <a:spAutoFit/>
          </a:bodyPr>
          <a:lstStyle/>
          <a:p>
            <a:pPr algn="l">
              <a:lnSpc>
                <a:spcPts val="10592"/>
              </a:lnSpc>
            </a:pPr>
            <a:r>
              <a:rPr lang="en-US" sz="7566" b="1">
                <a:solidFill>
                  <a:srgbClr val="FFFFFF"/>
                </a:solidFill>
                <a:latin typeface="Glacial Indifference Bold"/>
                <a:ea typeface="Glacial Indifference Bold"/>
                <a:cs typeface="Glacial Indifference Bold"/>
                <a:sym typeface="Glacial Indifference Bold"/>
              </a:rPr>
              <a:t>PENDAHULUAN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645679" y="2122211"/>
            <a:ext cx="13947682" cy="6749898"/>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Dalam perumusan ketatanegaraan Indonesia tidak boleh melenceng dari nilai-nilai Pancasila, pembentukan karakter bangsa dilihat dari sistem ketatanegaraan Indonesia harus mencerminkan nilai-nilai dari ideologi bangsa yaitu Pancasila. Namun jika dalam suatu pemerintahan terdapat banyak penyimpangan dan kesalahan yang merugikan bangsa Indonesia, itu akan membuat sistem ketatanegaraan Indonesia berantakan dan begitupun dengan bangsanya sendiri.</a:t>
            </a:r>
          </a:p>
        </p:txBody>
      </p:sp>
      <p:sp>
        <p:nvSpPr>
          <p:cNvPr id="8" name="TextBox 8"/>
          <p:cNvSpPr txBox="1"/>
          <p:nvPr/>
        </p:nvSpPr>
        <p:spPr>
          <a:xfrm>
            <a:off x="3172551" y="1196604"/>
            <a:ext cx="12893939" cy="1011332"/>
          </a:xfrm>
          <a:prstGeom prst="rect">
            <a:avLst/>
          </a:prstGeom>
        </p:spPr>
        <p:txBody>
          <a:bodyPr lIns="0" tIns="0" rIns="0" bIns="0" rtlCol="0" anchor="t">
            <a:spAutoFit/>
          </a:bodyPr>
          <a:lstStyle/>
          <a:p>
            <a:pPr algn="l">
              <a:lnSpc>
                <a:spcPts val="7566"/>
              </a:lnSpc>
            </a:pPr>
            <a:r>
              <a:rPr lang="en-US" sz="7566" b="1">
                <a:solidFill>
                  <a:srgbClr val="FFFFFF"/>
                </a:solidFill>
                <a:latin typeface="Glacial Indifference Bold"/>
                <a:ea typeface="Glacial Indifference Bold"/>
                <a:cs typeface="Glacial Indifference Bold"/>
                <a:sym typeface="Glacial Indifference Bold"/>
              </a:rPr>
              <a:t>Latar Belakang Pancasila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702990" y="3020206"/>
            <a:ext cx="14677079" cy="5997423"/>
          </a:xfrm>
          <a:prstGeom prst="rect">
            <a:avLst/>
          </a:prstGeom>
        </p:spPr>
        <p:txBody>
          <a:bodyPr lIns="0" tIns="0" rIns="0" bIns="0" rtlCol="0" anchor="t">
            <a:spAutoFit/>
          </a:bodyPr>
          <a:lstStyle/>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Sistem Ketatanegaraan RI Berdasarkan Pancasila dan UUD 1945</a:t>
            </a:r>
          </a:p>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Pengertian,Kedudukan Sifat dan Fungsi UUD 1945</a:t>
            </a:r>
          </a:p>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Pembukaan UUD 1945</a:t>
            </a:r>
          </a:p>
          <a:p>
            <a:pPr marL="918871" lvl="1" indent="-459435" algn="just">
              <a:lnSpc>
                <a:spcPts val="5958"/>
              </a:lnSpc>
              <a:buFont typeface="Arial"/>
              <a:buChar char="•"/>
            </a:pPr>
            <a:r>
              <a:rPr lang="en-US" sz="4256">
                <a:solidFill>
                  <a:srgbClr val="FFFFFF"/>
                </a:solidFill>
                <a:latin typeface="Glacial Indifference"/>
                <a:ea typeface="Glacial Indifference"/>
                <a:cs typeface="Glacial Indifference"/>
                <a:sym typeface="Glacial Indifference"/>
              </a:rPr>
              <a:t>Pasal-Pasal UUD 1945</a:t>
            </a:r>
          </a:p>
          <a:p>
            <a:pPr algn="just">
              <a:lnSpc>
                <a:spcPts val="5958"/>
              </a:lnSpc>
            </a:pPr>
            <a:endParaRPr lang="en-US" sz="4256">
              <a:solidFill>
                <a:srgbClr val="FFFFFF"/>
              </a:solidFill>
              <a:latin typeface="Glacial Indifference"/>
              <a:ea typeface="Glacial Indifference"/>
              <a:cs typeface="Glacial Indifference"/>
              <a:sym typeface="Glacial Indifference"/>
            </a:endParaRPr>
          </a:p>
          <a:p>
            <a:pPr algn="just">
              <a:lnSpc>
                <a:spcPts val="5958"/>
              </a:lnSpc>
            </a:pPr>
            <a:endParaRPr lang="en-US" sz="4256">
              <a:solidFill>
                <a:srgbClr val="FFFFFF"/>
              </a:solidFill>
              <a:latin typeface="Glacial Indifference"/>
              <a:ea typeface="Glacial Indifference"/>
              <a:cs typeface="Glacial Indifference"/>
              <a:sym typeface="Glacial Indifference"/>
            </a:endParaRPr>
          </a:p>
          <a:p>
            <a:pPr algn="just">
              <a:lnSpc>
                <a:spcPts val="5958"/>
              </a:lnSpc>
            </a:pPr>
            <a:endParaRPr lang="en-US" sz="4256">
              <a:solidFill>
                <a:srgbClr val="FFFFFF"/>
              </a:solidFill>
              <a:latin typeface="Glacial Indifference"/>
              <a:ea typeface="Glacial Indifference"/>
              <a:cs typeface="Glacial Indifference"/>
              <a:sym typeface="Glacial Indifference"/>
            </a:endParaRPr>
          </a:p>
        </p:txBody>
      </p:sp>
      <p:sp>
        <p:nvSpPr>
          <p:cNvPr id="8" name="TextBox 8"/>
          <p:cNvSpPr txBox="1"/>
          <p:nvPr/>
        </p:nvSpPr>
        <p:spPr>
          <a:xfrm>
            <a:off x="2645679" y="1739416"/>
            <a:ext cx="12527931" cy="1011332"/>
          </a:xfrm>
          <a:prstGeom prst="rect">
            <a:avLst/>
          </a:prstGeom>
        </p:spPr>
        <p:txBody>
          <a:bodyPr lIns="0" tIns="0" rIns="0" bIns="0" rtlCol="0" anchor="t">
            <a:spAutoFit/>
          </a:bodyPr>
          <a:lstStyle/>
          <a:p>
            <a:pPr algn="l">
              <a:lnSpc>
                <a:spcPts val="7566"/>
              </a:lnSpc>
            </a:pPr>
            <a:r>
              <a:rPr lang="en-US" sz="7566" b="1">
                <a:solidFill>
                  <a:srgbClr val="FFFFFF"/>
                </a:solidFill>
                <a:latin typeface="Glacial Indifference Bold"/>
                <a:ea typeface="Glacial Indifference Bold"/>
                <a:cs typeface="Glacial Indifference Bold"/>
                <a:sym typeface="Glacial Indifference Bold"/>
              </a:rPr>
              <a:t>PEMBAHASAN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586958" y="3447553"/>
            <a:ext cx="12527931" cy="4492473"/>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Pancasila sebagai dasar negara yang merupakan suatu asas kerohanian dalam ilmu kenegaraan. Pancasila merupakan sumber nilai dan norma dalam setiap aspek penyelenggaraan negara maka dari itu semua peraturan perundang-undangan serta penjabarannya berdasarkan nilai-nilai pancasila.</a:t>
            </a:r>
          </a:p>
        </p:txBody>
      </p:sp>
      <p:sp>
        <p:nvSpPr>
          <p:cNvPr id="8" name="TextBox 8"/>
          <p:cNvSpPr txBox="1"/>
          <p:nvPr/>
        </p:nvSpPr>
        <p:spPr>
          <a:xfrm>
            <a:off x="2586958" y="1374894"/>
            <a:ext cx="13713327" cy="1393604"/>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Sistem Ketatanegaraan RI Berdasarkan Pancasila dan UUD 1945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69836" y="2674548"/>
            <a:ext cx="12684168" cy="6433730"/>
          </a:xfrm>
          <a:prstGeom prst="rect">
            <a:avLst/>
          </a:prstGeom>
        </p:spPr>
        <p:txBody>
          <a:bodyPr lIns="0" tIns="0" rIns="0" bIns="0" rtlCol="0" anchor="t">
            <a:spAutoFit/>
          </a:bodyPr>
          <a:lstStyle/>
          <a:p>
            <a:pPr algn="just">
              <a:lnSpc>
                <a:spcPts val="5684"/>
              </a:lnSpc>
            </a:pPr>
            <a:r>
              <a:rPr lang="en-US" sz="4060">
                <a:solidFill>
                  <a:srgbClr val="FFFFFF"/>
                </a:solidFill>
                <a:latin typeface="Glacial Indifference"/>
                <a:ea typeface="Glacial Indifference"/>
                <a:cs typeface="Glacial Indifference"/>
                <a:sym typeface="Glacial Indifference"/>
              </a:rPr>
              <a:t> 1. Pengertian UUD/Konstitusi</a:t>
            </a:r>
          </a:p>
          <a:p>
            <a:pPr marL="876590" lvl="1" indent="-438295" algn="l">
              <a:lnSpc>
                <a:spcPts val="5684"/>
              </a:lnSpc>
              <a:buFont typeface="Arial"/>
              <a:buChar char="•"/>
            </a:pPr>
            <a:r>
              <a:rPr lang="en-US" sz="4060">
                <a:solidFill>
                  <a:srgbClr val="FFFFFF"/>
                </a:solidFill>
                <a:latin typeface="Glacial Indifference"/>
                <a:ea typeface="Glacial Indifference"/>
                <a:cs typeface="Glacial Indifference"/>
                <a:sym typeface="Glacial Indifference"/>
              </a:rPr>
              <a:t> Dalam ketatanegaraan, istilah UUD sering digunakan pula dengan istilah konstitusi dalam pengertian yang berbeda atau untuk saling menggantikan.</a:t>
            </a:r>
          </a:p>
          <a:p>
            <a:pPr algn="l">
              <a:lnSpc>
                <a:spcPts val="5684"/>
              </a:lnSpc>
            </a:pPr>
            <a:r>
              <a:rPr lang="en-US" sz="4060">
                <a:solidFill>
                  <a:srgbClr val="FFFFFF"/>
                </a:solidFill>
                <a:latin typeface="Glacial Indifference"/>
                <a:ea typeface="Glacial Indifference"/>
                <a:cs typeface="Glacial Indifference"/>
                <a:sym typeface="Glacial Indifference"/>
              </a:rPr>
              <a:t>2. Kedudukan UUD 1945</a:t>
            </a:r>
          </a:p>
          <a:p>
            <a:pPr marL="876590" lvl="1" indent="-438295" algn="l">
              <a:lnSpc>
                <a:spcPts val="5684"/>
              </a:lnSpc>
              <a:buFont typeface="Arial"/>
              <a:buChar char="•"/>
            </a:pPr>
            <a:r>
              <a:rPr lang="en-US" sz="4060">
                <a:solidFill>
                  <a:srgbClr val="FFFFFF"/>
                </a:solidFill>
                <a:latin typeface="Glacial Indifference"/>
                <a:ea typeface="Glacial Indifference"/>
                <a:cs typeface="Glacial Indifference"/>
                <a:sym typeface="Glacial Indifference"/>
              </a:rPr>
              <a:t>Undang-Undang dasar mempunyai peranan penting sebab merupakan landasan structural dalam penyelenggaraan pemerintahan Negara.</a:t>
            </a:r>
          </a:p>
        </p:txBody>
      </p:sp>
      <p:sp>
        <p:nvSpPr>
          <p:cNvPr id="8" name="TextBox 8"/>
          <p:cNvSpPr txBox="1"/>
          <p:nvPr/>
        </p:nvSpPr>
        <p:spPr>
          <a:xfrm>
            <a:off x="2169836" y="1335554"/>
            <a:ext cx="13573603" cy="1415193"/>
          </a:xfrm>
          <a:prstGeom prst="rect">
            <a:avLst/>
          </a:prstGeom>
        </p:spPr>
        <p:txBody>
          <a:bodyPr lIns="0" tIns="0" rIns="0" bIns="0" rtlCol="0" anchor="t">
            <a:spAutoFit/>
          </a:bodyPr>
          <a:lstStyle/>
          <a:p>
            <a:pPr algn="l">
              <a:lnSpc>
                <a:spcPts val="5466"/>
              </a:lnSpc>
            </a:pPr>
            <a:r>
              <a:rPr lang="en-US" sz="5466" b="1">
                <a:solidFill>
                  <a:srgbClr val="FFFFFF"/>
                </a:solidFill>
                <a:latin typeface="Glacial Indifference Bold"/>
                <a:ea typeface="Glacial Indifference Bold"/>
                <a:cs typeface="Glacial Indifference Bold"/>
                <a:sym typeface="Glacial Indifference Bold"/>
              </a:rPr>
              <a:t> Pengertian, Kedudukan Sifat dan Fungsi UUD 1945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69836" y="3396443"/>
            <a:ext cx="12527931" cy="4492473"/>
          </a:xfrm>
          <a:prstGeom prst="rect">
            <a:avLst/>
          </a:prstGeom>
        </p:spPr>
        <p:txBody>
          <a:bodyPr lIns="0" tIns="0" rIns="0" bIns="0" rtlCol="0" anchor="t">
            <a:spAutoFit/>
          </a:bodyPr>
          <a:lstStyle/>
          <a:p>
            <a:pPr algn="just">
              <a:lnSpc>
                <a:spcPts val="5958"/>
              </a:lnSpc>
            </a:pPr>
            <a:r>
              <a:rPr lang="en-US" sz="4256">
                <a:solidFill>
                  <a:srgbClr val="FFFFFF"/>
                </a:solidFill>
                <a:latin typeface="Glacial Indifference"/>
                <a:ea typeface="Glacial Indifference"/>
                <a:cs typeface="Glacial Indifference"/>
                <a:sym typeface="Glacial Indifference"/>
              </a:rPr>
              <a:t> 3. Sifat UUD 1945</a:t>
            </a:r>
          </a:p>
          <a:p>
            <a:pPr marL="918871" lvl="1" indent="-459435" algn="l">
              <a:lnSpc>
                <a:spcPts val="5958"/>
              </a:lnSpc>
              <a:buFont typeface="Arial"/>
              <a:buChar char="•"/>
            </a:pPr>
            <a:r>
              <a:rPr lang="en-US" sz="4256">
                <a:solidFill>
                  <a:srgbClr val="FFFFFF"/>
                </a:solidFill>
                <a:latin typeface="Glacial Indifference"/>
                <a:ea typeface="Glacial Indifference"/>
                <a:cs typeface="Glacial Indifference"/>
                <a:sym typeface="Glacial Indifference"/>
              </a:rPr>
              <a:t>Mempunyai berbagai macam sifat, seperti memaksa, memonopoli, dan mencakup semuanya.</a:t>
            </a:r>
          </a:p>
          <a:p>
            <a:pPr marL="918871" lvl="1" indent="-459435" algn="l">
              <a:lnSpc>
                <a:spcPts val="5958"/>
              </a:lnSpc>
              <a:buFont typeface="Arial"/>
              <a:buChar char="•"/>
            </a:pPr>
            <a:r>
              <a:rPr lang="en-US" sz="4256">
                <a:solidFill>
                  <a:srgbClr val="FFFFFF"/>
                </a:solidFill>
                <a:latin typeface="Glacial Indifference"/>
                <a:ea typeface="Glacial Indifference"/>
                <a:cs typeface="Glacial Indifference"/>
                <a:sym typeface="Glacial Indifference"/>
              </a:rPr>
              <a:t>Menurut teori konstitusi, sifat dari UUD yaitu luwes  (fleksibel) atau kaku (rigid), terulis dan tidak tertulis.</a:t>
            </a:r>
          </a:p>
        </p:txBody>
      </p:sp>
      <p:sp>
        <p:nvSpPr>
          <p:cNvPr id="8" name="TextBox 8"/>
          <p:cNvSpPr txBox="1"/>
          <p:nvPr/>
        </p:nvSpPr>
        <p:spPr>
          <a:xfrm>
            <a:off x="2169836" y="1728685"/>
            <a:ext cx="13713327" cy="1415193"/>
          </a:xfrm>
          <a:prstGeom prst="rect">
            <a:avLst/>
          </a:prstGeom>
        </p:spPr>
        <p:txBody>
          <a:bodyPr lIns="0" tIns="0" rIns="0" bIns="0" rtlCol="0" anchor="t">
            <a:spAutoFit/>
          </a:bodyPr>
          <a:lstStyle/>
          <a:p>
            <a:pPr algn="l">
              <a:lnSpc>
                <a:spcPts val="5466"/>
              </a:lnSpc>
            </a:pPr>
            <a:r>
              <a:rPr lang="en-US" sz="5466" b="1">
                <a:solidFill>
                  <a:srgbClr val="FFFFFF"/>
                </a:solidFill>
                <a:latin typeface="Glacial Indifference Bold"/>
                <a:ea typeface="Glacial Indifference Bold"/>
                <a:cs typeface="Glacial Indifference Bold"/>
                <a:sym typeface="Glacial Indifference Bold"/>
              </a:rPr>
              <a:t> Pengertian, Kedudukan Sifat dan Fungsi UUD 1945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169836" y="3396443"/>
            <a:ext cx="12527931" cy="4492473"/>
          </a:xfrm>
          <a:prstGeom prst="rect">
            <a:avLst/>
          </a:prstGeom>
        </p:spPr>
        <p:txBody>
          <a:bodyPr lIns="0" tIns="0" rIns="0" bIns="0" rtlCol="0" anchor="t">
            <a:spAutoFit/>
          </a:bodyPr>
          <a:lstStyle/>
          <a:p>
            <a:pPr algn="l">
              <a:lnSpc>
                <a:spcPts val="5958"/>
              </a:lnSpc>
            </a:pPr>
            <a:r>
              <a:rPr lang="en-US" sz="4256">
                <a:solidFill>
                  <a:srgbClr val="FFFFFF"/>
                </a:solidFill>
                <a:latin typeface="Glacial Indifference"/>
                <a:ea typeface="Glacial Indifference"/>
                <a:cs typeface="Glacial Indifference"/>
                <a:sym typeface="Glacial Indifference"/>
              </a:rPr>
              <a:t>4. Fungsi UUD 1945</a:t>
            </a:r>
          </a:p>
          <a:p>
            <a:pPr marL="918871" lvl="1" indent="-459435" algn="l">
              <a:lnSpc>
                <a:spcPts val="5958"/>
              </a:lnSpc>
              <a:buFont typeface="Arial"/>
              <a:buChar char="•"/>
            </a:pPr>
            <a:r>
              <a:rPr lang="en-US" sz="4256">
                <a:solidFill>
                  <a:srgbClr val="FFFFFF"/>
                </a:solidFill>
                <a:latin typeface="Glacial Indifference"/>
                <a:ea typeface="Glacial Indifference"/>
                <a:cs typeface="Glacial Indifference"/>
                <a:sym typeface="Glacial Indifference"/>
              </a:rPr>
              <a:t>Membatasi kekuasaan penguasa agar tidak bertindak sewenang-wenang, untuk melindungi hak asasi manusia, dan sebagai pedoman dalam penyelenggaraan pemerintahan agar pemerintahan berjalan dengan tertib dan lancar.</a:t>
            </a:r>
          </a:p>
        </p:txBody>
      </p:sp>
      <p:sp>
        <p:nvSpPr>
          <p:cNvPr id="8" name="TextBox 8"/>
          <p:cNvSpPr txBox="1"/>
          <p:nvPr/>
        </p:nvSpPr>
        <p:spPr>
          <a:xfrm>
            <a:off x="2169836" y="1730845"/>
            <a:ext cx="13713327" cy="1415193"/>
          </a:xfrm>
          <a:prstGeom prst="rect">
            <a:avLst/>
          </a:prstGeom>
        </p:spPr>
        <p:txBody>
          <a:bodyPr lIns="0" tIns="0" rIns="0" bIns="0" rtlCol="0" anchor="t">
            <a:spAutoFit/>
          </a:bodyPr>
          <a:lstStyle/>
          <a:p>
            <a:pPr algn="l">
              <a:lnSpc>
                <a:spcPts val="5466"/>
              </a:lnSpc>
            </a:pPr>
            <a:r>
              <a:rPr lang="en-US" sz="5466" b="1">
                <a:solidFill>
                  <a:srgbClr val="FFFFFF"/>
                </a:solidFill>
                <a:latin typeface="Glacial Indifference Bold"/>
                <a:ea typeface="Glacial Indifference Bold"/>
                <a:cs typeface="Glacial Indifference Bold"/>
                <a:sym typeface="Glacial Indifference Bold"/>
              </a:rPr>
              <a:t> Pengertian, Kedudukan Sifat dan Fungsi UUD 1945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320501">
                <a:alpha val="100000"/>
              </a:srgbClr>
            </a:gs>
            <a:gs pos="100000">
              <a:srgbClr val="B64E4E">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74241" y="7263939"/>
            <a:ext cx="16319121" cy="3288974"/>
          </a:xfrm>
          <a:custGeom>
            <a:avLst/>
            <a:gdLst/>
            <a:ahLst/>
            <a:cxnLst/>
            <a:rect l="l" t="t" r="r" b="b"/>
            <a:pathLst>
              <a:path w="16319121" h="3288974">
                <a:moveTo>
                  <a:pt x="0" y="0"/>
                </a:moveTo>
                <a:lnTo>
                  <a:pt x="16319121" y="0"/>
                </a:lnTo>
                <a:lnTo>
                  <a:pt x="16319121" y="3288974"/>
                </a:lnTo>
                <a:lnTo>
                  <a:pt x="0" y="3288974"/>
                </a:lnTo>
                <a:lnTo>
                  <a:pt x="0" y="0"/>
                </a:lnTo>
                <a:close/>
              </a:path>
            </a:pathLst>
          </a:custGeom>
          <a:blipFill>
            <a:blip r:embed="rId2"/>
            <a:stretch>
              <a:fillRect t="-15123" b="-15123"/>
            </a:stretch>
          </a:blipFill>
        </p:spPr>
      </p:sp>
      <p:grpSp>
        <p:nvGrpSpPr>
          <p:cNvPr id="3" name="Group 3"/>
          <p:cNvGrpSpPr/>
          <p:nvPr/>
        </p:nvGrpSpPr>
        <p:grpSpPr>
          <a:xfrm>
            <a:off x="1299964" y="835079"/>
            <a:ext cx="15556310" cy="8540256"/>
            <a:chOff x="0" y="0"/>
            <a:chExt cx="4097135" cy="2249286"/>
          </a:xfrm>
        </p:grpSpPr>
        <p:sp>
          <p:nvSpPr>
            <p:cNvPr id="4" name="Freeform 4"/>
            <p:cNvSpPr/>
            <p:nvPr/>
          </p:nvSpPr>
          <p:spPr>
            <a:xfrm>
              <a:off x="0" y="0"/>
              <a:ext cx="4097135" cy="2249286"/>
            </a:xfrm>
            <a:custGeom>
              <a:avLst/>
              <a:gdLst/>
              <a:ahLst/>
              <a:cxnLst/>
              <a:rect l="l" t="t" r="r" b="b"/>
              <a:pathLst>
                <a:path w="4097135" h="2249286">
                  <a:moveTo>
                    <a:pt x="25381" y="0"/>
                  </a:moveTo>
                  <a:lnTo>
                    <a:pt x="4071754" y="0"/>
                  </a:lnTo>
                  <a:cubicBezTo>
                    <a:pt x="4085772" y="0"/>
                    <a:pt x="4097135" y="11364"/>
                    <a:pt x="4097135" y="25381"/>
                  </a:cubicBezTo>
                  <a:lnTo>
                    <a:pt x="4097135" y="2223904"/>
                  </a:lnTo>
                  <a:cubicBezTo>
                    <a:pt x="4097135" y="2230636"/>
                    <a:pt x="4094461" y="2237092"/>
                    <a:pt x="4089701" y="2241852"/>
                  </a:cubicBezTo>
                  <a:cubicBezTo>
                    <a:pt x="4084941" y="2246612"/>
                    <a:pt x="4078486" y="2249286"/>
                    <a:pt x="4071754" y="2249286"/>
                  </a:cubicBezTo>
                  <a:lnTo>
                    <a:pt x="25381" y="2249286"/>
                  </a:lnTo>
                  <a:cubicBezTo>
                    <a:pt x="18650" y="2249286"/>
                    <a:pt x="12194" y="2246612"/>
                    <a:pt x="7434" y="2241852"/>
                  </a:cubicBezTo>
                  <a:cubicBezTo>
                    <a:pt x="2674" y="2237092"/>
                    <a:pt x="0" y="2230636"/>
                    <a:pt x="0" y="2223904"/>
                  </a:cubicBezTo>
                  <a:lnTo>
                    <a:pt x="0" y="25381"/>
                  </a:lnTo>
                  <a:cubicBezTo>
                    <a:pt x="0" y="18650"/>
                    <a:pt x="2674" y="12194"/>
                    <a:pt x="7434" y="7434"/>
                  </a:cubicBezTo>
                  <a:cubicBezTo>
                    <a:pt x="12194" y="2674"/>
                    <a:pt x="18650" y="0"/>
                    <a:pt x="25381" y="0"/>
                  </a:cubicBezTo>
                  <a:close/>
                </a:path>
              </a:pathLst>
            </a:custGeom>
            <a:solidFill>
              <a:srgbClr val="932D25"/>
            </a:solidFill>
          </p:spPr>
        </p:sp>
        <p:sp>
          <p:nvSpPr>
            <p:cNvPr id="5" name="TextBox 5"/>
            <p:cNvSpPr txBox="1"/>
            <p:nvPr/>
          </p:nvSpPr>
          <p:spPr>
            <a:xfrm>
              <a:off x="0" y="-38100"/>
              <a:ext cx="4097135" cy="2287386"/>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2287337" y="1881023"/>
            <a:ext cx="13641623" cy="7377277"/>
          </a:xfrm>
          <a:prstGeom prst="rect">
            <a:avLst/>
          </a:prstGeom>
        </p:spPr>
        <p:txBody>
          <a:bodyPr lIns="0" tIns="0" rIns="0" bIns="0" rtlCol="0" anchor="t">
            <a:spAutoFit/>
          </a:bodyPr>
          <a:lstStyle/>
          <a:p>
            <a:pPr algn="just">
              <a:lnSpc>
                <a:spcPts val="4978"/>
              </a:lnSpc>
            </a:pPr>
            <a:r>
              <a:rPr lang="en-US" sz="3556" spc="-227">
                <a:solidFill>
                  <a:srgbClr val="FFFFFF"/>
                </a:solidFill>
                <a:latin typeface="Glacial Indifference"/>
                <a:ea typeface="Glacial Indifference"/>
                <a:cs typeface="Glacial Indifference"/>
                <a:sym typeface="Glacial Indifference"/>
              </a:rPr>
              <a:t>A. Makna Pembukaan UUD 1945 bagi Perjuangan Bangsa Indonesia</a:t>
            </a:r>
          </a:p>
          <a:p>
            <a:pPr marL="767745" lvl="1" indent="-383872" algn="just">
              <a:lnSpc>
                <a:spcPts val="4978"/>
              </a:lnSpc>
              <a:buFont typeface="Arial"/>
              <a:buChar char="•"/>
            </a:pPr>
            <a:r>
              <a:rPr lang="en-US" sz="3556" spc="-227">
                <a:solidFill>
                  <a:srgbClr val="FFFFFF"/>
                </a:solidFill>
                <a:latin typeface="Glacial Indifference"/>
                <a:ea typeface="Glacial Indifference"/>
                <a:cs typeface="Glacial Indifference"/>
                <a:sym typeface="Glacial Indifference"/>
              </a:rPr>
              <a:t>Merupakan sumber dari Motivasi dan Aspirasi perjuangan dan tekad bangsa Indonesia.</a:t>
            </a:r>
          </a:p>
          <a:p>
            <a:pPr algn="just">
              <a:lnSpc>
                <a:spcPts val="4978"/>
              </a:lnSpc>
            </a:pPr>
            <a:r>
              <a:rPr lang="en-US" sz="3556" spc="-227">
                <a:solidFill>
                  <a:srgbClr val="FFFFFF"/>
                </a:solidFill>
                <a:latin typeface="Glacial Indifference"/>
                <a:ea typeface="Glacial Indifference"/>
                <a:cs typeface="Glacial Indifference"/>
                <a:sym typeface="Glacial Indifference"/>
              </a:rPr>
              <a:t>B. Makna alenia-alenia Pembukaan UUD 1945</a:t>
            </a:r>
          </a:p>
          <a:p>
            <a:pPr marL="681387" lvl="1" indent="-340693" algn="just">
              <a:lnSpc>
                <a:spcPts val="4418"/>
              </a:lnSpc>
              <a:buFont typeface="Arial"/>
              <a:buChar char="•"/>
            </a:pPr>
            <a:r>
              <a:rPr lang="en-US" sz="3156" spc="-201">
                <a:solidFill>
                  <a:srgbClr val="FFFFFF"/>
                </a:solidFill>
                <a:latin typeface="Glacial Indifference"/>
                <a:ea typeface="Glacial Indifference"/>
                <a:cs typeface="Glacial Indifference"/>
                <a:sym typeface="Glacial Indifference"/>
              </a:rPr>
              <a:t>Alinea Pertama menunjukkan ketuguhan dan kuatnya pendirian bangsa Indonesia menghadapi masalah “Kemerdekaan Melawan Penjajahan”.</a:t>
            </a:r>
          </a:p>
          <a:p>
            <a:pPr marL="767745" lvl="1" indent="-383872" algn="just">
              <a:lnSpc>
                <a:spcPts val="4978"/>
              </a:lnSpc>
              <a:buFont typeface="Arial"/>
              <a:buChar char="•"/>
            </a:pPr>
            <a:r>
              <a:rPr lang="en-US" sz="3556" spc="-227">
                <a:solidFill>
                  <a:srgbClr val="FFFFFF"/>
                </a:solidFill>
                <a:latin typeface="Glacial Indifference"/>
                <a:ea typeface="Glacial Indifference"/>
                <a:cs typeface="Glacial Indifference"/>
                <a:sym typeface="Glacial Indifference"/>
              </a:rPr>
              <a:t>Alinea Kedua menunjukan kebangsaan dan penghargaan kita atas perjuangan bangsa Indonesia.</a:t>
            </a:r>
          </a:p>
          <a:p>
            <a:pPr marL="767745" lvl="1" indent="-383872" algn="just">
              <a:lnSpc>
                <a:spcPts val="4978"/>
              </a:lnSpc>
              <a:buFont typeface="Arial"/>
              <a:buChar char="•"/>
            </a:pPr>
            <a:r>
              <a:rPr lang="en-US" sz="3556" spc="-227">
                <a:solidFill>
                  <a:srgbClr val="FFFFFF"/>
                </a:solidFill>
                <a:latin typeface="Glacial Indifference"/>
                <a:ea typeface="Glacial Indifference"/>
                <a:cs typeface="Glacial Indifference"/>
                <a:sym typeface="Glacial Indifference"/>
              </a:rPr>
              <a:t>Alinea Ketiga  menjadi motivasi Riil dan Materiil bangsa Indonesia untuk menyatakan kemerdekaan.</a:t>
            </a:r>
          </a:p>
          <a:p>
            <a:pPr marL="767745" lvl="1" indent="-383872" algn="just">
              <a:lnSpc>
                <a:spcPts val="4978"/>
              </a:lnSpc>
              <a:buFont typeface="Arial"/>
              <a:buChar char="•"/>
            </a:pPr>
            <a:r>
              <a:rPr lang="en-US" sz="3556" spc="-227">
                <a:solidFill>
                  <a:srgbClr val="FFFFFF"/>
                </a:solidFill>
                <a:latin typeface="Glacial Indifference"/>
                <a:ea typeface="Glacial Indifference"/>
                <a:cs typeface="Glacial Indifference"/>
                <a:sym typeface="Glacial Indifference"/>
              </a:rPr>
              <a:t>Alinea Keempat  merumuskan tujuan dari prinsip-prinsip dasar, untuk mencapai tujuan bangsa Indonesia.</a:t>
            </a:r>
          </a:p>
        </p:txBody>
      </p:sp>
      <p:sp>
        <p:nvSpPr>
          <p:cNvPr id="8" name="TextBox 8"/>
          <p:cNvSpPr txBox="1"/>
          <p:nvPr/>
        </p:nvSpPr>
        <p:spPr>
          <a:xfrm>
            <a:off x="2287337" y="1123950"/>
            <a:ext cx="13713327" cy="717329"/>
          </a:xfrm>
          <a:prstGeom prst="rect">
            <a:avLst/>
          </a:prstGeom>
        </p:spPr>
        <p:txBody>
          <a:bodyPr lIns="0" tIns="0" rIns="0" bIns="0" rtlCol="0" anchor="t">
            <a:spAutoFit/>
          </a:bodyPr>
          <a:lstStyle/>
          <a:p>
            <a:pPr algn="l">
              <a:lnSpc>
                <a:spcPts val="5366"/>
              </a:lnSpc>
            </a:pPr>
            <a:r>
              <a:rPr lang="en-US" sz="5366" b="1">
                <a:solidFill>
                  <a:srgbClr val="FFFFFF"/>
                </a:solidFill>
                <a:latin typeface="Glacial Indifference Bold"/>
                <a:ea typeface="Glacial Indifference Bold"/>
                <a:cs typeface="Glacial Indifference Bold"/>
                <a:sym typeface="Glacial Indifference Bold"/>
              </a:rPr>
              <a:t>Pembukaan UUD 1945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752</Words>
  <Application>Microsoft Office PowerPoint</Application>
  <PresentationFormat>Custom</PresentationFormat>
  <Paragraphs>60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Glacial Indifference Bold</vt:lpstr>
      <vt:lpstr>Glacial Indifference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Merah Putih Modern Presentasi Hari Lahir Pancasila</dc:title>
  <cp:lastModifiedBy>anisah aidid</cp:lastModifiedBy>
  <cp:revision>4</cp:revision>
  <dcterms:created xsi:type="dcterms:W3CDTF">2006-08-16T00:00:00Z</dcterms:created>
  <dcterms:modified xsi:type="dcterms:W3CDTF">2024-12-23T14:58:56Z</dcterms:modified>
  <dc:identifier>DAGTudv16L0</dc:identifier>
</cp:coreProperties>
</file>