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5234" y="820419"/>
            <a:ext cx="8759190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6425" y="2489454"/>
            <a:ext cx="13460094" cy="5629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588263"/>
            <a:ext cx="16422623" cy="96987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92076" y="4484115"/>
            <a:ext cx="7121525" cy="17659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2540">
              <a:lnSpc>
                <a:spcPct val="103000"/>
              </a:lnSpc>
              <a:spcBef>
                <a:spcPts val="10"/>
              </a:spcBef>
            </a:pPr>
            <a:r>
              <a:rPr sz="2800" spc="-114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Demokrasi</a:t>
            </a:r>
            <a:r>
              <a:rPr sz="2800" spc="-4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3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Pancasila</a:t>
            </a:r>
            <a:r>
              <a:rPr sz="2800" spc="-4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3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menekankan</a:t>
            </a:r>
            <a:r>
              <a:rPr sz="2800" spc="-3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2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keadilan </a:t>
            </a:r>
            <a:r>
              <a:rPr sz="2800" spc="-16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sosial,</a:t>
            </a:r>
            <a:r>
              <a:rPr sz="2800" spc="-254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6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kesejahteraan,</a:t>
            </a:r>
            <a:r>
              <a:rPr sz="2800" spc="-30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3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dan</a:t>
            </a:r>
            <a:r>
              <a:rPr sz="2800" spc="-10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penghargaan</a:t>
            </a:r>
            <a:r>
              <a:rPr sz="2800" spc="13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9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terhadap </a:t>
            </a:r>
            <a:r>
              <a:rPr sz="2800" spc="-9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budaya</a:t>
            </a:r>
            <a:r>
              <a:rPr sz="2800" spc="-12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23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lokal, </a:t>
            </a:r>
            <a:r>
              <a:rPr sz="2800" spc="-9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berbeda</a:t>
            </a:r>
            <a:r>
              <a:rPr sz="2800" spc="-2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9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dengan</a:t>
            </a:r>
            <a:r>
              <a:rPr sz="2800" spc="-7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8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sistem</a:t>
            </a:r>
            <a:r>
              <a:rPr sz="2800" spc="-12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45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demokrasi </a:t>
            </a:r>
            <a:r>
              <a:rPr sz="2800" spc="-100" dirty="0">
                <a:solidFill>
                  <a:srgbClr val="424242"/>
                </a:solidFill>
                <a:latin typeface="Trebuchet MS" panose="020B0603020202020204"/>
                <a:cs typeface="Trebuchet MS" panose="020B0603020202020204"/>
              </a:rPr>
              <a:t>liberal.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416" y="774191"/>
            <a:ext cx="11448288" cy="6400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5" y="3691128"/>
            <a:ext cx="286512" cy="371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5" y="5486400"/>
            <a:ext cx="286512" cy="371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" y="4084320"/>
            <a:ext cx="91439" cy="2438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88" y="7351776"/>
            <a:ext cx="289560" cy="371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" y="5175503"/>
            <a:ext cx="91439" cy="2225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5" y="7040880"/>
            <a:ext cx="91439" cy="2225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5" y="4636008"/>
            <a:ext cx="289560" cy="4358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5" y="8299704"/>
            <a:ext cx="289560" cy="4358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42408" y="2325623"/>
            <a:ext cx="545592" cy="5364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824704" y="3727703"/>
            <a:ext cx="463296" cy="4541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821656" y="6845807"/>
            <a:ext cx="466344" cy="49377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7742408" y="7388352"/>
            <a:ext cx="546100" cy="1000125"/>
            <a:chOff x="17742408" y="7388352"/>
            <a:chExt cx="546100" cy="1000125"/>
          </a:xfrm>
        </p:grpSpPr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24704" y="7388352"/>
              <a:ext cx="463296" cy="4541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42408" y="7885176"/>
              <a:ext cx="545592" cy="50291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824704" y="8708135"/>
            <a:ext cx="463296" cy="34137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5" y="2685795"/>
            <a:ext cx="30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15" dirty="0">
                <a:solidFill>
                  <a:srgbClr val="D19A3F"/>
                </a:solidFill>
                <a:latin typeface="Times New Roman" panose="02020603050405020304"/>
                <a:cs typeface="Times New Roman" panose="02020603050405020304"/>
              </a:rPr>
              <a:t>Ń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38" y="6025896"/>
            <a:ext cx="28575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509" dirty="0">
                <a:solidFill>
                  <a:srgbClr val="D19A3F"/>
                </a:solidFill>
                <a:latin typeface="Cambria" panose="02040503050406030204"/>
                <a:cs typeface="Cambria" panose="02040503050406030204"/>
              </a:rPr>
              <a:t>,ç</a:t>
            </a:r>
            <a:endParaRPr sz="47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7189" y="2067814"/>
            <a:ext cx="547878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5080" indent="-364490">
              <a:lnSpc>
                <a:spcPct val="117000"/>
              </a:lnSpc>
              <a:spcBef>
                <a:spcPts val="100"/>
              </a:spcBef>
              <a:buChar char="•"/>
              <a:tabLst>
                <a:tab pos="390525" algn="l"/>
              </a:tabLst>
            </a:pPr>
            <a:r>
              <a:rPr sz="3550" spc="-200" dirty="0">
                <a:latin typeface="Trebuchet MS" panose="020B0603020202020204"/>
                <a:cs typeface="Trebuchet MS" panose="020B0603020202020204"/>
              </a:rPr>
              <a:t>Kedaulatan</a:t>
            </a:r>
            <a:r>
              <a:rPr sz="3550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180" dirty="0">
                <a:latin typeface="Trebuchet MS" panose="020B0603020202020204"/>
                <a:cs typeface="Trebuchet MS" panose="020B0603020202020204"/>
              </a:rPr>
              <a:t>Berada</a:t>
            </a:r>
            <a:r>
              <a:rPr sz="355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195" dirty="0">
                <a:latin typeface="Trebuchet MS" panose="020B0603020202020204"/>
                <a:cs typeface="Trebuchet MS" panose="020B0603020202020204"/>
              </a:rPr>
              <a:t>Penuh</a:t>
            </a:r>
            <a:r>
              <a:rPr sz="355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360" dirty="0">
                <a:latin typeface="Trebuchet MS" panose="020B0603020202020204"/>
                <a:cs typeface="Trebuchet MS" panose="020B0603020202020204"/>
              </a:rPr>
              <a:t>dï 	</a:t>
            </a:r>
            <a:r>
              <a:rPr sz="3550" spc="-220" dirty="0">
                <a:latin typeface="Trebuchet MS" panose="020B0603020202020204"/>
                <a:cs typeface="Trebuchet MS" panose="020B0603020202020204"/>
              </a:rPr>
              <a:t>Tangan</a:t>
            </a:r>
            <a:r>
              <a:rPr sz="355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65" dirty="0">
                <a:latin typeface="Trebuchet MS" panose="020B0603020202020204"/>
                <a:cs typeface="Trebuchet MS" panose="020B0603020202020204"/>
              </a:rPr>
              <a:t>Rakyat</a:t>
            </a:r>
            <a:endParaRPr sz="35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8759" y="3962882"/>
            <a:ext cx="6095365" cy="1927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190" marR="5080" indent="-365125">
              <a:lnSpc>
                <a:spcPct val="119000"/>
              </a:lnSpc>
              <a:spcBef>
                <a:spcPts val="110"/>
              </a:spcBef>
              <a:buChar char="•"/>
              <a:tabLst>
                <a:tab pos="378460" algn="l"/>
              </a:tabLst>
            </a:pPr>
            <a:r>
              <a:rPr sz="3450" spc="-95" dirty="0">
                <a:latin typeface="Trebuchet MS" panose="020B0603020202020204"/>
                <a:cs typeface="Trebuchet MS" panose="020B0603020202020204"/>
              </a:rPr>
              <a:t>Dalam</a:t>
            </a:r>
            <a:r>
              <a:rPr sz="3450" spc="-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450" spc="-120" dirty="0">
                <a:latin typeface="Trebuchet MS" panose="020B0603020202020204"/>
                <a:cs typeface="Trebuchet MS" panose="020B0603020202020204"/>
              </a:rPr>
              <a:t>Menjalankan 	</a:t>
            </a:r>
            <a:r>
              <a:rPr sz="3500" spc="-195" dirty="0">
                <a:latin typeface="Trebuchet MS" panose="020B0603020202020204"/>
                <a:cs typeface="Trebuchet MS" panose="020B0603020202020204"/>
              </a:rPr>
              <a:t>Pemerïntahan</a:t>
            </a:r>
            <a:r>
              <a:rPr sz="35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114" dirty="0">
                <a:latin typeface="Trebuchet MS" panose="020B0603020202020204"/>
                <a:cs typeface="Trebuchet MS" panose="020B0603020202020204"/>
              </a:rPr>
              <a:t>Harus</a:t>
            </a:r>
            <a:r>
              <a:rPr sz="35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10" dirty="0">
                <a:latin typeface="Trebuchet MS" panose="020B0603020202020204"/>
                <a:cs typeface="Trebuchet MS" panose="020B0603020202020204"/>
              </a:rPr>
              <a:t>Sesuai 	</a:t>
            </a:r>
            <a:r>
              <a:rPr sz="3500" spc="-135" dirty="0">
                <a:latin typeface="Trebuchet MS" panose="020B0603020202020204"/>
                <a:cs typeface="Trebuchet MS" panose="020B0603020202020204"/>
              </a:rPr>
              <a:t>Dengan</a:t>
            </a:r>
            <a:r>
              <a:rPr sz="35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114" dirty="0">
                <a:latin typeface="Trebuchet MS" panose="020B0603020202020204"/>
                <a:cs typeface="Trebuchet MS" panose="020B0603020202020204"/>
              </a:rPr>
              <a:t>Konstïtusï</a:t>
            </a:r>
            <a:r>
              <a:rPr sz="35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140" dirty="0">
                <a:latin typeface="Trebuchet MS" panose="020B0603020202020204"/>
                <a:cs typeface="Trebuchet MS" panose="020B0603020202020204"/>
              </a:rPr>
              <a:t>yang </a:t>
            </a:r>
            <a:r>
              <a:rPr sz="3500" spc="-195" dirty="0">
                <a:latin typeface="Trebuchet MS" panose="020B0603020202020204"/>
                <a:cs typeface="Trebuchet MS" panose="020B0603020202020204"/>
              </a:rPr>
              <a:t>Berlaku</a:t>
            </a:r>
            <a:endParaRPr sz="3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7189" y="6483931"/>
            <a:ext cx="6225540" cy="257111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30"/>
              </a:spcBef>
              <a:buChar char="•"/>
              <a:tabLst>
                <a:tab pos="393700" algn="l"/>
              </a:tabLst>
            </a:pPr>
            <a:r>
              <a:rPr sz="3550" spc="-135" dirty="0">
                <a:latin typeface="Trebuchet MS" panose="020B0603020202020204"/>
                <a:cs typeface="Trebuchet MS" panose="020B0603020202020204"/>
              </a:rPr>
              <a:t>Adanya</a:t>
            </a:r>
            <a:r>
              <a:rPr sz="355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150" dirty="0">
                <a:latin typeface="Trebuchet MS" panose="020B0603020202020204"/>
                <a:cs typeface="Trebuchet MS" panose="020B0603020202020204"/>
              </a:rPr>
              <a:t>Pesta</a:t>
            </a:r>
            <a:r>
              <a:rPr sz="355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70" dirty="0">
                <a:latin typeface="Trebuchet MS" panose="020B0603020202020204"/>
                <a:cs typeface="Trebuchet MS" panose="020B0603020202020204"/>
              </a:rPr>
              <a:t>Demokrasi</a:t>
            </a:r>
            <a:endParaRPr sz="3550">
              <a:latin typeface="Trebuchet MS" panose="020B0603020202020204"/>
              <a:cs typeface="Trebuchet MS" panose="020B0603020202020204"/>
            </a:endParaRPr>
          </a:p>
          <a:p>
            <a:pPr marL="380365">
              <a:lnSpc>
                <a:spcPct val="100000"/>
              </a:lnSpc>
              <a:spcBef>
                <a:spcPts val="810"/>
              </a:spcBef>
            </a:pPr>
            <a:r>
              <a:rPr sz="3450" spc="-195" dirty="0">
                <a:latin typeface="Trebuchet MS" panose="020B0603020202020204"/>
                <a:cs typeface="Trebuchet MS" panose="020B0603020202020204"/>
              </a:rPr>
              <a:t>Pemilu</a:t>
            </a:r>
            <a:r>
              <a:rPr sz="3450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450" spc="-95" dirty="0">
                <a:latin typeface="Trebuchet MS" panose="020B0603020202020204"/>
                <a:cs typeface="Trebuchet MS" panose="020B0603020202020204"/>
              </a:rPr>
              <a:t>yang</a:t>
            </a:r>
            <a:r>
              <a:rPr sz="3450" spc="-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450" spc="-55" dirty="0">
                <a:latin typeface="Trebuchet MS" panose="020B0603020202020204"/>
                <a:cs typeface="Trebuchet MS" panose="020B0603020202020204"/>
              </a:rPr>
              <a:t>Dilakukan</a:t>
            </a:r>
            <a:endParaRPr sz="3450">
              <a:latin typeface="Trebuchet MS" panose="020B0603020202020204"/>
              <a:cs typeface="Trebuchet MS" panose="020B0603020202020204"/>
            </a:endParaRPr>
          </a:p>
          <a:p>
            <a:pPr marL="375920">
              <a:lnSpc>
                <a:spcPct val="100000"/>
              </a:lnSpc>
              <a:spcBef>
                <a:spcPts val="700"/>
              </a:spcBef>
            </a:pPr>
            <a:r>
              <a:rPr sz="3600" spc="-245" dirty="0">
                <a:latin typeface="Trebuchet MS" panose="020B0603020202020204"/>
                <a:cs typeface="Trebuchet MS" panose="020B0603020202020204"/>
              </a:rPr>
              <a:t>langsung,</a:t>
            </a:r>
            <a:r>
              <a:rPr sz="3600" spc="-1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300" dirty="0">
                <a:latin typeface="Trebuchet MS" panose="020B0603020202020204"/>
                <a:cs typeface="Trebuchet MS" panose="020B0603020202020204"/>
              </a:rPr>
              <a:t>umum,</a:t>
            </a:r>
            <a:r>
              <a:rPr sz="3600" spc="-229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190" dirty="0">
                <a:latin typeface="Trebuchet MS" panose="020B0603020202020204"/>
                <a:cs typeface="Trebuchet MS" panose="020B0603020202020204"/>
              </a:rPr>
              <a:t>bebas,</a:t>
            </a:r>
            <a:r>
              <a:rPr sz="3600" spc="-3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210" dirty="0">
                <a:latin typeface="Trebuchet MS" panose="020B0603020202020204"/>
                <a:cs typeface="Trebuchet MS" panose="020B0603020202020204"/>
              </a:rPr>
              <a:t>rahasïa,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365760">
              <a:lnSpc>
                <a:spcPct val="100000"/>
              </a:lnSpc>
              <a:spcBef>
                <a:spcPts val="720"/>
              </a:spcBef>
            </a:pPr>
            <a:r>
              <a:rPr sz="3550" spc="-375" dirty="0">
                <a:latin typeface="Trebuchet MS" panose="020B0603020202020204"/>
                <a:cs typeface="Trebuchet MS" panose="020B0603020202020204"/>
              </a:rPr>
              <a:t>jujur,</a:t>
            </a:r>
            <a:r>
              <a:rPr sz="3550" spc="-2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165" dirty="0">
                <a:latin typeface="Trebuchet MS" panose="020B0603020202020204"/>
                <a:cs typeface="Trebuchet MS" panose="020B0603020202020204"/>
              </a:rPr>
              <a:t>dan</a:t>
            </a:r>
            <a:r>
              <a:rPr sz="355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550" spc="-295" dirty="0">
                <a:latin typeface="Trebuchet MS" panose="020B0603020202020204"/>
                <a:cs typeface="Trebuchet MS" panose="020B0603020202020204"/>
              </a:rPr>
              <a:t>adïl</a:t>
            </a:r>
            <a:endParaRPr sz="35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00428" y="2220976"/>
            <a:ext cx="617537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00"/>
              </a:spcBef>
              <a:buChar char="•"/>
              <a:tabLst>
                <a:tab pos="389890" algn="l"/>
              </a:tabLst>
            </a:pPr>
            <a:r>
              <a:rPr sz="3700" spc="-190" dirty="0">
                <a:latin typeface="Trebuchet MS" panose="020B0603020202020204"/>
                <a:cs typeface="Trebuchet MS" panose="020B0603020202020204"/>
              </a:rPr>
              <a:t>Setiap</a:t>
            </a:r>
            <a:r>
              <a:rPr sz="37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700" spc="-254" dirty="0">
                <a:latin typeface="Trebuchet MS" panose="020B0603020202020204"/>
                <a:cs typeface="Trebuchet MS" panose="020B0603020202020204"/>
              </a:rPr>
              <a:t>Pengambïlan</a:t>
            </a:r>
            <a:r>
              <a:rPr sz="37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700" spc="-160" dirty="0">
                <a:latin typeface="Trebuchet MS" panose="020B0603020202020204"/>
                <a:cs typeface="Trebuchet MS" panose="020B0603020202020204"/>
              </a:rPr>
              <a:t>Keputusan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416560">
              <a:lnSpc>
                <a:spcPct val="100000"/>
              </a:lnSpc>
              <a:spcBef>
                <a:spcPts val="25"/>
              </a:spcBef>
            </a:pPr>
            <a:r>
              <a:rPr sz="3650" spc="-195" dirty="0">
                <a:latin typeface="Trebuchet MS" panose="020B0603020202020204"/>
                <a:cs typeface="Trebuchet MS" panose="020B0603020202020204"/>
              </a:rPr>
              <a:t>Menggunakan</a:t>
            </a:r>
            <a:r>
              <a:rPr sz="3650" spc="-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20" dirty="0">
                <a:latin typeface="Trebuchet MS" panose="020B0603020202020204"/>
                <a:cs typeface="Trebuchet MS" panose="020B0603020202020204"/>
              </a:rPr>
              <a:t>Cara</a:t>
            </a:r>
            <a:endParaRPr sz="3650">
              <a:latin typeface="Trebuchet MS" panose="020B0603020202020204"/>
              <a:cs typeface="Trebuchet MS" panose="020B0603020202020204"/>
            </a:endParaRPr>
          </a:p>
          <a:p>
            <a:pPr marL="416560">
              <a:lnSpc>
                <a:spcPct val="100000"/>
              </a:lnSpc>
              <a:spcBef>
                <a:spcPts val="260"/>
              </a:spcBef>
            </a:pPr>
            <a:r>
              <a:rPr sz="3450" spc="-10" dirty="0">
                <a:latin typeface="Trebuchet MS" panose="020B0603020202020204"/>
                <a:cs typeface="Trebuchet MS" panose="020B0603020202020204"/>
              </a:rPr>
              <a:t>Musyawarah</a:t>
            </a:r>
            <a:endParaRPr sz="34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01212" y="4473702"/>
            <a:ext cx="6358255" cy="1141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indent="-402590">
              <a:lnSpc>
                <a:spcPct val="100000"/>
              </a:lnSpc>
              <a:spcBef>
                <a:spcPts val="100"/>
              </a:spcBef>
              <a:buChar char="•"/>
              <a:tabLst>
                <a:tab pos="415290" algn="l"/>
              </a:tabLst>
            </a:pPr>
            <a:r>
              <a:rPr sz="3650" spc="-185" dirty="0">
                <a:latin typeface="Trebuchet MS" panose="020B0603020202020204"/>
                <a:cs typeface="Trebuchet MS" panose="020B0603020202020204"/>
              </a:rPr>
              <a:t>Menghargaï</a:t>
            </a:r>
            <a:r>
              <a:rPr sz="365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120" dirty="0">
                <a:latin typeface="Trebuchet MS" panose="020B0603020202020204"/>
                <a:cs typeface="Trebuchet MS" panose="020B0603020202020204"/>
              </a:rPr>
              <a:t>dan</a:t>
            </a:r>
            <a:r>
              <a:rPr sz="3650" spc="-1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305" dirty="0">
                <a:latin typeface="Trebuchet MS" panose="020B0603020202020204"/>
                <a:cs typeface="Trebuchet MS" panose="020B0603020202020204"/>
              </a:rPr>
              <a:t>Menjunjung</a:t>
            </a:r>
            <a:endParaRPr sz="3650">
              <a:latin typeface="Trebuchet MS" panose="020B0603020202020204"/>
              <a:cs typeface="Trebuchet MS" panose="020B0603020202020204"/>
            </a:endParaRPr>
          </a:p>
          <a:p>
            <a:pPr marL="398145">
              <a:lnSpc>
                <a:spcPct val="100000"/>
              </a:lnSpc>
              <a:spcBef>
                <a:spcPts val="85"/>
              </a:spcBef>
            </a:pPr>
            <a:r>
              <a:rPr sz="3600" spc="-240" dirty="0">
                <a:latin typeface="Trebuchet MS" panose="020B0603020202020204"/>
                <a:cs typeface="Trebuchet MS" panose="020B0603020202020204"/>
              </a:rPr>
              <a:t>Tinggi</a:t>
            </a:r>
            <a:r>
              <a:rPr sz="3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204" dirty="0">
                <a:latin typeface="Trebuchet MS" panose="020B0603020202020204"/>
                <a:cs typeface="Trebuchet MS" panose="020B0603020202020204"/>
              </a:rPr>
              <a:t>Hak</a:t>
            </a:r>
            <a:r>
              <a:rPr sz="36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25" dirty="0">
                <a:latin typeface="Trebuchet MS" panose="020B0603020202020204"/>
                <a:cs typeface="Trebuchet MS" panose="020B0603020202020204"/>
              </a:rPr>
              <a:t>Asasi</a:t>
            </a:r>
            <a:r>
              <a:rPr sz="36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155" dirty="0">
                <a:latin typeface="Trebuchet MS" panose="020B0603020202020204"/>
                <a:cs typeface="Trebuchet MS" panose="020B0603020202020204"/>
              </a:rPr>
              <a:t>Manusia</a:t>
            </a:r>
            <a:r>
              <a:rPr sz="3600" spc="-1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10" dirty="0">
                <a:latin typeface="Trebuchet MS" panose="020B0603020202020204"/>
                <a:cs typeface="Trebuchet MS" panose="020B0603020202020204"/>
              </a:rPr>
              <a:t>(HAM)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00428" y="6152896"/>
            <a:ext cx="553656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100"/>
              </a:spcBef>
              <a:buChar char="•"/>
              <a:tabLst>
                <a:tab pos="415925" algn="l"/>
              </a:tabLst>
            </a:pPr>
            <a:r>
              <a:rPr sz="3700" spc="-265" dirty="0">
                <a:latin typeface="Trebuchet MS" panose="020B0603020202020204"/>
                <a:cs typeface="Trebuchet MS" panose="020B0603020202020204"/>
              </a:rPr>
              <a:t>Mendahulukan</a:t>
            </a:r>
            <a:r>
              <a:rPr sz="3700" spc="2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700" spc="-204" dirty="0">
                <a:latin typeface="Trebuchet MS" panose="020B0603020202020204"/>
                <a:cs typeface="Trebuchet MS" panose="020B0603020202020204"/>
              </a:rPr>
              <a:t>Kepentingan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386080">
              <a:lnSpc>
                <a:spcPct val="100000"/>
              </a:lnSpc>
              <a:spcBef>
                <a:spcPts val="175"/>
              </a:spcBef>
            </a:pPr>
            <a:r>
              <a:rPr sz="3500" spc="-10" dirty="0">
                <a:latin typeface="Trebuchet MS" panose="020B0603020202020204"/>
                <a:cs typeface="Trebuchet MS" panose="020B0603020202020204"/>
              </a:rPr>
              <a:t>Rakyat</a:t>
            </a:r>
            <a:endParaRPr sz="3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01212" y="7844790"/>
            <a:ext cx="5490845" cy="11430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6080" marR="5080" indent="-374015">
              <a:lnSpc>
                <a:spcPct val="101000"/>
              </a:lnSpc>
              <a:spcBef>
                <a:spcPts val="65"/>
              </a:spcBef>
              <a:buChar char="•"/>
              <a:tabLst>
                <a:tab pos="386080" algn="l"/>
                <a:tab pos="396875" algn="l"/>
              </a:tabLst>
            </a:pPr>
            <a:r>
              <a:rPr sz="365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sz="3650" spc="-275" dirty="0">
                <a:latin typeface="Trebuchet MS" panose="020B0603020202020204"/>
                <a:cs typeface="Trebuchet MS" panose="020B0603020202020204"/>
              </a:rPr>
              <a:t>Tidak</a:t>
            </a:r>
            <a:r>
              <a:rPr sz="3650" spc="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195" dirty="0">
                <a:latin typeface="Trebuchet MS" panose="020B0603020202020204"/>
                <a:cs typeface="Trebuchet MS" panose="020B0603020202020204"/>
              </a:rPr>
              <a:t>Menggunakan</a:t>
            </a:r>
            <a:r>
              <a:rPr sz="3650" spc="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90" dirty="0">
                <a:latin typeface="Trebuchet MS" panose="020B0603020202020204"/>
                <a:cs typeface="Trebuchet MS" panose="020B0603020202020204"/>
              </a:rPr>
              <a:t>Sistem </a:t>
            </a:r>
            <a:r>
              <a:rPr sz="3650" spc="-300" dirty="0">
                <a:latin typeface="Trebuchet MS" panose="020B0603020202020204"/>
                <a:cs typeface="Trebuchet MS" panose="020B0603020202020204"/>
              </a:rPr>
              <a:t>Partaï</a:t>
            </a:r>
            <a:r>
              <a:rPr sz="3650" spc="3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290" dirty="0">
                <a:latin typeface="Trebuchet MS" panose="020B0603020202020204"/>
                <a:cs typeface="Trebuchet MS" panose="020B0603020202020204"/>
              </a:rPr>
              <a:t>Tunggal</a:t>
            </a:r>
            <a:endParaRPr sz="36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783162" y="2960116"/>
            <a:ext cx="5734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150" dirty="0">
                <a:solidFill>
                  <a:srgbClr val="D19A3F"/>
                </a:solidFill>
                <a:latin typeface="Trebuchet MS" panose="020B0603020202020204"/>
                <a:cs typeface="Trebuchet MS" panose="020B0603020202020204"/>
              </a:rPr>
              <a:t>a’</a:t>
            </a:r>
            <a:endParaRPr sz="5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700409" y="3932935"/>
            <a:ext cx="5918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75" dirty="0">
                <a:solidFill>
                  <a:srgbClr val="D19A3F"/>
                </a:solidFill>
                <a:latin typeface="Cambria" panose="02040503050406030204"/>
                <a:cs typeface="Cambria" panose="02040503050406030204"/>
              </a:rPr>
              <a:t>çy</a:t>
            </a:r>
            <a:endParaRPr sz="45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783162" y="4758435"/>
            <a:ext cx="5734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150" dirty="0">
                <a:solidFill>
                  <a:srgbClr val="D19A3F"/>
                </a:solidFill>
                <a:latin typeface="Trebuchet MS" panose="020B0603020202020204"/>
                <a:cs typeface="Trebuchet MS" panose="020B0603020202020204"/>
              </a:rPr>
              <a:t>a’</a:t>
            </a:r>
            <a:endParaRPr sz="5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786883" y="5086603"/>
            <a:ext cx="570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05" dirty="0">
                <a:solidFill>
                  <a:srgbClr val="D19A3F"/>
                </a:solidFill>
                <a:latin typeface="Trebuchet MS" panose="020B0603020202020204"/>
                <a:cs typeface="Trebuchet MS" panose="020B0603020202020204"/>
              </a:rPr>
              <a:t>q,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715255" y="5642864"/>
            <a:ext cx="60642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-370" dirty="0">
                <a:solidFill>
                  <a:srgbClr val="D19A3F"/>
                </a:solidFill>
                <a:latin typeface="Cambria" panose="02040503050406030204"/>
                <a:cs typeface="Cambria" panose="02040503050406030204"/>
              </a:rPr>
              <a:t>t«</a:t>
            </a:r>
            <a:endParaRPr sz="6300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8537447"/>
            <a:ext cx="18281904" cy="2438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5" y="1082039"/>
            <a:ext cx="18282285" cy="914400"/>
            <a:chOff x="6095" y="1082039"/>
            <a:chExt cx="18282285" cy="914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" y="1740407"/>
              <a:ext cx="18281904" cy="2560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" y="1082039"/>
              <a:ext cx="18281904" cy="63398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583" y="263650"/>
            <a:ext cx="18281904" cy="8382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432" y="242163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208" y="0"/>
                </a:lnTo>
              </a:path>
            </a:pathLst>
          </a:custGeom>
          <a:ln w="9144">
            <a:solidFill>
              <a:srgbClr val="B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1720" y="1085088"/>
            <a:ext cx="8732520" cy="622300"/>
          </a:xfrm>
          <a:custGeom>
            <a:avLst/>
            <a:gdLst/>
            <a:ahLst/>
            <a:cxnLst/>
            <a:rect l="l" t="t" r="r" b="b"/>
            <a:pathLst>
              <a:path w="8732519" h="622300">
                <a:moveTo>
                  <a:pt x="8732520" y="621792"/>
                </a:moveTo>
                <a:lnTo>
                  <a:pt x="0" y="621792"/>
                </a:lnTo>
                <a:lnTo>
                  <a:pt x="0" y="0"/>
                </a:lnTo>
                <a:lnTo>
                  <a:pt x="8732520" y="0"/>
                </a:lnTo>
                <a:lnTo>
                  <a:pt x="8732520" y="621792"/>
                </a:lnTo>
                <a:close/>
              </a:path>
            </a:pathLst>
          </a:custGeom>
          <a:solidFill>
            <a:srgbClr val="BA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75234" y="820419"/>
            <a:ext cx="8799006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 err="1"/>
              <a:t>Prinsip</a:t>
            </a:r>
            <a:r>
              <a:rPr spc="-290" dirty="0"/>
              <a:t> </a:t>
            </a:r>
            <a:r>
              <a:rPr spc="-150" dirty="0" err="1"/>
              <a:t>Demokr</a:t>
            </a:r>
            <a:r>
              <a:rPr lang="en-US" spc="-150" dirty="0" err="1"/>
              <a:t>a</a:t>
            </a:r>
            <a:r>
              <a:rPr spc="-150" dirty="0" err="1"/>
              <a:t>si</a:t>
            </a:r>
            <a:r>
              <a:rPr spc="-155" dirty="0"/>
              <a:t> </a:t>
            </a:r>
            <a:r>
              <a:rPr spc="-270" dirty="0"/>
              <a:t>P</a:t>
            </a:r>
            <a:r>
              <a:rPr lang="en-US" spc="-270" dirty="0"/>
              <a:t>a</a:t>
            </a:r>
            <a:r>
              <a:rPr spc="-270" dirty="0"/>
              <a:t>nc</a:t>
            </a:r>
            <a:r>
              <a:rPr lang="en-US" spc="-270" dirty="0"/>
              <a:t>a</a:t>
            </a:r>
            <a:r>
              <a:rPr spc="-270" dirty="0"/>
              <a:t>sil</a:t>
            </a:r>
            <a:r>
              <a:rPr lang="en-US" spc="-270" dirty="0"/>
              <a:t>a</a:t>
            </a:r>
            <a:endParaRPr spc="-270" dirty="0"/>
          </a:p>
        </p:txBody>
      </p:sp>
      <p:sp>
        <p:nvSpPr>
          <p:cNvPr id="10" name="object 10"/>
          <p:cNvSpPr/>
          <p:nvPr/>
        </p:nvSpPr>
        <p:spPr>
          <a:xfrm>
            <a:off x="-2583" y="2701671"/>
            <a:ext cx="18279110" cy="405765"/>
          </a:xfrm>
          <a:custGeom>
            <a:avLst/>
            <a:gdLst/>
            <a:ahLst/>
            <a:cxnLst/>
            <a:rect l="l" t="t" r="r" b="b"/>
            <a:pathLst>
              <a:path w="18279110" h="405764">
                <a:moveTo>
                  <a:pt x="18278856" y="405384"/>
                </a:moveTo>
                <a:lnTo>
                  <a:pt x="0" y="40538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0538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5" y="3959352"/>
            <a:ext cx="18279110" cy="411480"/>
          </a:xfrm>
          <a:custGeom>
            <a:avLst/>
            <a:gdLst/>
            <a:ahLst/>
            <a:cxnLst/>
            <a:rect l="l" t="t" r="r" b="b"/>
            <a:pathLst>
              <a:path w="18279110" h="411479">
                <a:moveTo>
                  <a:pt x="18278856" y="411480"/>
                </a:moveTo>
                <a:lnTo>
                  <a:pt x="0" y="411480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11480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2583" y="4584192"/>
            <a:ext cx="18279110" cy="405765"/>
          </a:xfrm>
          <a:custGeom>
            <a:avLst/>
            <a:gdLst/>
            <a:ahLst/>
            <a:cxnLst/>
            <a:rect l="l" t="t" r="r" b="b"/>
            <a:pathLst>
              <a:path w="18279110" h="405764">
                <a:moveTo>
                  <a:pt x="18278856" y="405384"/>
                </a:moveTo>
                <a:lnTo>
                  <a:pt x="0" y="40538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0538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5" y="5702808"/>
            <a:ext cx="18279110" cy="405765"/>
          </a:xfrm>
          <a:custGeom>
            <a:avLst/>
            <a:gdLst/>
            <a:ahLst/>
            <a:cxnLst/>
            <a:rect l="l" t="t" r="r" b="b"/>
            <a:pathLst>
              <a:path w="18279110" h="405764">
                <a:moveTo>
                  <a:pt x="18278856" y="405384"/>
                </a:moveTo>
                <a:lnTo>
                  <a:pt x="0" y="40538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0538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5" y="6861047"/>
            <a:ext cx="18279110" cy="405765"/>
          </a:xfrm>
          <a:custGeom>
            <a:avLst/>
            <a:gdLst/>
            <a:ahLst/>
            <a:cxnLst/>
            <a:rect l="l" t="t" r="r" b="b"/>
            <a:pathLst>
              <a:path w="18279110" h="405765">
                <a:moveTo>
                  <a:pt x="18278856" y="405384"/>
                </a:moveTo>
                <a:lnTo>
                  <a:pt x="0" y="40538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0538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8025383"/>
            <a:ext cx="18279110" cy="405765"/>
          </a:xfrm>
          <a:custGeom>
            <a:avLst/>
            <a:gdLst/>
            <a:ahLst/>
            <a:cxnLst/>
            <a:rect l="l" t="t" r="r" b="b"/>
            <a:pathLst>
              <a:path w="18279110" h="405765">
                <a:moveTo>
                  <a:pt x="18278856" y="405384"/>
                </a:moveTo>
                <a:lnTo>
                  <a:pt x="0" y="40538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0538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5" y="8994647"/>
            <a:ext cx="18279110" cy="832485"/>
          </a:xfrm>
          <a:custGeom>
            <a:avLst/>
            <a:gdLst/>
            <a:ahLst/>
            <a:cxnLst/>
            <a:rect l="l" t="t" r="r" b="b"/>
            <a:pathLst>
              <a:path w="18279110" h="832484">
                <a:moveTo>
                  <a:pt x="18278856" y="832104"/>
                </a:moveTo>
                <a:lnTo>
                  <a:pt x="0" y="83210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83210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18325" y="2652014"/>
            <a:ext cx="12649835" cy="695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indent="-361950">
              <a:lnSpc>
                <a:spcPct val="100000"/>
              </a:lnSpc>
              <a:spcBef>
                <a:spcPts val="100"/>
              </a:spcBef>
              <a:buSzPct val="96000"/>
              <a:buAutoNum type="arabicPeriod"/>
              <a:tabLst>
                <a:tab pos="364490" algn="l"/>
              </a:tabLst>
            </a:pPr>
            <a:r>
              <a:rPr sz="3450" spc="-25" dirty="0">
                <a:solidFill>
                  <a:srgbClr val="FFFFFF"/>
                </a:solidFill>
                <a:latin typeface="Arial MT"/>
                <a:cs typeface="Arial MT"/>
              </a:rPr>
              <a:t>Prinsip</a:t>
            </a:r>
            <a:r>
              <a:rPr sz="3450" spc="-1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spc="-40" dirty="0">
                <a:solidFill>
                  <a:srgbClr val="FFFFFF"/>
                </a:solidFill>
                <a:latin typeface="Arial MT"/>
                <a:cs typeface="Arial MT"/>
              </a:rPr>
              <a:t>Demokrasi</a:t>
            </a:r>
            <a:r>
              <a:rPr sz="345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spc="-20" dirty="0">
                <a:solidFill>
                  <a:srgbClr val="FFFFFF"/>
                </a:solidFill>
                <a:latin typeface="Arial MT"/>
                <a:cs typeface="Arial MT"/>
              </a:rPr>
              <a:t>Universal:</a:t>
            </a:r>
            <a:endParaRPr sz="34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Font typeface="Arial MT"/>
              <a:buAutoNum type="arabicPeriod"/>
            </a:pPr>
            <a:endParaRPr sz="3450" dirty="0">
              <a:latin typeface="Arial MT"/>
              <a:cs typeface="Arial MT"/>
            </a:endParaRPr>
          </a:p>
          <a:p>
            <a:pPr marL="43180">
              <a:lnSpc>
                <a:spcPct val="100000"/>
              </a:lnSpc>
            </a:pPr>
            <a:r>
              <a:rPr sz="375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Prinsip</a:t>
            </a:r>
            <a:r>
              <a:rPr sz="3750" spc="-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3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ini</a:t>
            </a:r>
            <a:r>
              <a:rPr sz="3750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mengacu</a:t>
            </a:r>
            <a:r>
              <a:rPr sz="3750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pada</a:t>
            </a:r>
            <a:r>
              <a:rPr sz="375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4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nilai—</a:t>
            </a:r>
            <a:r>
              <a:rPr sz="375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nilai</a:t>
            </a:r>
            <a:r>
              <a:rPr sz="3750" spc="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demokrasï</a:t>
            </a:r>
            <a:r>
              <a:rPr sz="3750" spc="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yang</a:t>
            </a:r>
            <a:r>
              <a:rPr sz="3750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secara</a:t>
            </a:r>
            <a:r>
              <a:rPr sz="3750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5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umum</a:t>
            </a:r>
            <a:endParaRPr sz="3750" dirty="0">
              <a:latin typeface="Trebuchet MS" panose="020B0603020202020204"/>
              <a:cs typeface="Trebuchet MS" panose="020B0603020202020204"/>
            </a:endParaRPr>
          </a:p>
          <a:p>
            <a:pPr marL="50165">
              <a:lnSpc>
                <a:spcPct val="100000"/>
              </a:lnSpc>
              <a:spcBef>
                <a:spcPts val="410"/>
              </a:spcBef>
            </a:pPr>
            <a:r>
              <a:rPr sz="340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diterima</a:t>
            </a:r>
            <a:r>
              <a:rPr sz="3400" spc="-2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</a:t>
            </a:r>
            <a:r>
              <a:rPr sz="34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seluruh</a:t>
            </a:r>
            <a:r>
              <a:rPr sz="34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400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dunia,</a:t>
            </a:r>
            <a:r>
              <a:rPr sz="34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seperti:</a:t>
            </a:r>
            <a:endParaRPr sz="34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3400" dirty="0">
              <a:latin typeface="Trebuchet MS" panose="020B0603020202020204"/>
              <a:cs typeface="Trebuchet MS" panose="020B0603020202020204"/>
            </a:endParaRPr>
          </a:p>
          <a:p>
            <a:pPr marL="756920" lvl="1" indent="-397510">
              <a:lnSpc>
                <a:spcPct val="100000"/>
              </a:lnSpc>
              <a:buChar char="•"/>
              <a:tabLst>
                <a:tab pos="756920" algn="l"/>
              </a:tabLst>
            </a:pPr>
            <a:r>
              <a:rPr sz="365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Kedaulatan</a:t>
            </a:r>
            <a:r>
              <a:rPr sz="365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5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rakyat</a:t>
            </a:r>
            <a:endParaRPr sz="3650" dirty="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Trebuchet MS" panose="020B0603020202020204"/>
              <a:buChar char="•"/>
            </a:pPr>
            <a:endParaRPr sz="3650" dirty="0">
              <a:latin typeface="Trebuchet MS" panose="020B0603020202020204"/>
              <a:cs typeface="Trebuchet MS" panose="020B0603020202020204"/>
            </a:endParaRPr>
          </a:p>
          <a:p>
            <a:pPr marL="756285" lvl="1" indent="-36385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3600" spc="-185" dirty="0">
                <a:solidFill>
                  <a:srgbClr val="FFFFFF"/>
                </a:solidFill>
                <a:latin typeface="Arial MT"/>
                <a:cs typeface="Arial MT"/>
              </a:rPr>
              <a:t>Persamaan</a:t>
            </a:r>
            <a:r>
              <a:rPr sz="36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3600" spc="-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Arial MT"/>
                <a:cs typeface="Arial MT"/>
              </a:rPr>
              <a:t>depan</a:t>
            </a:r>
            <a:r>
              <a:rPr sz="36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hukum</a:t>
            </a:r>
            <a:endParaRPr sz="36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685"/>
              </a:spcBef>
              <a:buFont typeface="Trebuchet MS" panose="020B0603020202020204"/>
              <a:buChar char="•"/>
            </a:pPr>
            <a:endParaRPr sz="3600" dirty="0">
              <a:latin typeface="Arial MT"/>
              <a:cs typeface="Arial MT"/>
            </a:endParaRPr>
          </a:p>
          <a:p>
            <a:pPr marL="758190" lvl="1" indent="-398145">
              <a:lnSpc>
                <a:spcPct val="100000"/>
              </a:lnSpc>
              <a:buChar char="•"/>
              <a:tabLst>
                <a:tab pos="758190" algn="l"/>
              </a:tabLst>
            </a:pPr>
            <a:r>
              <a:rPr sz="36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Kebebasan</a:t>
            </a:r>
            <a:r>
              <a:rPr sz="36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berpendapat </a:t>
            </a:r>
            <a:r>
              <a:rPr sz="3600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dan</a:t>
            </a:r>
            <a:r>
              <a:rPr sz="3600" spc="-2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berserikat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spcBef>
                <a:spcPts val="445"/>
              </a:spcBef>
              <a:buFont typeface="Trebuchet MS" panose="020B0603020202020204"/>
              <a:buChar char="•"/>
            </a:pPr>
            <a:endParaRPr sz="3600" dirty="0">
              <a:latin typeface="Trebuchet MS" panose="020B0603020202020204"/>
              <a:cs typeface="Trebuchet MS" panose="020B0603020202020204"/>
            </a:endParaRPr>
          </a:p>
          <a:p>
            <a:pPr marL="756285" lvl="1" indent="-39941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3800" spc="-3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Pemïlu</a:t>
            </a:r>
            <a:r>
              <a:rPr sz="38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800" spc="-2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yang</a:t>
            </a:r>
            <a:r>
              <a:rPr sz="38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800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bebas</a:t>
            </a:r>
            <a:r>
              <a:rPr sz="3800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8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dan</a:t>
            </a:r>
            <a:r>
              <a:rPr sz="38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800" spc="-3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adïl</a:t>
            </a:r>
            <a:endParaRPr sz="3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5" y="10152888"/>
            <a:ext cx="18282285" cy="128270"/>
            <a:chOff x="6095" y="10152888"/>
            <a:chExt cx="18282285" cy="12827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" y="10152888"/>
              <a:ext cx="18281904" cy="1280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" y="10152888"/>
              <a:ext cx="18281904" cy="128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20" y="4143947"/>
            <a:ext cx="18281904" cy="256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2" y="9265919"/>
            <a:ext cx="18281904" cy="2438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95" y="1082039"/>
            <a:ext cx="18282285" cy="914400"/>
            <a:chOff x="6095" y="1082039"/>
            <a:chExt cx="18282285" cy="9144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" y="1740407"/>
              <a:ext cx="18281904" cy="256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" y="1082039"/>
              <a:ext cx="18281904" cy="63398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5" y="0"/>
            <a:ext cx="18281904" cy="8382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7432" y="242163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208" y="0"/>
                </a:lnTo>
              </a:path>
            </a:pathLst>
          </a:custGeom>
          <a:ln w="9144">
            <a:solidFill>
              <a:srgbClr val="B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1720" y="1085088"/>
            <a:ext cx="8732520" cy="622300"/>
          </a:xfrm>
          <a:custGeom>
            <a:avLst/>
            <a:gdLst/>
            <a:ahLst/>
            <a:cxnLst/>
            <a:rect l="l" t="t" r="r" b="b"/>
            <a:pathLst>
              <a:path w="8732519" h="622300">
                <a:moveTo>
                  <a:pt x="8732520" y="621792"/>
                </a:moveTo>
                <a:lnTo>
                  <a:pt x="0" y="621792"/>
                </a:lnTo>
                <a:lnTo>
                  <a:pt x="0" y="0"/>
                </a:lnTo>
                <a:lnTo>
                  <a:pt x="8732520" y="0"/>
                </a:lnTo>
                <a:lnTo>
                  <a:pt x="8732520" y="621792"/>
                </a:lnTo>
                <a:close/>
              </a:path>
            </a:pathLst>
          </a:custGeom>
          <a:solidFill>
            <a:srgbClr val="BA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 err="1"/>
              <a:t>Prinsip</a:t>
            </a:r>
            <a:r>
              <a:rPr spc="-290" dirty="0"/>
              <a:t> </a:t>
            </a:r>
            <a:r>
              <a:rPr spc="-150" dirty="0" err="1"/>
              <a:t>Demokr</a:t>
            </a:r>
            <a:r>
              <a:rPr lang="en-US" spc="-150" dirty="0" err="1"/>
              <a:t>a</a:t>
            </a:r>
            <a:r>
              <a:rPr spc="-150" dirty="0" err="1"/>
              <a:t>si</a:t>
            </a:r>
            <a:r>
              <a:rPr spc="-155" dirty="0"/>
              <a:t> </a:t>
            </a:r>
            <a:r>
              <a:rPr spc="-270" dirty="0"/>
              <a:t>P</a:t>
            </a:r>
            <a:r>
              <a:rPr lang="en-US" spc="-270" dirty="0"/>
              <a:t>a</a:t>
            </a:r>
            <a:r>
              <a:rPr spc="-270" dirty="0"/>
              <a:t>nc</a:t>
            </a:r>
            <a:r>
              <a:rPr lang="en-US" spc="-270" dirty="0"/>
              <a:t>a</a:t>
            </a:r>
            <a:r>
              <a:rPr spc="-270" dirty="0"/>
              <a:t>sil</a:t>
            </a:r>
            <a:r>
              <a:rPr lang="en-US" spc="-270" dirty="0"/>
              <a:t>a</a:t>
            </a:r>
            <a:endParaRPr spc="-270" dirty="0"/>
          </a:p>
        </p:txBody>
      </p:sp>
      <p:sp>
        <p:nvSpPr>
          <p:cNvPr id="11" name="object 11"/>
          <p:cNvSpPr/>
          <p:nvPr/>
        </p:nvSpPr>
        <p:spPr>
          <a:xfrm>
            <a:off x="6095" y="2667000"/>
            <a:ext cx="18279110" cy="399415"/>
          </a:xfrm>
          <a:custGeom>
            <a:avLst/>
            <a:gdLst/>
            <a:ahLst/>
            <a:cxnLst/>
            <a:rect l="l" t="t" r="r" b="b"/>
            <a:pathLst>
              <a:path w="18279110" h="399414">
                <a:moveTo>
                  <a:pt x="18278856" y="399288"/>
                </a:moveTo>
                <a:lnTo>
                  <a:pt x="0" y="399288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399288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5" y="3788664"/>
            <a:ext cx="18279110" cy="405765"/>
          </a:xfrm>
          <a:custGeom>
            <a:avLst/>
            <a:gdLst/>
            <a:ahLst/>
            <a:cxnLst/>
            <a:rect l="l" t="t" r="r" b="b"/>
            <a:pathLst>
              <a:path w="18279110" h="405764">
                <a:moveTo>
                  <a:pt x="18278856" y="405384"/>
                </a:moveTo>
                <a:lnTo>
                  <a:pt x="0" y="405384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05384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5" y="4349496"/>
            <a:ext cx="18279110" cy="393700"/>
          </a:xfrm>
          <a:custGeom>
            <a:avLst/>
            <a:gdLst/>
            <a:ahLst/>
            <a:cxnLst/>
            <a:rect l="l" t="t" r="r" b="b"/>
            <a:pathLst>
              <a:path w="18279110" h="393700">
                <a:moveTo>
                  <a:pt x="18278856" y="393192"/>
                </a:moveTo>
                <a:lnTo>
                  <a:pt x="0" y="393192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393192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5" y="5477255"/>
            <a:ext cx="18279110" cy="393700"/>
          </a:xfrm>
          <a:custGeom>
            <a:avLst/>
            <a:gdLst/>
            <a:ahLst/>
            <a:cxnLst/>
            <a:rect l="l" t="t" r="r" b="b"/>
            <a:pathLst>
              <a:path w="18279110" h="393700">
                <a:moveTo>
                  <a:pt x="18278856" y="393192"/>
                </a:moveTo>
                <a:lnTo>
                  <a:pt x="0" y="393192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393192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6556247"/>
            <a:ext cx="18279110" cy="441959"/>
          </a:xfrm>
          <a:custGeom>
            <a:avLst/>
            <a:gdLst/>
            <a:ahLst/>
            <a:cxnLst/>
            <a:rect l="l" t="t" r="r" b="b"/>
            <a:pathLst>
              <a:path w="18279110" h="441959">
                <a:moveTo>
                  <a:pt x="18278856" y="441959"/>
                </a:moveTo>
                <a:lnTo>
                  <a:pt x="0" y="441959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41959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913940"/>
            <a:ext cx="18279110" cy="307975"/>
          </a:xfrm>
          <a:custGeom>
            <a:avLst/>
            <a:gdLst/>
            <a:ahLst/>
            <a:cxnLst/>
            <a:rect l="l" t="t" r="r" b="b"/>
            <a:pathLst>
              <a:path w="18279110" h="307975">
                <a:moveTo>
                  <a:pt x="18278856" y="307848"/>
                </a:moveTo>
                <a:lnTo>
                  <a:pt x="0" y="307848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307848"/>
                </a:lnTo>
                <a:close/>
              </a:path>
            </a:pathLst>
          </a:custGeom>
          <a:solidFill>
            <a:srgbClr val="8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" indent="-42545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28625" algn="l"/>
              </a:tabLst>
            </a:pPr>
            <a:r>
              <a:rPr spc="-175" dirty="0"/>
              <a:t>Prİnsïp</a:t>
            </a:r>
            <a:r>
              <a:rPr spc="-110" dirty="0"/>
              <a:t> </a:t>
            </a:r>
            <a:r>
              <a:rPr spc="-160" dirty="0"/>
              <a:t>Demokrasï</a:t>
            </a:r>
            <a:r>
              <a:rPr spc="-100" dirty="0"/>
              <a:t> </a:t>
            </a:r>
            <a:r>
              <a:rPr spc="-180" dirty="0"/>
              <a:t>yang</a:t>
            </a:r>
            <a:r>
              <a:rPr spc="-140" dirty="0"/>
              <a:t> </a:t>
            </a:r>
            <a:r>
              <a:rPr spc="-114" dirty="0"/>
              <a:t>Sesuaï</a:t>
            </a:r>
            <a:r>
              <a:rPr spc="100" dirty="0"/>
              <a:t> </a:t>
            </a:r>
            <a:r>
              <a:rPr spc="-200" dirty="0"/>
              <a:t>dengan</a:t>
            </a:r>
            <a:r>
              <a:rPr spc="-75" dirty="0"/>
              <a:t> </a:t>
            </a:r>
            <a:r>
              <a:rPr spc="-310" dirty="0"/>
              <a:t>Rule</a:t>
            </a:r>
            <a:r>
              <a:rPr spc="35" dirty="0"/>
              <a:t> </a:t>
            </a:r>
            <a:r>
              <a:rPr spc="-320" dirty="0"/>
              <a:t>of</a:t>
            </a:r>
            <a:r>
              <a:rPr spc="-100" dirty="0"/>
              <a:t> </a:t>
            </a:r>
            <a:r>
              <a:rPr spc="-310" dirty="0"/>
              <a:t>Law</a:t>
            </a:r>
            <a:r>
              <a:rPr spc="-195" dirty="0"/>
              <a:t> </a:t>
            </a:r>
            <a:r>
              <a:rPr spc="-575" dirty="0"/>
              <a:t>:</a:t>
            </a: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FFFFFF"/>
              </a:buClr>
              <a:buFont typeface="Trebuchet MS" panose="020B0603020202020204"/>
              <a:buAutoNum type="arabicPeriod" startAt="2"/>
            </a:pPr>
            <a:endParaRPr spc="-575" dirty="0"/>
          </a:p>
          <a:p>
            <a:pPr marL="12700">
              <a:lnSpc>
                <a:spcPct val="100000"/>
              </a:lnSpc>
            </a:pPr>
            <a:r>
              <a:rPr spc="-130" dirty="0"/>
              <a:t>Prïnsïp</a:t>
            </a:r>
            <a:r>
              <a:rPr spc="-145" dirty="0"/>
              <a:t> </a:t>
            </a:r>
            <a:r>
              <a:rPr spc="-470" dirty="0"/>
              <a:t>ïnï</a:t>
            </a:r>
            <a:r>
              <a:rPr spc="85" dirty="0"/>
              <a:t> </a:t>
            </a:r>
            <a:r>
              <a:rPr spc="-210" dirty="0"/>
              <a:t>menekankan</a:t>
            </a:r>
            <a:r>
              <a:rPr spc="-60" dirty="0"/>
              <a:t> </a:t>
            </a:r>
            <a:r>
              <a:rPr spc="-215" dirty="0"/>
              <a:t>bahwa</a:t>
            </a:r>
            <a:r>
              <a:rPr spc="-60" dirty="0"/>
              <a:t> </a:t>
            </a:r>
            <a:r>
              <a:rPr spc="-175" dirty="0"/>
              <a:t>demokrasï</a:t>
            </a:r>
            <a:r>
              <a:rPr spc="265" dirty="0"/>
              <a:t> </a:t>
            </a:r>
            <a:r>
              <a:rPr spc="-160" dirty="0"/>
              <a:t>harus</a:t>
            </a:r>
            <a:r>
              <a:rPr spc="-114" dirty="0"/>
              <a:t> </a:t>
            </a:r>
            <a:r>
              <a:rPr spc="-280" dirty="0"/>
              <a:t>berjalan</a:t>
            </a:r>
            <a:r>
              <a:rPr spc="5" dirty="0"/>
              <a:t> </a:t>
            </a:r>
            <a:r>
              <a:rPr spc="-250" dirty="0"/>
              <a:t>dalam</a:t>
            </a:r>
            <a:r>
              <a:rPr spc="-25" dirty="0"/>
              <a:t> </a:t>
            </a:r>
            <a:r>
              <a:rPr spc="-210" dirty="0"/>
              <a:t>kerangka</a:t>
            </a:r>
          </a:p>
          <a:p>
            <a:pPr marL="18415">
              <a:lnSpc>
                <a:spcPct val="100000"/>
              </a:lnSpc>
              <a:spcBef>
                <a:spcPts val="335"/>
              </a:spcBef>
            </a:pPr>
            <a:r>
              <a:rPr sz="3350" dirty="0"/>
              <a:t>hukum</a:t>
            </a:r>
            <a:r>
              <a:rPr sz="3350" spc="-200" dirty="0"/>
              <a:t> </a:t>
            </a:r>
            <a:r>
              <a:rPr sz="3350" dirty="0"/>
              <a:t>dan</a:t>
            </a:r>
            <a:r>
              <a:rPr sz="3350" spc="-165" dirty="0"/>
              <a:t> </a:t>
            </a:r>
            <a:r>
              <a:rPr sz="3350" spc="-130" dirty="0"/>
              <a:t>keadïian.</a:t>
            </a:r>
            <a:r>
              <a:rPr sz="3350" spc="-125" dirty="0"/>
              <a:t> </a:t>
            </a:r>
            <a:r>
              <a:rPr sz="3350" dirty="0"/>
              <a:t>Haİ</a:t>
            </a:r>
            <a:r>
              <a:rPr sz="3350" spc="80" dirty="0"/>
              <a:t> </a:t>
            </a:r>
            <a:r>
              <a:rPr sz="3350" spc="-340" dirty="0"/>
              <a:t>ïnï</a:t>
            </a:r>
            <a:r>
              <a:rPr sz="3350" spc="85" dirty="0"/>
              <a:t> </a:t>
            </a:r>
            <a:r>
              <a:rPr sz="3350" spc="-10" dirty="0"/>
              <a:t>meİïputï:</a:t>
            </a:r>
            <a:endParaRPr sz="3350" dirty="0"/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3350" dirty="0"/>
          </a:p>
          <a:p>
            <a:pPr marL="703580" lvl="1" indent="-338455">
              <a:lnSpc>
                <a:spcPct val="100000"/>
              </a:lnSpc>
              <a:buChar char="•"/>
              <a:tabLst>
                <a:tab pos="703580" algn="l"/>
                <a:tab pos="2800985" algn="l"/>
              </a:tabLst>
            </a:pPr>
            <a:r>
              <a:rPr sz="3350" spc="-10" dirty="0">
                <a:solidFill>
                  <a:srgbClr val="FFFFFF"/>
                </a:solidFill>
                <a:latin typeface="Arial MT"/>
                <a:cs typeface="Arial MT"/>
              </a:rPr>
              <a:t>Supremasï</a:t>
            </a:r>
            <a:r>
              <a:rPr sz="335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3350" spc="-10" dirty="0">
                <a:solidFill>
                  <a:srgbClr val="FFFFFF"/>
                </a:solidFill>
                <a:latin typeface="Arial MT"/>
                <a:cs typeface="Arial MT"/>
              </a:rPr>
              <a:t>hukum</a:t>
            </a:r>
            <a:endParaRPr sz="335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935"/>
              </a:spcBef>
              <a:buFont typeface="Arial MT"/>
              <a:buChar char="•"/>
            </a:pPr>
            <a:endParaRPr sz="3350" dirty="0">
              <a:latin typeface="Arial MT"/>
              <a:cs typeface="Arial MT"/>
            </a:endParaRPr>
          </a:p>
          <a:p>
            <a:pPr marL="704215" lvl="1" indent="-368935">
              <a:lnSpc>
                <a:spcPct val="100000"/>
              </a:lnSpc>
              <a:buChar char="•"/>
              <a:tabLst>
                <a:tab pos="704215" algn="l"/>
              </a:tabLst>
            </a:pPr>
            <a:r>
              <a:rPr sz="335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Periİndungan</a:t>
            </a:r>
            <a:r>
              <a:rPr sz="335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5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hak</a:t>
            </a:r>
            <a:r>
              <a:rPr sz="335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asasï</a:t>
            </a:r>
            <a:r>
              <a:rPr sz="335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5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manusïa</a:t>
            </a:r>
            <a:r>
              <a:rPr sz="335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(HAM)</a:t>
            </a:r>
            <a:endParaRPr sz="3350" dirty="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spcBef>
                <a:spcPts val="1020"/>
              </a:spcBef>
              <a:buFont typeface="Arial MT"/>
              <a:buChar char="•"/>
            </a:pPr>
            <a:endParaRPr sz="3350" dirty="0"/>
          </a:p>
          <a:p>
            <a:pPr marL="704850" lvl="1" indent="-368935">
              <a:lnSpc>
                <a:spcPct val="100000"/>
              </a:lnSpc>
              <a:buChar char="•"/>
              <a:tabLst>
                <a:tab pos="704850" algn="l"/>
              </a:tabLst>
            </a:pPr>
            <a:r>
              <a:rPr sz="33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Keadïİan</a:t>
            </a:r>
            <a:r>
              <a:rPr sz="33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sosïaİ</a:t>
            </a:r>
            <a:endParaRPr sz="33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5" y="9525000"/>
            <a:ext cx="18282285" cy="304800"/>
            <a:chOff x="6095" y="9525000"/>
            <a:chExt cx="18282285" cy="30480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" y="9525000"/>
              <a:ext cx="18281904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5" y="9525000"/>
              <a:ext cx="18281904" cy="30480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095" y="10152888"/>
            <a:ext cx="18282285" cy="128270"/>
            <a:chOff x="6095" y="10152888"/>
            <a:chExt cx="18282285" cy="12827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5" y="10152888"/>
              <a:ext cx="18281904" cy="1280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5" y="10152888"/>
              <a:ext cx="18281904" cy="128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188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MT</vt:lpstr>
      <vt:lpstr>Cambria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Prinsip Demokrasi Pancasila</vt:lpstr>
      <vt:lpstr>Prinsip Demokrasi Pancasila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5 - Demokrasi Pancasila</dc:title>
  <dc:creator>Laras Dian Selasi</dc:creator>
  <cp:keywords>DAGZzQR0RCo,BAEUrt3Yp3Y</cp:keywords>
  <cp:lastModifiedBy>anisah aidid</cp:lastModifiedBy>
  <cp:revision>4</cp:revision>
  <dcterms:created xsi:type="dcterms:W3CDTF">2026-01-08T02:42:15Z</dcterms:created>
  <dcterms:modified xsi:type="dcterms:W3CDTF">2026-01-08T03:05:46Z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2024-12-20T07:00:00Z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2024-12-20T07:00:00Z</vt:filetime>
  </property>
  <property fmtid="{D5CDD505-2E9C-101B-9397-08002B2CF9AE}" pid="6" name="ICV">
    <vt:lpwstr>AF1BA0970EC34C8088831AACA9252582_13</vt:lpwstr>
  </property>
  <property fmtid="{D5CDD505-2E9C-101B-9397-08002B2CF9AE}" pid="7" name="KSOProductBuildVer">
    <vt:lpwstr>1033-12.9.0.21549</vt:lpwstr>
  </property>
</Properties>
</file>