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0033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08B1-F10C-46F0-AD98-5D7D9D006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0D9D12-9AD3-4128-8362-1AC4179D0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4C28D5-D2F8-42CE-A5A0-57C11FD12F14}"/>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5" name="Footer Placeholder 4">
            <a:extLst>
              <a:ext uri="{FF2B5EF4-FFF2-40B4-BE49-F238E27FC236}">
                <a16:creationId xmlns:a16="http://schemas.microsoft.com/office/drawing/2014/main" id="{D5438F55-0548-4B0F-AC14-99FB8B76A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3F0A-F229-4E03-9419-D716A4C1DFD5}"/>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321084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4149-D895-448F-A50D-8DCEAB3D59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E7310-EF55-4EE4-8504-27D5712C7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6372A-11C9-43AA-80BD-72F0D0EC66BD}"/>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5" name="Footer Placeholder 4">
            <a:extLst>
              <a:ext uri="{FF2B5EF4-FFF2-40B4-BE49-F238E27FC236}">
                <a16:creationId xmlns:a16="http://schemas.microsoft.com/office/drawing/2014/main" id="{98499579-5561-4B5F-833F-4A6BB27BB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BEDF1-4F42-4CC9-96B7-862919365C6D}"/>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121998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520D8-6A6F-426C-8AC0-F101722BE4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034E6A-416E-400E-B7EE-2FA963C3ED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FEC48-1A7F-413D-B412-07D6CB460BCD}"/>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5" name="Footer Placeholder 4">
            <a:extLst>
              <a:ext uri="{FF2B5EF4-FFF2-40B4-BE49-F238E27FC236}">
                <a16:creationId xmlns:a16="http://schemas.microsoft.com/office/drawing/2014/main" id="{18F0CAC9-4D4E-46FD-91C1-D6FAD28D7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7E0F6-3DAF-42A1-8628-5C468C43CC1A}"/>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86233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1730-11B8-4CD9-918B-142089B09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B55F4-EFBA-45C3-96B6-F02F02272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20A4C-D365-4536-B578-CE6844D436FB}"/>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5" name="Footer Placeholder 4">
            <a:extLst>
              <a:ext uri="{FF2B5EF4-FFF2-40B4-BE49-F238E27FC236}">
                <a16:creationId xmlns:a16="http://schemas.microsoft.com/office/drawing/2014/main" id="{F6DDC67B-36CB-44BF-85EE-850DEEA61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938E1-2764-4619-B3DA-75566BE529D1}"/>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4960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0356-BEC6-44A8-A98F-591776D0CA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2FBBC-FEE4-46A3-9307-9E9F88A76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CE941A-746C-4310-9E4E-D54CF08EB760}"/>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5" name="Footer Placeholder 4">
            <a:extLst>
              <a:ext uri="{FF2B5EF4-FFF2-40B4-BE49-F238E27FC236}">
                <a16:creationId xmlns:a16="http://schemas.microsoft.com/office/drawing/2014/main" id="{94676DA6-9569-4D93-8469-60CBBE921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52FD8-A9F1-42F9-8CF4-94A1A5DEA087}"/>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06372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EEFE-1640-4CCC-880F-64182E6327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E3F64-FA65-464D-B89B-B86C432E97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792118-CE27-46AF-B4E0-7A360E1CA1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738C09-44CF-40AF-B4FF-32649D573F69}"/>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6" name="Footer Placeholder 5">
            <a:extLst>
              <a:ext uri="{FF2B5EF4-FFF2-40B4-BE49-F238E27FC236}">
                <a16:creationId xmlns:a16="http://schemas.microsoft.com/office/drawing/2014/main" id="{EA406A76-3D60-4458-B794-BF37EE2AC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7CA0D-52EE-4797-ADC1-D9732B0206E6}"/>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2531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027E-878C-47F0-AC09-16B4989FD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77BA1C-9F68-4304-A379-51F7B73E8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7CE80C-588F-496D-9900-4FB26BABB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01B617-D426-4C47-BF89-92DBD2EC0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C1CFB9-E883-4986-B33F-4A1D30259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F399D2-D29C-4B04-9F07-E25A153AB19E}"/>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8" name="Footer Placeholder 7">
            <a:extLst>
              <a:ext uri="{FF2B5EF4-FFF2-40B4-BE49-F238E27FC236}">
                <a16:creationId xmlns:a16="http://schemas.microsoft.com/office/drawing/2014/main" id="{C80F7355-B2C3-4E9E-B0F7-FBCF338B4D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4A9CCF-C4C5-45C0-B3C7-B577DC0535F3}"/>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37032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8D8A-4E27-4051-9755-676B6AC1C5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5AA692-B79E-4BD0-B613-A8A7046F2083}"/>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4" name="Footer Placeholder 3">
            <a:extLst>
              <a:ext uri="{FF2B5EF4-FFF2-40B4-BE49-F238E27FC236}">
                <a16:creationId xmlns:a16="http://schemas.microsoft.com/office/drawing/2014/main" id="{F833933B-A595-4D5E-A3F7-60618A35D3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DAF496-55EF-4033-9028-9B1850B90669}"/>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02106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96E3D-B868-4559-ABFC-A1185E90D4F2}"/>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3" name="Footer Placeholder 2">
            <a:extLst>
              <a:ext uri="{FF2B5EF4-FFF2-40B4-BE49-F238E27FC236}">
                <a16:creationId xmlns:a16="http://schemas.microsoft.com/office/drawing/2014/main" id="{1EF03E22-6E18-427E-8E93-80D8C32B7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0EB27-D088-4296-9658-0E46DD1AD73B}"/>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56191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ED90-57E5-4261-AAD0-FE2A62547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F2CA4-EF0E-4CCA-85EF-2BC50D389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B94CD-C561-4ADC-9E99-8C759BCBA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64DD5-D3BB-43B0-B0EE-38CEB1D3B18B}"/>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6" name="Footer Placeholder 5">
            <a:extLst>
              <a:ext uri="{FF2B5EF4-FFF2-40B4-BE49-F238E27FC236}">
                <a16:creationId xmlns:a16="http://schemas.microsoft.com/office/drawing/2014/main" id="{FEBA8161-2CC4-4D61-8D25-505277365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BDE46-A98C-468C-ADA2-9C9051F6F70F}"/>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82121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204F-9E2E-4C50-A083-F6B0CE58A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E7731A-8F1B-46AB-9C37-0D32811C43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C5C23C-1B80-4D2F-9405-05B82C881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8C4C4-94E4-4049-8D1D-E1B05F2C2C4A}"/>
              </a:ext>
            </a:extLst>
          </p:cNvPr>
          <p:cNvSpPr>
            <a:spLocks noGrp="1"/>
          </p:cNvSpPr>
          <p:nvPr>
            <p:ph type="dt" sz="half" idx="10"/>
          </p:nvPr>
        </p:nvSpPr>
        <p:spPr/>
        <p:txBody>
          <a:bodyPr/>
          <a:lstStyle/>
          <a:p>
            <a:fld id="{92FDD1B1-87D6-4D5C-B172-27147179A831}" type="datetimeFigureOut">
              <a:rPr lang="en-US" smtClean="0"/>
              <a:t>12/18/2024</a:t>
            </a:fld>
            <a:endParaRPr lang="en-US"/>
          </a:p>
        </p:txBody>
      </p:sp>
      <p:sp>
        <p:nvSpPr>
          <p:cNvPr id="6" name="Footer Placeholder 5">
            <a:extLst>
              <a:ext uri="{FF2B5EF4-FFF2-40B4-BE49-F238E27FC236}">
                <a16:creationId xmlns:a16="http://schemas.microsoft.com/office/drawing/2014/main" id="{0DE78BC6-FAC9-4EBC-9A34-DC91FCFCB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5CCB6-620A-4FE0-A021-A7E127963E24}"/>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185186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3806F-C7A2-46E5-966E-A7B5B222A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28DA3F-1BE9-42DD-A8A7-25FC97797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64BD8-63F8-4311-8537-7DED04FB3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DD1B1-87D6-4D5C-B172-27147179A831}" type="datetimeFigureOut">
              <a:rPr lang="en-US" smtClean="0"/>
              <a:t>12/18/2024</a:t>
            </a:fld>
            <a:endParaRPr lang="en-US"/>
          </a:p>
        </p:txBody>
      </p:sp>
      <p:sp>
        <p:nvSpPr>
          <p:cNvPr id="5" name="Footer Placeholder 4">
            <a:extLst>
              <a:ext uri="{FF2B5EF4-FFF2-40B4-BE49-F238E27FC236}">
                <a16:creationId xmlns:a16="http://schemas.microsoft.com/office/drawing/2014/main" id="{D7726AD0-01D1-476E-96F6-4B957FCD9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1AD854-9FB0-497A-9585-BDF3CD519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EFC2F-0532-4796-9961-4F16B686DFCF}" type="slidenum">
              <a:rPr lang="en-US" smtClean="0"/>
              <a:t>‹#›</a:t>
            </a:fld>
            <a:endParaRPr lang="en-US"/>
          </a:p>
        </p:txBody>
      </p:sp>
    </p:spTree>
    <p:extLst>
      <p:ext uri="{BB962C8B-B14F-4D97-AF65-F5344CB8AC3E}">
        <p14:creationId xmlns:p14="http://schemas.microsoft.com/office/powerpoint/2010/main" val="1371594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6D7001B-0F85-4224-9262-C7FA0C51FC9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02840"/>
            <a:ext cx="12192000" cy="6145312"/>
          </a:xfrm>
          <a:prstGeom prst="rect">
            <a:avLst/>
          </a:prstGeom>
        </p:spPr>
      </p:pic>
      <p:sp>
        <p:nvSpPr>
          <p:cNvPr id="2" name="Title 1">
            <a:extLst>
              <a:ext uri="{FF2B5EF4-FFF2-40B4-BE49-F238E27FC236}">
                <a16:creationId xmlns:a16="http://schemas.microsoft.com/office/drawing/2014/main" id="{79AA4503-D6D2-47DA-B9C2-833110B24B17}"/>
              </a:ext>
            </a:extLst>
          </p:cNvPr>
          <p:cNvSpPr>
            <a:spLocks noGrp="1"/>
          </p:cNvSpPr>
          <p:nvPr>
            <p:ph type="ctrTitle"/>
          </p:nvPr>
        </p:nvSpPr>
        <p:spPr>
          <a:xfrm>
            <a:off x="1524000" y="540914"/>
            <a:ext cx="9144000" cy="2969050"/>
          </a:xfrm>
          <a:solidFill>
            <a:srgbClr val="009999"/>
          </a:solidFill>
        </p:spPr>
        <p:txBody>
          <a:bodyPr>
            <a:normAutofit/>
          </a:bodyPr>
          <a:lstStyle/>
          <a:p>
            <a:r>
              <a:rPr lang="en-US" b="1" dirty="0">
                <a:solidFill>
                  <a:schemeClr val="bg1"/>
                </a:solidFill>
              </a:rPr>
              <a:t>PERNIKAHAN</a:t>
            </a:r>
            <a:br>
              <a:rPr lang="en-US" b="1" dirty="0">
                <a:solidFill>
                  <a:schemeClr val="bg1"/>
                </a:solidFill>
              </a:rPr>
            </a:br>
            <a:r>
              <a:rPr lang="en-US" b="1" dirty="0">
                <a:solidFill>
                  <a:schemeClr val="bg1"/>
                </a:solidFill>
              </a:rPr>
              <a:t>DALAM</a:t>
            </a:r>
            <a:br>
              <a:rPr lang="en-US" b="1" dirty="0">
                <a:solidFill>
                  <a:schemeClr val="bg1"/>
                </a:solidFill>
              </a:rPr>
            </a:br>
            <a:r>
              <a:rPr lang="en-US" b="1" dirty="0">
                <a:solidFill>
                  <a:schemeClr val="bg1"/>
                </a:solidFill>
              </a:rPr>
              <a:t>ISLAM</a:t>
            </a:r>
          </a:p>
        </p:txBody>
      </p:sp>
      <p:sp>
        <p:nvSpPr>
          <p:cNvPr id="4" name="AutoShape 2">
            <a:extLst>
              <a:ext uri="{FF2B5EF4-FFF2-40B4-BE49-F238E27FC236}">
                <a16:creationId xmlns:a16="http://schemas.microsoft.com/office/drawing/2014/main" id="{CAF5E21E-3C47-4173-919F-2B4ADA4DA0B8}"/>
              </a:ext>
            </a:extLst>
          </p:cNvPr>
          <p:cNvSpPr>
            <a:spLocks noChangeArrowheads="1"/>
          </p:cNvSpPr>
          <p:nvPr/>
        </p:nvSpPr>
        <p:spPr bwMode="auto">
          <a:xfrm>
            <a:off x="2708253" y="4019504"/>
            <a:ext cx="2886075" cy="1733550"/>
          </a:xfrm>
          <a:prstGeom prst="roundRect">
            <a:avLst>
              <a:gd name="adj" fmla="val 16667"/>
            </a:avLst>
          </a:prstGeom>
          <a:noFill/>
          <a:ln w="9525">
            <a:noFill/>
            <a:round/>
            <a:headEnd/>
            <a:tailEnd/>
          </a:ln>
        </p:spPr>
        <p:txBody>
          <a:bodyPr rot="0" vert="horz" wrap="square" lIns="91440" tIns="45720" rIns="91440" bIns="45720" anchor="t" anchorCtr="0" upright="1">
            <a:noAutofit/>
          </a:bodyPr>
          <a:lstStyle/>
          <a:p>
            <a:pPr marL="457200" marR="441325" indent="-228600" algn="just">
              <a:spcBef>
                <a:spcPts val="920"/>
              </a:spcBef>
              <a:spcAft>
                <a:spcPts val="0"/>
              </a:spcAft>
            </a:pP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5" name="AutoShape 3">
            <a:extLst>
              <a:ext uri="{FF2B5EF4-FFF2-40B4-BE49-F238E27FC236}">
                <a16:creationId xmlns:a16="http://schemas.microsoft.com/office/drawing/2014/main" id="{5F5BFC67-424F-4CD0-BE33-34C4BDA02CEB}"/>
              </a:ext>
            </a:extLst>
          </p:cNvPr>
          <p:cNvSpPr>
            <a:spLocks noChangeArrowheads="1"/>
          </p:cNvSpPr>
          <p:nvPr/>
        </p:nvSpPr>
        <p:spPr bwMode="auto">
          <a:xfrm>
            <a:off x="6096000" y="4033678"/>
            <a:ext cx="3610040" cy="1885950"/>
          </a:xfrm>
          <a:prstGeom prst="roundRect">
            <a:avLst>
              <a:gd name="adj" fmla="val 16667"/>
            </a:avLst>
          </a:prstGeom>
          <a:noFill/>
          <a:ln w="9525">
            <a:noFill/>
            <a:round/>
            <a:headEnd/>
            <a:tailEnd/>
          </a:ln>
        </p:spPr>
        <p:txBody>
          <a:bodyPr rot="0" vert="horz" wrap="square" lIns="91440" tIns="45720" rIns="91440" bIns="45720" anchor="t" anchorCtr="0" upright="1">
            <a:noAutofit/>
          </a:bodyPr>
          <a:lstStyle/>
          <a:p>
            <a:pPr marL="0" marR="0">
              <a:spcBef>
                <a:spcPts val="0"/>
              </a:spcBef>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37CC3473-A845-4F3E-889D-30E262EE31C4}"/>
              </a:ext>
            </a:extLst>
          </p:cNvPr>
          <p:cNvSpPr/>
          <p:nvPr/>
        </p:nvSpPr>
        <p:spPr>
          <a:xfrm>
            <a:off x="0" y="6221251"/>
            <a:ext cx="12192000" cy="636749"/>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10F66CD-ADAA-4DCA-81A3-F55B43F8A6D7}"/>
              </a:ext>
            </a:extLst>
          </p:cNvPr>
          <p:cNvGrpSpPr/>
          <p:nvPr/>
        </p:nvGrpSpPr>
        <p:grpSpPr>
          <a:xfrm>
            <a:off x="8873542" y="6184585"/>
            <a:ext cx="3058135" cy="673415"/>
            <a:chOff x="8873542" y="6184585"/>
            <a:chExt cx="3058135" cy="673415"/>
          </a:xfrm>
        </p:grpSpPr>
        <p:pic>
          <p:nvPicPr>
            <p:cNvPr id="6" name="Picture 5">
              <a:extLst>
                <a:ext uri="{FF2B5EF4-FFF2-40B4-BE49-F238E27FC236}">
                  <a16:creationId xmlns:a16="http://schemas.microsoft.com/office/drawing/2014/main" id="{1CCCD68B-925B-4EC9-B6DF-70252C59100A}"/>
                </a:ext>
              </a:extLst>
            </p:cNvPr>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ackgroundRemoval t="9915" b="89943" l="9916" r="93671"/>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1479723" y="6184585"/>
              <a:ext cx="451954" cy="673415"/>
            </a:xfrm>
            <a:prstGeom prst="rect">
              <a:avLst/>
            </a:prstGeom>
          </p:spPr>
        </p:pic>
        <p:sp>
          <p:nvSpPr>
            <p:cNvPr id="7" name="TextBox 6">
              <a:extLst>
                <a:ext uri="{FF2B5EF4-FFF2-40B4-BE49-F238E27FC236}">
                  <a16:creationId xmlns:a16="http://schemas.microsoft.com/office/drawing/2014/main" id="{3B4EC7D4-49B7-4038-A720-55D2EA07E067}"/>
                </a:ext>
              </a:extLst>
            </p:cNvPr>
            <p:cNvSpPr txBox="1"/>
            <p:nvPr/>
          </p:nvSpPr>
          <p:spPr>
            <a:xfrm>
              <a:off x="8873542" y="6367403"/>
              <a:ext cx="2696333"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FTI UNIVERSITAS JAYABAYA</a:t>
              </a:r>
            </a:p>
          </p:txBody>
        </p:sp>
      </p:grpSp>
      <p:sp>
        <p:nvSpPr>
          <p:cNvPr id="15" name="Rectangle 14">
            <a:extLst>
              <a:ext uri="{FF2B5EF4-FFF2-40B4-BE49-F238E27FC236}">
                <a16:creationId xmlns:a16="http://schemas.microsoft.com/office/drawing/2014/main" id="{BBF24C81-74D6-4359-80B9-FF53DBEB0849}"/>
              </a:ext>
            </a:extLst>
          </p:cNvPr>
          <p:cNvSpPr/>
          <p:nvPr/>
        </p:nvSpPr>
        <p:spPr>
          <a:xfrm>
            <a:off x="0" y="0"/>
            <a:ext cx="12192000" cy="222091"/>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7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F4C533-339B-4B58-AE87-51C7B8EC955B}"/>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C6D77D-4F7B-45FE-A40E-294E3689FE17}"/>
              </a:ext>
            </a:extLst>
          </p:cNvPr>
          <p:cNvSpPr txBox="1"/>
          <p:nvPr/>
        </p:nvSpPr>
        <p:spPr>
          <a:xfrm>
            <a:off x="4379298" y="2452632"/>
            <a:ext cx="3422732" cy="461665"/>
          </a:xfrm>
          <a:prstGeom prst="rect">
            <a:avLst/>
          </a:prstGeom>
          <a:noFill/>
        </p:spPr>
        <p:txBody>
          <a:bodyPr wrap="none" rtlCol="0">
            <a:spAutoFit/>
          </a:bodyPr>
          <a:lstStyle/>
          <a:p>
            <a:r>
              <a:rPr lang="id-ID" sz="2400" b="1" dirty="0">
                <a:solidFill>
                  <a:schemeClr val="bg1"/>
                </a:solidFill>
                <a:effectLst/>
                <a:latin typeface="Bahnschrift" panose="020B0502040204020203" pitchFamily="34" charset="0"/>
                <a:ea typeface="Times New Roman" panose="02020603050405020304" pitchFamily="18" charset="0"/>
              </a:rPr>
              <a:t>THALAK (PERCERAIAN)</a:t>
            </a:r>
            <a:endParaRPr lang="en-US" sz="2400"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C8064644-A427-440E-BC01-33DEFEB88663}"/>
              </a:ext>
            </a:extLst>
          </p:cNvPr>
          <p:cNvSpPr txBox="1"/>
          <p:nvPr/>
        </p:nvSpPr>
        <p:spPr>
          <a:xfrm>
            <a:off x="5202022" y="2998494"/>
            <a:ext cx="1777284" cy="400110"/>
          </a:xfrm>
          <a:prstGeom prst="rect">
            <a:avLst/>
          </a:prstGeom>
          <a:noFill/>
        </p:spPr>
        <p:txBody>
          <a:bodyPr wrap="square" rtlCol="0">
            <a:spAutoFit/>
          </a:bodyPr>
          <a:lstStyle/>
          <a:p>
            <a:r>
              <a:rPr lang="id-ID"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Hukum </a:t>
            </a:r>
            <a:r>
              <a:rPr lang="en-U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t>
            </a:r>
            <a:r>
              <a:rPr lang="id-ID"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alak</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307131B-4190-42EB-BEB5-D02B9B0A60AE}"/>
              </a:ext>
            </a:extLst>
          </p:cNvPr>
          <p:cNvSpPr txBox="1"/>
          <p:nvPr/>
        </p:nvSpPr>
        <p:spPr>
          <a:xfrm>
            <a:off x="643944" y="987518"/>
            <a:ext cx="3422732" cy="2462213"/>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Jika perbalahan (permasalahan) suami isteri tidak dapat didamaikan lagi.</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Dua orang wakil dari pada pihak suami dan isteri gagal membuat kata sepakat untuk</a:t>
            </a:r>
            <a:endParaRPr lang="en-US" sz="14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en-US" sz="1400" dirty="0">
                <a:latin typeface="Times New Roman" panose="02020603050405020304" pitchFamily="18" charset="0"/>
                <a:ea typeface="Times New Roman" panose="02020603050405020304" pitchFamily="18" charset="0"/>
              </a:rPr>
              <a:t>P</a:t>
            </a:r>
            <a:r>
              <a:rPr lang="id-ID" sz="1400" dirty="0">
                <a:effectLst/>
                <a:latin typeface="Times New Roman" panose="02020603050405020304" pitchFamily="18" charset="0"/>
                <a:ea typeface="Times New Roman" panose="02020603050405020304" pitchFamily="18" charset="0"/>
              </a:rPr>
              <a:t>erdamaian rumah tangga mereka.</a:t>
            </a:r>
            <a:endParaRPr lang="en-US" sz="1400" dirty="0">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Apabila pihak tadi berpendapat bahwa talak adalah lebih baik.</a:t>
            </a:r>
            <a:endParaRPr lang="en-US" sz="1400" dirty="0">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Jika tidak diceraikan keadaan sedemikian, maka berdosalah suami.</a:t>
            </a:r>
            <a:endParaRPr lang="en-US" sz="14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endParaRPr lang="en-US" sz="1400" dirty="0"/>
          </a:p>
        </p:txBody>
      </p:sp>
      <p:sp>
        <p:nvSpPr>
          <p:cNvPr id="5" name="TextBox 4">
            <a:extLst>
              <a:ext uri="{FF2B5EF4-FFF2-40B4-BE49-F238E27FC236}">
                <a16:creationId xmlns:a16="http://schemas.microsoft.com/office/drawing/2014/main" id="{A35A771C-29FE-4B6B-9D4C-3D3938AAD457}"/>
              </a:ext>
            </a:extLst>
          </p:cNvPr>
          <p:cNvSpPr txBox="1"/>
          <p:nvPr/>
        </p:nvSpPr>
        <p:spPr>
          <a:xfrm>
            <a:off x="834080" y="660042"/>
            <a:ext cx="1162147"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WAJIB</a:t>
            </a:r>
          </a:p>
        </p:txBody>
      </p:sp>
      <p:sp>
        <p:nvSpPr>
          <p:cNvPr id="6" name="TextBox 5">
            <a:extLst>
              <a:ext uri="{FF2B5EF4-FFF2-40B4-BE49-F238E27FC236}">
                <a16:creationId xmlns:a16="http://schemas.microsoft.com/office/drawing/2014/main" id="{2AF024A6-7A68-48C4-8C20-66E409F37C36}"/>
              </a:ext>
            </a:extLst>
          </p:cNvPr>
          <p:cNvSpPr txBox="1"/>
          <p:nvPr/>
        </p:nvSpPr>
        <p:spPr>
          <a:xfrm>
            <a:off x="8007470" y="668765"/>
            <a:ext cx="1777284"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HARAM</a:t>
            </a:r>
          </a:p>
        </p:txBody>
      </p:sp>
      <p:sp>
        <p:nvSpPr>
          <p:cNvPr id="7" name="TextBox 6">
            <a:extLst>
              <a:ext uri="{FF2B5EF4-FFF2-40B4-BE49-F238E27FC236}">
                <a16:creationId xmlns:a16="http://schemas.microsoft.com/office/drawing/2014/main" id="{966667EB-8861-49C4-B49F-7AF9B1762CDB}"/>
              </a:ext>
            </a:extLst>
          </p:cNvPr>
          <p:cNvSpPr txBox="1"/>
          <p:nvPr/>
        </p:nvSpPr>
        <p:spPr>
          <a:xfrm>
            <a:off x="8007470" y="987517"/>
            <a:ext cx="3740690" cy="2462213"/>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Jika menceraikan isteri ketika sedang </a:t>
            </a:r>
            <a:r>
              <a:rPr lang="id-ID" sz="1400" dirty="0">
                <a:latin typeface="Times New Roman" panose="02020603050405020304" pitchFamily="18" charset="0"/>
                <a:ea typeface="Times New Roman" panose="02020603050405020304" pitchFamily="18" charset="0"/>
              </a:rPr>
              <a:t>hai</a:t>
            </a:r>
            <a:r>
              <a:rPr lang="en-US" sz="1400" dirty="0">
                <a:latin typeface="Times New Roman" panose="02020603050405020304" pitchFamily="18" charset="0"/>
                <a:ea typeface="Times New Roman" panose="02020603050405020304" pitchFamily="18" charset="0"/>
              </a:rPr>
              <a:t>d</a:t>
            </a:r>
            <a:r>
              <a:rPr lang="id-ID" sz="1400" dirty="0">
                <a:effectLst/>
                <a:latin typeface="Times New Roman" panose="02020603050405020304" pitchFamily="18" charset="0"/>
                <a:ea typeface="Times New Roman" panose="02020603050405020304" pitchFamily="18" charset="0"/>
              </a:rPr>
              <a:t> atau </a:t>
            </a:r>
            <a:r>
              <a:rPr lang="id-ID" sz="1400" dirty="0">
                <a:latin typeface="Times New Roman" panose="02020603050405020304" pitchFamily="18" charset="0"/>
                <a:ea typeface="Times New Roman" panose="02020603050405020304" pitchFamily="18" charset="0"/>
              </a:rPr>
              <a:t>nifas</a:t>
            </a:r>
            <a:r>
              <a:rPr lang="id-ID" sz="14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Ketika keadaan suci yang telah disetubuhi.</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Ketika suami sedang sakit yang bertujuan menghalang isterinya daripada menuntut harta pusakanya.</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Menceraikan isterinya dengan talak tiga sekaligus atau talak satu tetapi disebut berulang kali sehingga cukup tiga kali atau lebih.</a:t>
            </a:r>
            <a:endParaRPr lang="en-US" sz="14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DF92337-A17A-4895-8D6E-EE2D07DE2BB0}"/>
              </a:ext>
            </a:extLst>
          </p:cNvPr>
          <p:cNvSpPr txBox="1"/>
          <p:nvPr/>
        </p:nvSpPr>
        <p:spPr>
          <a:xfrm>
            <a:off x="643944" y="4069724"/>
            <a:ext cx="3422732" cy="738664"/>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Suami tidak mampu menanggung nafkah isterinya.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Isterinya tidak menjaga maruah dirinya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7694ADB-89B5-47D5-8FB3-2227B30BA01D}"/>
              </a:ext>
            </a:extLst>
          </p:cNvPr>
          <p:cNvSpPr txBox="1"/>
          <p:nvPr/>
        </p:nvSpPr>
        <p:spPr>
          <a:xfrm>
            <a:off x="991673" y="3700392"/>
            <a:ext cx="1777284"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SUNAH</a:t>
            </a:r>
          </a:p>
        </p:txBody>
      </p:sp>
      <p:sp>
        <p:nvSpPr>
          <p:cNvPr id="10" name="TextBox 9">
            <a:extLst>
              <a:ext uri="{FF2B5EF4-FFF2-40B4-BE49-F238E27FC236}">
                <a16:creationId xmlns:a16="http://schemas.microsoft.com/office/drawing/2014/main" id="{934B8FD6-0FEF-47D2-987D-4DD221E5DE64}"/>
              </a:ext>
            </a:extLst>
          </p:cNvPr>
          <p:cNvSpPr txBox="1"/>
          <p:nvPr/>
        </p:nvSpPr>
        <p:spPr>
          <a:xfrm>
            <a:off x="8125326" y="4056845"/>
            <a:ext cx="3300181" cy="738664"/>
          </a:xfrm>
          <a:prstGeom prst="rect">
            <a:avLst/>
          </a:prstGeom>
          <a:noFill/>
        </p:spPr>
        <p:txBody>
          <a:bodyPr wrap="square" rtlCol="0">
            <a:spAutoFit/>
          </a:bodyPr>
          <a:lstStyle/>
          <a:p>
            <a:pPr marL="285750" indent="-285750">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Suami menjatuhkan talak kepada isterinya yang baik, berakhlak mulia dan mempunyai pengetahuan agama.</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9B8A2835-9E4C-4E36-9A1C-C8950239B676}"/>
              </a:ext>
            </a:extLst>
          </p:cNvPr>
          <p:cNvSpPr txBox="1"/>
          <p:nvPr/>
        </p:nvSpPr>
        <p:spPr>
          <a:xfrm>
            <a:off x="8289704" y="3700392"/>
            <a:ext cx="1777284"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MAKRUH</a:t>
            </a:r>
          </a:p>
        </p:txBody>
      </p:sp>
      <p:sp>
        <p:nvSpPr>
          <p:cNvPr id="12" name="TextBox 11">
            <a:extLst>
              <a:ext uri="{FF2B5EF4-FFF2-40B4-BE49-F238E27FC236}">
                <a16:creationId xmlns:a16="http://schemas.microsoft.com/office/drawing/2014/main" id="{E7DA9F93-2A56-4AF1-8603-8F11917FA2B2}"/>
              </a:ext>
            </a:extLst>
          </p:cNvPr>
          <p:cNvSpPr txBox="1"/>
          <p:nvPr/>
        </p:nvSpPr>
        <p:spPr>
          <a:xfrm>
            <a:off x="4276578" y="5460642"/>
            <a:ext cx="3628172" cy="738664"/>
          </a:xfrm>
          <a:prstGeom prst="rect">
            <a:avLst/>
          </a:prstGeom>
          <a:noFill/>
        </p:spPr>
        <p:txBody>
          <a:bodyPr wrap="square" rtlCol="0">
            <a:spAutoFit/>
          </a:bodyPr>
          <a:lstStyle/>
          <a:p>
            <a:pPr algn="ctr"/>
            <a:r>
              <a:rPr lang="id-ID" sz="1400" dirty="0">
                <a:effectLst/>
                <a:latin typeface="Times New Roman" panose="02020603050405020304" pitchFamily="18" charset="0"/>
                <a:ea typeface="Times New Roman" panose="02020603050405020304" pitchFamily="18" charset="0"/>
              </a:rPr>
              <a:t>Suami yang lemah keinginan nafsunya atau isterinya belum datang haid atau telah putus haidnya</a:t>
            </a:r>
            <a:endParaRPr lang="en-US" sz="1400" dirty="0"/>
          </a:p>
        </p:txBody>
      </p:sp>
      <p:sp>
        <p:nvSpPr>
          <p:cNvPr id="13" name="TextBox 12">
            <a:extLst>
              <a:ext uri="{FF2B5EF4-FFF2-40B4-BE49-F238E27FC236}">
                <a16:creationId xmlns:a16="http://schemas.microsoft.com/office/drawing/2014/main" id="{7608CDED-3F80-4D0A-83BC-EDA3A393CE0C}"/>
              </a:ext>
            </a:extLst>
          </p:cNvPr>
          <p:cNvSpPr txBox="1"/>
          <p:nvPr/>
        </p:nvSpPr>
        <p:spPr>
          <a:xfrm>
            <a:off x="5466039" y="4997597"/>
            <a:ext cx="1249250"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HARUS</a:t>
            </a:r>
          </a:p>
        </p:txBody>
      </p:sp>
    </p:spTree>
    <p:extLst>
      <p:ext uri="{BB962C8B-B14F-4D97-AF65-F5344CB8AC3E}">
        <p14:creationId xmlns:p14="http://schemas.microsoft.com/office/powerpoint/2010/main" val="204496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B0906A4-FAF8-48E5-A901-5AFB07B6908B}"/>
              </a:ext>
            </a:extLst>
          </p:cNvPr>
          <p:cNvSpPr/>
          <p:nvPr/>
        </p:nvSpPr>
        <p:spPr>
          <a:xfrm>
            <a:off x="-5336" y="-16964"/>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8A76F2-CEC4-4F1B-B483-4B88ED8A23AF}"/>
              </a:ext>
            </a:extLst>
          </p:cNvPr>
          <p:cNvSpPr txBox="1"/>
          <p:nvPr/>
        </p:nvSpPr>
        <p:spPr>
          <a:xfrm>
            <a:off x="4379298" y="2452632"/>
            <a:ext cx="3422732" cy="461665"/>
          </a:xfrm>
          <a:prstGeom prst="rect">
            <a:avLst/>
          </a:prstGeom>
          <a:noFill/>
        </p:spPr>
        <p:txBody>
          <a:bodyPr wrap="none" rtlCol="0">
            <a:spAutoFit/>
          </a:bodyPr>
          <a:lstStyle/>
          <a:p>
            <a:r>
              <a:rPr lang="id-ID" sz="2400" b="1" dirty="0">
                <a:solidFill>
                  <a:schemeClr val="bg1"/>
                </a:solidFill>
                <a:effectLst/>
                <a:latin typeface="Bahnschrift" panose="020B0502040204020203" pitchFamily="34" charset="0"/>
                <a:ea typeface="Times New Roman" panose="02020603050405020304" pitchFamily="18" charset="0"/>
              </a:rPr>
              <a:t>THALAK (PERCERAIAN)</a:t>
            </a:r>
            <a:endParaRPr lang="en-US" sz="2400" dirty="0">
              <a:solidFill>
                <a:schemeClr val="bg1"/>
              </a:solidFill>
              <a:latin typeface="Bahnschrift" panose="020B0502040204020203" pitchFamily="34" charset="0"/>
            </a:endParaRPr>
          </a:p>
        </p:txBody>
      </p:sp>
      <p:sp>
        <p:nvSpPr>
          <p:cNvPr id="5" name="TextBox 4">
            <a:extLst>
              <a:ext uri="{FF2B5EF4-FFF2-40B4-BE49-F238E27FC236}">
                <a16:creationId xmlns:a16="http://schemas.microsoft.com/office/drawing/2014/main" id="{70A772FB-E97E-47D9-A89C-9B5C1B0F1074}"/>
              </a:ext>
            </a:extLst>
          </p:cNvPr>
          <p:cNvSpPr txBox="1"/>
          <p:nvPr/>
        </p:nvSpPr>
        <p:spPr>
          <a:xfrm>
            <a:off x="5202022" y="3028890"/>
            <a:ext cx="1777284" cy="400110"/>
          </a:xfrm>
          <a:prstGeom prst="rect">
            <a:avLst/>
          </a:prstGeom>
          <a:noFill/>
        </p:spPr>
        <p:txBody>
          <a:bodyPr wrap="square" rtlCol="0">
            <a:spAutoFit/>
          </a:bodyPr>
          <a:lstStyle/>
          <a:p>
            <a:r>
              <a:rPr lang="en-US" sz="20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Rukun</a:t>
            </a:r>
            <a:r>
              <a:rPr lang="en-U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a:t>
            </a:r>
            <a:r>
              <a:rPr lang="id-ID"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alak</a:t>
            </a:r>
            <a:endParaRPr lang="en-US" sz="2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ACAC7F-C5E0-432A-87D5-B4AB0225848D}"/>
              </a:ext>
            </a:extLst>
          </p:cNvPr>
          <p:cNvSpPr txBox="1"/>
          <p:nvPr/>
        </p:nvSpPr>
        <p:spPr>
          <a:xfrm>
            <a:off x="515155" y="347730"/>
            <a:ext cx="2331076" cy="338554"/>
          </a:xfrm>
          <a:prstGeom prst="rect">
            <a:avLst/>
          </a:prstGeom>
          <a:noFill/>
        </p:spPr>
        <p:txBody>
          <a:bodyPr wrap="square" rtlCol="0">
            <a:spAutoFit/>
          </a:bodyPr>
          <a:lstStyle/>
          <a:p>
            <a:r>
              <a:rPr lang="en-US" sz="1600" dirty="0">
                <a:solidFill>
                  <a:schemeClr val="bg1"/>
                </a:solidFill>
                <a:effectLst/>
                <a:latin typeface="Times New Roman" panose="02020603050405020304" pitchFamily="18" charset="0"/>
                <a:ea typeface="Times New Roman" panose="02020603050405020304" pitchFamily="18" charset="0"/>
              </a:rPr>
              <a:t>1. </a:t>
            </a:r>
            <a:r>
              <a:rPr lang="id-ID" sz="1600" dirty="0">
                <a:solidFill>
                  <a:schemeClr val="bg1"/>
                </a:solidFill>
                <a:effectLst/>
                <a:latin typeface="Times New Roman" panose="02020603050405020304" pitchFamily="18" charset="0"/>
                <a:ea typeface="Times New Roman" panose="02020603050405020304" pitchFamily="18" charset="0"/>
              </a:rPr>
              <a:t>Perkara Syarat </a:t>
            </a:r>
            <a:endParaRPr lang="en-US" sz="1600" dirty="0">
              <a:solidFill>
                <a:schemeClr val="bg1"/>
              </a:solidFill>
            </a:endParaRPr>
          </a:p>
        </p:txBody>
      </p:sp>
      <p:sp>
        <p:nvSpPr>
          <p:cNvPr id="7" name="TextBox 6">
            <a:extLst>
              <a:ext uri="{FF2B5EF4-FFF2-40B4-BE49-F238E27FC236}">
                <a16:creationId xmlns:a16="http://schemas.microsoft.com/office/drawing/2014/main" id="{48167680-B787-4F71-AA34-6A5E20CE5F93}"/>
              </a:ext>
            </a:extLst>
          </p:cNvPr>
          <p:cNvSpPr txBox="1"/>
          <p:nvPr/>
        </p:nvSpPr>
        <p:spPr>
          <a:xfrm>
            <a:off x="798490" y="686284"/>
            <a:ext cx="2743200" cy="1077218"/>
          </a:xfrm>
          <a:prstGeom prst="rect">
            <a:avLst/>
          </a:prstGeom>
          <a:noFill/>
        </p:spPr>
        <p:txBody>
          <a:bodyPr wrap="square" rtlCol="0">
            <a:spAutoFit/>
          </a:bodyPr>
          <a:lstStyle/>
          <a:p>
            <a:pPr marR="0" lvl="0">
              <a:spcBef>
                <a:spcPts val="685"/>
              </a:spcBef>
              <a:spcAft>
                <a:spcPts val="0"/>
              </a:spcAft>
            </a:pPr>
            <a:r>
              <a:rPr lang="id-ID" sz="1600" dirty="0">
                <a:effectLst/>
                <a:latin typeface="Times New Roman" panose="02020603050405020304" pitchFamily="18" charset="0"/>
                <a:ea typeface="Times New Roman" panose="02020603050405020304" pitchFamily="18" charset="0"/>
              </a:rPr>
              <a:t>Suami :</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Berakal.</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Baligh.</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Dengan kerelaan sendiri.</a:t>
            </a:r>
            <a:endParaRPr lang="en-US" sz="1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56AC73D-697B-4ADA-8FD3-0C1B815A6EE4}"/>
              </a:ext>
            </a:extLst>
          </p:cNvPr>
          <p:cNvSpPr txBox="1"/>
          <p:nvPr/>
        </p:nvSpPr>
        <p:spPr>
          <a:xfrm>
            <a:off x="798490" y="1914023"/>
            <a:ext cx="2743200" cy="1077218"/>
          </a:xfrm>
          <a:prstGeom prst="rect">
            <a:avLst/>
          </a:prstGeom>
          <a:noFill/>
        </p:spPr>
        <p:txBody>
          <a:bodyPr wrap="square" rtlCol="0">
            <a:spAutoFit/>
          </a:bodyPr>
          <a:lstStyle/>
          <a:p>
            <a:pPr marR="0" lvl="0">
              <a:spcBef>
                <a:spcPts val="685"/>
              </a:spcBef>
              <a:spcAft>
                <a:spcPts val="0"/>
              </a:spcAft>
            </a:pPr>
            <a:r>
              <a:rPr lang="id-ID" sz="1600" dirty="0">
                <a:effectLst/>
                <a:latin typeface="Times New Roman" panose="02020603050405020304" pitchFamily="18" charset="0"/>
                <a:ea typeface="Times New Roman" panose="02020603050405020304" pitchFamily="18" charset="0"/>
              </a:rPr>
              <a:t>Istri :</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Akad nikah sah.</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Belum di ceraikan dengan talak tiga oleh suaminya.</a:t>
            </a:r>
            <a:endParaRPr lang="en-US"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0AF5590-49CE-477C-822A-BC7468F0CC1D}"/>
              </a:ext>
            </a:extLst>
          </p:cNvPr>
          <p:cNvSpPr txBox="1"/>
          <p:nvPr/>
        </p:nvSpPr>
        <p:spPr>
          <a:xfrm>
            <a:off x="798488" y="3028890"/>
            <a:ext cx="3580809" cy="1323439"/>
          </a:xfrm>
          <a:prstGeom prst="rect">
            <a:avLst/>
          </a:prstGeom>
          <a:noFill/>
        </p:spPr>
        <p:txBody>
          <a:bodyPr wrap="square" rtlCol="0">
            <a:spAutoFit/>
          </a:bodyPr>
          <a:lstStyle/>
          <a:p>
            <a:pPr marR="0" lvl="0">
              <a:spcBef>
                <a:spcPts val="685"/>
              </a:spcBef>
              <a:spcAft>
                <a:spcPts val="0"/>
              </a:spcAft>
            </a:pPr>
            <a:r>
              <a:rPr lang="id-ID" sz="1600" dirty="0">
                <a:effectLst/>
                <a:latin typeface="Times New Roman" panose="02020603050405020304" pitchFamily="18" charset="0"/>
                <a:ea typeface="Times New Roman" panose="02020603050405020304" pitchFamily="18" charset="0"/>
              </a:rPr>
              <a:t>Lafaz :</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Ucapan yang jelas menyatakan perceraiannya.</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Dengan sengaja dan bukan paksaan.</a:t>
            </a:r>
            <a:endParaRPr lang="en-US" sz="1600" dirty="0">
              <a:effectLst/>
              <a:latin typeface="Times New Roman" panose="02020603050405020304" pitchFamily="18" charset="0"/>
              <a:ea typeface="Times New Roman" panose="02020603050405020304" pitchFamily="18" charset="0"/>
            </a:endParaRPr>
          </a:p>
          <a:p>
            <a:endParaRPr lang="en-US" sz="1600" dirty="0"/>
          </a:p>
        </p:txBody>
      </p:sp>
      <p:sp>
        <p:nvSpPr>
          <p:cNvPr id="10" name="TextBox 9">
            <a:extLst>
              <a:ext uri="{FF2B5EF4-FFF2-40B4-BE49-F238E27FC236}">
                <a16:creationId xmlns:a16="http://schemas.microsoft.com/office/drawing/2014/main" id="{306D46E4-2C5C-4A9D-8EA9-BD937C5AEB5C}"/>
              </a:ext>
            </a:extLst>
          </p:cNvPr>
          <p:cNvSpPr txBox="1"/>
          <p:nvPr/>
        </p:nvSpPr>
        <p:spPr>
          <a:xfrm>
            <a:off x="515155" y="4496383"/>
            <a:ext cx="2150772" cy="338554"/>
          </a:xfrm>
          <a:prstGeom prst="rect">
            <a:avLst/>
          </a:prstGeom>
          <a:noFill/>
        </p:spPr>
        <p:txBody>
          <a:bodyPr wrap="square" rtlCol="0">
            <a:spAutoFit/>
          </a:bodyPr>
          <a:lstStyle/>
          <a:p>
            <a:r>
              <a:rPr lang="en-US" sz="1600" dirty="0">
                <a:solidFill>
                  <a:schemeClr val="bg1"/>
                </a:solidFill>
                <a:effectLst/>
                <a:latin typeface="Times New Roman" panose="02020603050405020304" pitchFamily="18" charset="0"/>
                <a:ea typeface="Times New Roman" panose="02020603050405020304" pitchFamily="18" charset="0"/>
              </a:rPr>
              <a:t>2. </a:t>
            </a:r>
            <a:r>
              <a:rPr lang="id-ID" sz="1600" dirty="0">
                <a:solidFill>
                  <a:schemeClr val="bg1"/>
                </a:solidFill>
                <a:effectLst/>
                <a:latin typeface="Times New Roman" panose="02020603050405020304" pitchFamily="18" charset="0"/>
                <a:ea typeface="Times New Roman" panose="02020603050405020304" pitchFamily="18" charset="0"/>
              </a:rPr>
              <a:t>Contoh lafaz talak</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A5B81FA7-A75D-4E63-A848-313A64B18BDD}"/>
              </a:ext>
            </a:extLst>
          </p:cNvPr>
          <p:cNvSpPr txBox="1"/>
          <p:nvPr/>
        </p:nvSpPr>
        <p:spPr>
          <a:xfrm>
            <a:off x="708335" y="4870623"/>
            <a:ext cx="3580809" cy="584775"/>
          </a:xfrm>
          <a:prstGeom prst="rect">
            <a:avLst/>
          </a:prstGeom>
          <a:noFill/>
        </p:spPr>
        <p:txBody>
          <a:bodyPr wrap="square" rtlCol="0">
            <a:spAutoFit/>
          </a:bodyPr>
          <a:lstStyle/>
          <a:p>
            <a:r>
              <a:rPr lang="id-ID" sz="1600" dirty="0">
                <a:effectLst/>
                <a:latin typeface="Times New Roman" panose="02020603050405020304" pitchFamily="18" charset="0"/>
                <a:ea typeface="Times New Roman" panose="02020603050405020304" pitchFamily="18" charset="0"/>
              </a:rPr>
              <a:t>Talak sarih</a:t>
            </a:r>
            <a:r>
              <a:rPr lang="en-US" sz="1600" dirty="0">
                <a:effectLst/>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“Saya talak kamu” atau “Saya ceraikan kamu”</a:t>
            </a: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AC55E2C-23EE-40E1-8563-75696B2AD83D}"/>
              </a:ext>
            </a:extLst>
          </p:cNvPr>
          <p:cNvSpPr txBox="1"/>
          <p:nvPr/>
        </p:nvSpPr>
        <p:spPr>
          <a:xfrm>
            <a:off x="708335" y="5573601"/>
            <a:ext cx="5061401" cy="830997"/>
          </a:xfrm>
          <a:prstGeom prst="rect">
            <a:avLst/>
          </a:prstGeom>
          <a:noFill/>
        </p:spPr>
        <p:txBody>
          <a:bodyPr wrap="square" rtlCol="0">
            <a:spAutoFit/>
          </a:bodyPr>
          <a:lstStyle/>
          <a:p>
            <a:r>
              <a:rPr lang="id-ID" sz="1600" dirty="0">
                <a:effectLst/>
                <a:latin typeface="Times New Roman" panose="02020603050405020304" pitchFamily="18" charset="0"/>
                <a:ea typeface="Times New Roman" panose="02020603050405020304" pitchFamily="18" charset="0"/>
              </a:rPr>
              <a:t>Talak kinayah</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“Pergilah kamu ke rumah mak kamu” atau “Pergilah kamu dari sini” atau “Saya benci melihat muka kamu”</a:t>
            </a:r>
            <a:endParaRPr lang="en-US" sz="16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E860F7A3-98EC-4F4B-B87D-EE0A66FD08CC}"/>
              </a:ext>
            </a:extLst>
          </p:cNvPr>
          <p:cNvSpPr txBox="1"/>
          <p:nvPr/>
        </p:nvSpPr>
        <p:spPr>
          <a:xfrm>
            <a:off x="7969457" y="351434"/>
            <a:ext cx="2202288" cy="338554"/>
          </a:xfrm>
          <a:prstGeom prst="rect">
            <a:avLst/>
          </a:prstGeom>
          <a:noFill/>
        </p:spPr>
        <p:txBody>
          <a:bodyPr wrap="square" rtlCol="0">
            <a:spAutoFit/>
          </a:bodyPr>
          <a:lstStyle/>
          <a:p>
            <a:r>
              <a:rPr lang="en-US" sz="1600" dirty="0">
                <a:solidFill>
                  <a:schemeClr val="bg1"/>
                </a:solidFill>
                <a:effectLst/>
                <a:latin typeface="Times New Roman" panose="02020603050405020304" pitchFamily="18" charset="0"/>
                <a:ea typeface="Times New Roman" panose="02020603050405020304" pitchFamily="18" charset="0"/>
              </a:rPr>
              <a:t>3. </a:t>
            </a:r>
            <a:r>
              <a:rPr lang="id-ID" sz="1600" dirty="0">
                <a:solidFill>
                  <a:schemeClr val="bg1"/>
                </a:solidFill>
                <a:effectLst/>
                <a:latin typeface="Times New Roman" panose="02020603050405020304" pitchFamily="18" charset="0"/>
                <a:ea typeface="Times New Roman" panose="02020603050405020304" pitchFamily="18" charset="0"/>
              </a:rPr>
              <a:t>Jenis talak</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1A90660A-C07D-42A7-B40A-6B2441C67174}"/>
              </a:ext>
            </a:extLst>
          </p:cNvPr>
          <p:cNvSpPr txBox="1"/>
          <p:nvPr/>
        </p:nvSpPr>
        <p:spPr>
          <a:xfrm>
            <a:off x="7969457" y="926532"/>
            <a:ext cx="4146998" cy="5847755"/>
          </a:xfrm>
          <a:prstGeom prst="rect">
            <a:avLst/>
          </a:prstGeom>
          <a:noFill/>
        </p:spPr>
        <p:txBody>
          <a:bodyPr wrap="square" rtlCol="0">
            <a:spAutoFit/>
          </a:bodyPr>
          <a:lstStyle/>
          <a:p>
            <a:r>
              <a:rPr lang="id-ID" sz="1600" dirty="0">
                <a:effectLst/>
                <a:latin typeface="Times New Roman" panose="02020603050405020304" pitchFamily="18" charset="0"/>
                <a:ea typeface="Times New Roman" panose="02020603050405020304" pitchFamily="18" charset="0"/>
              </a:rPr>
              <a:t>Talak raj’I</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Suami boleh merujuk kembali isterinya ketika masih dalam idah. Jika tempoh idah telah tamat, maka suami tidak dibenarkan merujuk melainkan dengan akad nikah baru.</a:t>
            </a:r>
            <a:endParaRPr lang="en-US" sz="1600" dirty="0">
              <a:effectLst/>
              <a:latin typeface="Times New Roman" panose="02020603050405020304" pitchFamily="18" charset="0"/>
              <a:ea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 </a:t>
            </a:r>
          </a:p>
          <a:p>
            <a:r>
              <a:rPr lang="id-ID" sz="1600" dirty="0">
                <a:effectLst/>
                <a:latin typeface="Times New Roman" panose="02020603050405020304" pitchFamily="18" charset="0"/>
                <a:ea typeface="Times New Roman" panose="02020603050405020304" pitchFamily="18" charset="0"/>
              </a:rPr>
              <a:t>Talak bain</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Suami melafazkan talak tiga atau melafazkan talak yang ketiga kepada isterinya. Isterinya tidak boleh dirujuk kembali.</a:t>
            </a:r>
            <a:endParaRPr lang="en-US" sz="1400"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r>
              <a:rPr lang="id-ID" sz="1600" dirty="0">
                <a:effectLst/>
                <a:latin typeface="Times New Roman" panose="02020603050405020304" pitchFamily="18" charset="0"/>
                <a:ea typeface="Times New Roman" panose="02020603050405020304" pitchFamily="18" charset="0"/>
              </a:rPr>
              <a:t>Talak sunni</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Suami melafazkan talak kepada isterinya yang masih suci dan tidak disetubuhinya ketika dalam tempoh suci</a:t>
            </a:r>
            <a:endParaRPr lang="en-US" sz="1600" dirty="0">
              <a:effectLst/>
              <a:latin typeface="Times New Roman" panose="02020603050405020304" pitchFamily="18" charset="0"/>
              <a:ea typeface="Times New Roman" panose="02020603050405020304" pitchFamily="18" charset="0"/>
            </a:endParaRPr>
          </a:p>
          <a:p>
            <a:endParaRPr lang="en-US" sz="1600" dirty="0">
              <a:latin typeface="Times New Roman" panose="02020603050405020304" pitchFamily="18" charset="0"/>
              <a:ea typeface="Times New Roman" panose="02020603050405020304" pitchFamily="18" charset="0"/>
            </a:endParaRPr>
          </a:p>
          <a:p>
            <a:r>
              <a:rPr lang="id-ID" sz="1600" dirty="0">
                <a:effectLst/>
                <a:latin typeface="Times New Roman" panose="02020603050405020304" pitchFamily="18" charset="0"/>
                <a:ea typeface="Times New Roman" panose="02020603050405020304" pitchFamily="18" charset="0"/>
              </a:rPr>
              <a:t>Talak bid’I</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Suami melafazkan talak kepada isterinya ketika dalam haid atau ketika suci yang disetubuhinya.</a:t>
            </a:r>
            <a:endParaRPr lang="en-US" sz="1600"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r>
              <a:rPr lang="id-ID" sz="1600" dirty="0">
                <a:effectLst/>
                <a:latin typeface="Times New Roman" panose="02020603050405020304" pitchFamily="18" charset="0"/>
                <a:ea typeface="Times New Roman" panose="02020603050405020304" pitchFamily="18" charset="0"/>
              </a:rPr>
              <a:t>Talak taklik</a:t>
            </a:r>
            <a:r>
              <a:rPr lang="en-US" sz="1600" dirty="0">
                <a:effectLst/>
                <a:latin typeface="Times New Roman" panose="02020603050405020304" pitchFamily="18" charset="0"/>
                <a:ea typeface="Times New Roman" panose="02020603050405020304" pitchFamily="18" charset="0"/>
              </a:rPr>
              <a:t> : </a:t>
            </a:r>
            <a:r>
              <a:rPr lang="en-US" sz="1600" dirty="0">
                <a:latin typeface="Times New Roman" panose="02020603050405020304" pitchFamily="18" charset="0"/>
                <a:ea typeface="Times New Roman" panose="02020603050405020304" pitchFamily="18" charset="0"/>
              </a:rPr>
              <a:t>S</a:t>
            </a:r>
            <a:r>
              <a:rPr lang="id-ID" sz="1600" dirty="0">
                <a:effectLst/>
                <a:latin typeface="Times New Roman" panose="02020603050405020304" pitchFamily="18" charset="0"/>
                <a:ea typeface="Times New Roman" panose="02020603050405020304" pitchFamily="18" charset="0"/>
              </a:rPr>
              <a:t>uami menceraikan isterinya bersyarat dengan sesuatu sebab atau syarat.</a:t>
            </a:r>
            <a:r>
              <a:rPr lang="id-ID" sz="1800" dirty="0">
                <a:effectLst/>
                <a:latin typeface="Times New Roman" panose="02020603050405020304" pitchFamily="18" charset="0"/>
                <a:ea typeface="Times New Roman" panose="02020603050405020304" pitchFamily="18" charset="0"/>
              </a:rPr>
              <a:t> </a:t>
            </a:r>
            <a:r>
              <a:rPr lang="id-ID" sz="1600" i="1" dirty="0">
                <a:effectLst/>
                <a:latin typeface="Times New Roman" panose="02020603050405020304" pitchFamily="18" charset="0"/>
                <a:ea typeface="Times New Roman" panose="02020603050405020304" pitchFamily="18" charset="0"/>
              </a:rPr>
              <a:t>“Jika kamu keluar rumah tanpa izin saya, maka jatuhlah talak satu.”</a:t>
            </a:r>
            <a:r>
              <a:rPr lang="id-ID" sz="1400" i="1" dirty="0">
                <a:effectLst/>
                <a:latin typeface="Times New Roman" panose="02020603050405020304" pitchFamily="18" charset="0"/>
                <a:ea typeface="Times New Roman" panose="02020603050405020304" pitchFamily="18" charset="0"/>
              </a:rPr>
              <a:t> </a:t>
            </a:r>
            <a:endParaRPr lang="en-US" sz="1200" i="1"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endParaRPr lang="en-US" sz="1600" dirty="0"/>
          </a:p>
        </p:txBody>
      </p:sp>
    </p:spTree>
    <p:extLst>
      <p:ext uri="{BB962C8B-B14F-4D97-AF65-F5344CB8AC3E}">
        <p14:creationId xmlns:p14="http://schemas.microsoft.com/office/powerpoint/2010/main" val="47181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7984EE-E597-4A35-B5F6-D4F41532D7B2}"/>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17BE6D-742E-4EF1-B983-6BBBADB3F2E8}"/>
              </a:ext>
            </a:extLst>
          </p:cNvPr>
          <p:cNvSpPr txBox="1"/>
          <p:nvPr/>
        </p:nvSpPr>
        <p:spPr>
          <a:xfrm>
            <a:off x="4453941" y="736819"/>
            <a:ext cx="3284113" cy="646331"/>
          </a:xfrm>
          <a:prstGeom prst="rect">
            <a:avLst/>
          </a:prstGeom>
          <a:noFill/>
        </p:spPr>
        <p:txBody>
          <a:bodyPr wrap="square" rtlCol="0">
            <a:spAutoFit/>
          </a:bodyPr>
          <a:lstStyle/>
          <a:p>
            <a:pPr algn="ctr"/>
            <a:r>
              <a:rPr lang="id-ID" sz="3600" b="1" dirty="0">
                <a:solidFill>
                  <a:schemeClr val="bg1"/>
                </a:solidFill>
                <a:effectLst/>
                <a:latin typeface="Bahnschrift" panose="020B0502040204020203" pitchFamily="34" charset="0"/>
                <a:ea typeface="Times New Roman" panose="02020603050405020304" pitchFamily="18" charset="0"/>
              </a:rPr>
              <a:t>FASAKH</a:t>
            </a:r>
            <a:endParaRPr lang="en-US" sz="3600" b="1"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B2DAEB6F-2B91-4ED5-80BB-B6EFBCEA3F25}"/>
              </a:ext>
            </a:extLst>
          </p:cNvPr>
          <p:cNvSpPr txBox="1"/>
          <p:nvPr/>
        </p:nvSpPr>
        <p:spPr>
          <a:xfrm>
            <a:off x="2073498" y="1648496"/>
            <a:ext cx="8045002" cy="1077218"/>
          </a:xfrm>
          <a:prstGeom prst="rect">
            <a:avLst/>
          </a:prstGeom>
          <a:noFill/>
        </p:spPr>
        <p:txBody>
          <a:bodyPr wrap="square" rtlCol="0">
            <a:spAutoFit/>
          </a:bodyPr>
          <a:lstStyle/>
          <a:p>
            <a:pPr algn="ctr"/>
            <a:r>
              <a:rPr lang="en-US" sz="1600" dirty="0">
                <a:latin typeface="Times New Roman" panose="02020603050405020304" pitchFamily="18" charset="0"/>
                <a:ea typeface="Times New Roman" panose="02020603050405020304" pitchFamily="18" charset="0"/>
              </a:rPr>
              <a:t>F</a:t>
            </a:r>
            <a:r>
              <a:rPr lang="id-ID" sz="1600" dirty="0">
                <a:effectLst/>
                <a:latin typeface="Times New Roman" panose="02020603050405020304" pitchFamily="18" charset="0"/>
                <a:ea typeface="Times New Roman" panose="02020603050405020304" pitchFamily="18" charset="0"/>
              </a:rPr>
              <a:t>asakh menurut bahasa ialah ru</a:t>
            </a:r>
            <a:r>
              <a:rPr lang="en-US" sz="1600" dirty="0">
                <a:effectLst/>
                <a:latin typeface="Times New Roman" panose="02020603050405020304" pitchFamily="18" charset="0"/>
                <a:ea typeface="Times New Roman" panose="02020603050405020304" pitchFamily="18" charset="0"/>
              </a:rPr>
              <a:t>s</a:t>
            </a:r>
            <a:r>
              <a:rPr lang="id-ID" sz="1600" dirty="0">
                <a:effectLst/>
                <a:latin typeface="Times New Roman" panose="02020603050405020304" pitchFamily="18" charset="0"/>
                <a:ea typeface="Times New Roman" panose="02020603050405020304" pitchFamily="18" charset="0"/>
              </a:rPr>
              <a:t>ak atau putus. Manakala menurut syara</a:t>
            </a:r>
            <a:r>
              <a:rPr lang="en-US" sz="1600" dirty="0">
                <a:latin typeface="Times New Roman" panose="02020603050405020304" pitchFamily="18" charset="0"/>
                <a:ea typeface="Times New Roman" panose="02020603050405020304" pitchFamily="18" charset="0"/>
              </a:rPr>
              <a:t>’</a:t>
            </a:r>
            <a:r>
              <a:rPr lang="id-ID" sz="1600" dirty="0">
                <a:effectLst/>
                <a:latin typeface="Times New Roman" panose="02020603050405020304" pitchFamily="18" charset="0"/>
                <a:ea typeface="Times New Roman" panose="02020603050405020304" pitchFamily="18" charset="0"/>
              </a:rPr>
              <a:t> (hukum islam) pula, pembatalan nikah disebabkan oleh sesuatu sifat yang dibenarkan syara</a:t>
            </a:r>
            <a:r>
              <a:rPr lang="en-US" sz="1600" dirty="0">
                <a:effectLst/>
                <a:latin typeface="Times New Roman" panose="02020603050405020304" pitchFamily="18" charset="0"/>
                <a:ea typeface="Times New Roman" panose="02020603050405020304" pitchFamily="18" charset="0"/>
              </a:rPr>
              <a:t>’</a:t>
            </a:r>
            <a:r>
              <a:rPr lang="id-ID" sz="1600" dirty="0">
                <a:effectLst/>
                <a:latin typeface="Times New Roman" panose="02020603050405020304" pitchFamily="18" charset="0"/>
                <a:ea typeface="Times New Roman" panose="02020603050405020304" pitchFamily="18" charset="0"/>
              </a:rPr>
              <a:t>, misalnya, perkawinan suami isteri yang difasakhkan oleh hakim disebabkan oleh suaminya tidak m</a:t>
            </a:r>
            <a:r>
              <a:rPr lang="en-US" sz="1600" dirty="0">
                <a:effectLst/>
                <a:latin typeface="Times New Roman" panose="02020603050405020304" pitchFamily="18" charset="0"/>
                <a:ea typeface="Times New Roman" panose="02020603050405020304" pitchFamily="18" charset="0"/>
              </a:rPr>
              <a:t>a</a:t>
            </a:r>
            <a:r>
              <a:rPr lang="id-ID" sz="1600" dirty="0">
                <a:effectLst/>
                <a:latin typeface="Times New Roman" panose="02020603050405020304" pitchFamily="18" charset="0"/>
                <a:ea typeface="Times New Roman" panose="02020603050405020304" pitchFamily="18" charset="0"/>
              </a:rPr>
              <a:t>mpu memberi nafkah kepada isterinya. Fasakh tidak boleh mengurangkan bilangan talaknya.</a:t>
            </a:r>
            <a:endParaRPr lang="en-US" sz="1600" dirty="0"/>
          </a:p>
        </p:txBody>
      </p:sp>
      <p:sp>
        <p:nvSpPr>
          <p:cNvPr id="4" name="TextBox 3">
            <a:extLst>
              <a:ext uri="{FF2B5EF4-FFF2-40B4-BE49-F238E27FC236}">
                <a16:creationId xmlns:a16="http://schemas.microsoft.com/office/drawing/2014/main" id="{DF452989-DBD5-4F17-982B-A731B0622C8C}"/>
              </a:ext>
            </a:extLst>
          </p:cNvPr>
          <p:cNvSpPr txBox="1"/>
          <p:nvPr/>
        </p:nvSpPr>
        <p:spPr>
          <a:xfrm>
            <a:off x="4602051" y="3197180"/>
            <a:ext cx="2987898" cy="646331"/>
          </a:xfrm>
          <a:prstGeom prst="rect">
            <a:avLst/>
          </a:prstGeom>
          <a:noFill/>
        </p:spPr>
        <p:txBody>
          <a:bodyPr wrap="square" rtlCol="0">
            <a:spAutoFit/>
          </a:bodyPr>
          <a:lstStyle/>
          <a:p>
            <a:pPr algn="ctr"/>
            <a:r>
              <a:rPr lang="id-ID" sz="3600" b="1" dirty="0">
                <a:solidFill>
                  <a:schemeClr val="bg1"/>
                </a:solidFill>
                <a:effectLst/>
                <a:latin typeface="Bahnschrift" panose="020B0502040204020203" pitchFamily="34" charset="0"/>
                <a:ea typeface="Times New Roman" panose="02020603050405020304" pitchFamily="18" charset="0"/>
              </a:rPr>
              <a:t>KHULUK</a:t>
            </a:r>
            <a:endParaRPr lang="en-US" sz="3600" b="1" dirty="0">
              <a:solidFill>
                <a:schemeClr val="bg1"/>
              </a:solidFill>
              <a:latin typeface="Bahnschrift" panose="020B0502040204020203" pitchFamily="34" charset="0"/>
            </a:endParaRPr>
          </a:p>
        </p:txBody>
      </p:sp>
      <p:sp>
        <p:nvSpPr>
          <p:cNvPr id="5" name="TextBox 4">
            <a:extLst>
              <a:ext uri="{FF2B5EF4-FFF2-40B4-BE49-F238E27FC236}">
                <a16:creationId xmlns:a16="http://schemas.microsoft.com/office/drawing/2014/main" id="{D6EFEFF5-4C12-4C71-AD31-D11BFC5838B3}"/>
              </a:ext>
            </a:extLst>
          </p:cNvPr>
          <p:cNvSpPr txBox="1"/>
          <p:nvPr/>
        </p:nvSpPr>
        <p:spPr>
          <a:xfrm>
            <a:off x="1401649" y="4132287"/>
            <a:ext cx="9388699" cy="1323439"/>
          </a:xfrm>
          <a:prstGeom prst="rect">
            <a:avLst/>
          </a:prstGeom>
          <a:noFill/>
        </p:spPr>
        <p:txBody>
          <a:bodyPr wrap="square" rtlCol="0">
            <a:spAutoFit/>
          </a:bodyPr>
          <a:lstStyle/>
          <a:p>
            <a:pPr algn="ctr"/>
            <a:r>
              <a:rPr lang="id-ID" sz="1600" dirty="0">
                <a:effectLst/>
                <a:latin typeface="Times New Roman" panose="02020603050405020304" pitchFamily="18" charset="0"/>
                <a:ea typeface="Times New Roman" panose="02020603050405020304" pitchFamily="18" charset="0"/>
              </a:rPr>
              <a:t>Perpisahan antara suami dan isteri melalui tebus talak sama ada dengan menggunakan lafaz talak atau khuluk. Pihak isteri boleh melepaskan dirinya dari ikatan perkawinan mereka jika ia tidak berpuas hati atau lain-lain sebab. Pihak isteri hendaklah membayar sejumlah uang atau harta yang dipersetujui bersama dengan suaminya, maka suaminya hendaklah menceraikan isterinya dengan jumlah atau harta yang ditentukan.</a:t>
            </a:r>
            <a:endParaRPr lang="en-US" sz="1600" dirty="0">
              <a:effectLst/>
              <a:latin typeface="Times New Roman" panose="02020603050405020304" pitchFamily="18" charset="0"/>
              <a:ea typeface="Times New Roman" panose="02020603050405020304" pitchFamily="18" charset="0"/>
            </a:endParaRPr>
          </a:p>
          <a:p>
            <a:pPr algn="ctr"/>
            <a:endParaRPr lang="en-US" sz="1600" dirty="0"/>
          </a:p>
        </p:txBody>
      </p:sp>
    </p:spTree>
    <p:extLst>
      <p:ext uri="{BB962C8B-B14F-4D97-AF65-F5344CB8AC3E}">
        <p14:creationId xmlns:p14="http://schemas.microsoft.com/office/powerpoint/2010/main" val="245055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C4A809-37F9-4577-B817-5567B2343DAA}"/>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6BD71E85-14C5-4887-BA09-A52A236D7F83}"/>
              </a:ext>
            </a:extLst>
          </p:cNvPr>
          <p:cNvSpPr txBox="1"/>
          <p:nvPr/>
        </p:nvSpPr>
        <p:spPr>
          <a:xfrm>
            <a:off x="4666445" y="437882"/>
            <a:ext cx="2859110" cy="646331"/>
          </a:xfrm>
          <a:prstGeom prst="rect">
            <a:avLst/>
          </a:prstGeom>
          <a:noFill/>
        </p:spPr>
        <p:txBody>
          <a:bodyPr wrap="square" rtlCol="0">
            <a:spAutoFit/>
          </a:bodyPr>
          <a:lstStyle/>
          <a:p>
            <a:pPr algn="ctr"/>
            <a:r>
              <a:rPr lang="id-ID" sz="3600" b="1" dirty="0">
                <a:solidFill>
                  <a:schemeClr val="bg1"/>
                </a:solidFill>
                <a:effectLst/>
                <a:latin typeface="Bahnschrift" panose="020B0502040204020203" pitchFamily="34" charset="0"/>
                <a:ea typeface="Times New Roman" panose="02020603050405020304" pitchFamily="18" charset="0"/>
              </a:rPr>
              <a:t>RUJUK</a:t>
            </a:r>
            <a:endParaRPr lang="en-US" sz="3600" b="1"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27C141DC-3213-4C62-B379-960B51860F96}"/>
              </a:ext>
            </a:extLst>
          </p:cNvPr>
          <p:cNvSpPr txBox="1"/>
          <p:nvPr/>
        </p:nvSpPr>
        <p:spPr>
          <a:xfrm>
            <a:off x="506567" y="1251638"/>
            <a:ext cx="4507608" cy="3365024"/>
          </a:xfrm>
          <a:prstGeom prst="rect">
            <a:avLst/>
          </a:prstGeom>
          <a:noFill/>
        </p:spPr>
        <p:txBody>
          <a:bodyPr wrap="square" rtlCol="0">
            <a:spAutoFit/>
          </a:bodyPr>
          <a:lstStyle/>
          <a:p>
            <a:pPr algn="ctr"/>
            <a:r>
              <a:rPr lang="id-ID" sz="1800" dirty="0">
                <a:solidFill>
                  <a:schemeClr val="bg1"/>
                </a:solidFill>
                <a:effectLst/>
                <a:latin typeface="Times New Roman" panose="02020603050405020304" pitchFamily="18" charset="0"/>
                <a:ea typeface="Times New Roman" panose="02020603050405020304" pitchFamily="18" charset="0"/>
              </a:rPr>
              <a:t>Hukum rujuk</a:t>
            </a:r>
            <a:endParaRPr lang="en-US" sz="1800" dirty="0">
              <a:solidFill>
                <a:schemeClr val="bg1"/>
              </a:solidFill>
              <a:effectLst/>
              <a:latin typeface="Times New Roman" panose="02020603050405020304" pitchFamily="18" charset="0"/>
              <a:ea typeface="Times New Roman" panose="02020603050405020304" pitchFamily="18" charset="0"/>
            </a:endParaRPr>
          </a:p>
          <a:p>
            <a:pPr algn="ctr"/>
            <a:endParaRPr lang="en-US" sz="1600" dirty="0">
              <a:effectLst/>
              <a:latin typeface="Times New Roman" panose="02020603050405020304" pitchFamily="18" charset="0"/>
              <a:ea typeface="Times New Roman" panose="02020603050405020304" pitchFamily="18" charset="0"/>
            </a:endParaRPr>
          </a:p>
          <a:p>
            <a:pPr algn="ctr"/>
            <a:r>
              <a:rPr kumimoji="0" lang="id-ID"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Haram</a:t>
            </a:r>
            <a:r>
              <a:rPr kumimoji="0" lang="id-ID"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Suami</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merujuk</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isterinya</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dengan</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tujuan</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untuk</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menyakiti</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atau</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memudaratkan</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isterinya</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itu</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ctr"/>
            <a:endParaRPr kumimoji="0" lang="en-US" altLang="en-US"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ctr"/>
            <a:r>
              <a:rPr kumimoji="0" lang="id-ID" altLang="en-US" sz="14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kumimoji="0" lang="id-ID" altLang="en-US"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Bagi</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suami</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menceraikan</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isterinya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belum</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menyempurnakan</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gilirannya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isteri-isterinya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lain</a:t>
            </a:r>
            <a:endParaRPr lang="en-US" altLang="en-US" sz="1200" dirty="0">
              <a:latin typeface="Times New Roman" panose="02020603050405020304" pitchFamily="18" charset="0"/>
              <a:cs typeface="Times New Roman" panose="02020603050405020304" pitchFamily="18" charset="0"/>
            </a:endParaRPr>
          </a:p>
          <a:p>
            <a:pPr marR="0" lvl="0" algn="ctr">
              <a:spcBef>
                <a:spcPts val="685"/>
              </a:spcBef>
              <a:spcAft>
                <a:spcPts val="0"/>
              </a:spcAft>
            </a:pPr>
            <a:r>
              <a:rPr lang="id-ID" sz="1600" dirty="0">
                <a:solidFill>
                  <a:schemeClr val="bg1"/>
                </a:solidFill>
                <a:effectLst/>
                <a:latin typeface="Times New Roman" panose="02020603050405020304" pitchFamily="18" charset="0"/>
                <a:ea typeface="Times New Roman" panose="02020603050405020304" pitchFamily="18" charset="0"/>
              </a:rPr>
              <a:t>Makruh </a:t>
            </a:r>
            <a:r>
              <a:rPr lang="id-ID" sz="1600" dirty="0">
                <a:effectLst/>
                <a:latin typeface="Times New Roman" panose="02020603050405020304" pitchFamily="18" charset="0"/>
                <a:ea typeface="Times New Roman" panose="02020603050405020304" pitchFamily="18" charset="0"/>
              </a:rPr>
              <a:t>: Apabila pe</a:t>
            </a:r>
            <a:r>
              <a:rPr lang="en-US" sz="1600" dirty="0">
                <a:effectLst/>
                <a:latin typeface="Times New Roman" panose="02020603050405020304" pitchFamily="18" charset="0"/>
                <a:ea typeface="Times New Roman" panose="02020603050405020304" pitchFamily="18" charset="0"/>
              </a:rPr>
              <a:t>r</a:t>
            </a:r>
            <a:r>
              <a:rPr lang="id-ID" sz="1600" dirty="0">
                <a:effectLst/>
                <a:latin typeface="Times New Roman" panose="02020603050405020304" pitchFamily="18" charset="0"/>
                <a:ea typeface="Times New Roman" panose="02020603050405020304" pitchFamily="18" charset="0"/>
              </a:rPr>
              <a:t>ceraian lebih baik antara suami dan isteri</a:t>
            </a:r>
            <a:r>
              <a:rPr lang="en-US" sz="1600" dirty="0">
                <a:latin typeface="Times New Roman" panose="02020603050405020304" pitchFamily="18"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marR="0" lvl="0" algn="ctr">
              <a:spcBef>
                <a:spcPts val="685"/>
              </a:spcBef>
              <a:spcAft>
                <a:spcPts val="0"/>
              </a:spcAft>
            </a:pPr>
            <a:r>
              <a:rPr lang="id-ID" sz="1600" dirty="0">
                <a:solidFill>
                  <a:schemeClr val="bg1"/>
                </a:solidFill>
                <a:effectLst/>
                <a:latin typeface="Times New Roman" panose="02020603050405020304" pitchFamily="18" charset="0"/>
                <a:ea typeface="Times New Roman" panose="02020603050405020304" pitchFamily="18" charset="0"/>
              </a:rPr>
              <a:t>Harus </a:t>
            </a:r>
            <a:r>
              <a:rPr lang="id-ID" sz="1600" dirty="0">
                <a:effectLst/>
                <a:latin typeface="Times New Roman" panose="02020603050405020304" pitchFamily="18" charset="0"/>
                <a:ea typeface="Times New Roman" panose="02020603050405020304" pitchFamily="18" charset="0"/>
              </a:rPr>
              <a:t>: Sekirannya rujuk </a:t>
            </a:r>
            <a:r>
              <a:rPr lang="en-US" sz="1600" dirty="0" err="1">
                <a:latin typeface="Times New Roman" panose="02020603050405020304" pitchFamily="18" charset="0"/>
                <a:ea typeface="Times New Roman" panose="02020603050405020304" pitchFamily="18" charset="0"/>
              </a:rPr>
              <a:t>dapat</a:t>
            </a:r>
            <a:r>
              <a:rPr lang="id-ID" sz="1600" dirty="0">
                <a:effectLst/>
                <a:latin typeface="Times New Roman" panose="02020603050405020304" pitchFamily="18" charset="0"/>
                <a:ea typeface="Times New Roman" panose="02020603050405020304" pitchFamily="18" charset="0"/>
              </a:rPr>
              <a:t> membawa kebaikan</a:t>
            </a:r>
            <a:r>
              <a:rPr lang="en-US" sz="1600" dirty="0">
                <a:effectLst/>
                <a:latin typeface="Times New Roman" panose="02020603050405020304" pitchFamily="18" charset="0"/>
                <a:ea typeface="Times New Roman" panose="02020603050405020304" pitchFamily="18" charset="0"/>
              </a:rPr>
              <a:t> b</a:t>
            </a:r>
            <a:r>
              <a:rPr lang="id-ID" sz="1600" dirty="0">
                <a:effectLst/>
                <a:latin typeface="Times New Roman" panose="02020603050405020304" pitchFamily="18" charset="0"/>
                <a:ea typeface="Times New Roman" panose="02020603050405020304" pitchFamily="18" charset="0"/>
              </a:rPr>
              <a:t>ersama</a:t>
            </a:r>
            <a:r>
              <a:rPr lang="en-US" sz="1600" dirty="0">
                <a:effectLst/>
                <a:latin typeface="Times New Roman" panose="02020603050405020304" pitchFamily="18" charset="0"/>
                <a:ea typeface="Times New Roman" panose="02020603050405020304" pitchFamily="18" charset="0"/>
              </a:rPr>
              <a:t>.</a:t>
            </a:r>
          </a:p>
          <a:p>
            <a:pPr algn="ct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1530A9-A2A7-4303-B74A-436BC663DD41}"/>
              </a:ext>
            </a:extLst>
          </p:cNvPr>
          <p:cNvSpPr txBox="1"/>
          <p:nvPr/>
        </p:nvSpPr>
        <p:spPr>
          <a:xfrm>
            <a:off x="6535430" y="1251638"/>
            <a:ext cx="5396247" cy="3113673"/>
          </a:xfrm>
          <a:prstGeom prst="rect">
            <a:avLst/>
          </a:prstGeom>
          <a:noFill/>
        </p:spPr>
        <p:txBody>
          <a:bodyPr wrap="square" rtlCol="0">
            <a:spAutoFit/>
          </a:bodyPr>
          <a:lstStyle/>
          <a:p>
            <a:pPr algn="ctr"/>
            <a:r>
              <a:rPr lang="id-ID"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Rukun rujuk</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900" dirty="0">
              <a:effectLst/>
              <a:latin typeface="Cambria" panose="02040503050406030204" pitchFamily="18" charset="0"/>
              <a:ea typeface="Times New Roman" panose="02020603050405020304" pitchFamily="18" charset="0"/>
              <a:cs typeface="Times New Roman" panose="02020603050405020304" pitchFamily="18" charset="0"/>
            </a:endParaRPr>
          </a:p>
          <a:p>
            <a:pPr marR="0" lvl="0" algn="ctr">
              <a:spcBef>
                <a:spcPts val="685"/>
              </a:spcBef>
              <a:spcAft>
                <a:spcPts val="0"/>
              </a:spcAft>
            </a:pPr>
            <a:r>
              <a:rPr lang="id-ID" sz="1600" dirty="0">
                <a:effectLst/>
                <a:latin typeface="Times New Roman" panose="02020603050405020304" pitchFamily="18" charset="0"/>
                <a:ea typeface="Times New Roman" panose="02020603050405020304" pitchFamily="18" charset="0"/>
              </a:rPr>
              <a:t>Syarat suami : Baligh, berakal </a:t>
            </a:r>
            <a:endParaRPr lang="en-US" sz="1600" dirty="0">
              <a:effectLst/>
              <a:latin typeface="Times New Roman" panose="02020603050405020304" pitchFamily="18" charset="0"/>
              <a:ea typeface="Times New Roman" panose="02020603050405020304" pitchFamily="18" charset="0"/>
            </a:endParaRPr>
          </a:p>
          <a:p>
            <a:pPr marR="0" lvl="0" algn="ctr">
              <a:spcBef>
                <a:spcPts val="685"/>
              </a:spcBef>
              <a:spcAft>
                <a:spcPts val="0"/>
              </a:spcAft>
            </a:pPr>
            <a:r>
              <a:rPr lang="id-ID" sz="1600" dirty="0">
                <a:solidFill>
                  <a:schemeClr val="bg1"/>
                </a:solidFill>
                <a:effectLst/>
                <a:latin typeface="Times New Roman" panose="02020603050405020304" pitchFamily="18" charset="0"/>
                <a:ea typeface="Times New Roman" panose="02020603050405020304" pitchFamily="18" charset="0"/>
              </a:rPr>
              <a:t>Syarat istri    </a:t>
            </a:r>
            <a:r>
              <a:rPr lang="id-ID" sz="1600" dirty="0">
                <a:effectLst/>
                <a:latin typeface="Times New Roman" panose="02020603050405020304" pitchFamily="18" charset="0"/>
                <a:ea typeface="Times New Roman" panose="02020603050405020304" pitchFamily="18" charset="0"/>
              </a:rPr>
              <a:t>: Berkeadaan talak raj’i, bukan talak tiga, bukan cerai secara khuluk,masih dalam idah</a:t>
            </a:r>
            <a:endParaRPr lang="en-US" sz="1600" dirty="0">
              <a:effectLst/>
              <a:latin typeface="Times New Roman" panose="02020603050405020304" pitchFamily="18" charset="0"/>
              <a:ea typeface="Times New Roman" panose="02020603050405020304" pitchFamily="18" charset="0"/>
            </a:endParaRPr>
          </a:p>
          <a:p>
            <a:pPr marR="0" lvl="0" algn="ctr">
              <a:spcBef>
                <a:spcPts val="685"/>
              </a:spcBef>
              <a:spcAft>
                <a:spcPts val="0"/>
              </a:spcAft>
            </a:pPr>
            <a:endParaRPr lang="en-US" sz="1600" dirty="0">
              <a:effectLst/>
              <a:latin typeface="Times New Roman" panose="02020603050405020304" pitchFamily="18" charset="0"/>
              <a:ea typeface="Times New Roman" panose="02020603050405020304" pitchFamily="18" charset="0"/>
            </a:endParaRPr>
          </a:p>
          <a:p>
            <a:pPr marR="0" lvl="0" algn="ctr">
              <a:spcBef>
                <a:spcPts val="685"/>
              </a:spcBef>
              <a:spcAft>
                <a:spcPts val="0"/>
              </a:spcAft>
            </a:pPr>
            <a:r>
              <a:rPr lang="id-ID" sz="1600" dirty="0">
                <a:solidFill>
                  <a:schemeClr val="bg1"/>
                </a:solidFill>
                <a:effectLst/>
                <a:latin typeface="Times New Roman" panose="02020603050405020304" pitchFamily="18" charset="0"/>
                <a:ea typeface="Times New Roman" panose="02020603050405020304" pitchFamily="18" charset="0"/>
              </a:rPr>
              <a:t>Syarat Lafaz </a:t>
            </a:r>
            <a:r>
              <a:rPr lang="id-ID" sz="1600" dirty="0">
                <a:effectLst/>
                <a:latin typeface="Times New Roman" panose="02020603050405020304" pitchFamily="18" charset="0"/>
                <a:ea typeface="Times New Roman" panose="02020603050405020304" pitchFamily="18" charset="0"/>
              </a:rPr>
              <a:t>: Ucapan yang jelas menyatakan rujuk, tiada disyaratkan dengan khiar atau pilihan, disegerakan tanpa dikaitkan dengan taklik atau bersyarat</a:t>
            </a:r>
            <a:br>
              <a:rPr lang="id-ID" sz="1600" dirty="0">
                <a:effectLst/>
                <a:latin typeface="Times New Roman" panose="02020603050405020304" pitchFamily="18" charset="0"/>
                <a:ea typeface="Times New Roman" panose="02020603050405020304" pitchFamily="18" charset="0"/>
              </a:rPr>
            </a:br>
            <a:r>
              <a:rPr lang="id-ID" sz="1600" dirty="0">
                <a:effectLst/>
                <a:latin typeface="Times New Roman" panose="02020603050405020304" pitchFamily="18" charset="0"/>
                <a:ea typeface="Times New Roman" panose="02020603050405020304" pitchFamily="18" charset="0"/>
              </a:rPr>
              <a:t>Dengan sengaja dan bukan paksaan</a:t>
            </a:r>
            <a:endParaRPr lang="en-US" sz="1600" dirty="0">
              <a:effectLst/>
              <a:latin typeface="Times New Roman" panose="02020603050405020304" pitchFamily="18" charset="0"/>
              <a:ea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12505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0E3DB7-3E19-446B-8E66-2A64EF21BE94}"/>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B6F163-9C76-4978-AD1C-FD418B709CB4}"/>
              </a:ext>
            </a:extLst>
          </p:cNvPr>
          <p:cNvSpPr txBox="1"/>
          <p:nvPr/>
        </p:nvSpPr>
        <p:spPr>
          <a:xfrm>
            <a:off x="4054698" y="1880314"/>
            <a:ext cx="4082603" cy="769441"/>
          </a:xfrm>
          <a:prstGeom prst="rect">
            <a:avLst/>
          </a:prstGeom>
          <a:noFill/>
        </p:spPr>
        <p:txBody>
          <a:bodyPr wrap="square" rtlCol="0">
            <a:spAutoFit/>
          </a:bodyPr>
          <a:lstStyle/>
          <a:p>
            <a:pPr algn="ctr"/>
            <a:r>
              <a:rPr lang="id-ID" sz="4400" dirty="0">
                <a:solidFill>
                  <a:schemeClr val="bg1"/>
                </a:solidFill>
                <a:effectLst/>
                <a:latin typeface="Bahnschrift" panose="020B0502040204020203" pitchFamily="34" charset="0"/>
                <a:ea typeface="Times New Roman" panose="02020603050405020304" pitchFamily="18" charset="0"/>
              </a:rPr>
              <a:t>IDDAH</a:t>
            </a:r>
            <a:endParaRPr lang="en-US" sz="4400" dirty="0">
              <a:solidFill>
                <a:schemeClr val="bg1"/>
              </a:solidFill>
              <a:effectLst/>
              <a:latin typeface="Bahnschrift" panose="020B0502040204020203"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31BCD16C-539E-4687-8D24-D2903817EC80}"/>
              </a:ext>
            </a:extLst>
          </p:cNvPr>
          <p:cNvSpPr txBox="1"/>
          <p:nvPr/>
        </p:nvSpPr>
        <p:spPr>
          <a:xfrm>
            <a:off x="1609859" y="3039414"/>
            <a:ext cx="9156879" cy="1938992"/>
          </a:xfrm>
          <a:prstGeom prst="rect">
            <a:avLst/>
          </a:prstGeom>
          <a:noFill/>
        </p:spPr>
        <p:txBody>
          <a:bodyPr wrap="square" rtlCol="0">
            <a:spAutoFit/>
          </a:bodyPr>
          <a:lstStyle/>
          <a:p>
            <a:pPr algn="ctr"/>
            <a:r>
              <a:rPr lang="id-ID" sz="2000" dirty="0">
                <a:effectLst/>
                <a:latin typeface="Times New Roman" panose="02020603050405020304" pitchFamily="18" charset="0"/>
                <a:ea typeface="Times New Roman" panose="02020603050405020304" pitchFamily="18" charset="0"/>
              </a:rPr>
              <a:t>Iddah adalah waktu menunggu bagi mantan istri yang telah diceraikan oleh mantan suaminya, baik itu karena thalak atau diceraikannya. Ataupun karena suaminya meninggal dunia yang pada waktu tunggu itu mantan istri belum boleh melangsungkan pernikahan kembali dengan laki-laki lain. Pada saat iddah inilah antara kedua belah pihak yang telah mengadakan perceraian, masing-masing masih mempunyai hak dan kewajiban antara keduanya.</a:t>
            </a:r>
            <a:endParaRPr lang="en-US" sz="2000" dirty="0"/>
          </a:p>
        </p:txBody>
      </p:sp>
    </p:spTree>
    <p:extLst>
      <p:ext uri="{BB962C8B-B14F-4D97-AF65-F5344CB8AC3E}">
        <p14:creationId xmlns:p14="http://schemas.microsoft.com/office/powerpoint/2010/main" val="88122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4EADA1-B0D3-45D4-A73B-04FD42BF8068}"/>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DE8191-9386-400B-9664-49E54C0E223D}"/>
              </a:ext>
            </a:extLst>
          </p:cNvPr>
          <p:cNvSpPr txBox="1"/>
          <p:nvPr/>
        </p:nvSpPr>
        <p:spPr>
          <a:xfrm>
            <a:off x="4479698" y="386366"/>
            <a:ext cx="3232597" cy="523220"/>
          </a:xfrm>
          <a:prstGeom prst="rect">
            <a:avLst/>
          </a:prstGeom>
          <a:noFill/>
        </p:spPr>
        <p:txBody>
          <a:bodyPr wrap="square" rtlCol="0">
            <a:spAutoFit/>
          </a:bodyPr>
          <a:lstStyle/>
          <a:p>
            <a:pPr algn="ctr"/>
            <a:r>
              <a:rPr lang="id-ID" sz="2800" b="1" dirty="0">
                <a:solidFill>
                  <a:schemeClr val="bg1"/>
                </a:solidFill>
                <a:effectLst/>
                <a:latin typeface="Bahnschrift" panose="020B0502040204020203" pitchFamily="34" charset="0"/>
                <a:ea typeface="Times New Roman" panose="02020603050405020304" pitchFamily="18" charset="0"/>
              </a:rPr>
              <a:t>KESIMPULAN</a:t>
            </a:r>
            <a:endParaRPr lang="en-US" sz="2800" dirty="0">
              <a:solidFill>
                <a:schemeClr val="bg1"/>
              </a:solidFill>
              <a:effectLst/>
              <a:latin typeface="Bahnschrift" panose="020B0502040204020203"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36DBAF2A-CC3D-4BED-9C3A-458EEA356B6A}"/>
              </a:ext>
            </a:extLst>
          </p:cNvPr>
          <p:cNvSpPr txBox="1"/>
          <p:nvPr/>
        </p:nvSpPr>
        <p:spPr>
          <a:xfrm>
            <a:off x="2258091" y="973981"/>
            <a:ext cx="7675809" cy="1477328"/>
          </a:xfrm>
          <a:prstGeom prst="rect">
            <a:avLst/>
          </a:prstGeom>
          <a:noFill/>
        </p:spPr>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Pernikahan adalah akad nikah (Ijab Qobul) antara laki-laki dan perempuan yang bukan muhrimnya  sehingga  menimbulkan  kewajiban dan  hak  di  antara  keduanya melalui  kata-kata  secara  lisan, sesuai  dengan  peraturan-peraturan  yang  diwajibkan  secara  Islam. Pernikahan merupakan sunnah Rasulullah Saw.</a:t>
            </a:r>
            <a:endParaRPr lang="en-US" dirty="0"/>
          </a:p>
        </p:txBody>
      </p:sp>
      <p:sp>
        <p:nvSpPr>
          <p:cNvPr id="4" name="TextBox 3">
            <a:extLst>
              <a:ext uri="{FF2B5EF4-FFF2-40B4-BE49-F238E27FC236}">
                <a16:creationId xmlns:a16="http://schemas.microsoft.com/office/drawing/2014/main" id="{54E2FD1E-FC9B-4CC0-B669-024F61DE5C01}"/>
              </a:ext>
            </a:extLst>
          </p:cNvPr>
          <p:cNvSpPr txBox="1"/>
          <p:nvPr/>
        </p:nvSpPr>
        <p:spPr>
          <a:xfrm>
            <a:off x="1408085" y="2551085"/>
            <a:ext cx="9375819" cy="1200329"/>
          </a:xfrm>
          <a:prstGeom prst="rect">
            <a:avLst/>
          </a:prstGeom>
          <a:noFill/>
        </p:spPr>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Maka pernikahan dianjurnya kepada ummad Rasulullah, tetapi pernikahan yang mengikuti aturan yang dianjurkan oleh ajaran agama Islam. Adapun cangkupan pernikahan yang dianjurkan dalam Islam yaitu adanya Rukun Pernikahan, Hukum Pernikahan, Syarat sebuah Pernikahan, Perminangan, dan dalam pemilihan calon suami/istri. </a:t>
            </a:r>
            <a:endParaRPr lang="en-US" dirty="0"/>
          </a:p>
        </p:txBody>
      </p:sp>
    </p:spTree>
    <p:extLst>
      <p:ext uri="{BB962C8B-B14F-4D97-AF65-F5344CB8AC3E}">
        <p14:creationId xmlns:p14="http://schemas.microsoft.com/office/powerpoint/2010/main" val="284212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F7589-698E-4985-A77C-3697402FD4EA}"/>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EE7B018-B946-47B0-8AB6-8BE99748636B}"/>
              </a:ext>
            </a:extLst>
          </p:cNvPr>
          <p:cNvSpPr txBox="1"/>
          <p:nvPr/>
        </p:nvSpPr>
        <p:spPr>
          <a:xfrm>
            <a:off x="1961882" y="798490"/>
            <a:ext cx="8268236" cy="1200329"/>
          </a:xfrm>
          <a:prstGeom prst="rect">
            <a:avLst/>
          </a:prstGeom>
          <a:noFill/>
        </p:spPr>
        <p:txBody>
          <a:bodyPr wrap="square" rtlCol="0">
            <a:spAutoFit/>
          </a:bodyPr>
          <a:lstStyle/>
          <a:p>
            <a:pPr algn="ctr"/>
            <a:r>
              <a:rPr lang="id-ID" dirty="0">
                <a:solidFill>
                  <a:schemeClr val="bg1"/>
                </a:solidFill>
                <a:effectLst/>
                <a:latin typeface="Times New Roman" panose="02020603050405020304" pitchFamily="18" charset="0"/>
                <a:ea typeface="Times New Roman" panose="02020603050405020304" pitchFamily="18" charset="0"/>
              </a:rPr>
              <a:t>Manusia merupakan makhluk yang memiliki naluri ataupun keinginan didalam dirinya. Pernikahan merupakan salah satu naluri serta </a:t>
            </a:r>
            <a:r>
              <a:rPr lang="en-US" dirty="0" err="1">
                <a:solidFill>
                  <a:schemeClr val="bg1"/>
                </a:solidFill>
                <a:effectLst/>
                <a:latin typeface="Times New Roman" panose="02020603050405020304" pitchFamily="18" charset="0"/>
                <a:ea typeface="Times New Roman" panose="02020603050405020304" pitchFamily="18" charset="0"/>
              </a:rPr>
              <a:t>keharusan</a:t>
            </a:r>
            <a:r>
              <a:rPr lang="id-ID" dirty="0">
                <a:solidFill>
                  <a:schemeClr val="bg1"/>
                </a:solidFill>
                <a:effectLst/>
                <a:latin typeface="Times New Roman" panose="02020603050405020304" pitchFamily="18" charset="0"/>
                <a:ea typeface="Times New Roman" panose="02020603050405020304" pitchFamily="18" charset="0"/>
              </a:rPr>
              <a:t> dari seorang manusia. Sesungguhnya Islam telah memberikan tuntunan kepada pemeluknya yang akan memasuki jenjang pernikahan, lengkap dengan tata cara atau aturan-aturan Allah Swt. </a:t>
            </a:r>
            <a:endParaRPr lang="en-US" dirty="0">
              <a:solidFill>
                <a:schemeClr val="bg1"/>
              </a:solidFill>
            </a:endParaRPr>
          </a:p>
        </p:txBody>
      </p:sp>
      <p:sp>
        <p:nvSpPr>
          <p:cNvPr id="3" name="TextBox 2">
            <a:extLst>
              <a:ext uri="{FF2B5EF4-FFF2-40B4-BE49-F238E27FC236}">
                <a16:creationId xmlns:a16="http://schemas.microsoft.com/office/drawing/2014/main" id="{40068B63-5831-4B66-86E5-A22B5168B73F}"/>
              </a:ext>
            </a:extLst>
          </p:cNvPr>
          <p:cNvSpPr txBox="1"/>
          <p:nvPr/>
        </p:nvSpPr>
        <p:spPr>
          <a:xfrm>
            <a:off x="1738648" y="2505670"/>
            <a:ext cx="871470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“Dan Allah menjadikan bagimu pasangan (suami atau isteri) dari jenis kamu sendiri dan menjadikan anak dan cucu bagimu dari pasanganmu, serta memberimu rizki dari yang baik. Mengapa mereka beriman kepada yang bathil dan mengingkari nikmat Allah?”(An-Nahl;72)</a:t>
            </a:r>
            <a:endParaRPr lang="en-US"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358F219-4EDA-4D87-9F95-CA60D224191C}"/>
              </a:ext>
            </a:extLst>
          </p:cNvPr>
          <p:cNvSpPr txBox="1"/>
          <p:nvPr/>
        </p:nvSpPr>
        <p:spPr>
          <a:xfrm>
            <a:off x="2625143" y="3987367"/>
            <a:ext cx="6941713" cy="1754326"/>
          </a:xfrm>
          <a:prstGeom prst="rect">
            <a:avLst/>
          </a:prstGeom>
          <a:noFill/>
        </p:spPr>
        <p:txBody>
          <a:bodyPr wrap="square" rtlCol="0">
            <a:spAutoFit/>
          </a:bodyPr>
          <a:lstStyle/>
          <a:p>
            <a:pPr algn="ctr"/>
            <a:r>
              <a:rPr lang="id-ID" sz="1800" dirty="0">
                <a:solidFill>
                  <a:schemeClr val="bg1"/>
                </a:solidFill>
                <a:effectLst/>
                <a:latin typeface="Times New Roman" panose="02020603050405020304" pitchFamily="18" charset="0"/>
                <a:ea typeface="Times New Roman" panose="02020603050405020304" pitchFamily="18" charset="0"/>
              </a:rPr>
              <a:t>Berdasarkan dalil-dalil diatas jelas sekali Allah Swt. Telah mengatur sedemikian rupa permasalahan mengenai pernikahan. Adapun pernyempurnaan dari wahyu yang diturunkan oleh Allah swt. Telah disempurnakan oleh ahli tafsir dengan mengeluarkan dalil yang dapat memperjelas mengenai pernikahan tanpa mengubah ketentuan yang telah ditetapkan oleh Allah Swt.</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740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E793F9-81FD-484F-BBD2-51AA158916A0}"/>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C13022-4C7B-4BBD-BC87-F0567309ABE9}"/>
              </a:ext>
            </a:extLst>
          </p:cNvPr>
          <p:cNvSpPr txBox="1"/>
          <p:nvPr/>
        </p:nvSpPr>
        <p:spPr>
          <a:xfrm>
            <a:off x="440028" y="591900"/>
            <a:ext cx="3245476" cy="2308324"/>
          </a:xfrm>
          <a:prstGeom prst="rect">
            <a:avLst/>
          </a:prstGeom>
          <a:noFill/>
        </p:spPr>
        <p:txBody>
          <a:bodyPr wrap="square" rtlCol="0">
            <a:spAutoFit/>
          </a:bodyPr>
          <a:lstStyle/>
          <a:p>
            <a:r>
              <a:rPr lang="id-ID" sz="1800" dirty="0">
                <a:solidFill>
                  <a:schemeClr val="bg1"/>
                </a:solidFill>
                <a:effectLst/>
                <a:latin typeface="Bahnschrift" panose="020B0502040204020203" pitchFamily="34" charset="0"/>
                <a:ea typeface="Times New Roman" panose="02020603050405020304" pitchFamily="18" charset="0"/>
              </a:rPr>
              <a:t>Menurut sebagian besar Ulama’, hukum asal menikah adalah mubah, yang artinya boleh dikerjakan dan boleh tidak. Apabila dikerjakan tidak mendapatkan pahala, dan jika tidak dikerjakan tidak mendapatkan dosa.</a:t>
            </a:r>
            <a:endParaRPr lang="en-US"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E64EACC4-9163-49FF-8065-9D9566DA3004}"/>
              </a:ext>
            </a:extLst>
          </p:cNvPr>
          <p:cNvSpPr txBox="1"/>
          <p:nvPr/>
        </p:nvSpPr>
        <p:spPr>
          <a:xfrm>
            <a:off x="961623" y="3583555"/>
            <a:ext cx="3683358" cy="3139321"/>
          </a:xfrm>
          <a:prstGeom prst="rect">
            <a:avLst/>
          </a:prstGeom>
          <a:noFill/>
        </p:spPr>
        <p:txBody>
          <a:bodyPr wrap="square" rtlCol="0">
            <a:spAutoFit/>
          </a:bodyPr>
          <a:lstStyle/>
          <a:p>
            <a:pPr algn="r"/>
            <a:r>
              <a:rPr lang="id-ID" sz="1800" dirty="0">
                <a:solidFill>
                  <a:schemeClr val="bg1"/>
                </a:solidFill>
                <a:effectLst/>
                <a:latin typeface="Bahnschrift" panose="020B0502040204020203" pitchFamily="34" charset="0"/>
                <a:ea typeface="Times New Roman" panose="02020603050405020304" pitchFamily="18" charset="0"/>
              </a:rPr>
              <a:t>Namun Nabi</a:t>
            </a:r>
            <a:r>
              <a:rPr lang="en-US" sz="1800" dirty="0">
                <a:solidFill>
                  <a:schemeClr val="bg1"/>
                </a:solidFill>
                <a:effectLst/>
                <a:latin typeface="Bahnschrift" panose="020B0502040204020203" pitchFamily="34" charset="0"/>
                <a:ea typeface="Times New Roman" panose="02020603050405020304" pitchFamily="18" charset="0"/>
              </a:rPr>
              <a:t>y</a:t>
            </a:r>
            <a:r>
              <a:rPr lang="id-ID" sz="1800" dirty="0">
                <a:solidFill>
                  <a:schemeClr val="bg1"/>
                </a:solidFill>
                <a:effectLst/>
                <a:latin typeface="Bahnschrift" panose="020B0502040204020203" pitchFamily="34" charset="0"/>
                <a:ea typeface="Times New Roman" panose="02020603050405020304" pitchFamily="18" charset="0"/>
              </a:rPr>
              <a:t>ullah Muhammad SAW melakukannya, itu dapat diartikan juga bahwa pernikahan itu sunnah berdasarkan perbuatan yang pernah dilakukan oleh Beliau. Akan tetapi hukum pernikahan dapat berubah menjadi sunnah, wajib, makruh bahkan haram, tergantung kondisi orang yang akan menikah tersebut.</a:t>
            </a:r>
            <a:endParaRPr lang="en-US" dirty="0">
              <a:solidFill>
                <a:schemeClr val="bg1"/>
              </a:solidFill>
              <a:latin typeface="Bahnschrift" panose="020B0502040204020203" pitchFamily="34" charset="0"/>
            </a:endParaRPr>
          </a:p>
        </p:txBody>
      </p:sp>
      <p:sp>
        <p:nvSpPr>
          <p:cNvPr id="4" name="Rectangle 3">
            <a:extLst>
              <a:ext uri="{FF2B5EF4-FFF2-40B4-BE49-F238E27FC236}">
                <a16:creationId xmlns:a16="http://schemas.microsoft.com/office/drawing/2014/main" id="{4EBB4DB9-3AC7-40E1-B70E-6694D455CC43}"/>
              </a:ext>
            </a:extLst>
          </p:cNvPr>
          <p:cNvSpPr/>
          <p:nvPr/>
        </p:nvSpPr>
        <p:spPr>
          <a:xfrm>
            <a:off x="5357611" y="0"/>
            <a:ext cx="51515" cy="3825025"/>
          </a:xfrm>
          <a:prstGeom prst="rect">
            <a:avLst/>
          </a:prstGeom>
          <a:solidFill>
            <a:srgbClr val="003366"/>
          </a:solidFill>
          <a:ln>
            <a:solidFill>
              <a:srgbClr val="0033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6473E3F-64ED-45D9-B9BC-22D3DBA19A3D}"/>
              </a:ext>
            </a:extLst>
          </p:cNvPr>
          <p:cNvSpPr/>
          <p:nvPr/>
        </p:nvSpPr>
        <p:spPr>
          <a:xfrm>
            <a:off x="5782615" y="2086377"/>
            <a:ext cx="51515" cy="4771623"/>
          </a:xfrm>
          <a:prstGeom prst="rect">
            <a:avLst/>
          </a:prstGeom>
          <a:solidFill>
            <a:srgbClr val="003366"/>
          </a:solidFill>
          <a:ln>
            <a:solidFill>
              <a:srgbClr val="0033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8ACAB8-8C1D-4B3D-8A75-EF182BB4B63F}"/>
              </a:ext>
            </a:extLst>
          </p:cNvPr>
          <p:cNvSpPr txBox="1"/>
          <p:nvPr/>
        </p:nvSpPr>
        <p:spPr>
          <a:xfrm>
            <a:off x="6357872" y="102503"/>
            <a:ext cx="5228823" cy="6401753"/>
          </a:xfrm>
          <a:prstGeom prst="rect">
            <a:avLst/>
          </a:prstGeom>
          <a:noFill/>
        </p:spPr>
        <p:txBody>
          <a:bodyPr wrap="square" rtlCol="0">
            <a:spAutoFit/>
          </a:bodyPr>
          <a:lstStyle/>
          <a:p>
            <a:r>
              <a:rPr lang="en-US" sz="1800" b="1" dirty="0">
                <a:solidFill>
                  <a:schemeClr val="bg1"/>
                </a:solidFill>
                <a:effectLst/>
                <a:latin typeface="Times New Roman" panose="02020603050405020304" pitchFamily="18" charset="0"/>
                <a:ea typeface="Times New Roman" panose="02020603050405020304" pitchFamily="18" charset="0"/>
              </a:rPr>
              <a:t>1. </a:t>
            </a:r>
            <a:r>
              <a:rPr lang="id-ID" sz="1800" b="1" dirty="0">
                <a:solidFill>
                  <a:schemeClr val="bg1"/>
                </a:solidFill>
                <a:effectLst/>
                <a:latin typeface="Times New Roman" panose="02020603050405020304" pitchFamily="18" charset="0"/>
                <a:ea typeface="Times New Roman" panose="02020603050405020304" pitchFamily="18" charset="0"/>
              </a:rPr>
              <a:t>Pernikahan Yang Dihukumi Sunnah</a:t>
            </a:r>
            <a:endParaRPr lang="en-US" sz="1800" b="1" dirty="0">
              <a:solidFill>
                <a:schemeClr val="bg1"/>
              </a:solidFill>
              <a:effectLst/>
              <a:latin typeface="Times New Roman" panose="02020603050405020304" pitchFamily="18" charset="0"/>
              <a:ea typeface="Times New Roman" panose="02020603050405020304" pitchFamily="18" charset="0"/>
            </a:endParaRPr>
          </a:p>
          <a:p>
            <a:r>
              <a:rPr lang="id-ID" sz="1400" dirty="0">
                <a:effectLst/>
                <a:latin typeface="Arial" panose="020B0604020202020204" pitchFamily="34" charset="0"/>
                <a:ea typeface="Times New Roman" panose="02020603050405020304" pitchFamily="18" charset="0"/>
                <a:cs typeface="Arial" panose="020B0604020202020204" pitchFamily="34" charset="0"/>
              </a:rPr>
              <a:t>Hukum menikah akan berubah menjadi sunnah apabila orang yang ingin melakukan pernikahan tersebut mampu menikah dalam hal kesiapan jasmani, rohani, mental maupun meteriil </a:t>
            </a:r>
            <a:r>
              <a:rPr lang="id-ID"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dan mampu menahan perbuatan zina walaupun dia tidak segera menikah. </a:t>
            </a: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	</a:t>
            </a:r>
            <a:r>
              <a:rPr lang="en-US" sz="1800" b="1" dirty="0">
                <a:solidFill>
                  <a:schemeClr val="bg1"/>
                </a:solidFill>
                <a:effectLst/>
                <a:latin typeface="Times New Roman" panose="02020603050405020304" pitchFamily="18" charset="0"/>
                <a:ea typeface="Times New Roman" panose="02020603050405020304" pitchFamily="18" charset="0"/>
              </a:rPr>
              <a:t>2. </a:t>
            </a:r>
            <a:r>
              <a:rPr lang="id-ID" sz="1800" b="1" dirty="0">
                <a:solidFill>
                  <a:schemeClr val="bg1"/>
                </a:solidFill>
                <a:effectLst/>
                <a:latin typeface="Times New Roman" panose="02020603050405020304" pitchFamily="18" charset="0"/>
                <a:ea typeface="Times New Roman" panose="02020603050405020304" pitchFamily="18" charset="0"/>
              </a:rPr>
              <a:t>Pernikahan Yang Dihukumi Wajib</a:t>
            </a:r>
            <a:endParaRPr lang="en-US" sz="1800" b="1" dirty="0">
              <a:solidFill>
                <a:schemeClr val="bg1"/>
              </a:solidFill>
              <a:effectLst/>
              <a:latin typeface="Times New Roman" panose="02020603050405020304" pitchFamily="18" charset="0"/>
              <a:ea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id-ID" sz="1400" dirty="0">
                <a:effectLst/>
                <a:latin typeface="Arial" panose="020B0604020202020204" pitchFamily="34" charset="0"/>
                <a:ea typeface="Times New Roman" panose="02020603050405020304" pitchFamily="18" charset="0"/>
                <a:cs typeface="Arial" panose="020B0604020202020204" pitchFamily="34" charset="0"/>
              </a:rPr>
              <a:t>Hukum menikah akan berubah menjadi wajib apabila orang yang ingin melakukan pernikahan tersebut ingin menikah, mampu menikah dalam hal kesiapan jasmani, rohani, mental maupun meteriil dan ia khawatir </a:t>
            </a:r>
            <a:r>
              <a:rPr lang="id-ID"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apabila ia tidak segera menikah ia khawatir akan berbuat zina. Maka wajib baginya untuk segera menikah</a:t>
            </a:r>
            <a:endParaRPr lang="en-US" sz="1800" b="1"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r>
              <a:rPr lang="en-US" sz="1800" b="1" dirty="0">
                <a:solidFill>
                  <a:schemeClr val="bg1"/>
                </a:solidFill>
                <a:effectLst/>
                <a:latin typeface="Times New Roman" panose="02020603050405020304" pitchFamily="18" charset="0"/>
                <a:ea typeface="Times New Roman" panose="02020603050405020304" pitchFamily="18" charset="0"/>
              </a:rPr>
              <a:t>3. </a:t>
            </a:r>
            <a:r>
              <a:rPr lang="id-ID" sz="1800" b="1" dirty="0">
                <a:solidFill>
                  <a:schemeClr val="bg1"/>
                </a:solidFill>
                <a:effectLst/>
                <a:latin typeface="Times New Roman" panose="02020603050405020304" pitchFamily="18" charset="0"/>
                <a:ea typeface="Times New Roman" panose="02020603050405020304" pitchFamily="18" charset="0"/>
              </a:rPr>
              <a:t>Pernikahan Yang Dihukumi Makruh</a:t>
            </a:r>
            <a:endParaRPr lang="en-US" sz="1800" b="1" dirty="0">
              <a:solidFill>
                <a:schemeClr val="bg1"/>
              </a:solidFill>
              <a:effectLst/>
              <a:latin typeface="Times New Roman" panose="02020603050405020304" pitchFamily="18" charset="0"/>
              <a:ea typeface="Times New Roman" panose="02020603050405020304" pitchFamily="18" charset="0"/>
            </a:endParaRPr>
          </a:p>
          <a:p>
            <a:r>
              <a:rPr lang="id-ID" sz="1400" dirty="0">
                <a:effectLst/>
                <a:latin typeface="Arial" panose="020B0604020202020204" pitchFamily="34" charset="0"/>
                <a:ea typeface="Times New Roman" panose="02020603050405020304" pitchFamily="18" charset="0"/>
                <a:cs typeface="Arial" panose="020B0604020202020204" pitchFamily="34" charset="0"/>
              </a:rPr>
              <a:t>Hukum menikah akan berubah menjadi makruh apabila orang yang ingin melakukan pernikahan tersebut </a:t>
            </a:r>
            <a:r>
              <a:rPr lang="id-ID"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belum mampu dalam salah satu hal jasmani, rohani, mental maupun meteriil dalam menafkahi keluarganya kelak</a:t>
            </a: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	</a:t>
            </a:r>
            <a:r>
              <a:rPr lang="en-US" sz="1800" b="1" dirty="0">
                <a:solidFill>
                  <a:schemeClr val="bg1"/>
                </a:solidFill>
                <a:effectLst/>
                <a:latin typeface="Times New Roman" panose="02020603050405020304" pitchFamily="18" charset="0"/>
                <a:ea typeface="Times New Roman" panose="02020603050405020304" pitchFamily="18" charset="0"/>
              </a:rPr>
              <a:t>4. </a:t>
            </a:r>
            <a:r>
              <a:rPr lang="id-ID" sz="1800" b="1" dirty="0">
                <a:solidFill>
                  <a:schemeClr val="bg1"/>
                </a:solidFill>
                <a:effectLst/>
                <a:latin typeface="Times New Roman" panose="02020603050405020304" pitchFamily="18" charset="0"/>
                <a:ea typeface="Times New Roman" panose="02020603050405020304" pitchFamily="18" charset="0"/>
              </a:rPr>
              <a:t>Pernikahan Yang Dihukumi Haram</a:t>
            </a:r>
            <a:endParaRPr lang="en-US" sz="1800" b="1" dirty="0">
              <a:solidFill>
                <a:schemeClr val="bg1"/>
              </a:solidFill>
              <a:effectLst/>
              <a:latin typeface="Times New Roman" panose="02020603050405020304" pitchFamily="18" charset="0"/>
              <a:ea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Arial" panose="020B0604020202020204" pitchFamily="34" charset="0"/>
              </a:rPr>
              <a:t>	Hukum </a:t>
            </a:r>
            <a:r>
              <a:rPr lang="id-ID" sz="1400" dirty="0">
                <a:effectLst/>
                <a:latin typeface="Arial" panose="020B0604020202020204" pitchFamily="34" charset="0"/>
                <a:ea typeface="Times New Roman" panose="02020603050405020304" pitchFamily="18" charset="0"/>
                <a:cs typeface="Arial" panose="020B0604020202020204" pitchFamily="34" charset="0"/>
              </a:rPr>
              <a:t>menikah akan berubah menjadi haram apabila orang yang ingin melakukan pernikahan tersebut bermaksud untuk </a:t>
            </a:r>
            <a:r>
              <a:rPr lang="id-ID"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menyakiti salah satu pihak dalam pernikahan tersebut, baik menyakiti jasmani, rohani maupun menyakiti secara materiil</a:t>
            </a:r>
            <a:r>
              <a:rPr lang="id-ID" sz="1800" dirty="0">
                <a:solidFill>
                  <a:srgbClr val="FF0000"/>
                </a:solidFill>
                <a:effectLst/>
                <a:latin typeface="Times New Roman" panose="02020603050405020304" pitchFamily="18" charset="0"/>
                <a:ea typeface="Times New Roman" panose="02020603050405020304" pitchFamily="18" charset="0"/>
              </a:rPr>
              <a:t>.</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4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594BBD4-9D29-4886-9ABF-ACE5BC156E03}"/>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C55886-3E98-4115-ABDC-063768148605}"/>
              </a:ext>
            </a:extLst>
          </p:cNvPr>
          <p:cNvSpPr txBox="1"/>
          <p:nvPr/>
        </p:nvSpPr>
        <p:spPr>
          <a:xfrm>
            <a:off x="3397876" y="528033"/>
            <a:ext cx="5396248" cy="1446550"/>
          </a:xfrm>
          <a:prstGeom prst="rect">
            <a:avLst/>
          </a:prstGeom>
          <a:noFill/>
        </p:spPr>
        <p:txBody>
          <a:bodyPr wrap="square" rtlCol="0">
            <a:spAutoFit/>
          </a:bodyPr>
          <a:lstStyle/>
          <a:p>
            <a:pPr algn="ctr"/>
            <a:r>
              <a:rPr lang="id-ID" sz="4400" b="1" dirty="0">
                <a:solidFill>
                  <a:schemeClr val="bg1"/>
                </a:solidFill>
                <a:effectLst/>
                <a:latin typeface="Bahnschrift" panose="020B0502040204020203" pitchFamily="34" charset="0"/>
                <a:ea typeface="Times New Roman" panose="02020603050405020304" pitchFamily="18" charset="0"/>
              </a:rPr>
              <a:t>PEMINANGAN (KHITBAH)</a:t>
            </a:r>
            <a:endParaRPr lang="en-US" sz="4400"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6AE58398-3877-4398-881A-5C03AC4E633C}"/>
              </a:ext>
            </a:extLst>
          </p:cNvPr>
          <p:cNvSpPr txBox="1"/>
          <p:nvPr/>
        </p:nvSpPr>
        <p:spPr>
          <a:xfrm>
            <a:off x="2772177" y="2004456"/>
            <a:ext cx="6647645" cy="830997"/>
          </a:xfrm>
          <a:prstGeom prst="rect">
            <a:avLst/>
          </a:prstGeom>
          <a:noFill/>
        </p:spPr>
        <p:txBody>
          <a:bodyPr wrap="square" rtlCol="0">
            <a:spAutoFit/>
          </a:bodyPr>
          <a:lstStyle/>
          <a:p>
            <a:pPr algn="ctr"/>
            <a:r>
              <a:rPr lang="id-ID" sz="1600" dirty="0">
                <a:effectLst/>
                <a:latin typeface="Bahnschrift" panose="020B0502040204020203" pitchFamily="34" charset="0"/>
                <a:ea typeface="Times New Roman" panose="02020603050405020304" pitchFamily="18" charset="0"/>
              </a:rPr>
              <a:t>Pertunangan atau bertunang merupakan suatu ikatan janji pihak laki-laki dan perempuan untuk melangsungkan pernikahan mengikuti hari yang dipersetujui oleh kedua pihak. </a:t>
            </a:r>
            <a:endParaRPr lang="en-US" sz="1600" dirty="0">
              <a:latin typeface="Bahnschrift" panose="020B0502040204020203" pitchFamily="34" charset="0"/>
            </a:endParaRPr>
          </a:p>
        </p:txBody>
      </p:sp>
      <p:sp>
        <p:nvSpPr>
          <p:cNvPr id="17" name="Rectangle 16">
            <a:extLst>
              <a:ext uri="{FF2B5EF4-FFF2-40B4-BE49-F238E27FC236}">
                <a16:creationId xmlns:a16="http://schemas.microsoft.com/office/drawing/2014/main" id="{7B7A4DEE-F1F9-4461-B4E0-4C214BA50B95}"/>
              </a:ext>
            </a:extLst>
          </p:cNvPr>
          <p:cNvSpPr/>
          <p:nvPr/>
        </p:nvSpPr>
        <p:spPr>
          <a:xfrm>
            <a:off x="360608" y="3429000"/>
            <a:ext cx="11449319" cy="2755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8F59DD-F13D-476C-A0D0-B9D4613635A6}"/>
              </a:ext>
            </a:extLst>
          </p:cNvPr>
          <p:cNvSpPr txBox="1"/>
          <p:nvPr/>
        </p:nvSpPr>
        <p:spPr>
          <a:xfrm>
            <a:off x="489398" y="3580010"/>
            <a:ext cx="2547870" cy="2031325"/>
          </a:xfrm>
          <a:prstGeom prst="rect">
            <a:avLst/>
          </a:prstGeom>
          <a:noFill/>
        </p:spPr>
        <p:txBody>
          <a:bodyPr wrap="square" rtlCol="0">
            <a:spAutoFit/>
          </a:bodyPr>
          <a:lstStyle/>
          <a:p>
            <a:r>
              <a:rPr lang="id-ID" sz="1800" dirty="0">
                <a:effectLst/>
                <a:latin typeface="Times New Roman" panose="02020603050405020304" pitchFamily="18" charset="0"/>
                <a:ea typeface="Times New Roman" panose="02020603050405020304" pitchFamily="18" charset="0"/>
              </a:rPr>
              <a:t>Hukum peminangan adalah harus dan hendaknya bukan dari istri orang, bukan saudara sendiri, tidak dalam </a:t>
            </a:r>
            <a:r>
              <a:rPr lang="id-ID" dirty="0">
                <a:latin typeface="Times New Roman" panose="02020603050405020304" pitchFamily="18" charset="0"/>
                <a:ea typeface="Times New Roman" panose="02020603050405020304" pitchFamily="18" charset="0"/>
              </a:rPr>
              <a:t>idd</a:t>
            </a:r>
            <a:r>
              <a:rPr lang="en-US" dirty="0">
                <a:latin typeface="Times New Roman" panose="02020603050405020304" pitchFamily="18" charset="0"/>
                <a:ea typeface="Times New Roman" panose="02020603050405020304" pitchFamily="18" charset="0"/>
              </a:rPr>
              <a:t>ah</a:t>
            </a:r>
            <a:r>
              <a:rPr lang="id-ID" sz="1800" dirty="0">
                <a:effectLst/>
                <a:latin typeface="Times New Roman" panose="02020603050405020304" pitchFamily="18" charset="0"/>
                <a:ea typeface="Times New Roman" panose="02020603050405020304" pitchFamily="18" charset="0"/>
              </a:rPr>
              <a:t>, dan bukan tunangan orang. </a:t>
            </a:r>
            <a:endParaRPr lang="en-US" dirty="0"/>
          </a:p>
        </p:txBody>
      </p:sp>
      <p:sp>
        <p:nvSpPr>
          <p:cNvPr id="5" name="TextBox 4">
            <a:extLst>
              <a:ext uri="{FF2B5EF4-FFF2-40B4-BE49-F238E27FC236}">
                <a16:creationId xmlns:a16="http://schemas.microsoft.com/office/drawing/2014/main" id="{F13CBDC5-0F7A-4D72-A142-F13D384401BB}"/>
              </a:ext>
            </a:extLst>
          </p:cNvPr>
          <p:cNvSpPr txBox="1"/>
          <p:nvPr/>
        </p:nvSpPr>
        <p:spPr>
          <a:xfrm>
            <a:off x="3397876" y="3580010"/>
            <a:ext cx="2047741" cy="1754326"/>
          </a:xfrm>
          <a:prstGeom prst="rect">
            <a:avLst/>
          </a:prstGeom>
          <a:noFill/>
        </p:spPr>
        <p:txBody>
          <a:bodyPr wrap="square" rtlCol="0">
            <a:spAutoFit/>
          </a:bodyPr>
          <a:lstStyle/>
          <a:p>
            <a:r>
              <a:rPr lang="id-ID" dirty="0">
                <a:effectLst/>
                <a:latin typeface="Times New Roman" panose="02020603050405020304" pitchFamily="18" charset="0"/>
                <a:ea typeface="Times New Roman" panose="02020603050405020304" pitchFamily="18" charset="0"/>
              </a:rPr>
              <a:t>Pemberian seperti </a:t>
            </a:r>
            <a:r>
              <a:rPr lang="en-US" dirty="0" err="1">
                <a:effectLst/>
                <a:latin typeface="Times New Roman" panose="02020603050405020304" pitchFamily="18" charset="0"/>
                <a:ea typeface="Times New Roman" panose="02020603050405020304" pitchFamily="18" charset="0"/>
              </a:rPr>
              <a:t>cincin</a:t>
            </a:r>
            <a:r>
              <a:rPr lang="en-US" dirty="0">
                <a:effectLst/>
                <a:latin typeface="Times New Roman" panose="02020603050405020304" pitchFamily="18" charset="0"/>
                <a:ea typeface="Times New Roman" panose="02020603050405020304" pitchFamily="18" charset="0"/>
              </a:rPr>
              <a:t> </a:t>
            </a:r>
            <a:r>
              <a:rPr lang="id-ID" dirty="0">
                <a:effectLst/>
                <a:latin typeface="Times New Roman" panose="02020603050405020304" pitchFamily="18" charset="0"/>
                <a:ea typeface="Times New Roman" panose="02020603050405020304" pitchFamily="18" charset="0"/>
              </a:rPr>
              <a:t>kepada wanita semasa peminangan merupakan tanda ikatan pertunangan. </a:t>
            </a:r>
            <a:endParaRPr lang="en-US" dirty="0"/>
          </a:p>
        </p:txBody>
      </p:sp>
      <p:sp>
        <p:nvSpPr>
          <p:cNvPr id="6" name="TextBox 5">
            <a:extLst>
              <a:ext uri="{FF2B5EF4-FFF2-40B4-BE49-F238E27FC236}">
                <a16:creationId xmlns:a16="http://schemas.microsoft.com/office/drawing/2014/main" id="{1EE7A499-3D7F-46F8-8983-47D1818BD6EE}"/>
              </a:ext>
            </a:extLst>
          </p:cNvPr>
          <p:cNvSpPr txBox="1"/>
          <p:nvPr/>
        </p:nvSpPr>
        <p:spPr>
          <a:xfrm>
            <a:off x="6095999" y="3592572"/>
            <a:ext cx="3323823" cy="2308324"/>
          </a:xfrm>
          <a:prstGeom prst="rect">
            <a:avLst/>
          </a:prstGeom>
          <a:noFill/>
        </p:spPr>
        <p:txBody>
          <a:bodyPr wrap="square" rtlCol="0">
            <a:spAutoFit/>
          </a:bodyPr>
          <a:lstStyle/>
          <a:p>
            <a:pPr algn="r"/>
            <a:r>
              <a:rPr lang="id-ID" sz="1800" dirty="0">
                <a:effectLst/>
                <a:latin typeface="Times New Roman" panose="02020603050405020304" pitchFamily="18" charset="0"/>
                <a:ea typeface="Times New Roman" panose="02020603050405020304" pitchFamily="18" charset="0"/>
              </a:rPr>
              <a:t>Apabila terjadi ingkar janji yang disebabkan oleh sang laki-laki, pemberian tidak perlu dikembalikan dan jika disebabkan oleh wanita, maka hendaknya dikembalikan, namun persetujuan hendaknya dibuat semasa peminangan dilakukan. </a:t>
            </a:r>
            <a:endParaRPr lang="en-US" dirty="0"/>
          </a:p>
        </p:txBody>
      </p:sp>
      <p:sp>
        <p:nvSpPr>
          <p:cNvPr id="7" name="TextBox 6">
            <a:extLst>
              <a:ext uri="{FF2B5EF4-FFF2-40B4-BE49-F238E27FC236}">
                <a16:creationId xmlns:a16="http://schemas.microsoft.com/office/drawing/2014/main" id="{27F6A718-1432-4F46-9F88-A7DE4337F5FF}"/>
              </a:ext>
            </a:extLst>
          </p:cNvPr>
          <p:cNvSpPr txBox="1"/>
          <p:nvPr/>
        </p:nvSpPr>
        <p:spPr>
          <a:xfrm>
            <a:off x="9659155" y="3592572"/>
            <a:ext cx="1931831" cy="2031325"/>
          </a:xfrm>
          <a:prstGeom prst="rect">
            <a:avLst/>
          </a:prstGeom>
          <a:noFill/>
        </p:spPr>
        <p:txBody>
          <a:bodyPr wrap="square" rtlCol="0">
            <a:spAutoFit/>
          </a:bodyPr>
          <a:lstStyle/>
          <a:p>
            <a:pPr algn="r"/>
            <a:r>
              <a:rPr lang="id-ID" sz="1800" dirty="0">
                <a:effectLst/>
                <a:latin typeface="Times New Roman" panose="02020603050405020304" pitchFamily="18" charset="0"/>
                <a:ea typeface="Times New Roman" panose="02020603050405020304" pitchFamily="18" charset="0"/>
              </a:rPr>
              <a:t>Melihat calon suami dan calon istri adalah sunah, karena tidak mau penyesalan terjadi setelah berumah tangga. </a:t>
            </a:r>
            <a:endParaRPr lang="en-US" dirty="0"/>
          </a:p>
        </p:txBody>
      </p:sp>
      <p:cxnSp>
        <p:nvCxnSpPr>
          <p:cNvPr id="9" name="Straight Connector 8">
            <a:extLst>
              <a:ext uri="{FF2B5EF4-FFF2-40B4-BE49-F238E27FC236}">
                <a16:creationId xmlns:a16="http://schemas.microsoft.com/office/drawing/2014/main" id="{C3028B9A-FF12-46C8-9942-EA7557590772}"/>
              </a:ext>
            </a:extLst>
          </p:cNvPr>
          <p:cNvCxnSpPr/>
          <p:nvPr/>
        </p:nvCxnSpPr>
        <p:spPr>
          <a:xfrm>
            <a:off x="3193961" y="3580010"/>
            <a:ext cx="0" cy="1754326"/>
          </a:xfrm>
          <a:prstGeom prst="line">
            <a:avLst/>
          </a:prstGeom>
          <a:ln>
            <a:solidFill>
              <a:srgbClr val="003366"/>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053D392-9F78-459B-B4F3-BA53DFF4F4E9}"/>
              </a:ext>
            </a:extLst>
          </p:cNvPr>
          <p:cNvCxnSpPr/>
          <p:nvPr/>
        </p:nvCxnSpPr>
        <p:spPr>
          <a:xfrm>
            <a:off x="5883499" y="3575778"/>
            <a:ext cx="0" cy="1754326"/>
          </a:xfrm>
          <a:prstGeom prst="line">
            <a:avLst/>
          </a:prstGeom>
          <a:ln>
            <a:solidFill>
              <a:srgbClr val="003366"/>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7B92928-2CB9-4B9A-87D6-7A476E12A5C7}"/>
              </a:ext>
            </a:extLst>
          </p:cNvPr>
          <p:cNvCxnSpPr/>
          <p:nvPr/>
        </p:nvCxnSpPr>
        <p:spPr>
          <a:xfrm>
            <a:off x="9654862" y="3587593"/>
            <a:ext cx="0" cy="1754326"/>
          </a:xfrm>
          <a:prstGeom prst="line">
            <a:avLst/>
          </a:prstGeom>
          <a:ln>
            <a:solidFill>
              <a:srgbClr val="00336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064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B4EBB89-8999-48C7-B1F2-5544D311015A}"/>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B04D78-5C16-444C-AA2E-1B9416F49082}"/>
              </a:ext>
            </a:extLst>
          </p:cNvPr>
          <p:cNvSpPr txBox="1"/>
          <p:nvPr/>
        </p:nvSpPr>
        <p:spPr>
          <a:xfrm>
            <a:off x="3847563" y="237657"/>
            <a:ext cx="4496873" cy="461665"/>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SYARAT PERNIKAHAN</a:t>
            </a:r>
            <a:endParaRPr lang="en-US" sz="2400"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82240B0E-BAB3-400C-AA02-EF2E078D3D2C}"/>
              </a:ext>
            </a:extLst>
          </p:cNvPr>
          <p:cNvSpPr txBox="1"/>
          <p:nvPr/>
        </p:nvSpPr>
        <p:spPr>
          <a:xfrm>
            <a:off x="1371600" y="1041811"/>
            <a:ext cx="2137893" cy="369332"/>
          </a:xfrm>
          <a:prstGeom prst="rect">
            <a:avLst/>
          </a:prstGeom>
          <a:noFill/>
        </p:spPr>
        <p:txBody>
          <a:bodyPr wrap="square" rtlCol="0">
            <a:spAutoFit/>
          </a:bodyPr>
          <a:lstStyle/>
          <a:p>
            <a:pPr marL="342900" marR="0" lvl="0" indent="-342900" algn="just">
              <a:spcBef>
                <a:spcPts val="200"/>
              </a:spcBef>
              <a:spcAft>
                <a:spcPts val="0"/>
              </a:spcAft>
              <a:buFont typeface="+mj-lt"/>
              <a:buAutoNum type="arabicPeriod"/>
            </a:pP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Rukun nikah</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C5823302-A616-4041-968E-216D98311864}"/>
              </a:ext>
            </a:extLst>
          </p:cNvPr>
          <p:cNvSpPr txBox="1"/>
          <p:nvPr/>
        </p:nvSpPr>
        <p:spPr>
          <a:xfrm>
            <a:off x="5507865" y="1041811"/>
            <a:ext cx="2627290"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calon suami</a:t>
            </a:r>
            <a:endParaRPr lang="en-US"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26186A6-3E81-4DAA-854C-17A3D02CC1AE}"/>
              </a:ext>
            </a:extLst>
          </p:cNvPr>
          <p:cNvSpPr txBox="1"/>
          <p:nvPr/>
        </p:nvSpPr>
        <p:spPr>
          <a:xfrm>
            <a:off x="1352282" y="3993840"/>
            <a:ext cx="2962141"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calon istri</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196A9835-6894-4B43-A2C9-13A1388DDD39}"/>
              </a:ext>
            </a:extLst>
          </p:cNvPr>
          <p:cNvSpPr txBox="1"/>
          <p:nvPr/>
        </p:nvSpPr>
        <p:spPr>
          <a:xfrm>
            <a:off x="5507865" y="3889838"/>
            <a:ext cx="2137893"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wali</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08A44770-5DDC-41FF-9232-CE6967B53BEB}"/>
              </a:ext>
            </a:extLst>
          </p:cNvPr>
          <p:cNvSpPr txBox="1"/>
          <p:nvPr/>
        </p:nvSpPr>
        <p:spPr>
          <a:xfrm>
            <a:off x="1352282" y="1411143"/>
            <a:ext cx="3181081" cy="1446550"/>
          </a:xfrm>
          <a:prstGeom prst="rect">
            <a:avLst/>
          </a:prstGeom>
          <a:noFill/>
        </p:spPr>
        <p:txBody>
          <a:bodyPr wrap="square" rtlCol="0">
            <a:spAutoFit/>
          </a:bodyPr>
          <a:lstStyle/>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Pengantin </a:t>
            </a:r>
            <a:r>
              <a:rPr lang="id-ID" sz="1400" dirty="0">
                <a:latin typeface="Times New Roman" panose="02020603050405020304" pitchFamily="18" charset="0"/>
                <a:ea typeface="Times New Roman" panose="02020603050405020304" pitchFamily="18" charset="0"/>
              </a:rPr>
              <a:t>laki-lak</a:t>
            </a:r>
            <a:r>
              <a:rPr lang="en-US" sz="1400" dirty="0" err="1">
                <a:latin typeface="Times New Roman" panose="02020603050405020304" pitchFamily="18" charset="0"/>
                <a:ea typeface="Times New Roman" panose="02020603050405020304" pitchFamily="18" charset="0"/>
              </a:rPr>
              <a:t>i</a:t>
            </a:r>
            <a:r>
              <a:rPr lang="en-US" sz="1400" dirty="0">
                <a:latin typeface="Times New Roman" panose="02020603050405020304" pitchFamily="18" charset="0"/>
                <a:ea typeface="Times New Roman" panose="02020603050405020304" pitchFamily="18" charset="0"/>
              </a:rPr>
              <a:t> dan Wanita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latin typeface="Times New Roman" panose="02020603050405020304" pitchFamily="18" charset="0"/>
                <a:ea typeface="Times New Roman" panose="02020603050405020304" pitchFamily="18" charset="0"/>
              </a:rPr>
              <a:t>Wali</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Dua orang saksi laki-laki</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Mahar</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Ijab dan kabul (</a:t>
            </a:r>
            <a:r>
              <a:rPr lang="id-ID" sz="1400" dirty="0">
                <a:latin typeface="Times New Roman" panose="02020603050405020304" pitchFamily="18" charset="0"/>
                <a:ea typeface="Times New Roman" panose="02020603050405020304" pitchFamily="18" charset="0"/>
              </a:rPr>
              <a:t>akad nikah</a:t>
            </a:r>
            <a:r>
              <a:rPr lang="id-ID" sz="16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endParaRPr lang="en-US" sz="1600" dirty="0"/>
          </a:p>
        </p:txBody>
      </p:sp>
      <p:sp>
        <p:nvSpPr>
          <p:cNvPr id="8" name="TextBox 7">
            <a:extLst>
              <a:ext uri="{FF2B5EF4-FFF2-40B4-BE49-F238E27FC236}">
                <a16:creationId xmlns:a16="http://schemas.microsoft.com/office/drawing/2014/main" id="{C1784DF9-D7B5-4D65-B666-31E5065A306C}"/>
              </a:ext>
            </a:extLst>
          </p:cNvPr>
          <p:cNvSpPr txBox="1"/>
          <p:nvPr/>
        </p:nvSpPr>
        <p:spPr>
          <a:xfrm>
            <a:off x="5507865" y="1411143"/>
            <a:ext cx="6572518" cy="2031325"/>
          </a:xfrm>
          <a:prstGeom prst="rect">
            <a:avLst/>
          </a:prstGeom>
          <a:noFill/>
        </p:spPr>
        <p:txBody>
          <a:bodyPr wrap="square" rtlCol="0">
            <a:spAutoFit/>
          </a:bodyPr>
          <a:lstStyle/>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Islam</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Laki-laki (baligh)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lelaki muhrim dengan calon istri</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Mengetahui wali yang sebenarnya bagi akad </a:t>
            </a:r>
            <a:br>
              <a:rPr lang="en-US" sz="1400" dirty="0">
                <a:effectLst/>
                <a:latin typeface="Times New Roman" panose="02020603050405020304" pitchFamily="18" charset="0"/>
                <a:ea typeface="Times New Roman" panose="02020603050405020304" pitchFamily="18" charset="0"/>
              </a:rPr>
            </a:br>
            <a:r>
              <a:rPr lang="id-ID" sz="1400" dirty="0">
                <a:effectLst/>
                <a:latin typeface="Times New Roman" panose="02020603050405020304" pitchFamily="18" charset="0"/>
                <a:ea typeface="Times New Roman" panose="02020603050405020304" pitchFamily="18" charset="0"/>
              </a:rPr>
              <a:t>nikah tersebut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dalam ihram haji atau </a:t>
            </a:r>
            <a:r>
              <a:rPr lang="id-ID" sz="1400" dirty="0">
                <a:latin typeface="Times New Roman" panose="02020603050405020304" pitchFamily="18" charset="0"/>
                <a:ea typeface="Times New Roman" panose="02020603050405020304" pitchFamily="18" charset="0"/>
              </a:rPr>
              <a:t>umro</a:t>
            </a:r>
            <a:r>
              <a:rPr lang="en-US" sz="1400" dirty="0">
                <a:latin typeface="Times New Roman" panose="02020603050405020304" pitchFamily="18" charset="0"/>
                <a:ea typeface="Times New Roman" panose="02020603050405020304" pitchFamily="18" charset="0"/>
              </a:rPr>
              <a:t>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Dengan kerelaan sendiri dan bukan paksaan</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mempunyai empat orang istri yang sah dalam suatu waktu</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Mengetahui bahwa perempuan yang hendak dinikahi adalah sah dijadikan istri</a:t>
            </a:r>
            <a:endParaRPr lang="en-US" sz="1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9AB1622-0350-4752-917D-0EF902F24C94}"/>
              </a:ext>
            </a:extLst>
          </p:cNvPr>
          <p:cNvSpPr txBox="1"/>
          <p:nvPr/>
        </p:nvSpPr>
        <p:spPr>
          <a:xfrm>
            <a:off x="1352282" y="4429541"/>
            <a:ext cx="4314423" cy="1815882"/>
          </a:xfrm>
          <a:prstGeom prst="rect">
            <a:avLst/>
          </a:prstGeom>
          <a:noFill/>
        </p:spPr>
        <p:txBody>
          <a:bodyPr wrap="square" rtlCol="0">
            <a:spAutoFit/>
          </a:bodyPr>
          <a:lstStyle/>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Islam</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Perempuan (baligh)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perempuan muhrim dengan calon suami</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dalam ihram haji atau umroh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dalam iddah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istri orang</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seorang khunsa (diragukan jenis kelaminnya/ mempunyai kelamin ganda</a:t>
            </a:r>
            <a:endParaRPr lang="en-US" sz="1400" dirty="0"/>
          </a:p>
        </p:txBody>
      </p:sp>
      <p:sp>
        <p:nvSpPr>
          <p:cNvPr id="10" name="TextBox 9">
            <a:extLst>
              <a:ext uri="{FF2B5EF4-FFF2-40B4-BE49-F238E27FC236}">
                <a16:creationId xmlns:a16="http://schemas.microsoft.com/office/drawing/2014/main" id="{34648C72-1F6C-4E0C-96AF-DCAE0FA01576}"/>
              </a:ext>
            </a:extLst>
          </p:cNvPr>
          <p:cNvSpPr txBox="1"/>
          <p:nvPr/>
        </p:nvSpPr>
        <p:spPr>
          <a:xfrm>
            <a:off x="5523963" y="4363172"/>
            <a:ext cx="5640946" cy="2246769"/>
          </a:xfrm>
          <a:prstGeom prst="rect">
            <a:avLst/>
          </a:prstGeom>
          <a:noFill/>
        </p:spPr>
        <p:txBody>
          <a:bodyPr wrap="square" rtlCol="0">
            <a:spAutoFit/>
          </a:bodyPr>
          <a:lstStyle/>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Islam, bukan kafir dan </a:t>
            </a:r>
            <a:r>
              <a:rPr lang="id-ID" sz="1400" dirty="0">
                <a:latin typeface="Times New Roman" panose="02020603050405020304" pitchFamily="18" charset="0"/>
                <a:ea typeface="Times New Roman" panose="02020603050405020304" pitchFamily="18" charset="0"/>
              </a:rPr>
              <a:t>murta</a:t>
            </a:r>
            <a:r>
              <a:rPr lang="en-US" sz="1400" dirty="0">
                <a:latin typeface="Times New Roman" panose="02020603050405020304" pitchFamily="18" charset="0"/>
                <a:ea typeface="Times New Roman" panose="02020603050405020304" pitchFamily="18" charset="0"/>
              </a:rPr>
              <a:t>d</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Lelaki dan bukannya perempuan</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Telah pubertas (Baligh)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Dengan kerelaan sendiri dan bukan paksaan</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dalam ihram haji atau umroh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fasik</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cacat akal pikiran, gila, terlalu tua dan sebagainya</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Merdeka</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dibatasi kebebasannya ketimbang</a:t>
            </a:r>
            <a:r>
              <a:rPr lang="en-US" sz="1400"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membelanjakan hartanya</a:t>
            </a:r>
            <a:endParaRPr lang="en-US" sz="14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endParaRPr lang="en-US" sz="1400" dirty="0"/>
          </a:p>
        </p:txBody>
      </p:sp>
    </p:spTree>
    <p:extLst>
      <p:ext uri="{BB962C8B-B14F-4D97-AF65-F5344CB8AC3E}">
        <p14:creationId xmlns:p14="http://schemas.microsoft.com/office/powerpoint/2010/main" val="116576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9C098D-9AC4-482B-ABCD-A4C40CC96552}"/>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4E7BE1-CBFE-4CB4-8A3C-33E5EDA6E35E}"/>
              </a:ext>
            </a:extLst>
          </p:cNvPr>
          <p:cNvSpPr txBox="1"/>
          <p:nvPr/>
        </p:nvSpPr>
        <p:spPr>
          <a:xfrm>
            <a:off x="3847563" y="237657"/>
            <a:ext cx="4496873" cy="461665"/>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SYARAT PERNIKAHAN</a:t>
            </a:r>
            <a:endParaRPr lang="en-US" sz="2400" dirty="0">
              <a:solidFill>
                <a:schemeClr val="bg1"/>
              </a:solidFill>
              <a:latin typeface="Bahnschrift" panose="020B0502040204020203" pitchFamily="34" charset="0"/>
            </a:endParaRPr>
          </a:p>
        </p:txBody>
      </p:sp>
      <p:sp>
        <p:nvSpPr>
          <p:cNvPr id="4" name="TextBox 3">
            <a:extLst>
              <a:ext uri="{FF2B5EF4-FFF2-40B4-BE49-F238E27FC236}">
                <a16:creationId xmlns:a16="http://schemas.microsoft.com/office/drawing/2014/main" id="{A7DC3C99-3A8C-47D4-882D-20B42C969826}"/>
              </a:ext>
            </a:extLst>
          </p:cNvPr>
          <p:cNvSpPr txBox="1"/>
          <p:nvPr/>
        </p:nvSpPr>
        <p:spPr>
          <a:xfrm>
            <a:off x="528034" y="1146220"/>
            <a:ext cx="3515932"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Jenis-jenis wali</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F28E943F-AA04-4105-AD30-82497B1FC830}"/>
              </a:ext>
            </a:extLst>
          </p:cNvPr>
          <p:cNvSpPr txBox="1"/>
          <p:nvPr/>
        </p:nvSpPr>
        <p:spPr>
          <a:xfrm>
            <a:off x="708337" y="1515552"/>
            <a:ext cx="10393251" cy="338554"/>
          </a:xfrm>
          <a:prstGeom prst="rect">
            <a:avLst/>
          </a:prstGeom>
          <a:noFill/>
        </p:spPr>
        <p:txBody>
          <a:bodyPr wrap="square" rtlCol="0">
            <a:spAutoFit/>
          </a:bodyPr>
          <a:lstStyle/>
          <a:p>
            <a:r>
              <a:rPr lang="id-ID" sz="1600" dirty="0">
                <a:latin typeface="Bahnschrift" panose="020B0502040204020203" pitchFamily="34" charset="0"/>
                <a:ea typeface="Times New Roman" panose="02020603050405020304" pitchFamily="18" charset="0"/>
              </a:rPr>
              <a:t>Wali mujbir</a:t>
            </a:r>
            <a:r>
              <a:rPr lang="id-ID" sz="1600" dirty="0">
                <a:effectLst/>
                <a:latin typeface="Bahnschrift" panose="020B0502040204020203" pitchFamily="34" charset="0"/>
                <a:ea typeface="Times New Roman" panose="02020603050405020304" pitchFamily="18" charset="0"/>
              </a:rPr>
              <a:t>: </a:t>
            </a:r>
            <a:r>
              <a:rPr lang="en-US" sz="1600" dirty="0">
                <a:effectLst/>
                <a:latin typeface="Bahnschrift" panose="020B0502040204020203" pitchFamily="34" charset="0"/>
                <a:ea typeface="Times New Roman" panose="02020603050405020304" pitchFamily="18" charset="0"/>
              </a:rPr>
              <a:t> </a:t>
            </a:r>
            <a:r>
              <a:rPr lang="id-ID" sz="1600" dirty="0">
                <a:effectLst/>
                <a:latin typeface="Bahnschrift" panose="020B0502040204020203" pitchFamily="34" charset="0"/>
                <a:ea typeface="Times New Roman" panose="02020603050405020304" pitchFamily="18" charset="0"/>
              </a:rPr>
              <a:t>Wali dari bapaknya sendiri atau kakek dari bapa</a:t>
            </a:r>
            <a:endParaRPr lang="en-US" sz="1600" dirty="0">
              <a:latin typeface="Bahnschrift" panose="020B0502040204020203" pitchFamily="34" charset="0"/>
            </a:endParaRPr>
          </a:p>
        </p:txBody>
      </p:sp>
      <p:sp>
        <p:nvSpPr>
          <p:cNvPr id="6" name="TextBox 5">
            <a:extLst>
              <a:ext uri="{FF2B5EF4-FFF2-40B4-BE49-F238E27FC236}">
                <a16:creationId xmlns:a16="http://schemas.microsoft.com/office/drawing/2014/main" id="{012042FA-0AE8-4B10-80FF-D71A63C729ED}"/>
              </a:ext>
            </a:extLst>
          </p:cNvPr>
          <p:cNvSpPr txBox="1"/>
          <p:nvPr/>
        </p:nvSpPr>
        <p:spPr>
          <a:xfrm>
            <a:off x="708337" y="1946094"/>
            <a:ext cx="8152328" cy="338554"/>
          </a:xfrm>
          <a:prstGeom prst="rect">
            <a:avLst/>
          </a:prstGeom>
          <a:noFill/>
        </p:spPr>
        <p:txBody>
          <a:bodyPr wrap="square" rtlCol="0">
            <a:spAutoFit/>
          </a:bodyPr>
          <a:lstStyle/>
          <a:p>
            <a:r>
              <a:rPr lang="id-ID" sz="1600" dirty="0">
                <a:effectLst/>
                <a:latin typeface="Bahnschrift" panose="020B0502040204020203" pitchFamily="34" charset="0"/>
                <a:ea typeface="Times New Roman" panose="02020603050405020304" pitchFamily="18" charset="0"/>
              </a:rPr>
              <a:t>Wali aqrab: Wali terdekat yang telah memenuhi syarat yang layak dan berhak menjadi wali</a:t>
            </a:r>
            <a:endParaRPr lang="en-US" sz="1600" dirty="0">
              <a:effectLst/>
              <a:latin typeface="Bahnschrift" panose="020B0502040204020203"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5C2362BD-8662-43CB-8BA3-C8796B981E06}"/>
              </a:ext>
            </a:extLst>
          </p:cNvPr>
          <p:cNvSpPr txBox="1"/>
          <p:nvPr/>
        </p:nvSpPr>
        <p:spPr>
          <a:xfrm>
            <a:off x="708337" y="2377948"/>
            <a:ext cx="8255359" cy="584775"/>
          </a:xfrm>
          <a:prstGeom prst="rect">
            <a:avLst/>
          </a:prstGeom>
          <a:noFill/>
        </p:spPr>
        <p:txBody>
          <a:bodyPr wrap="square" rtlCol="0">
            <a:spAutoFit/>
          </a:bodyPr>
          <a:lstStyle/>
          <a:p>
            <a:r>
              <a:rPr lang="id-ID" sz="1600" dirty="0">
                <a:effectLst/>
                <a:latin typeface="Bahnschrift" panose="020B0502040204020203" pitchFamily="34" charset="0"/>
                <a:ea typeface="Times New Roman" panose="02020603050405020304" pitchFamily="18" charset="0"/>
              </a:rPr>
              <a:t>Wali ab’ad: Wali yang sedikit mengikuti susunan yang layak menjadi wali, jikalau wali aqrab berkenaan tidak ada. </a:t>
            </a:r>
            <a:endParaRPr lang="en-US" sz="1600" dirty="0">
              <a:latin typeface="Bahnschrift" panose="020B0502040204020203" pitchFamily="34" charset="0"/>
            </a:endParaRPr>
          </a:p>
        </p:txBody>
      </p:sp>
      <p:sp>
        <p:nvSpPr>
          <p:cNvPr id="8" name="TextBox 7">
            <a:extLst>
              <a:ext uri="{FF2B5EF4-FFF2-40B4-BE49-F238E27FC236}">
                <a16:creationId xmlns:a16="http://schemas.microsoft.com/office/drawing/2014/main" id="{D6C96F22-F657-492D-A229-1C58888A65E4}"/>
              </a:ext>
            </a:extLst>
          </p:cNvPr>
          <p:cNvSpPr txBox="1"/>
          <p:nvPr/>
        </p:nvSpPr>
        <p:spPr>
          <a:xfrm>
            <a:off x="708337" y="2962723"/>
            <a:ext cx="8487178" cy="830997"/>
          </a:xfrm>
          <a:prstGeom prst="rect">
            <a:avLst/>
          </a:prstGeom>
          <a:noFill/>
        </p:spPr>
        <p:txBody>
          <a:bodyPr wrap="square" rtlCol="0">
            <a:spAutoFit/>
          </a:bodyPr>
          <a:lstStyle/>
          <a:p>
            <a:r>
              <a:rPr lang="id-ID" sz="1600" dirty="0">
                <a:effectLst/>
                <a:latin typeface="Bahnschrift" panose="020B0502040204020203" pitchFamily="34" charset="0"/>
                <a:ea typeface="Times New Roman" panose="02020603050405020304" pitchFamily="18" charset="0"/>
              </a:rPr>
              <a:t>Wali raja/hakim: Wali yang diberi hak atau ditunjuk oleh pemerintah atau pihak berkuasa pada negeri tersebut oleh orang yang telah dilantik menjalankan tugas ini dengan sebab-sebab tertentu.</a:t>
            </a:r>
            <a:endParaRPr lang="en-US" sz="1600" dirty="0">
              <a:effectLst/>
              <a:latin typeface="Bahnschrift" panose="020B0502040204020203"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DAF29E45-FD7B-44A1-90CC-43C0E6AAE941}"/>
              </a:ext>
            </a:extLst>
          </p:cNvPr>
          <p:cNvSpPr txBox="1"/>
          <p:nvPr/>
        </p:nvSpPr>
        <p:spPr>
          <a:xfrm>
            <a:off x="528034" y="3908042"/>
            <a:ext cx="3683359"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Syarat-syarat saksi</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B3588738-FB26-4A70-9C48-B2CF85293AF9}"/>
              </a:ext>
            </a:extLst>
          </p:cNvPr>
          <p:cNvSpPr txBox="1"/>
          <p:nvPr/>
        </p:nvSpPr>
        <p:spPr>
          <a:xfrm>
            <a:off x="782390" y="4375063"/>
            <a:ext cx="4971245" cy="2554545"/>
          </a:xfrm>
          <a:prstGeom prst="rect">
            <a:avLst/>
          </a:prstGeom>
          <a:noFill/>
        </p:spPr>
        <p:txBody>
          <a:bodyPr wrap="square" rtlCol="0">
            <a:spAutoFit/>
          </a:bodyPr>
          <a:lstStyle/>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Sekurang-kurangya dua orang</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Islam</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Berakal</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Telah pubertas (Baligh)</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Laki-laki</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Memahami isi lafal ijab dan qobul</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en-US" sz="1400" dirty="0" err="1">
                <a:latin typeface="Bahnschrift" panose="020B0502040204020203" pitchFamily="34" charset="0"/>
                <a:ea typeface="Times New Roman" panose="02020603050405020304" pitchFamily="18" charset="0"/>
              </a:rPr>
              <a:t>Dapat</a:t>
            </a:r>
            <a:r>
              <a:rPr lang="en-US" sz="1400" dirty="0">
                <a:latin typeface="Bahnschrift" panose="020B0502040204020203" pitchFamily="34" charset="0"/>
                <a:ea typeface="Times New Roman" panose="02020603050405020304" pitchFamily="18" charset="0"/>
              </a:rPr>
              <a:t> </a:t>
            </a:r>
            <a:r>
              <a:rPr lang="en-US" sz="1400" dirty="0" err="1">
                <a:latin typeface="Bahnschrift" panose="020B0502040204020203" pitchFamily="34" charset="0"/>
                <a:ea typeface="Times New Roman" panose="02020603050405020304" pitchFamily="18" charset="0"/>
              </a:rPr>
              <a:t>melihat</a:t>
            </a:r>
            <a:r>
              <a:rPr lang="en-US" sz="1400" dirty="0">
                <a:latin typeface="Bahnschrift" panose="020B0502040204020203" pitchFamily="34" charset="0"/>
                <a:ea typeface="Times New Roman" panose="02020603050405020304" pitchFamily="18" charset="0"/>
              </a:rPr>
              <a:t>, </a:t>
            </a:r>
            <a:r>
              <a:rPr lang="en-US" sz="1400" dirty="0" err="1">
                <a:latin typeface="Bahnschrift" panose="020B0502040204020203" pitchFamily="34" charset="0"/>
                <a:ea typeface="Times New Roman" panose="02020603050405020304" pitchFamily="18" charset="0"/>
              </a:rPr>
              <a:t>mendegar</a:t>
            </a:r>
            <a:r>
              <a:rPr lang="en-US" sz="1400" dirty="0">
                <a:latin typeface="Bahnschrift" panose="020B0502040204020203" pitchFamily="34" charset="0"/>
                <a:ea typeface="Times New Roman" panose="02020603050405020304" pitchFamily="18" charset="0"/>
              </a:rPr>
              <a:t> dan </a:t>
            </a:r>
            <a:r>
              <a:rPr lang="en-US" sz="1400" dirty="0" err="1">
                <a:latin typeface="Bahnschrift" panose="020B0502040204020203" pitchFamily="34" charset="0"/>
                <a:ea typeface="Times New Roman" panose="02020603050405020304" pitchFamily="18" charset="0"/>
              </a:rPr>
              <a:t>berbicara</a:t>
            </a:r>
            <a:endParaRPr lang="en-US" sz="1400" dirty="0">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Adil (Tidak melakukan dosa-dosa besar dan tidak terlalu banyak melakukan dosa-dosa kecil)</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Merdeka</a:t>
            </a:r>
            <a:r>
              <a:rPr lang="en-US" sz="1100" dirty="0">
                <a:latin typeface="Bahnschrift" panose="020B0502040204020203" pitchFamily="34" charset="0"/>
                <a:ea typeface="Times New Roman" panose="02020603050405020304" pitchFamily="18" charset="0"/>
              </a:rPr>
              <a:t> </a:t>
            </a:r>
            <a:endParaRPr lang="en-US" sz="1100" dirty="0">
              <a:effectLst/>
              <a:latin typeface="Bahnschrift" panose="020B0502040204020203" pitchFamily="34" charset="0"/>
              <a:ea typeface="Times New Roman" panose="02020603050405020304" pitchFamily="18" charset="0"/>
            </a:endParaRPr>
          </a:p>
          <a:p>
            <a:pPr marL="285750" indent="-285750">
              <a:buFont typeface="Wingdings" panose="05000000000000000000" pitchFamily="2" charset="2"/>
              <a:buChar char="§"/>
            </a:pPr>
            <a:endParaRPr lang="en-US" sz="1400" dirty="0">
              <a:latin typeface="Bahnschrift" panose="020B0502040204020203" pitchFamily="34" charset="0"/>
            </a:endParaRPr>
          </a:p>
        </p:txBody>
      </p:sp>
      <p:grpSp>
        <p:nvGrpSpPr>
          <p:cNvPr id="16" name="Group 15">
            <a:extLst>
              <a:ext uri="{FF2B5EF4-FFF2-40B4-BE49-F238E27FC236}">
                <a16:creationId xmlns:a16="http://schemas.microsoft.com/office/drawing/2014/main" id="{360ACF7E-3BCD-467F-9D82-6E2CDF0473CD}"/>
              </a:ext>
            </a:extLst>
          </p:cNvPr>
          <p:cNvGrpSpPr/>
          <p:nvPr/>
        </p:nvGrpSpPr>
        <p:grpSpPr>
          <a:xfrm>
            <a:off x="8873542" y="6184585"/>
            <a:ext cx="3058135" cy="673415"/>
            <a:chOff x="8873542" y="6184585"/>
            <a:chExt cx="3058135" cy="673415"/>
          </a:xfrm>
        </p:grpSpPr>
        <p:pic>
          <p:nvPicPr>
            <p:cNvPr id="17" name="Picture 16">
              <a:extLst>
                <a:ext uri="{FF2B5EF4-FFF2-40B4-BE49-F238E27FC236}">
                  <a16:creationId xmlns:a16="http://schemas.microsoft.com/office/drawing/2014/main" id="{472B2F51-B254-486D-B51F-86E11B185D25}"/>
                </a:ext>
              </a:extLst>
            </p:cNvPr>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9915" b="89943" l="9916" r="93671"/>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1479723" y="6184585"/>
              <a:ext cx="451954" cy="673415"/>
            </a:xfrm>
            <a:prstGeom prst="rect">
              <a:avLst/>
            </a:prstGeom>
          </p:spPr>
        </p:pic>
        <p:sp>
          <p:nvSpPr>
            <p:cNvPr id="18" name="TextBox 17">
              <a:extLst>
                <a:ext uri="{FF2B5EF4-FFF2-40B4-BE49-F238E27FC236}">
                  <a16:creationId xmlns:a16="http://schemas.microsoft.com/office/drawing/2014/main" id="{786D9BAA-60BF-4858-AFC5-D9F3007A4210}"/>
                </a:ext>
              </a:extLst>
            </p:cNvPr>
            <p:cNvSpPr txBox="1"/>
            <p:nvPr/>
          </p:nvSpPr>
          <p:spPr>
            <a:xfrm>
              <a:off x="8873542" y="6367403"/>
              <a:ext cx="2696333"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FTI UNIVERSITAS JAYABAYA</a:t>
              </a:r>
            </a:p>
          </p:txBody>
        </p:sp>
      </p:grpSp>
    </p:spTree>
    <p:extLst>
      <p:ext uri="{BB962C8B-B14F-4D97-AF65-F5344CB8AC3E}">
        <p14:creationId xmlns:p14="http://schemas.microsoft.com/office/powerpoint/2010/main" val="266348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50BBEF-7716-40D2-A815-0FC4BAF2C93C}"/>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A748C4-5B19-456D-BA24-700E9E3DC027}"/>
              </a:ext>
            </a:extLst>
          </p:cNvPr>
          <p:cNvSpPr txBox="1"/>
          <p:nvPr/>
        </p:nvSpPr>
        <p:spPr>
          <a:xfrm>
            <a:off x="3847563" y="237657"/>
            <a:ext cx="4496873" cy="461665"/>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SYARAT PERNIKAHAN</a:t>
            </a:r>
            <a:endParaRPr lang="en-US" sz="2400" dirty="0">
              <a:solidFill>
                <a:schemeClr val="bg1"/>
              </a:solidFill>
              <a:latin typeface="Bahnschrift" panose="020B0502040204020203" pitchFamily="34" charset="0"/>
            </a:endParaRPr>
          </a:p>
        </p:txBody>
      </p:sp>
      <p:sp>
        <p:nvSpPr>
          <p:cNvPr id="4" name="TextBox 3">
            <a:extLst>
              <a:ext uri="{FF2B5EF4-FFF2-40B4-BE49-F238E27FC236}">
                <a16:creationId xmlns:a16="http://schemas.microsoft.com/office/drawing/2014/main" id="{9044F0F9-6AAC-49B9-B8CF-8132C2CF3F3B}"/>
              </a:ext>
            </a:extLst>
          </p:cNvPr>
          <p:cNvSpPr txBox="1"/>
          <p:nvPr/>
        </p:nvSpPr>
        <p:spPr>
          <a:xfrm>
            <a:off x="798490" y="1004552"/>
            <a:ext cx="2936383"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ijab </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8A9FCB2-FBE6-44AB-BB3B-E8AE81298433}"/>
              </a:ext>
            </a:extLst>
          </p:cNvPr>
          <p:cNvSpPr txBox="1"/>
          <p:nvPr/>
        </p:nvSpPr>
        <p:spPr>
          <a:xfrm>
            <a:off x="1056068" y="1373884"/>
            <a:ext cx="6529588" cy="1815882"/>
          </a:xfrm>
          <a:prstGeom prst="rect">
            <a:avLst/>
          </a:prstGeom>
          <a:noFill/>
        </p:spPr>
        <p:txBody>
          <a:bodyPr wrap="square" rtlCol="0">
            <a:spAutoFit/>
          </a:bodyPr>
          <a:lstStyle/>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Pernikahan nikah ini hendaklah tepat</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boleh menggunakan perkataan sindiran</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Diucapkan oleh wali atau wakilnya</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diikatkan dengan tempo waktu seperti mutaah (nikah kontrak atau pernikahan (ikatan suami istri) yang sah dalam tempo tertentu seperti yang dijanjikan dalam persetujuan nikah mutaah)</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secara taklik (tidak ada sebutan prasyarat sewaktu ijab dilafalkan)</a:t>
            </a:r>
            <a:endParaRPr lang="en-US" sz="1400" dirty="0">
              <a:effectLst/>
              <a:latin typeface="Bahnschrift" panose="020B0502040204020203" pitchFamily="34" charset="0"/>
              <a:ea typeface="Times New Roman" panose="02020603050405020304" pitchFamily="18" charset="0"/>
            </a:endParaRPr>
          </a:p>
          <a:p>
            <a:pPr marL="285750" indent="-285750">
              <a:buFont typeface="Wingdings" panose="05000000000000000000" pitchFamily="2" charset="2"/>
              <a:buChar char="§"/>
            </a:pPr>
            <a:endParaRPr lang="en-US" sz="1400" dirty="0">
              <a:latin typeface="Bahnschrift" panose="020B0502040204020203" pitchFamily="34" charset="0"/>
            </a:endParaRPr>
          </a:p>
        </p:txBody>
      </p:sp>
      <p:sp>
        <p:nvSpPr>
          <p:cNvPr id="6" name="TextBox 5">
            <a:extLst>
              <a:ext uri="{FF2B5EF4-FFF2-40B4-BE49-F238E27FC236}">
                <a16:creationId xmlns:a16="http://schemas.microsoft.com/office/drawing/2014/main" id="{406A4DDE-87CB-4961-87E5-8E876A3737AF}"/>
              </a:ext>
            </a:extLst>
          </p:cNvPr>
          <p:cNvSpPr txBox="1"/>
          <p:nvPr/>
        </p:nvSpPr>
        <p:spPr>
          <a:xfrm>
            <a:off x="798489" y="3203311"/>
            <a:ext cx="2575775"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qobul</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8244F210-0B4B-4DE3-B743-A5806D96785B}"/>
              </a:ext>
            </a:extLst>
          </p:cNvPr>
          <p:cNvSpPr txBox="1"/>
          <p:nvPr/>
        </p:nvSpPr>
        <p:spPr>
          <a:xfrm>
            <a:off x="1056068" y="3611279"/>
            <a:ext cx="6336405" cy="2031325"/>
          </a:xfrm>
          <a:prstGeom prst="rect">
            <a:avLst/>
          </a:prstGeom>
          <a:noFill/>
        </p:spPr>
        <p:txBody>
          <a:bodyPr wrap="square" rtlCol="0">
            <a:spAutoFit/>
          </a:bodyPr>
          <a:lstStyle/>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Ucapan mestilah sesuai dengan ucapan ijab</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ada perkataan sindiran</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Dilafalkan oleh calon suami atau wakilnya (atas sebab-sebab tertentu)</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diikatkan dengan tempo waktu seperti mutaah (seperti nikah kontrak)</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secara taklik(tidak ada sebutan prasyarat sewaktu qobul dilafalkan)</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Menyebut nama calon istri</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ditambahkan dengan perkataan lain</a:t>
            </a:r>
            <a:endParaRPr lang="en-US" sz="1400" dirty="0">
              <a:effectLst/>
              <a:latin typeface="Bahnschrift" panose="020B0502040204020203" pitchFamily="34" charset="0"/>
              <a:ea typeface="Times New Roman" panose="02020603050405020304" pitchFamily="18" charset="0"/>
            </a:endParaRPr>
          </a:p>
          <a:p>
            <a:pPr marL="342900" indent="-342900">
              <a:buFont typeface="Wingdings" panose="05000000000000000000" pitchFamily="2" charset="2"/>
              <a:buChar char="§"/>
            </a:pPr>
            <a:endParaRPr lang="en-US" sz="1400" dirty="0">
              <a:latin typeface="Bahnschrift" panose="020B0502040204020203" pitchFamily="34" charset="0"/>
            </a:endParaRPr>
          </a:p>
        </p:txBody>
      </p:sp>
      <p:grpSp>
        <p:nvGrpSpPr>
          <p:cNvPr id="13" name="Group 12">
            <a:extLst>
              <a:ext uri="{FF2B5EF4-FFF2-40B4-BE49-F238E27FC236}">
                <a16:creationId xmlns:a16="http://schemas.microsoft.com/office/drawing/2014/main" id="{0A2E8A80-6874-41F3-95C2-FDB4A971ACC5}"/>
              </a:ext>
            </a:extLst>
          </p:cNvPr>
          <p:cNvGrpSpPr/>
          <p:nvPr/>
        </p:nvGrpSpPr>
        <p:grpSpPr>
          <a:xfrm>
            <a:off x="8873542" y="6184585"/>
            <a:ext cx="3058135" cy="673415"/>
            <a:chOff x="8873542" y="6184585"/>
            <a:chExt cx="3058135" cy="673415"/>
          </a:xfrm>
        </p:grpSpPr>
        <p:pic>
          <p:nvPicPr>
            <p:cNvPr id="14" name="Picture 13">
              <a:extLst>
                <a:ext uri="{FF2B5EF4-FFF2-40B4-BE49-F238E27FC236}">
                  <a16:creationId xmlns:a16="http://schemas.microsoft.com/office/drawing/2014/main" id="{6C35B1ED-BB33-4F64-AE50-F07972F9D583}"/>
                </a:ext>
              </a:extLst>
            </p:cNvPr>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9915" b="89943" l="9916" r="93671"/>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1479723" y="6184585"/>
              <a:ext cx="451954" cy="673415"/>
            </a:xfrm>
            <a:prstGeom prst="rect">
              <a:avLst/>
            </a:prstGeom>
          </p:spPr>
        </p:pic>
        <p:sp>
          <p:nvSpPr>
            <p:cNvPr id="15" name="TextBox 14">
              <a:extLst>
                <a:ext uri="{FF2B5EF4-FFF2-40B4-BE49-F238E27FC236}">
                  <a16:creationId xmlns:a16="http://schemas.microsoft.com/office/drawing/2014/main" id="{8FE73DAF-85E5-462F-9F6B-9A8DF36BFB8C}"/>
                </a:ext>
              </a:extLst>
            </p:cNvPr>
            <p:cNvSpPr txBox="1"/>
            <p:nvPr/>
          </p:nvSpPr>
          <p:spPr>
            <a:xfrm>
              <a:off x="8873542" y="6367403"/>
              <a:ext cx="2696333"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FTI UNIVERSITAS JAYABAYA</a:t>
              </a:r>
            </a:p>
          </p:txBody>
        </p:sp>
      </p:grpSp>
    </p:spTree>
    <p:extLst>
      <p:ext uri="{BB962C8B-B14F-4D97-AF65-F5344CB8AC3E}">
        <p14:creationId xmlns:p14="http://schemas.microsoft.com/office/powerpoint/2010/main" val="49593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33E8E6-F349-496C-A161-D2195F84C903}"/>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087E5C-A9EB-4613-A579-417129D0B27C}"/>
              </a:ext>
            </a:extLst>
          </p:cNvPr>
          <p:cNvSpPr txBox="1"/>
          <p:nvPr/>
        </p:nvSpPr>
        <p:spPr>
          <a:xfrm>
            <a:off x="4114797" y="908742"/>
            <a:ext cx="4095482" cy="461665"/>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TUJUAN PERNIKAHAN</a:t>
            </a:r>
            <a:endParaRPr lang="en-US" sz="2400" dirty="0">
              <a:solidFill>
                <a:schemeClr val="bg1"/>
              </a:solidFill>
              <a:effectLst/>
              <a:latin typeface="Bahnschrift" panose="020B0502040204020203"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7180B63E-FFC2-4E95-BCAC-022325754389}"/>
              </a:ext>
            </a:extLst>
          </p:cNvPr>
          <p:cNvSpPr txBox="1"/>
          <p:nvPr/>
        </p:nvSpPr>
        <p:spPr>
          <a:xfrm>
            <a:off x="3043703" y="1882392"/>
            <a:ext cx="610458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Memenuhi Tuntutan </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Naluri Manusia yang Asasi</a:t>
            </a:r>
            <a:endParaRPr lang="en-US" dirty="0"/>
          </a:p>
        </p:txBody>
      </p:sp>
      <p:sp>
        <p:nvSpPr>
          <p:cNvPr id="4" name="TextBox 3">
            <a:extLst>
              <a:ext uri="{FF2B5EF4-FFF2-40B4-BE49-F238E27FC236}">
                <a16:creationId xmlns:a16="http://schemas.microsoft.com/office/drawing/2014/main" id="{28812366-1A6C-43EC-A7FF-0B1C7E947E4E}"/>
              </a:ext>
            </a:extLst>
          </p:cNvPr>
          <p:cNvSpPr txBox="1"/>
          <p:nvPr/>
        </p:nvSpPr>
        <p:spPr>
          <a:xfrm>
            <a:off x="3155322" y="2594990"/>
            <a:ext cx="60144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Membentengi Akhlaq yang Luhur dan untuk Menundukkan Pandangan</a:t>
            </a:r>
            <a:endParaRPr lang="en-US" dirty="0"/>
          </a:p>
        </p:txBody>
      </p:sp>
      <p:sp>
        <p:nvSpPr>
          <p:cNvPr id="5" name="TextBox 4">
            <a:extLst>
              <a:ext uri="{FF2B5EF4-FFF2-40B4-BE49-F238E27FC236}">
                <a16:creationId xmlns:a16="http://schemas.microsoft.com/office/drawing/2014/main" id="{188A102A-EFB7-4DDD-AFC2-9F6264F76227}"/>
              </a:ext>
            </a:extLst>
          </p:cNvPr>
          <p:cNvSpPr txBox="1"/>
          <p:nvPr/>
        </p:nvSpPr>
        <p:spPr>
          <a:xfrm>
            <a:off x="3825024" y="3657600"/>
            <a:ext cx="46750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Menegakkan Rumah Tangga Yang Islami</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42B78D4-A29C-4008-A115-83819D189968}"/>
              </a:ext>
            </a:extLst>
          </p:cNvPr>
          <p:cNvSpPr txBox="1"/>
          <p:nvPr/>
        </p:nvSpPr>
        <p:spPr>
          <a:xfrm>
            <a:off x="3758482" y="4443211"/>
            <a:ext cx="46750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Meningkatkan Ibadah Kepada Allah</a:t>
            </a:r>
            <a:endParaRPr lang="en-US" sz="1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C9E5FD8C-2068-4B43-B976-0FC9F7B0B252}"/>
              </a:ext>
            </a:extLst>
          </p:cNvPr>
          <p:cNvSpPr txBox="1"/>
          <p:nvPr/>
        </p:nvSpPr>
        <p:spPr>
          <a:xfrm>
            <a:off x="3464416" y="5228822"/>
            <a:ext cx="539624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Memperoleh Keturunan Yang Shalih</a:t>
            </a:r>
            <a:r>
              <a:rPr lang="en-US" sz="1800" dirty="0">
                <a:effectLst/>
                <a:latin typeface="Times New Roman" panose="02020603050405020304" pitchFamily="18" charset="0"/>
                <a:ea typeface="Times New Roman" panose="02020603050405020304" pitchFamily="18" charset="0"/>
              </a:rPr>
              <a:t>/ ah</a:t>
            </a:r>
            <a:endParaRPr lang="en-US" dirty="0"/>
          </a:p>
        </p:txBody>
      </p:sp>
      <p:grpSp>
        <p:nvGrpSpPr>
          <p:cNvPr id="13" name="Group 12">
            <a:extLst>
              <a:ext uri="{FF2B5EF4-FFF2-40B4-BE49-F238E27FC236}">
                <a16:creationId xmlns:a16="http://schemas.microsoft.com/office/drawing/2014/main" id="{C20BA374-E920-40C4-AEB9-D36429187F98}"/>
              </a:ext>
            </a:extLst>
          </p:cNvPr>
          <p:cNvGrpSpPr/>
          <p:nvPr/>
        </p:nvGrpSpPr>
        <p:grpSpPr>
          <a:xfrm>
            <a:off x="8873542" y="6184585"/>
            <a:ext cx="3058135" cy="673415"/>
            <a:chOff x="8873542" y="6184585"/>
            <a:chExt cx="3058135" cy="673415"/>
          </a:xfrm>
        </p:grpSpPr>
        <p:pic>
          <p:nvPicPr>
            <p:cNvPr id="14" name="Picture 13">
              <a:extLst>
                <a:ext uri="{FF2B5EF4-FFF2-40B4-BE49-F238E27FC236}">
                  <a16:creationId xmlns:a16="http://schemas.microsoft.com/office/drawing/2014/main" id="{5C4D754F-0D06-4EA9-8871-6A10EFB854FF}"/>
                </a:ext>
              </a:extLst>
            </p:cNvPr>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9915" b="89943" l="9916" r="93671"/>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1479723" y="6184585"/>
              <a:ext cx="451954" cy="673415"/>
            </a:xfrm>
            <a:prstGeom prst="rect">
              <a:avLst/>
            </a:prstGeom>
          </p:spPr>
        </p:pic>
        <p:sp>
          <p:nvSpPr>
            <p:cNvPr id="15" name="TextBox 14">
              <a:extLst>
                <a:ext uri="{FF2B5EF4-FFF2-40B4-BE49-F238E27FC236}">
                  <a16:creationId xmlns:a16="http://schemas.microsoft.com/office/drawing/2014/main" id="{774C96B5-785B-49FE-9AAD-312A8C756F0A}"/>
                </a:ext>
              </a:extLst>
            </p:cNvPr>
            <p:cNvSpPr txBox="1"/>
            <p:nvPr/>
          </p:nvSpPr>
          <p:spPr>
            <a:xfrm>
              <a:off x="8873542" y="6367403"/>
              <a:ext cx="2696333"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FTI UNIVERSITAS JAYABAYA</a:t>
              </a:r>
            </a:p>
          </p:txBody>
        </p:sp>
      </p:grpSp>
    </p:spTree>
    <p:extLst>
      <p:ext uri="{BB962C8B-B14F-4D97-AF65-F5344CB8AC3E}">
        <p14:creationId xmlns:p14="http://schemas.microsoft.com/office/powerpoint/2010/main" val="165947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918C3D-64B5-4120-8416-443BC3129066}"/>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88206D-77C5-4E8D-AD0E-3EB8A97A5FC8}"/>
              </a:ext>
            </a:extLst>
          </p:cNvPr>
          <p:cNvSpPr txBox="1"/>
          <p:nvPr/>
        </p:nvSpPr>
        <p:spPr>
          <a:xfrm>
            <a:off x="4486141" y="302344"/>
            <a:ext cx="3219718" cy="830997"/>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PEMILIHAN CALON SUAMI/ISTRI</a:t>
            </a:r>
            <a:endParaRPr lang="en-US" sz="2400"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B0B2CF9A-702F-4136-BDF2-11ED47D96A2F}"/>
              </a:ext>
            </a:extLst>
          </p:cNvPr>
          <p:cNvSpPr txBox="1"/>
          <p:nvPr/>
        </p:nvSpPr>
        <p:spPr>
          <a:xfrm>
            <a:off x="321972" y="1133341"/>
            <a:ext cx="2949262" cy="338554"/>
          </a:xfrm>
          <a:prstGeom prst="rect">
            <a:avLst/>
          </a:prstGeom>
          <a:noFill/>
        </p:spPr>
        <p:txBody>
          <a:bodyPr wrap="square" rtlCol="0">
            <a:spAutoFit/>
          </a:bodyPr>
          <a:lstStyle/>
          <a:p>
            <a:r>
              <a:rPr lang="id-ID" sz="1600" dirty="0">
                <a:solidFill>
                  <a:schemeClr val="bg1"/>
                </a:solidFill>
                <a:effectLst/>
                <a:latin typeface="Times New Roman" panose="02020603050405020304" pitchFamily="18" charset="0"/>
                <a:ea typeface="Times New Roman" panose="02020603050405020304" pitchFamily="18" charset="0"/>
              </a:rPr>
              <a:t>1. Ciri-ciri bakal suami</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4AA836F-3922-449C-A8BE-6535A720FDB7}"/>
              </a:ext>
            </a:extLst>
          </p:cNvPr>
          <p:cNvSpPr txBox="1"/>
          <p:nvPr/>
        </p:nvSpPr>
        <p:spPr>
          <a:xfrm>
            <a:off x="450759" y="1471895"/>
            <a:ext cx="4945489" cy="2246769"/>
          </a:xfrm>
          <a:prstGeom prst="rect">
            <a:avLst/>
          </a:prstGeom>
          <a:noFill/>
        </p:spPr>
        <p:txBody>
          <a:bodyPr wrap="square" rtlCol="0">
            <a:spAutoFit/>
          </a:bodyPr>
          <a:lstStyle/>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beriman &amp; bertaqwa kepada Allah s.w.t</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bertanggungjawab terhadap semua benda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memiliki akhlak-akhlak yang terpuji</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berilmu agama agar dapat membimbing calon isteri dan anak-anak ke jalan yang benar</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tidak berpenyakit yang berat seperti gila, </a:t>
            </a:r>
            <a:r>
              <a:rPr lang="id-ID" sz="1400" dirty="0">
                <a:latin typeface="Times New Roman" panose="02020603050405020304" pitchFamily="18" charset="0"/>
                <a:ea typeface="Times New Roman" panose="02020603050405020304" pitchFamily="18" charset="0"/>
              </a:rPr>
              <a:t>AID</a:t>
            </a:r>
            <a:r>
              <a:rPr lang="en-US" sz="1400" dirty="0">
                <a:latin typeface="Times New Roman" panose="02020603050405020304" pitchFamily="18" charset="0"/>
                <a:ea typeface="Times New Roman" panose="02020603050405020304" pitchFamily="18" charset="0"/>
              </a:rPr>
              <a:t>S</a:t>
            </a:r>
            <a:r>
              <a:rPr lang="id-ID" sz="1400" dirty="0">
                <a:effectLst/>
                <a:latin typeface="Times New Roman" panose="02020603050405020304" pitchFamily="18" charset="0"/>
                <a:ea typeface="Times New Roman" panose="02020603050405020304" pitchFamily="18" charset="0"/>
              </a:rPr>
              <a:t> dan sebagainya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rajin bekerja untuk kebaikan rumah tangga seperti mencari rezeki yang halal untuk kebahagiaan keluarga.</a:t>
            </a:r>
            <a:endParaRPr lang="en-US" sz="1400" dirty="0">
              <a:effectLst/>
              <a:latin typeface="Times New Roman" panose="02020603050405020304" pitchFamily="18" charset="0"/>
              <a:ea typeface="Times New Roman" panose="02020603050405020304" pitchFamily="18" charset="0"/>
            </a:endParaRPr>
          </a:p>
          <a:p>
            <a:endParaRPr lang="en-US" sz="1400" dirty="0"/>
          </a:p>
        </p:txBody>
      </p:sp>
      <p:sp>
        <p:nvSpPr>
          <p:cNvPr id="5" name="TextBox 4">
            <a:extLst>
              <a:ext uri="{FF2B5EF4-FFF2-40B4-BE49-F238E27FC236}">
                <a16:creationId xmlns:a16="http://schemas.microsoft.com/office/drawing/2014/main" id="{DEE339DC-276E-4BA3-A21D-D8B327627F39}"/>
              </a:ext>
            </a:extLst>
          </p:cNvPr>
          <p:cNvSpPr txBox="1"/>
          <p:nvPr/>
        </p:nvSpPr>
        <p:spPr>
          <a:xfrm>
            <a:off x="321972" y="3549387"/>
            <a:ext cx="2653049" cy="338554"/>
          </a:xfrm>
          <a:prstGeom prst="rect">
            <a:avLst/>
          </a:prstGeom>
          <a:noFill/>
        </p:spPr>
        <p:txBody>
          <a:bodyPr wrap="square" rtlCol="0">
            <a:spAutoFit/>
          </a:bodyPr>
          <a:lstStyle/>
          <a:p>
            <a:r>
              <a:rPr lang="id-ID" sz="1600" dirty="0">
                <a:solidFill>
                  <a:schemeClr val="bg1"/>
                </a:solidFill>
                <a:effectLst/>
                <a:latin typeface="Times New Roman" panose="02020603050405020304" pitchFamily="18" charset="0"/>
                <a:ea typeface="Times New Roman" panose="02020603050405020304" pitchFamily="18" charset="0"/>
              </a:rPr>
              <a:t>2. Ciri-ciri bakal istri</a:t>
            </a:r>
            <a:endParaRPr lang="en-US" sz="1600" dirty="0">
              <a:solidFill>
                <a:schemeClr val="bg1"/>
              </a:solidFill>
            </a:endParaRPr>
          </a:p>
        </p:txBody>
      </p:sp>
      <p:sp>
        <p:nvSpPr>
          <p:cNvPr id="6" name="TextBox 5">
            <a:extLst>
              <a:ext uri="{FF2B5EF4-FFF2-40B4-BE49-F238E27FC236}">
                <a16:creationId xmlns:a16="http://schemas.microsoft.com/office/drawing/2014/main" id="{A1594095-508A-4455-9233-AD5D80F21A1A}"/>
              </a:ext>
            </a:extLst>
          </p:cNvPr>
          <p:cNvSpPr txBox="1"/>
          <p:nvPr/>
        </p:nvSpPr>
        <p:spPr>
          <a:xfrm>
            <a:off x="450759" y="3964900"/>
            <a:ext cx="8847787" cy="2893100"/>
          </a:xfrm>
          <a:prstGeom prst="rect">
            <a:avLst/>
          </a:prstGeom>
          <a:noFill/>
        </p:spPr>
        <p:txBody>
          <a:bodyPr wrap="square" rtlCol="0">
            <a:spAutoFit/>
          </a:bodyPr>
          <a:lstStyle/>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Wanita itu shalihah.</a:t>
            </a:r>
            <a:r>
              <a:rPr lang="en-US" sz="1400" dirty="0">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subur rahimnya. Tentunya bisa diketahui dengan melihat ibu atau saudara perempuannya yang telah menikah</a:t>
            </a:r>
            <a:r>
              <a:rPr lang="en-US" sz="1400" dirty="0">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masih gadis, yang dengannya akan dicapai kedekatan yang sempurna.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Taat kepada Allah dan taat kepada Rasul-Nya</a:t>
            </a:r>
            <a:r>
              <a:rPr lang="en-US" sz="1400"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kepada suami dan menjaga kehormatannya di saat suami ada atau tidak ada serta menjaga harta suaminya.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Menjaga shalat yang lima waktu dan melaksanakan puasa pada bulan Ramadhan.</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Memakai jilbab yang menutup seluruh auratnya dan tidak untuk pamer kecantikan (tabarruj) seperti wanita Jahiliyyah.</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Berakhlak mulia dan selalu menjaga lisannya.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Tidak berbincang-bincang dan berdua-duaan dengan laki-laki yang bukan mahramnya karena yang ke-tiganya adalah syaitan.</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Tidak menerima tamu yang tidak disukai oleh suaminya.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Taat kepada kedua orang tua dalam kebaikan</a:t>
            </a:r>
            <a:r>
              <a:rPr lang="en-US" sz="1400"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Berbuat baik kepada tetangganya sesuai dengan syari’at.</a:t>
            </a:r>
            <a:endParaRPr lang="en-US" sz="1400" dirty="0">
              <a:effectLst/>
              <a:latin typeface="Times New Roman" panose="02020603050405020304" pitchFamily="18" charset="0"/>
              <a:ea typeface="Times New Roman" panose="02020603050405020304" pitchFamily="18" charset="0"/>
            </a:endParaRPr>
          </a:p>
          <a:p>
            <a:endParaRPr lang="en-US" sz="1400" dirty="0"/>
          </a:p>
        </p:txBody>
      </p:sp>
      <p:grpSp>
        <p:nvGrpSpPr>
          <p:cNvPr id="12" name="Group 11">
            <a:extLst>
              <a:ext uri="{FF2B5EF4-FFF2-40B4-BE49-F238E27FC236}">
                <a16:creationId xmlns:a16="http://schemas.microsoft.com/office/drawing/2014/main" id="{63D82B4C-6952-449E-8F5A-120F006FC793}"/>
              </a:ext>
            </a:extLst>
          </p:cNvPr>
          <p:cNvGrpSpPr/>
          <p:nvPr/>
        </p:nvGrpSpPr>
        <p:grpSpPr>
          <a:xfrm>
            <a:off x="8873542" y="6184585"/>
            <a:ext cx="3058135" cy="673415"/>
            <a:chOff x="8873542" y="6184585"/>
            <a:chExt cx="3058135" cy="673415"/>
          </a:xfrm>
        </p:grpSpPr>
        <p:pic>
          <p:nvPicPr>
            <p:cNvPr id="13" name="Picture 12">
              <a:extLst>
                <a:ext uri="{FF2B5EF4-FFF2-40B4-BE49-F238E27FC236}">
                  <a16:creationId xmlns:a16="http://schemas.microsoft.com/office/drawing/2014/main" id="{2FF25B49-C319-47CC-B876-87428DAB00CD}"/>
                </a:ext>
              </a:extLst>
            </p:cNvPr>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9915" b="89943" l="9916" r="93671"/>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1479723" y="6184585"/>
              <a:ext cx="451954" cy="673415"/>
            </a:xfrm>
            <a:prstGeom prst="rect">
              <a:avLst/>
            </a:prstGeom>
          </p:spPr>
        </p:pic>
        <p:sp>
          <p:nvSpPr>
            <p:cNvPr id="14" name="TextBox 13">
              <a:extLst>
                <a:ext uri="{FF2B5EF4-FFF2-40B4-BE49-F238E27FC236}">
                  <a16:creationId xmlns:a16="http://schemas.microsoft.com/office/drawing/2014/main" id="{E7A475A5-7399-4A7E-914D-2F7A600EA904}"/>
                </a:ext>
              </a:extLst>
            </p:cNvPr>
            <p:cNvSpPr txBox="1"/>
            <p:nvPr/>
          </p:nvSpPr>
          <p:spPr>
            <a:xfrm>
              <a:off x="8873542" y="6367403"/>
              <a:ext cx="2696333"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FTI UNIVERSITAS JAYABAYA</a:t>
              </a:r>
            </a:p>
          </p:txBody>
        </p:sp>
      </p:grpSp>
    </p:spTree>
    <p:extLst>
      <p:ext uri="{BB962C8B-B14F-4D97-AF65-F5344CB8AC3E}">
        <p14:creationId xmlns:p14="http://schemas.microsoft.com/office/powerpoint/2010/main" val="193192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1945</Words>
  <Application>Microsoft Office PowerPoint</Application>
  <PresentationFormat>Widescreen</PresentationFormat>
  <Paragraphs>186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Bahnschrift</vt:lpstr>
      <vt:lpstr>Calibri</vt:lpstr>
      <vt:lpstr>Calibri Light</vt:lpstr>
      <vt:lpstr>Cambria</vt:lpstr>
      <vt:lpstr>Symbol</vt:lpstr>
      <vt:lpstr>Times New Roman</vt:lpstr>
      <vt:lpstr>Wingdings</vt:lpstr>
      <vt:lpstr>Office Theme</vt:lpstr>
      <vt:lpstr>PERNIKAHAN DALAM ISLAM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anisah aidid</cp:lastModifiedBy>
  <cp:revision>80</cp:revision>
  <dcterms:created xsi:type="dcterms:W3CDTF">2020-11-10T00:59:00Z</dcterms:created>
  <dcterms:modified xsi:type="dcterms:W3CDTF">2024-12-18T01:29:18Z</dcterms:modified>
</cp:coreProperties>
</file>