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legreya Bold" panose="020B0604020202020204" charset="0"/>
      <p:regular r:id="rId9"/>
    </p:embeddedFont>
    <p:embeddedFont>
      <p:font typeface="Canva Sans Bold" panose="020B0604020202020204" charset="0"/>
      <p:regular r:id="rId10"/>
    </p:embeddedFont>
    <p:embeddedFont>
      <p:font typeface="Canva Sans Bold Italics" panose="020B0604020202020204" charset="0"/>
      <p:regular r:id="rId11"/>
    </p:embeddedFont>
    <p:embeddedFont>
      <p:font typeface="Gagalin" panose="020B0604020202020204" charset="0"/>
      <p:regular r:id="rId12"/>
    </p:embeddedFont>
    <p:embeddedFont>
      <p:font typeface="Gotham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79" b="-879"/>
            </a:stretch>
          </a:blipFill>
        </p:spPr>
      </p:sp>
      <p:sp>
        <p:nvSpPr>
          <p:cNvPr id="3" name="Freeform 3"/>
          <p:cNvSpPr/>
          <p:nvPr/>
        </p:nvSpPr>
        <p:spPr>
          <a:xfrm>
            <a:off x="0" y="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sp>
      <p:sp>
        <p:nvSpPr>
          <p:cNvPr id="4" name="TextBox 4"/>
          <p:cNvSpPr txBox="1"/>
          <p:nvPr/>
        </p:nvSpPr>
        <p:spPr>
          <a:xfrm>
            <a:off x="2447003" y="3450590"/>
            <a:ext cx="15257260" cy="3204844"/>
          </a:xfrm>
          <a:prstGeom prst="rect">
            <a:avLst/>
          </a:prstGeom>
        </p:spPr>
        <p:txBody>
          <a:bodyPr lIns="0" tIns="0" rIns="0" bIns="0" rtlCol="0" anchor="t">
            <a:spAutoFit/>
          </a:bodyPr>
          <a:lstStyle/>
          <a:p>
            <a:pPr algn="ctr">
              <a:lnSpc>
                <a:spcPts val="12880"/>
              </a:lnSpc>
            </a:pPr>
            <a:r>
              <a:rPr lang="en-US" sz="9200">
                <a:solidFill>
                  <a:srgbClr val="FFFFFF"/>
                </a:solidFill>
                <a:latin typeface="Gagalin"/>
              </a:rPr>
              <a:t>Membumikan islam di Indonesia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84B62"/>
        </a:solidFill>
        <a:effectLst/>
      </p:bgPr>
    </p:bg>
    <p:spTree>
      <p:nvGrpSpPr>
        <p:cNvPr id="1" name=""/>
        <p:cNvGrpSpPr/>
        <p:nvPr/>
      </p:nvGrpSpPr>
      <p:grpSpPr>
        <a:xfrm>
          <a:off x="0" y="0"/>
          <a:ext cx="0" cy="0"/>
          <a:chOff x="0" y="0"/>
          <a:chExt cx="0" cy="0"/>
        </a:xfrm>
      </p:grpSpPr>
      <p:sp>
        <p:nvSpPr>
          <p:cNvPr id="2" name="Freeform 2"/>
          <p:cNvSpPr/>
          <p:nvPr/>
        </p:nvSpPr>
        <p:spPr>
          <a:xfrm rot="-5400000">
            <a:off x="10140834" y="-2762569"/>
            <a:ext cx="2191805" cy="8863916"/>
          </a:xfrm>
          <a:custGeom>
            <a:avLst/>
            <a:gdLst/>
            <a:ahLst/>
            <a:cxnLst/>
            <a:rect l="l" t="t" r="r" b="b"/>
            <a:pathLst>
              <a:path w="2191805" h="8863916">
                <a:moveTo>
                  <a:pt x="0" y="0"/>
                </a:moveTo>
                <a:lnTo>
                  <a:pt x="2191804" y="0"/>
                </a:lnTo>
                <a:lnTo>
                  <a:pt x="2191804" y="8863916"/>
                </a:lnTo>
                <a:lnTo>
                  <a:pt x="0" y="8863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4185472" y="3089142"/>
            <a:ext cx="14102528" cy="3038607"/>
          </a:xfrm>
          <a:prstGeom prst="rect">
            <a:avLst/>
          </a:prstGeom>
        </p:spPr>
        <p:txBody>
          <a:bodyPr lIns="0" tIns="0" rIns="0" bIns="0" rtlCol="0" anchor="t">
            <a:spAutoFit/>
          </a:bodyPr>
          <a:lstStyle/>
          <a:p>
            <a:pPr>
              <a:lnSpc>
                <a:spcPts val="4110"/>
              </a:lnSpc>
            </a:pPr>
            <a:r>
              <a:rPr lang="en-US" sz="2432">
                <a:solidFill>
                  <a:srgbClr val="FFFFFF"/>
                </a:solidFill>
                <a:latin typeface="Canva Sans Bold"/>
              </a:rPr>
              <a:t>Manusia didefinisikan sebagai makhluk, mukalaf, mukaram, mukhaiyar dan mu’jizat. Manusia adalah makhluk yang mempunyai nilai-nilai fitri, sifat-sifat insaniyah seperti: dho’if “</a:t>
            </a:r>
            <a:r>
              <a:rPr lang="en-US" sz="2432">
                <a:solidFill>
                  <a:srgbClr val="FFFFFF"/>
                </a:solidFill>
                <a:latin typeface="Canva Sans Bold Italics"/>
              </a:rPr>
              <a:t>lemah</a:t>
            </a:r>
            <a:r>
              <a:rPr lang="en-US" sz="2432">
                <a:solidFill>
                  <a:srgbClr val="FFFFFF"/>
                </a:solidFill>
                <a:latin typeface="Canva Sans Bold"/>
              </a:rPr>
              <a:t>” (An-Nisa: 28), Jahula “</a:t>
            </a:r>
            <a:r>
              <a:rPr lang="en-US" sz="2432">
                <a:solidFill>
                  <a:srgbClr val="FFFFFF"/>
                </a:solidFill>
                <a:latin typeface="Canva Sans Bold Italics"/>
              </a:rPr>
              <a:t>bodoh</a:t>
            </a:r>
            <a:r>
              <a:rPr lang="en-US" sz="2432">
                <a:solidFill>
                  <a:srgbClr val="FFFFFF"/>
                </a:solidFill>
                <a:latin typeface="Canva Sans Bold"/>
              </a:rPr>
              <a:t>” (Al-Ahzab: 72), fakir “</a:t>
            </a:r>
            <a:r>
              <a:rPr lang="en-US" sz="2432">
                <a:solidFill>
                  <a:srgbClr val="FFFFFF"/>
                </a:solidFill>
                <a:latin typeface="Canva Sans Bold Italics"/>
              </a:rPr>
              <a:t>ketergantungan atau memerlukan</a:t>
            </a:r>
            <a:r>
              <a:rPr lang="en-US" sz="2432">
                <a:solidFill>
                  <a:srgbClr val="FFFFFF"/>
                </a:solidFill>
                <a:latin typeface="Canva Sans Bold"/>
              </a:rPr>
              <a:t>” (Fathir: 15), kaafuuro “</a:t>
            </a:r>
            <a:r>
              <a:rPr lang="en-US" sz="2432">
                <a:solidFill>
                  <a:srgbClr val="FFFFFF"/>
                </a:solidFill>
                <a:latin typeface="Canva Sans Bold Italics"/>
              </a:rPr>
              <a:t>mengingkari nikmat</a:t>
            </a:r>
            <a:r>
              <a:rPr lang="en-US" sz="2432">
                <a:solidFill>
                  <a:srgbClr val="FFFFFF"/>
                </a:solidFill>
                <a:latin typeface="Canva Sans Bold"/>
              </a:rPr>
              <a:t>” (Al-Isro’: 67), Syukur (Al-Insan: 3) serta fujur dan taqwa (Asy-Syams: 8) </a:t>
            </a:r>
          </a:p>
          <a:p>
            <a:pPr>
              <a:lnSpc>
                <a:spcPts val="3404"/>
              </a:lnSpc>
            </a:pPr>
            <a:endParaRPr lang="en-US" sz="2432">
              <a:solidFill>
                <a:srgbClr val="FFFFFF"/>
              </a:solidFill>
              <a:latin typeface="Canva Sans Bold"/>
            </a:endParaRPr>
          </a:p>
        </p:txBody>
      </p:sp>
      <p:grpSp>
        <p:nvGrpSpPr>
          <p:cNvPr id="6" name="Group 6"/>
          <p:cNvGrpSpPr/>
          <p:nvPr/>
        </p:nvGrpSpPr>
        <p:grpSpPr>
          <a:xfrm>
            <a:off x="7734439" y="6127749"/>
            <a:ext cx="5755881" cy="1106012"/>
            <a:chOff x="0" y="0"/>
            <a:chExt cx="1515952" cy="291295"/>
          </a:xfrm>
        </p:grpSpPr>
        <p:sp>
          <p:nvSpPr>
            <p:cNvPr id="7" name="Freeform 7"/>
            <p:cNvSpPr/>
            <p:nvPr/>
          </p:nvSpPr>
          <p:spPr>
            <a:xfrm>
              <a:off x="0" y="0"/>
              <a:ext cx="1515952" cy="291295"/>
            </a:xfrm>
            <a:custGeom>
              <a:avLst/>
              <a:gdLst/>
              <a:ahLst/>
              <a:cxnLst/>
              <a:rect l="l" t="t" r="r" b="b"/>
              <a:pathLst>
                <a:path w="1515952" h="291295">
                  <a:moveTo>
                    <a:pt x="0" y="0"/>
                  </a:moveTo>
                  <a:lnTo>
                    <a:pt x="1515952" y="0"/>
                  </a:lnTo>
                  <a:lnTo>
                    <a:pt x="1515952" y="291295"/>
                  </a:lnTo>
                  <a:lnTo>
                    <a:pt x="0" y="291295"/>
                  </a:lnTo>
                  <a:lnTo>
                    <a:pt x="0" y="0"/>
                  </a:lnTo>
                </a:path>
              </a:pathLst>
            </a:custGeom>
            <a:solidFill>
              <a:srgbClr val="A3BFB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8038978" y="6061074"/>
            <a:ext cx="5755881" cy="1481455"/>
          </a:xfrm>
          <a:prstGeom prst="rect">
            <a:avLst/>
          </a:prstGeom>
        </p:spPr>
        <p:txBody>
          <a:bodyPr lIns="0" tIns="0" rIns="0" bIns="0" rtlCol="0" anchor="t">
            <a:spAutoFit/>
          </a:bodyPr>
          <a:lstStyle/>
          <a:p>
            <a:pPr algn="ctr">
              <a:lnSpc>
                <a:spcPts val="3919"/>
              </a:lnSpc>
            </a:pPr>
            <a:r>
              <a:rPr lang="en-US" sz="2799">
                <a:solidFill>
                  <a:srgbClr val="000000"/>
                </a:solidFill>
                <a:latin typeface="Gotham Bold"/>
              </a:rPr>
              <a:t> Manurut Al-Qur’an manusia terbagi menjadi 2 </a:t>
            </a:r>
          </a:p>
          <a:p>
            <a:pPr algn="ctr">
              <a:lnSpc>
                <a:spcPts val="3919"/>
              </a:lnSpc>
            </a:pPr>
            <a:endParaRPr lang="en-US" sz="2799">
              <a:solidFill>
                <a:srgbClr val="000000"/>
              </a:solidFill>
              <a:latin typeface="Gotham Bold"/>
            </a:endParaRPr>
          </a:p>
        </p:txBody>
      </p:sp>
      <p:sp>
        <p:nvSpPr>
          <p:cNvPr id="10" name="AutoShape 10"/>
          <p:cNvSpPr/>
          <p:nvPr/>
        </p:nvSpPr>
        <p:spPr>
          <a:xfrm flipH="1">
            <a:off x="8047991" y="7559311"/>
            <a:ext cx="1444760" cy="775931"/>
          </a:xfrm>
          <a:prstGeom prst="line">
            <a:avLst/>
          </a:prstGeom>
          <a:ln w="38100" cap="flat">
            <a:solidFill>
              <a:srgbClr val="000000"/>
            </a:solidFill>
            <a:prstDash val="solid"/>
            <a:headEnd type="none" w="sm" len="sm"/>
            <a:tailEnd type="triangle" w="lg" len="med"/>
          </a:ln>
        </p:spPr>
      </p:sp>
      <p:grpSp>
        <p:nvGrpSpPr>
          <p:cNvPr id="11" name="Group 11"/>
          <p:cNvGrpSpPr/>
          <p:nvPr/>
        </p:nvGrpSpPr>
        <p:grpSpPr>
          <a:xfrm>
            <a:off x="3518720" y="8705294"/>
            <a:ext cx="5755881" cy="1106012"/>
            <a:chOff x="0" y="0"/>
            <a:chExt cx="1515952" cy="291295"/>
          </a:xfrm>
        </p:grpSpPr>
        <p:sp>
          <p:nvSpPr>
            <p:cNvPr id="12" name="Freeform 12"/>
            <p:cNvSpPr/>
            <p:nvPr/>
          </p:nvSpPr>
          <p:spPr>
            <a:xfrm>
              <a:off x="0" y="0"/>
              <a:ext cx="1515952" cy="291295"/>
            </a:xfrm>
            <a:custGeom>
              <a:avLst/>
              <a:gdLst/>
              <a:ahLst/>
              <a:cxnLst/>
              <a:rect l="l" t="t" r="r" b="b"/>
              <a:pathLst>
                <a:path w="1515952" h="291295">
                  <a:moveTo>
                    <a:pt x="0" y="0"/>
                  </a:moveTo>
                  <a:lnTo>
                    <a:pt x="1515952" y="0"/>
                  </a:lnTo>
                  <a:lnTo>
                    <a:pt x="1515952" y="291295"/>
                  </a:lnTo>
                  <a:lnTo>
                    <a:pt x="0" y="291295"/>
                  </a:lnTo>
                  <a:lnTo>
                    <a:pt x="0" y="0"/>
                  </a:lnTo>
                </a:path>
              </a:pathLst>
            </a:custGeom>
            <a:solidFill>
              <a:srgbClr val="A3BFBC"/>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4" name="AutoShape 14"/>
          <p:cNvSpPr/>
          <p:nvPr/>
        </p:nvSpPr>
        <p:spPr>
          <a:xfrm>
            <a:off x="11993020" y="7604017"/>
            <a:ext cx="1489325" cy="686520"/>
          </a:xfrm>
          <a:prstGeom prst="line">
            <a:avLst/>
          </a:prstGeom>
          <a:ln w="38100" cap="flat">
            <a:solidFill>
              <a:srgbClr val="000000"/>
            </a:solidFill>
            <a:prstDash val="solid"/>
            <a:headEnd type="none" w="sm" len="sm"/>
            <a:tailEnd type="triangle" w="lg" len="med"/>
          </a:ln>
        </p:spPr>
      </p:sp>
      <p:grpSp>
        <p:nvGrpSpPr>
          <p:cNvPr id="15" name="Group 15"/>
          <p:cNvGrpSpPr/>
          <p:nvPr/>
        </p:nvGrpSpPr>
        <p:grpSpPr>
          <a:xfrm>
            <a:off x="11985045" y="8705294"/>
            <a:ext cx="5755881" cy="1106012"/>
            <a:chOff x="0" y="0"/>
            <a:chExt cx="1515952" cy="291295"/>
          </a:xfrm>
        </p:grpSpPr>
        <p:sp>
          <p:nvSpPr>
            <p:cNvPr id="16" name="Freeform 16"/>
            <p:cNvSpPr/>
            <p:nvPr/>
          </p:nvSpPr>
          <p:spPr>
            <a:xfrm>
              <a:off x="0" y="0"/>
              <a:ext cx="1515952" cy="291295"/>
            </a:xfrm>
            <a:custGeom>
              <a:avLst/>
              <a:gdLst/>
              <a:ahLst/>
              <a:cxnLst/>
              <a:rect l="l" t="t" r="r" b="b"/>
              <a:pathLst>
                <a:path w="1515952" h="291295">
                  <a:moveTo>
                    <a:pt x="0" y="0"/>
                  </a:moveTo>
                  <a:lnTo>
                    <a:pt x="1515952" y="0"/>
                  </a:lnTo>
                  <a:lnTo>
                    <a:pt x="1515952" y="291295"/>
                  </a:lnTo>
                  <a:lnTo>
                    <a:pt x="0" y="291295"/>
                  </a:lnTo>
                  <a:lnTo>
                    <a:pt x="0" y="0"/>
                  </a:lnTo>
                </a:path>
              </a:pathLst>
            </a:custGeom>
            <a:solidFill>
              <a:srgbClr val="A3BFBC"/>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6966494" y="716254"/>
            <a:ext cx="8863916" cy="1811020"/>
          </a:xfrm>
          <a:prstGeom prst="rect">
            <a:avLst/>
          </a:prstGeom>
        </p:spPr>
        <p:txBody>
          <a:bodyPr lIns="0" tIns="0" rIns="0" bIns="0" rtlCol="0" anchor="t">
            <a:spAutoFit/>
          </a:bodyPr>
          <a:lstStyle/>
          <a:p>
            <a:pPr algn="ctr">
              <a:lnSpc>
                <a:spcPts val="7279"/>
              </a:lnSpc>
            </a:pPr>
            <a:r>
              <a:rPr lang="en-US" sz="5199">
                <a:solidFill>
                  <a:srgbClr val="FFFFFF"/>
                </a:solidFill>
                <a:latin typeface="Gagalin"/>
              </a:rPr>
              <a:t>Manusia dalam pandangan Islam</a:t>
            </a:r>
          </a:p>
        </p:txBody>
      </p:sp>
      <p:sp>
        <p:nvSpPr>
          <p:cNvPr id="19" name="TextBox 19"/>
          <p:cNvSpPr txBox="1"/>
          <p:nvPr/>
        </p:nvSpPr>
        <p:spPr>
          <a:xfrm>
            <a:off x="4031274" y="8675875"/>
            <a:ext cx="4385922" cy="1481455"/>
          </a:xfrm>
          <a:prstGeom prst="rect">
            <a:avLst/>
          </a:prstGeom>
        </p:spPr>
        <p:txBody>
          <a:bodyPr lIns="0" tIns="0" rIns="0" bIns="0" rtlCol="0" anchor="t">
            <a:spAutoFit/>
          </a:bodyPr>
          <a:lstStyle/>
          <a:p>
            <a:pPr algn="ctr">
              <a:lnSpc>
                <a:spcPts val="3919"/>
              </a:lnSpc>
            </a:pPr>
            <a:r>
              <a:rPr lang="en-US" sz="2799">
                <a:solidFill>
                  <a:srgbClr val="000000"/>
                </a:solidFill>
                <a:latin typeface="Gotham Bold"/>
              </a:rPr>
              <a:t> sebagai makhluk Religi Ar - Rum : 30 </a:t>
            </a:r>
          </a:p>
          <a:p>
            <a:pPr algn="ctr">
              <a:lnSpc>
                <a:spcPts val="3919"/>
              </a:lnSpc>
            </a:pPr>
            <a:endParaRPr lang="en-US" sz="2799">
              <a:solidFill>
                <a:srgbClr val="000000"/>
              </a:solidFill>
              <a:latin typeface="Gotham Bold"/>
            </a:endParaRPr>
          </a:p>
        </p:txBody>
      </p:sp>
      <p:sp>
        <p:nvSpPr>
          <p:cNvPr id="20" name="TextBox 20"/>
          <p:cNvSpPr txBox="1"/>
          <p:nvPr/>
        </p:nvSpPr>
        <p:spPr>
          <a:xfrm>
            <a:off x="11882549" y="8805545"/>
            <a:ext cx="5858377" cy="1481455"/>
          </a:xfrm>
          <a:prstGeom prst="rect">
            <a:avLst/>
          </a:prstGeom>
        </p:spPr>
        <p:txBody>
          <a:bodyPr lIns="0" tIns="0" rIns="0" bIns="0" rtlCol="0" anchor="t">
            <a:spAutoFit/>
          </a:bodyPr>
          <a:lstStyle/>
          <a:p>
            <a:pPr algn="ctr">
              <a:lnSpc>
                <a:spcPts val="3919"/>
              </a:lnSpc>
            </a:pPr>
            <a:r>
              <a:rPr lang="en-US" sz="2799">
                <a:solidFill>
                  <a:srgbClr val="000000"/>
                </a:solidFill>
                <a:latin typeface="Gotham Bold"/>
              </a:rPr>
              <a:t> Makhluk social</a:t>
            </a:r>
          </a:p>
          <a:p>
            <a:pPr algn="ctr">
              <a:lnSpc>
                <a:spcPts val="3919"/>
              </a:lnSpc>
            </a:pPr>
            <a:r>
              <a:rPr lang="en-US" sz="2799">
                <a:solidFill>
                  <a:srgbClr val="000000"/>
                </a:solidFill>
                <a:latin typeface="Gotham Bold"/>
              </a:rPr>
              <a:t>Ali -Imra : 110 </a:t>
            </a:r>
          </a:p>
          <a:p>
            <a:pPr algn="ctr">
              <a:lnSpc>
                <a:spcPts val="3919"/>
              </a:lnSpc>
            </a:pPr>
            <a:endParaRPr lang="en-US" sz="2799">
              <a:solidFill>
                <a:srgbClr val="000000"/>
              </a:solidFill>
              <a:latin typeface="Gotham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84B62"/>
        </a:solidFill>
        <a:effectLst/>
      </p:bgPr>
    </p:bg>
    <p:spTree>
      <p:nvGrpSpPr>
        <p:cNvPr id="1" name=""/>
        <p:cNvGrpSpPr/>
        <p:nvPr/>
      </p:nvGrpSpPr>
      <p:grpSpPr>
        <a:xfrm>
          <a:off x="0" y="0"/>
          <a:ext cx="0" cy="0"/>
          <a:chOff x="0" y="0"/>
          <a:chExt cx="0" cy="0"/>
        </a:xfrm>
      </p:grpSpPr>
      <p:sp>
        <p:nvSpPr>
          <p:cNvPr id="2" name="AutoShape 2"/>
          <p:cNvSpPr/>
          <p:nvPr/>
        </p:nvSpPr>
        <p:spPr>
          <a:xfrm flipV="1">
            <a:off x="4874909" y="2651609"/>
            <a:ext cx="8984146" cy="0"/>
          </a:xfrm>
          <a:prstGeom prst="line">
            <a:avLst/>
          </a:prstGeom>
          <a:ln w="133350" cap="flat">
            <a:solidFill>
              <a:srgbClr val="FFFFFF"/>
            </a:solidFill>
            <a:prstDash val="solid"/>
            <a:headEnd type="none" w="sm" len="sm"/>
            <a:tailEnd type="none" w="sm" len="sm"/>
          </a:ln>
        </p:spPr>
      </p:sp>
      <p:sp>
        <p:nvSpPr>
          <p:cNvPr id="3" name="AutoShape 3"/>
          <p:cNvSpPr/>
          <p:nvPr/>
        </p:nvSpPr>
        <p:spPr>
          <a:xfrm flipV="1">
            <a:off x="4874909" y="750604"/>
            <a:ext cx="8984146" cy="0"/>
          </a:xfrm>
          <a:prstGeom prst="line">
            <a:avLst/>
          </a:prstGeom>
          <a:ln w="133350" cap="flat">
            <a:solidFill>
              <a:srgbClr val="FFFFFF"/>
            </a:solidFill>
            <a:prstDash val="solid"/>
            <a:headEnd type="none" w="sm" len="sm"/>
            <a:tailEnd type="none" w="sm" len="sm"/>
          </a:ln>
        </p:spPr>
      </p:sp>
      <p:sp>
        <p:nvSpPr>
          <p:cNvPr id="4" name="Freeform 4"/>
          <p:cNvSpPr/>
          <p:nvPr/>
        </p:nvSpPr>
        <p:spPr>
          <a:xfrm>
            <a:off x="5709382" y="828806"/>
            <a:ext cx="7603897" cy="1756129"/>
          </a:xfrm>
          <a:custGeom>
            <a:avLst/>
            <a:gdLst/>
            <a:ahLst/>
            <a:cxnLst/>
            <a:rect l="l" t="t" r="r" b="b"/>
            <a:pathLst>
              <a:path w="7603897" h="1756129">
                <a:moveTo>
                  <a:pt x="0" y="0"/>
                </a:moveTo>
                <a:lnTo>
                  <a:pt x="7603897" y="0"/>
                </a:lnTo>
                <a:lnTo>
                  <a:pt x="7603897" y="1756128"/>
                </a:lnTo>
                <a:lnTo>
                  <a:pt x="0" y="1756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808830">
            <a:off x="13740834" y="1640462"/>
            <a:ext cx="3778882" cy="4114800"/>
          </a:xfrm>
          <a:custGeom>
            <a:avLst/>
            <a:gdLst/>
            <a:ahLst/>
            <a:cxnLst/>
            <a:rect l="l" t="t" r="r" b="b"/>
            <a:pathLst>
              <a:path w="3778882" h="4114800">
                <a:moveTo>
                  <a:pt x="0" y="0"/>
                </a:moveTo>
                <a:lnTo>
                  <a:pt x="3778881" y="0"/>
                </a:lnTo>
                <a:lnTo>
                  <a:pt x="37788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731440" y="14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alphaModFix amt="69000"/>
              <a:extLst>
                <a:ext uri="{96DAC541-7B7A-43D3-8B79-37D633B846F1}">
                  <asvg:svgBlip xmlns:asvg="http://schemas.microsoft.com/office/drawing/2016/SVG/main" r:embed="rId7"/>
                </a:ext>
              </a:extLst>
            </a:blip>
            <a:stretch>
              <a:fillRect/>
            </a:stretch>
          </a:blipFill>
        </p:spPr>
      </p:sp>
      <p:sp>
        <p:nvSpPr>
          <p:cNvPr id="9" name="Freeform 9"/>
          <p:cNvSpPr/>
          <p:nvPr/>
        </p:nvSpPr>
        <p:spPr>
          <a:xfrm>
            <a:off x="1994693" y="61390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alphaModFix amt="63000"/>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3922329" y="3281377"/>
            <a:ext cx="8186589" cy="316611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FFFFF"/>
                </a:solidFill>
                <a:latin typeface="Alegreya Bold"/>
              </a:rPr>
              <a:t>kemampuan untuk berfikir</a:t>
            </a:r>
          </a:p>
          <a:p>
            <a:pPr marL="777240" lvl="1" indent="-388620">
              <a:lnSpc>
                <a:spcPts val="5040"/>
              </a:lnSpc>
              <a:buFont typeface="Arial"/>
              <a:buChar char="•"/>
            </a:pPr>
            <a:r>
              <a:rPr lang="en-US" sz="3600">
                <a:solidFill>
                  <a:srgbClr val="FFFFFF"/>
                </a:solidFill>
                <a:latin typeface="Alegreya Bold"/>
              </a:rPr>
              <a:t>Kemampuan untuk mencipta</a:t>
            </a:r>
          </a:p>
          <a:p>
            <a:pPr marL="777240" lvl="1" indent="-388620">
              <a:lnSpc>
                <a:spcPts val="5040"/>
              </a:lnSpc>
              <a:buFont typeface="Arial"/>
              <a:buChar char="•"/>
            </a:pPr>
            <a:r>
              <a:rPr lang="en-US" sz="3600">
                <a:solidFill>
                  <a:srgbClr val="FFFFFF"/>
                </a:solidFill>
                <a:latin typeface="Alegreya Bold"/>
              </a:rPr>
              <a:t>Beriman dan bertaqwa</a:t>
            </a:r>
          </a:p>
          <a:p>
            <a:pPr marL="777240" lvl="1" indent="-388620">
              <a:lnSpc>
                <a:spcPts val="5040"/>
              </a:lnSpc>
              <a:buFont typeface="Arial"/>
              <a:buChar char="•"/>
            </a:pPr>
            <a:r>
              <a:rPr lang="en-US" sz="3600">
                <a:solidFill>
                  <a:srgbClr val="FFFFFF"/>
                </a:solidFill>
                <a:latin typeface="Alegreya Bold"/>
              </a:rPr>
              <a:t>Serta memiliki keterbatasan indra dan </a:t>
            </a:r>
          </a:p>
          <a:p>
            <a:pPr marL="777240" lvl="1" indent="-388620">
              <a:lnSpc>
                <a:spcPts val="5040"/>
              </a:lnSpc>
              <a:buFont typeface="Arial"/>
              <a:buChar char="•"/>
            </a:pPr>
            <a:r>
              <a:rPr lang="en-US" sz="3600">
                <a:solidFill>
                  <a:srgbClr val="FFFFFF"/>
                </a:solidFill>
                <a:latin typeface="Alegreya Bold"/>
              </a:rPr>
              <a:t>mengalami kematian. </a:t>
            </a:r>
          </a:p>
        </p:txBody>
      </p:sp>
      <p:sp>
        <p:nvSpPr>
          <p:cNvPr id="12" name="TextBox 12"/>
          <p:cNvSpPr txBox="1"/>
          <p:nvPr/>
        </p:nvSpPr>
        <p:spPr>
          <a:xfrm>
            <a:off x="6109493" y="942975"/>
            <a:ext cx="7203786" cy="1376403"/>
          </a:xfrm>
          <a:prstGeom prst="rect">
            <a:avLst/>
          </a:prstGeom>
        </p:spPr>
        <p:txBody>
          <a:bodyPr lIns="0" tIns="0" rIns="0" bIns="0" rtlCol="0" anchor="t">
            <a:spAutoFit/>
          </a:bodyPr>
          <a:lstStyle/>
          <a:p>
            <a:pPr algn="ctr">
              <a:lnSpc>
                <a:spcPts val="5510"/>
              </a:lnSpc>
            </a:pPr>
            <a:r>
              <a:rPr lang="en-US" sz="3935">
                <a:solidFill>
                  <a:srgbClr val="FFFFFF"/>
                </a:solidFill>
                <a:latin typeface="Gagalin"/>
              </a:rPr>
              <a:t>Sifat - sifat manusia dalam pandangan Islam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82B17"/>
        </a:solidFill>
        <a:effectLst/>
      </p:bgPr>
    </p:bg>
    <p:spTree>
      <p:nvGrpSpPr>
        <p:cNvPr id="1" name=""/>
        <p:cNvGrpSpPr/>
        <p:nvPr/>
      </p:nvGrpSpPr>
      <p:grpSpPr>
        <a:xfrm>
          <a:off x="0" y="0"/>
          <a:ext cx="0" cy="0"/>
          <a:chOff x="0" y="0"/>
          <a:chExt cx="0" cy="0"/>
        </a:xfrm>
      </p:grpSpPr>
      <p:sp>
        <p:nvSpPr>
          <p:cNvPr id="4" name="Freeform 4"/>
          <p:cNvSpPr/>
          <p:nvPr/>
        </p:nvSpPr>
        <p:spPr>
          <a:xfrm>
            <a:off x="12760806" y="650828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alphaModFix amt="52000"/>
              <a:extLst>
                <a:ext uri="{96DAC541-7B7A-43D3-8B79-37D633B846F1}">
                  <asvg:svgBlip xmlns:asvg="http://schemas.microsoft.com/office/drawing/2016/SVG/main" r:embed="rId3"/>
                </a:ext>
              </a:extLst>
            </a:blip>
            <a:stretch>
              <a:fillRect/>
            </a:stretch>
          </a:blipFill>
        </p:spPr>
      </p:sp>
      <p:sp>
        <p:nvSpPr>
          <p:cNvPr id="5" name="Freeform 5"/>
          <p:cNvSpPr/>
          <p:nvPr/>
        </p:nvSpPr>
        <p:spPr>
          <a:xfrm rot="5468576">
            <a:off x="40629" y="4062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9394888" y="-2680282"/>
            <a:ext cx="1327023" cy="8229600"/>
          </a:xfrm>
          <a:custGeom>
            <a:avLst/>
            <a:gdLst/>
            <a:ahLst/>
            <a:cxnLst/>
            <a:rect l="l" t="t" r="r" b="b"/>
            <a:pathLst>
              <a:path w="1327023" h="8229600">
                <a:moveTo>
                  <a:pt x="0" y="0"/>
                </a:moveTo>
                <a:lnTo>
                  <a:pt x="1327024" y="0"/>
                </a:lnTo>
                <a:lnTo>
                  <a:pt x="1327024" y="8229600"/>
                </a:lnTo>
                <a:lnTo>
                  <a:pt x="0" y="8229600"/>
                </a:lnTo>
                <a:lnTo>
                  <a:pt x="0" y="0"/>
                </a:lnTo>
                <a:close/>
              </a:path>
            </a:pathLst>
          </a:custGeom>
          <a:blipFill>
            <a:blip r:embed="rId6">
              <a:alphaModFix amt="78000"/>
            </a:blip>
            <a:stretch>
              <a:fillRect/>
            </a:stretch>
          </a:blipFill>
        </p:spPr>
      </p:sp>
      <p:sp>
        <p:nvSpPr>
          <p:cNvPr id="7" name="TextBox 7"/>
          <p:cNvSpPr txBox="1"/>
          <p:nvPr/>
        </p:nvSpPr>
        <p:spPr>
          <a:xfrm>
            <a:off x="6305160" y="611810"/>
            <a:ext cx="7868040" cy="1458231"/>
          </a:xfrm>
          <a:prstGeom prst="rect">
            <a:avLst/>
          </a:prstGeom>
        </p:spPr>
        <p:txBody>
          <a:bodyPr lIns="0" tIns="0" rIns="0" bIns="0" rtlCol="0" anchor="t">
            <a:spAutoFit/>
          </a:bodyPr>
          <a:lstStyle/>
          <a:p>
            <a:pPr algn="ctr">
              <a:lnSpc>
                <a:spcPts val="5863"/>
              </a:lnSpc>
            </a:pPr>
            <a:r>
              <a:rPr lang="en-US" sz="4188">
                <a:solidFill>
                  <a:srgbClr val="FFFFFF"/>
                </a:solidFill>
                <a:latin typeface="Gagalin"/>
              </a:rPr>
              <a:t>Tugas Manusia Dalam membumikan islam di indonesia </a:t>
            </a:r>
          </a:p>
        </p:txBody>
      </p:sp>
      <p:sp>
        <p:nvSpPr>
          <p:cNvPr id="8" name="TextBox 8"/>
          <p:cNvSpPr txBox="1"/>
          <p:nvPr/>
        </p:nvSpPr>
        <p:spPr>
          <a:xfrm>
            <a:off x="2098029" y="3085001"/>
            <a:ext cx="13606772" cy="5887549"/>
          </a:xfrm>
          <a:prstGeom prst="rect">
            <a:avLst/>
          </a:prstGeom>
        </p:spPr>
        <p:txBody>
          <a:bodyPr lIns="0" tIns="0" rIns="0" bIns="0" rtlCol="0" anchor="t">
            <a:spAutoFit/>
          </a:bodyPr>
          <a:lstStyle/>
          <a:p>
            <a:pPr>
              <a:lnSpc>
                <a:spcPts val="4664"/>
              </a:lnSpc>
            </a:pPr>
            <a:r>
              <a:rPr lang="en-US" sz="3331">
                <a:solidFill>
                  <a:srgbClr val="FFFFFF"/>
                </a:solidFill>
                <a:latin typeface="Alegreya Bold"/>
              </a:rPr>
              <a:t>Tugas utama manusia yaitu beribadah dan mengabdi kepada Allah SWT. Beribadah baik ibadah mahdhoh menjaga hubungan manusia dengan sang Maha Pencipta Allah SWT, maupun ibadah ghoiru mahdhoh yaitu yang merupakan usaha sadar yang harus dilakukan oleh manusia sebagai makhluk social untuk menjaga hubungan baik dengan sesama manusia. </a:t>
            </a:r>
          </a:p>
          <a:p>
            <a:pPr>
              <a:lnSpc>
                <a:spcPts val="4664"/>
              </a:lnSpc>
            </a:pPr>
            <a:endParaRPr lang="en-US" sz="3331">
              <a:solidFill>
                <a:srgbClr val="FFFFFF"/>
              </a:solidFill>
              <a:latin typeface="Alegreya Bold"/>
            </a:endParaRPr>
          </a:p>
          <a:p>
            <a:pPr>
              <a:lnSpc>
                <a:spcPts val="4664"/>
              </a:lnSpc>
            </a:pPr>
            <a:r>
              <a:rPr lang="en-US" sz="3331">
                <a:solidFill>
                  <a:srgbClr val="FFFFFF"/>
                </a:solidFill>
                <a:latin typeface="Alegreya Bold"/>
              </a:rPr>
              <a:t>Selain itu, Manusia diciptakan oleh Allah SWT. sebagai khalifah di bumi selain untuk beribadah manusia juga harus mampu untuk memelihara dan memakmurkan alam (Hud:61).</a:t>
            </a:r>
          </a:p>
          <a:p>
            <a:pPr>
              <a:lnSpc>
                <a:spcPts val="4664"/>
              </a:lnSpc>
            </a:pPr>
            <a:endParaRPr lang="en-US" sz="3331">
              <a:solidFill>
                <a:srgbClr val="FFFFFF"/>
              </a:solidFill>
              <a:latin typeface="Alegreya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82B17"/>
        </a:solidFill>
        <a:effectLst/>
      </p:bgPr>
    </p:bg>
    <p:spTree>
      <p:nvGrpSpPr>
        <p:cNvPr id="1" name=""/>
        <p:cNvGrpSpPr/>
        <p:nvPr/>
      </p:nvGrpSpPr>
      <p:grpSpPr>
        <a:xfrm>
          <a:off x="0" y="0"/>
          <a:ext cx="0" cy="0"/>
          <a:chOff x="0" y="0"/>
          <a:chExt cx="0" cy="0"/>
        </a:xfrm>
      </p:grpSpPr>
      <p:sp>
        <p:nvSpPr>
          <p:cNvPr id="6" name="Freeform 6"/>
          <p:cNvSpPr/>
          <p:nvPr/>
        </p:nvSpPr>
        <p:spPr>
          <a:xfrm>
            <a:off x="1673299" y="641842"/>
            <a:ext cx="11862379" cy="1779357"/>
          </a:xfrm>
          <a:custGeom>
            <a:avLst/>
            <a:gdLst/>
            <a:ahLst/>
            <a:cxnLst/>
            <a:rect l="l" t="t" r="r" b="b"/>
            <a:pathLst>
              <a:path w="11862379" h="1779357">
                <a:moveTo>
                  <a:pt x="0" y="0"/>
                </a:moveTo>
                <a:lnTo>
                  <a:pt x="11862379" y="0"/>
                </a:lnTo>
                <a:lnTo>
                  <a:pt x="11862379" y="1779357"/>
                </a:lnTo>
                <a:lnTo>
                  <a:pt x="0" y="1779357"/>
                </a:lnTo>
                <a:lnTo>
                  <a:pt x="0" y="0"/>
                </a:lnTo>
                <a:close/>
              </a:path>
            </a:pathLst>
          </a:custGeom>
          <a:blipFill>
            <a:blip r:embed="rId2"/>
            <a:stretch>
              <a:fillRect/>
            </a:stretch>
          </a:blipFill>
        </p:spPr>
      </p:sp>
      <p:sp>
        <p:nvSpPr>
          <p:cNvPr id="7" name="TextBox 7"/>
          <p:cNvSpPr txBox="1"/>
          <p:nvPr/>
        </p:nvSpPr>
        <p:spPr>
          <a:xfrm>
            <a:off x="2080067" y="546592"/>
            <a:ext cx="11455611" cy="1668780"/>
          </a:xfrm>
          <a:prstGeom prst="rect">
            <a:avLst/>
          </a:prstGeom>
        </p:spPr>
        <p:txBody>
          <a:bodyPr lIns="0" tIns="0" rIns="0" bIns="0" rtlCol="0" anchor="t">
            <a:spAutoFit/>
          </a:bodyPr>
          <a:lstStyle/>
          <a:p>
            <a:pPr algn="ctr">
              <a:lnSpc>
                <a:spcPts val="6719"/>
              </a:lnSpc>
            </a:pPr>
            <a:r>
              <a:rPr lang="en-US" sz="4800">
                <a:solidFill>
                  <a:srgbClr val="FFFFFF"/>
                </a:solidFill>
                <a:latin typeface="Gagalin"/>
              </a:rPr>
              <a:t>Keistimewaan Agama Islam dan sebagai sumber ketenangan jiwa </a:t>
            </a:r>
          </a:p>
        </p:txBody>
      </p:sp>
      <p:sp>
        <p:nvSpPr>
          <p:cNvPr id="8" name="TextBox 8"/>
          <p:cNvSpPr txBox="1"/>
          <p:nvPr/>
        </p:nvSpPr>
        <p:spPr>
          <a:xfrm>
            <a:off x="2256696" y="2791365"/>
            <a:ext cx="11455611" cy="1471930"/>
          </a:xfrm>
          <a:prstGeom prst="rect">
            <a:avLst/>
          </a:prstGeom>
        </p:spPr>
        <p:txBody>
          <a:bodyPr lIns="0" tIns="0" rIns="0" bIns="0" rtlCol="0" anchor="t">
            <a:spAutoFit/>
          </a:bodyPr>
          <a:lstStyle/>
          <a:p>
            <a:pPr marL="604521" lvl="1" indent="-302261">
              <a:lnSpc>
                <a:spcPts val="3920"/>
              </a:lnSpc>
              <a:buFont typeface="Arial"/>
              <a:buChar char="•"/>
            </a:pPr>
            <a:r>
              <a:rPr lang="en-US" sz="2800">
                <a:solidFill>
                  <a:srgbClr val="FFFFFF"/>
                </a:solidFill>
                <a:latin typeface="Canva Sans Bold"/>
              </a:rPr>
              <a:t>Agama Islam adalah agama penyeimbang antara dunia dan akhirat, Islam tidak mempertentangkan antara Iman dengan Ilmu. </a:t>
            </a:r>
          </a:p>
        </p:txBody>
      </p:sp>
      <p:sp>
        <p:nvSpPr>
          <p:cNvPr id="9" name="TextBox 9"/>
          <p:cNvSpPr txBox="1"/>
          <p:nvPr/>
        </p:nvSpPr>
        <p:spPr>
          <a:xfrm>
            <a:off x="701019" y="4421449"/>
            <a:ext cx="13806940" cy="1471930"/>
          </a:xfrm>
          <a:prstGeom prst="rect">
            <a:avLst/>
          </a:prstGeom>
        </p:spPr>
        <p:txBody>
          <a:bodyPr lIns="0" tIns="0" rIns="0" bIns="0" rtlCol="0" anchor="t">
            <a:spAutoFit/>
          </a:bodyPr>
          <a:lstStyle/>
          <a:p>
            <a:pPr>
              <a:lnSpc>
                <a:spcPts val="3919"/>
              </a:lnSpc>
            </a:pPr>
            <a:r>
              <a:rPr lang="en-US" sz="2799">
                <a:solidFill>
                  <a:srgbClr val="FED1AA"/>
                </a:solidFill>
                <a:latin typeface="Canva Sans Bold"/>
              </a:rPr>
              <a:t>Rosul: “Utlubul Ilma minal Mahdi ilal Lahdi” yaitu dengan Pendidikan seumur hidup, singkat kata dengan Ilmu hidup pasti akan bermutu, dengan agama hidup jadi terarah dan lebih bermakna</a:t>
            </a:r>
          </a:p>
        </p:txBody>
      </p:sp>
      <p:sp>
        <p:nvSpPr>
          <p:cNvPr id="10" name="TextBox 10"/>
          <p:cNvSpPr txBox="1"/>
          <p:nvPr/>
        </p:nvSpPr>
        <p:spPr>
          <a:xfrm>
            <a:off x="2256696" y="6558081"/>
            <a:ext cx="13237673" cy="2462530"/>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FFFFFF"/>
                </a:solidFill>
                <a:latin typeface="Canva Sans Bold"/>
              </a:rPr>
              <a:t>Manusia merupakan makhluk yang memiliki ruh, ia juga membutuhkan ketenangan-ketenangan yang bersifat ruhaniyah, yaitu ketenangan hakiki. Ketenangan ruhaniyah mempunyai kontribusi sangat penting terhadap kebahagiaan hidup manusia, baik secara lahiriyah maupun bathiniyah.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F5D53"/>
        </a:solidFill>
        <a:effectLst/>
      </p:bgPr>
    </p:bg>
    <p:spTree>
      <p:nvGrpSpPr>
        <p:cNvPr id="1" name=""/>
        <p:cNvGrpSpPr/>
        <p:nvPr/>
      </p:nvGrpSpPr>
      <p:grpSpPr>
        <a:xfrm>
          <a:off x="0" y="0"/>
          <a:ext cx="0" cy="0"/>
          <a:chOff x="0" y="0"/>
          <a:chExt cx="0" cy="0"/>
        </a:xfrm>
      </p:grpSpPr>
      <p:sp>
        <p:nvSpPr>
          <p:cNvPr id="2" name="Freeform 2"/>
          <p:cNvSpPr/>
          <p:nvPr/>
        </p:nvSpPr>
        <p:spPr>
          <a:xfrm>
            <a:off x="5486400" y="2186195"/>
            <a:ext cx="7315200" cy="352566"/>
          </a:xfrm>
          <a:custGeom>
            <a:avLst/>
            <a:gdLst/>
            <a:ahLst/>
            <a:cxnLst/>
            <a:rect l="l" t="t" r="r" b="b"/>
            <a:pathLst>
              <a:path w="7315200" h="352566">
                <a:moveTo>
                  <a:pt x="0" y="0"/>
                </a:moveTo>
                <a:lnTo>
                  <a:pt x="7315200" y="0"/>
                </a:lnTo>
                <a:lnTo>
                  <a:pt x="7315200" y="352566"/>
                </a:lnTo>
                <a:lnTo>
                  <a:pt x="0" y="352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384879">
            <a:off x="12600327" y="1591768"/>
            <a:ext cx="6112042" cy="4114800"/>
          </a:xfrm>
          <a:custGeom>
            <a:avLst/>
            <a:gdLst/>
            <a:ahLst/>
            <a:cxnLst/>
            <a:rect l="l" t="t" r="r" b="b"/>
            <a:pathLst>
              <a:path w="6112042" h="4114800">
                <a:moveTo>
                  <a:pt x="0" y="0"/>
                </a:moveTo>
                <a:lnTo>
                  <a:pt x="6112043" y="0"/>
                </a:lnTo>
                <a:lnTo>
                  <a:pt x="6112043" y="4114800"/>
                </a:lnTo>
                <a:lnTo>
                  <a:pt x="0" y="4114800"/>
                </a:lnTo>
                <a:lnTo>
                  <a:pt x="0" y="0"/>
                </a:lnTo>
                <a:close/>
              </a:path>
            </a:pathLst>
          </a:custGeom>
          <a:blipFill>
            <a:blip r:embed="rId4">
              <a:alphaModFix amt="42000"/>
              <a:extLst>
                <a:ext uri="{96DAC541-7B7A-43D3-8B79-37D633B846F1}">
                  <asvg:svgBlip xmlns:asvg="http://schemas.microsoft.com/office/drawing/2016/SVG/main" r:embed="rId5"/>
                </a:ext>
              </a:extLst>
            </a:blip>
            <a:stretch>
              <a:fillRect/>
            </a:stretch>
          </a:blipFill>
        </p:spPr>
      </p:sp>
      <p:sp>
        <p:nvSpPr>
          <p:cNvPr id="5" name="Freeform 5"/>
          <p:cNvSpPr/>
          <p:nvPr/>
        </p:nvSpPr>
        <p:spPr>
          <a:xfrm>
            <a:off x="-322042" y="651231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809528" y="5644640"/>
            <a:ext cx="1851660" cy="4114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02870" y="5352077"/>
            <a:ext cx="1851660" cy="4114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2661188" y="8218147"/>
            <a:ext cx="1851660" cy="4114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954530" y="8797346"/>
            <a:ext cx="594851" cy="1158397"/>
          </a:xfrm>
          <a:custGeom>
            <a:avLst/>
            <a:gdLst/>
            <a:ahLst/>
            <a:cxnLst/>
            <a:rect l="l" t="t" r="r" b="b"/>
            <a:pathLst>
              <a:path w="594851" h="1158397">
                <a:moveTo>
                  <a:pt x="0" y="0"/>
                </a:moveTo>
                <a:lnTo>
                  <a:pt x="594851" y="0"/>
                </a:lnTo>
                <a:lnTo>
                  <a:pt x="594851" y="1158396"/>
                </a:lnTo>
                <a:lnTo>
                  <a:pt x="0" y="1158396"/>
                </a:lnTo>
                <a:lnTo>
                  <a:pt x="0" y="0"/>
                </a:lnTo>
                <a:close/>
              </a:path>
            </a:pathLst>
          </a:custGeom>
          <a:blipFill>
            <a:blip r:embed="rId10"/>
            <a:stretch>
              <a:fillRect t="-46717"/>
            </a:stretch>
          </a:blipFill>
        </p:spPr>
      </p:sp>
      <p:sp>
        <p:nvSpPr>
          <p:cNvPr id="11" name="TextBox 11"/>
          <p:cNvSpPr txBox="1"/>
          <p:nvPr/>
        </p:nvSpPr>
        <p:spPr>
          <a:xfrm>
            <a:off x="4691939" y="730775"/>
            <a:ext cx="8904121" cy="1455420"/>
          </a:xfrm>
          <a:prstGeom prst="rect">
            <a:avLst/>
          </a:prstGeom>
        </p:spPr>
        <p:txBody>
          <a:bodyPr lIns="0" tIns="0" rIns="0" bIns="0" rtlCol="0" anchor="t">
            <a:spAutoFit/>
          </a:bodyPr>
          <a:lstStyle/>
          <a:p>
            <a:pPr algn="ctr">
              <a:lnSpc>
                <a:spcPts val="5879"/>
              </a:lnSpc>
            </a:pPr>
            <a:r>
              <a:rPr lang="en-US" sz="4199">
                <a:solidFill>
                  <a:srgbClr val="000000"/>
                </a:solidFill>
                <a:latin typeface="Gagalin"/>
              </a:rPr>
              <a:t>cara-cara membumikan Islam di Indonesia </a:t>
            </a:r>
          </a:p>
        </p:txBody>
      </p:sp>
      <p:sp>
        <p:nvSpPr>
          <p:cNvPr id="12" name="Freeform 12"/>
          <p:cNvSpPr/>
          <p:nvPr/>
        </p:nvSpPr>
        <p:spPr>
          <a:xfrm>
            <a:off x="1359679" y="7431079"/>
            <a:ext cx="594851" cy="1158397"/>
          </a:xfrm>
          <a:custGeom>
            <a:avLst/>
            <a:gdLst/>
            <a:ahLst/>
            <a:cxnLst/>
            <a:rect l="l" t="t" r="r" b="b"/>
            <a:pathLst>
              <a:path w="594851" h="1158397">
                <a:moveTo>
                  <a:pt x="0" y="0"/>
                </a:moveTo>
                <a:lnTo>
                  <a:pt x="594851" y="0"/>
                </a:lnTo>
                <a:lnTo>
                  <a:pt x="594851" y="1158397"/>
                </a:lnTo>
                <a:lnTo>
                  <a:pt x="0" y="1158397"/>
                </a:lnTo>
                <a:lnTo>
                  <a:pt x="0" y="0"/>
                </a:lnTo>
                <a:close/>
              </a:path>
            </a:pathLst>
          </a:custGeom>
          <a:blipFill>
            <a:blip r:embed="rId10"/>
            <a:stretch>
              <a:fillRect t="-46717"/>
            </a:stretch>
          </a:blipFill>
        </p:spPr>
      </p:sp>
      <p:sp>
        <p:nvSpPr>
          <p:cNvPr id="13" name="Freeform 13"/>
          <p:cNvSpPr/>
          <p:nvPr/>
        </p:nvSpPr>
        <p:spPr>
          <a:xfrm>
            <a:off x="512102" y="8218147"/>
            <a:ext cx="594851" cy="1158397"/>
          </a:xfrm>
          <a:custGeom>
            <a:avLst/>
            <a:gdLst/>
            <a:ahLst/>
            <a:cxnLst/>
            <a:rect l="l" t="t" r="r" b="b"/>
            <a:pathLst>
              <a:path w="594851" h="1158397">
                <a:moveTo>
                  <a:pt x="0" y="0"/>
                </a:moveTo>
                <a:lnTo>
                  <a:pt x="594851" y="0"/>
                </a:lnTo>
                <a:lnTo>
                  <a:pt x="594851" y="1158397"/>
                </a:lnTo>
                <a:lnTo>
                  <a:pt x="0" y="1158397"/>
                </a:lnTo>
                <a:lnTo>
                  <a:pt x="0" y="0"/>
                </a:lnTo>
                <a:close/>
              </a:path>
            </a:pathLst>
          </a:custGeom>
          <a:blipFill>
            <a:blip r:embed="rId10"/>
            <a:stretch>
              <a:fillRect t="-46717"/>
            </a:stretch>
          </a:blipFill>
        </p:spPr>
      </p:sp>
      <p:sp>
        <p:nvSpPr>
          <p:cNvPr id="14" name="TextBox 14"/>
          <p:cNvSpPr txBox="1"/>
          <p:nvPr/>
        </p:nvSpPr>
        <p:spPr>
          <a:xfrm>
            <a:off x="3114745" y="2984287"/>
            <a:ext cx="11146978" cy="5605189"/>
          </a:xfrm>
          <a:prstGeom prst="rect">
            <a:avLst/>
          </a:prstGeom>
        </p:spPr>
        <p:txBody>
          <a:bodyPr lIns="0" tIns="0" rIns="0" bIns="0" rtlCol="0" anchor="t">
            <a:spAutoFit/>
          </a:bodyPr>
          <a:lstStyle/>
          <a:p>
            <a:pPr marL="615577" lvl="1" indent="-307789">
              <a:lnSpc>
                <a:spcPts val="4961"/>
              </a:lnSpc>
              <a:buFont typeface="Arial"/>
              <a:buChar char="•"/>
            </a:pPr>
            <a:r>
              <a:rPr lang="en-US" sz="2851">
                <a:solidFill>
                  <a:srgbClr val="000000"/>
                </a:solidFill>
                <a:latin typeface="Canva Sans Bold"/>
              </a:rPr>
              <a:t>mengintensifkan kualitas dan kuantitas gerak keagaamaan di kehidupan masyarakat.</a:t>
            </a:r>
          </a:p>
          <a:p>
            <a:pPr marL="615577" lvl="1" indent="-307789">
              <a:lnSpc>
                <a:spcPts val="4961"/>
              </a:lnSpc>
              <a:buFont typeface="Arial"/>
              <a:buChar char="•"/>
            </a:pPr>
            <a:r>
              <a:rPr lang="en-US" sz="2851">
                <a:solidFill>
                  <a:srgbClr val="000000"/>
                </a:solidFill>
                <a:latin typeface="Canva Sans Bold"/>
              </a:rPr>
              <a:t>membumikan islam dengan meningkatkan kualitas pembinaan jamaah dan komunitas masyarakat dari akar. </a:t>
            </a:r>
          </a:p>
          <a:p>
            <a:pPr marL="615577" lvl="1" indent="-307789">
              <a:lnSpc>
                <a:spcPts val="4961"/>
              </a:lnSpc>
              <a:buFont typeface="Arial"/>
              <a:buChar char="•"/>
            </a:pPr>
            <a:r>
              <a:rPr lang="en-US" sz="2851">
                <a:solidFill>
                  <a:srgbClr val="000000"/>
                </a:solidFill>
                <a:latin typeface="Canva Sans Bold"/>
              </a:rPr>
              <a:t>masyarakat harus memiliki gerakan amal dalam bidang pendidikan, kesehatan sosial, ekonomi masyarakat umat</a:t>
            </a:r>
          </a:p>
          <a:p>
            <a:pPr marL="615577" lvl="1" indent="-307789">
              <a:lnSpc>
                <a:spcPts val="4961"/>
              </a:lnSpc>
              <a:buFont typeface="Arial"/>
              <a:buChar char="•"/>
            </a:pPr>
            <a:r>
              <a:rPr lang="en-US" sz="2851">
                <a:solidFill>
                  <a:srgbClr val="000000"/>
                </a:solidFill>
                <a:latin typeface="Canva Sans Bold"/>
              </a:rPr>
              <a:t> masyarakat harus bisa mengokohkan bangunan persatuan bangsa dan ukhuwah umat untuk memperkuat bangsa dan memiliki kemajuan Yang besar.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82B17"/>
        </a:solidFill>
        <a:effectLst/>
      </p:bgPr>
    </p:bg>
    <p:spTree>
      <p:nvGrpSpPr>
        <p:cNvPr id="1" name=""/>
        <p:cNvGrpSpPr/>
        <p:nvPr/>
      </p:nvGrpSpPr>
      <p:grpSpPr>
        <a:xfrm>
          <a:off x="0" y="0"/>
          <a:ext cx="0" cy="0"/>
          <a:chOff x="0" y="0"/>
          <a:chExt cx="0" cy="0"/>
        </a:xfrm>
      </p:grpSpPr>
      <p:sp>
        <p:nvSpPr>
          <p:cNvPr id="2" name="Freeform 2"/>
          <p:cNvSpPr/>
          <p:nvPr/>
        </p:nvSpPr>
        <p:spPr>
          <a:xfrm>
            <a:off x="-645197" y="0"/>
            <a:ext cx="7619376" cy="5446244"/>
          </a:xfrm>
          <a:custGeom>
            <a:avLst/>
            <a:gdLst/>
            <a:ahLst/>
            <a:cxnLst/>
            <a:rect l="l" t="t" r="r" b="b"/>
            <a:pathLst>
              <a:path w="7619376" h="5446244">
                <a:moveTo>
                  <a:pt x="0" y="0"/>
                </a:moveTo>
                <a:lnTo>
                  <a:pt x="7619376" y="0"/>
                </a:lnTo>
                <a:lnTo>
                  <a:pt x="7619376" y="5446244"/>
                </a:lnTo>
                <a:lnTo>
                  <a:pt x="0" y="5446244"/>
                </a:lnTo>
                <a:lnTo>
                  <a:pt x="0" y="0"/>
                </a:lnTo>
                <a:close/>
              </a:path>
            </a:pathLst>
          </a:custGeom>
          <a:blipFill>
            <a:blip r:embed="rId2"/>
            <a:stretch>
              <a:fillRect/>
            </a:stretch>
          </a:blipFill>
        </p:spPr>
      </p:sp>
      <p:sp>
        <p:nvSpPr>
          <p:cNvPr id="3" name="Freeform 3"/>
          <p:cNvSpPr/>
          <p:nvPr/>
        </p:nvSpPr>
        <p:spPr>
          <a:xfrm>
            <a:off x="161283" y="1331444"/>
            <a:ext cx="2124733" cy="4114800"/>
          </a:xfrm>
          <a:custGeom>
            <a:avLst/>
            <a:gdLst/>
            <a:ahLst/>
            <a:cxnLst/>
            <a:rect l="l" t="t" r="r" b="b"/>
            <a:pathLst>
              <a:path w="2124733" h="4114800">
                <a:moveTo>
                  <a:pt x="0" y="0"/>
                </a:moveTo>
                <a:lnTo>
                  <a:pt x="2124733" y="0"/>
                </a:lnTo>
                <a:lnTo>
                  <a:pt x="212473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891134" y="1740895"/>
            <a:ext cx="3839668" cy="7410698"/>
          </a:xfrm>
          <a:custGeom>
            <a:avLst/>
            <a:gdLst/>
            <a:ahLst/>
            <a:cxnLst/>
            <a:rect l="l" t="t" r="r" b="b"/>
            <a:pathLst>
              <a:path w="3839668" h="7410698">
                <a:moveTo>
                  <a:pt x="0" y="0"/>
                </a:moveTo>
                <a:lnTo>
                  <a:pt x="3839668" y="0"/>
                </a:lnTo>
                <a:lnTo>
                  <a:pt x="3839668" y="7410698"/>
                </a:lnTo>
                <a:lnTo>
                  <a:pt x="0" y="7410698"/>
                </a:lnTo>
                <a:lnTo>
                  <a:pt x="0" y="0"/>
                </a:lnTo>
                <a:close/>
              </a:path>
            </a:pathLst>
          </a:custGeom>
          <a:blipFill>
            <a:blip r:embed="rId5"/>
            <a:stretch>
              <a:fillRect/>
            </a:stretch>
          </a:blipFill>
        </p:spPr>
      </p:sp>
      <p:sp>
        <p:nvSpPr>
          <p:cNvPr id="5" name="Freeform 5"/>
          <p:cNvSpPr/>
          <p:nvPr/>
        </p:nvSpPr>
        <p:spPr>
          <a:xfrm rot="-5400000">
            <a:off x="8618343" y="-2271216"/>
            <a:ext cx="1629767" cy="8229600"/>
          </a:xfrm>
          <a:custGeom>
            <a:avLst/>
            <a:gdLst/>
            <a:ahLst/>
            <a:cxnLst/>
            <a:rect l="l" t="t" r="r" b="b"/>
            <a:pathLst>
              <a:path w="1629767" h="8229600">
                <a:moveTo>
                  <a:pt x="0" y="0"/>
                </a:moveTo>
                <a:lnTo>
                  <a:pt x="1629767" y="0"/>
                </a:lnTo>
                <a:lnTo>
                  <a:pt x="1629767" y="8229600"/>
                </a:lnTo>
                <a:lnTo>
                  <a:pt x="0" y="8229600"/>
                </a:lnTo>
                <a:lnTo>
                  <a:pt x="0" y="0"/>
                </a:lnTo>
                <a:close/>
              </a:path>
            </a:pathLst>
          </a:custGeom>
          <a:blipFill>
            <a:blip r:embed="rId6"/>
            <a:stretch>
              <a:fillRect t="-11406" b="-11406"/>
            </a:stretch>
          </a:blipFill>
        </p:spPr>
      </p:sp>
      <p:sp>
        <p:nvSpPr>
          <p:cNvPr id="6" name="Freeform 6"/>
          <p:cNvSpPr/>
          <p:nvPr/>
        </p:nvSpPr>
        <p:spPr>
          <a:xfrm>
            <a:off x="161283" y="7797755"/>
            <a:ext cx="2787251" cy="2129224"/>
          </a:xfrm>
          <a:custGeom>
            <a:avLst/>
            <a:gdLst/>
            <a:ahLst/>
            <a:cxnLst/>
            <a:rect l="l" t="t" r="r" b="b"/>
            <a:pathLst>
              <a:path w="2787251" h="2129224">
                <a:moveTo>
                  <a:pt x="0" y="0"/>
                </a:moveTo>
                <a:lnTo>
                  <a:pt x="2787251" y="0"/>
                </a:lnTo>
                <a:lnTo>
                  <a:pt x="2787251" y="2129224"/>
                </a:lnTo>
                <a:lnTo>
                  <a:pt x="0" y="2129224"/>
                </a:lnTo>
                <a:lnTo>
                  <a:pt x="0" y="0"/>
                </a:lnTo>
                <a:close/>
              </a:path>
            </a:pathLst>
          </a:custGeom>
          <a:blipFill>
            <a:blip r:embed="rId7"/>
            <a:stretch>
              <a:fillRect r="-1348"/>
            </a:stretch>
          </a:blipFill>
        </p:spPr>
      </p:sp>
      <p:sp>
        <p:nvSpPr>
          <p:cNvPr id="9" name="TextBox 9"/>
          <p:cNvSpPr txBox="1"/>
          <p:nvPr/>
        </p:nvSpPr>
        <p:spPr>
          <a:xfrm>
            <a:off x="5318426" y="2563217"/>
            <a:ext cx="8229600" cy="887095"/>
          </a:xfrm>
          <a:prstGeom prst="rect">
            <a:avLst/>
          </a:prstGeom>
        </p:spPr>
        <p:txBody>
          <a:bodyPr lIns="0" tIns="0" rIns="0" bIns="0" rtlCol="0" anchor="t">
            <a:spAutoFit/>
          </a:bodyPr>
          <a:lstStyle/>
          <a:p>
            <a:pPr algn="ctr">
              <a:lnSpc>
                <a:spcPts val="7279"/>
              </a:lnSpc>
            </a:pPr>
            <a:endParaRPr/>
          </a:p>
        </p:txBody>
      </p:sp>
      <p:sp>
        <p:nvSpPr>
          <p:cNvPr id="10" name="TextBox 10"/>
          <p:cNvSpPr txBox="1"/>
          <p:nvPr/>
        </p:nvSpPr>
        <p:spPr>
          <a:xfrm>
            <a:off x="6028653" y="997209"/>
            <a:ext cx="7254109" cy="1597500"/>
          </a:xfrm>
          <a:prstGeom prst="rect">
            <a:avLst/>
          </a:prstGeom>
        </p:spPr>
        <p:txBody>
          <a:bodyPr lIns="0" tIns="0" rIns="0" bIns="0" rtlCol="0" anchor="t">
            <a:spAutoFit/>
          </a:bodyPr>
          <a:lstStyle/>
          <a:p>
            <a:pPr algn="ctr">
              <a:lnSpc>
                <a:spcPts val="6398"/>
              </a:lnSpc>
            </a:pPr>
            <a:r>
              <a:rPr lang="en-US" sz="4570">
                <a:solidFill>
                  <a:srgbClr val="FFFFFF"/>
                </a:solidFill>
                <a:latin typeface="Gagalin"/>
              </a:rPr>
              <a:t>Tiga strategi menurut ajaran Nabi  </a:t>
            </a:r>
          </a:p>
        </p:txBody>
      </p:sp>
      <p:sp>
        <p:nvSpPr>
          <p:cNvPr id="11" name="TextBox 11"/>
          <p:cNvSpPr txBox="1"/>
          <p:nvPr/>
        </p:nvSpPr>
        <p:spPr>
          <a:xfrm>
            <a:off x="4117025" y="4041488"/>
            <a:ext cx="8229600" cy="712470"/>
          </a:xfrm>
          <a:prstGeom prst="rect">
            <a:avLst/>
          </a:prstGeom>
        </p:spPr>
        <p:txBody>
          <a:bodyPr lIns="0" tIns="0" rIns="0" bIns="0" rtlCol="0" anchor="t">
            <a:spAutoFit/>
          </a:bodyPr>
          <a:lstStyle/>
          <a:p>
            <a:pPr marL="906780" lvl="1" indent="-453390">
              <a:lnSpc>
                <a:spcPts val="5880"/>
              </a:lnSpc>
              <a:buFont typeface="Arial"/>
              <a:buChar char="•"/>
            </a:pPr>
            <a:r>
              <a:rPr lang="en-US" sz="4200">
                <a:solidFill>
                  <a:srgbClr val="FFFFFF"/>
                </a:solidFill>
                <a:latin typeface="Alegreya Bold"/>
              </a:rPr>
              <a:t>Dengan tangannya </a:t>
            </a:r>
          </a:p>
        </p:txBody>
      </p:sp>
      <p:sp>
        <p:nvSpPr>
          <p:cNvPr id="12" name="TextBox 12"/>
          <p:cNvSpPr txBox="1"/>
          <p:nvPr/>
        </p:nvSpPr>
        <p:spPr>
          <a:xfrm>
            <a:off x="7122595" y="5435469"/>
            <a:ext cx="4621262" cy="712470"/>
          </a:xfrm>
          <a:prstGeom prst="rect">
            <a:avLst/>
          </a:prstGeom>
        </p:spPr>
        <p:txBody>
          <a:bodyPr lIns="0" tIns="0" rIns="0" bIns="0" rtlCol="0" anchor="t">
            <a:spAutoFit/>
          </a:bodyPr>
          <a:lstStyle/>
          <a:p>
            <a:pPr marL="906780" lvl="1" indent="-453390" algn="ctr">
              <a:lnSpc>
                <a:spcPts val="5880"/>
              </a:lnSpc>
              <a:buFont typeface="Arial"/>
              <a:buChar char="•"/>
            </a:pPr>
            <a:r>
              <a:rPr lang="en-US" sz="4200">
                <a:solidFill>
                  <a:srgbClr val="FFFFFF"/>
                </a:solidFill>
                <a:latin typeface="Alegreya Bold"/>
              </a:rPr>
              <a:t>Dengan lisannya</a:t>
            </a:r>
          </a:p>
        </p:txBody>
      </p:sp>
      <p:sp>
        <p:nvSpPr>
          <p:cNvPr id="13" name="TextBox 13"/>
          <p:cNvSpPr txBox="1"/>
          <p:nvPr/>
        </p:nvSpPr>
        <p:spPr>
          <a:xfrm>
            <a:off x="10238832" y="6829450"/>
            <a:ext cx="4616053" cy="712470"/>
          </a:xfrm>
          <a:prstGeom prst="rect">
            <a:avLst/>
          </a:prstGeom>
        </p:spPr>
        <p:txBody>
          <a:bodyPr lIns="0" tIns="0" rIns="0" bIns="0" rtlCol="0" anchor="t">
            <a:spAutoFit/>
          </a:bodyPr>
          <a:lstStyle/>
          <a:p>
            <a:pPr marL="906780" lvl="1" indent="-453390" algn="ctr">
              <a:lnSpc>
                <a:spcPts val="5880"/>
              </a:lnSpc>
              <a:buFont typeface="Arial"/>
              <a:buChar char="•"/>
            </a:pPr>
            <a:r>
              <a:rPr lang="en-US" sz="4200">
                <a:solidFill>
                  <a:srgbClr val="FFFFFF"/>
                </a:solidFill>
                <a:latin typeface="Alegreya Bold"/>
              </a:rPr>
              <a:t>Dengan hatinya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391</Words>
  <Application>Microsoft Office PowerPoint</Application>
  <PresentationFormat>Custom</PresentationFormat>
  <Paragraphs>30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Gotham Bold</vt:lpstr>
      <vt:lpstr>Canva Sans Bold</vt:lpstr>
      <vt:lpstr>Canva Sans Bold Italics</vt:lpstr>
      <vt:lpstr>Gagalin</vt:lpstr>
      <vt:lpstr>Alegreya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Membumikan islam di Indonesia</dc:title>
  <cp:lastModifiedBy>anisah aidid</cp:lastModifiedBy>
  <cp:revision>2</cp:revision>
  <dcterms:created xsi:type="dcterms:W3CDTF">2006-08-16T00:00:00Z</dcterms:created>
  <dcterms:modified xsi:type="dcterms:W3CDTF">2025-11-03T23:28:29Z</dcterms:modified>
  <dc:identifier>DAFr9P6bOWk</dc:identifier>
</cp:coreProperties>
</file>