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3" r:id="rId4"/>
    <p:sldId id="269" r:id="rId5"/>
    <p:sldId id="257" r:id="rId6"/>
    <p:sldId id="258" r:id="rId7"/>
    <p:sldId id="259" r:id="rId8"/>
    <p:sldId id="260" r:id="rId9"/>
    <p:sldId id="261" r:id="rId10"/>
    <p:sldId id="267" r:id="rId11"/>
    <p:sldId id="262" r:id="rId12"/>
    <p:sldId id="264" r:id="rId13"/>
    <p:sldId id="265" r:id="rId14"/>
    <p:sldId id="266" r:id="rId15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5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8222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0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923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8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835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4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3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8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3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2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6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8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E3B15-4209-4D31-8C42-F4B7448DA4D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53F48DF-9993-4AB1-B870-8631BBB74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5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B75B5-E938-94E3-FA2C-48C30C0BD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751" y="422032"/>
            <a:ext cx="10494498" cy="6269054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i="1" dirty="0"/>
              <a:t>                                                        </a:t>
            </a: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br>
              <a:rPr lang="en-US" sz="3200" b="1" i="1" dirty="0"/>
            </a:br>
            <a:r>
              <a:rPr lang="en-US" sz="3200" b="1" i="1" dirty="0" err="1"/>
              <a:t>Pertemuan</a:t>
            </a:r>
            <a:r>
              <a:rPr lang="en-US" sz="3200" b="1" i="1" dirty="0"/>
              <a:t> – 1</a:t>
            </a:r>
            <a:br>
              <a:rPr lang="en-US" sz="3200" b="1" i="1" dirty="0"/>
            </a:br>
            <a:br>
              <a:rPr lang="en-US" sz="3200" b="1" i="1" dirty="0"/>
            </a:br>
            <a:br>
              <a:rPr lang="en-US" b="1" dirty="0"/>
            </a:br>
            <a:r>
              <a:rPr lang="en-US" b="1" dirty="0"/>
              <a:t>PENDIDIKAN            KEWARGANEGARAAN</a:t>
            </a:r>
            <a:br>
              <a:rPr lang="en-US" b="1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 </a:t>
            </a:r>
            <a:r>
              <a:rPr lang="en-US" sz="2700" b="1" i="1" u="sng" dirty="0"/>
              <a:t>Dr. Hermansyah, SH.,SE.,MM.,MH</a:t>
            </a:r>
          </a:p>
        </p:txBody>
      </p:sp>
    </p:spTree>
    <p:extLst>
      <p:ext uri="{BB962C8B-B14F-4D97-AF65-F5344CB8AC3E}">
        <p14:creationId xmlns:p14="http://schemas.microsoft.com/office/powerpoint/2010/main" val="3404335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392E-A478-C56A-9AED-85BDEE5DB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1800" y="762000"/>
            <a:ext cx="9802812" cy="5149222"/>
          </a:xfrm>
        </p:spPr>
        <p:txBody>
          <a:bodyPr/>
          <a:lstStyle/>
          <a:p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memiliki</a:t>
            </a:r>
            <a:r>
              <a:rPr lang="en-US" sz="2400" dirty="0"/>
              <a:t> rasa </a:t>
            </a:r>
            <a:r>
              <a:rPr lang="en-US" sz="2400" dirty="0" err="1"/>
              <a:t>kebangsaan</a:t>
            </a:r>
            <a:r>
              <a:rPr lang="en-US" sz="2400" dirty="0"/>
              <a:t> dan </a:t>
            </a:r>
            <a:r>
              <a:rPr lang="en-US" sz="2400" dirty="0" err="1"/>
              <a:t>cinta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air.</a:t>
            </a:r>
          </a:p>
          <a:p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demokratis</a:t>
            </a:r>
            <a:r>
              <a:rPr lang="en-US" sz="2400" dirty="0"/>
              <a:t>, </a:t>
            </a:r>
            <a:r>
              <a:rPr lang="en-US" sz="2400" dirty="0" err="1"/>
              <a:t>berkeadaban</a:t>
            </a:r>
            <a:r>
              <a:rPr lang="en-US" sz="2400" dirty="0"/>
              <a:t>, dan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Menumbuhkan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, </a:t>
            </a:r>
            <a:r>
              <a:rPr lang="en-US" sz="2400" dirty="0" err="1"/>
              <a:t>analitis</a:t>
            </a:r>
            <a:r>
              <a:rPr lang="en-US" sz="2400" dirty="0"/>
              <a:t>, </a:t>
            </a:r>
            <a:r>
              <a:rPr lang="en-US" sz="2400" dirty="0" err="1"/>
              <a:t>bersikap</a:t>
            </a:r>
            <a:r>
              <a:rPr lang="en-US" sz="2400" dirty="0"/>
              <a:t>, dan </a:t>
            </a:r>
            <a:r>
              <a:rPr lang="en-US" sz="2400" dirty="0" err="1"/>
              <a:t>bertindak</a:t>
            </a:r>
            <a:r>
              <a:rPr lang="en-US" sz="2400" dirty="0"/>
              <a:t> </a:t>
            </a:r>
            <a:r>
              <a:rPr lang="en-US" sz="2400" dirty="0" err="1"/>
              <a:t>demokratis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Pancasila dan UUD 1945.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061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168B4-2A9F-6190-BCCE-2CFD8C7CA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65126"/>
            <a:ext cx="9753600" cy="104164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Materi Utama </a:t>
            </a:r>
            <a:r>
              <a:rPr lang="en-US" b="1" dirty="0" err="1"/>
              <a:t>PPKn</a:t>
            </a:r>
            <a:r>
              <a:rPr lang="en-US" b="1" dirty="0"/>
              <a:t> Dasar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F876C-9BC3-813F-BEE2-504F11801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689100"/>
            <a:ext cx="9904412" cy="4940300"/>
          </a:xfrm>
        </p:spPr>
        <p:txBody>
          <a:bodyPr>
            <a:noAutofit/>
          </a:bodyPr>
          <a:lstStyle/>
          <a:p>
            <a:r>
              <a:rPr lang="en-US" sz="2400" dirty="0"/>
              <a:t>Pancasila: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negara, </a:t>
            </a:r>
            <a:r>
              <a:rPr lang="en-US" sz="2400" dirty="0" err="1"/>
              <a:t>ideologi</a:t>
            </a:r>
            <a:r>
              <a:rPr lang="en-US" sz="2400" dirty="0"/>
              <a:t>, dan </a:t>
            </a:r>
            <a:r>
              <a:rPr lang="en-US" sz="2400" dirty="0" err="1"/>
              <a:t>pandangan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Indonesia,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Undang-Undang</a:t>
            </a:r>
            <a:r>
              <a:rPr lang="en-US" sz="2400" dirty="0"/>
              <a:t> Dasar (UUD) 1945: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negara. </a:t>
            </a:r>
          </a:p>
          <a:p>
            <a:r>
              <a:rPr lang="en-US" sz="2400" dirty="0"/>
              <a:t>Negara </a:t>
            </a:r>
            <a:r>
              <a:rPr lang="en-US" sz="2400" dirty="0" err="1"/>
              <a:t>Kesatuan</a:t>
            </a:r>
            <a:r>
              <a:rPr lang="en-US" sz="2400" dirty="0"/>
              <a:t> Republik Indonesia (NKRI):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negara dan </a:t>
            </a:r>
            <a:r>
              <a:rPr lang="en-US" sz="2400" dirty="0" err="1"/>
              <a:t>bagaimana</a:t>
            </a:r>
            <a:r>
              <a:rPr lang="en-US" sz="2400" dirty="0"/>
              <a:t> negara </a:t>
            </a:r>
            <a:r>
              <a:rPr lang="en-US" sz="2400" dirty="0" err="1"/>
              <a:t>terbentuk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Bhinneka</a:t>
            </a:r>
            <a:r>
              <a:rPr lang="en-US" sz="2400" dirty="0"/>
              <a:t> Tunggal Ika: </a:t>
            </a:r>
            <a:r>
              <a:rPr lang="en-US" sz="2400" dirty="0" err="1"/>
              <a:t>Menghargai</a:t>
            </a:r>
            <a:r>
              <a:rPr lang="en-US" sz="2400" dirty="0"/>
              <a:t> </a:t>
            </a:r>
            <a:r>
              <a:rPr lang="en-US" sz="2400" dirty="0" err="1"/>
              <a:t>keberagaman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dan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persatuan</a:t>
            </a:r>
            <a:r>
              <a:rPr lang="en-US" sz="2400" dirty="0"/>
              <a:t>. </a:t>
            </a:r>
          </a:p>
          <a:p>
            <a:r>
              <a:rPr lang="en-US" sz="2400" dirty="0"/>
              <a:t>Hak dan </a:t>
            </a:r>
            <a:r>
              <a:rPr lang="en-US" sz="2400" dirty="0" err="1"/>
              <a:t>Kewajiban</a:t>
            </a:r>
            <a:r>
              <a:rPr lang="en-US" sz="2400" dirty="0"/>
              <a:t> Warga Negara: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 dan </a:t>
            </a:r>
            <a:r>
              <a:rPr lang="en-US" sz="2400" dirty="0" err="1"/>
              <a:t>kewajiban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baik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Simbol-simbol</a:t>
            </a:r>
            <a:r>
              <a:rPr lang="en-US" sz="2400" dirty="0"/>
              <a:t> Negara: </a:t>
            </a:r>
            <a:r>
              <a:rPr lang="en-US" sz="2400" dirty="0" err="1"/>
              <a:t>Mengenali</a:t>
            </a:r>
            <a:r>
              <a:rPr lang="en-US" sz="2400" dirty="0"/>
              <a:t> </a:t>
            </a:r>
            <a:r>
              <a:rPr lang="en-US" sz="2400" dirty="0" err="1"/>
              <a:t>simbol-simbol</a:t>
            </a:r>
            <a:r>
              <a:rPr lang="en-US" sz="2400" dirty="0"/>
              <a:t> yang </a:t>
            </a:r>
            <a:r>
              <a:rPr lang="en-US" sz="2400" dirty="0" err="1"/>
              <a:t>melambangkan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negara,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bendera</a:t>
            </a:r>
            <a:r>
              <a:rPr lang="en-US" sz="2400" dirty="0"/>
              <a:t>, </a:t>
            </a:r>
            <a:r>
              <a:rPr lang="en-US" sz="2400" dirty="0" err="1"/>
              <a:t>lagu</a:t>
            </a:r>
            <a:r>
              <a:rPr lang="en-US" sz="2400" dirty="0"/>
              <a:t> </a:t>
            </a:r>
            <a:r>
              <a:rPr lang="en-US" sz="2400" dirty="0" err="1"/>
              <a:t>kebangsaan</a:t>
            </a:r>
            <a:r>
              <a:rPr lang="en-US" sz="2400" dirty="0"/>
              <a:t>, dan </a:t>
            </a:r>
            <a:r>
              <a:rPr lang="en-US" sz="2400" dirty="0" err="1"/>
              <a:t>lambang</a:t>
            </a:r>
            <a:r>
              <a:rPr lang="en-US" sz="2400" dirty="0"/>
              <a:t> </a:t>
            </a:r>
            <a:r>
              <a:rPr lang="en-US" sz="2400" dirty="0" err="1"/>
              <a:t>negar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1246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240EB-3476-468F-EEA2-1D7921E91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1" y="624110"/>
            <a:ext cx="9599612" cy="1280890"/>
          </a:xfrm>
        </p:spPr>
        <p:txBody>
          <a:bodyPr/>
          <a:lstStyle/>
          <a:p>
            <a:r>
              <a:rPr lang="en-US" b="1" dirty="0"/>
              <a:t>Apa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kewarganegaraan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8C597-DB79-7379-0313-24D10D600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460500"/>
            <a:ext cx="9879012" cy="4773390"/>
          </a:xfrm>
        </p:spPr>
        <p:txBody>
          <a:bodyPr>
            <a:noAutofit/>
          </a:bodyPr>
          <a:lstStyle/>
          <a:p>
            <a:r>
              <a:rPr lang="en-US" sz="2400" dirty="0"/>
              <a:t>Dasar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 (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pemindahan</a:t>
            </a:r>
            <a:r>
              <a:rPr lang="en-US" sz="2400" dirty="0"/>
              <a:t> wilayah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kelahiran</a:t>
            </a:r>
            <a:r>
              <a:rPr lang="en-US" sz="2400" dirty="0"/>
              <a:t> di wilayah </a:t>
            </a:r>
            <a:r>
              <a:rPr lang="en-US" sz="2400" dirty="0" err="1"/>
              <a:t>tertentu</a:t>
            </a:r>
            <a:r>
              <a:rPr lang="en-US" sz="2400" dirty="0"/>
              <a:t>, </a:t>
            </a:r>
            <a:r>
              <a:rPr lang="en-US" sz="2400" dirty="0" err="1"/>
              <a:t>keturunan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orang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negara, </a:t>
            </a:r>
            <a:r>
              <a:rPr lang="en-US" sz="2400" dirty="0" err="1"/>
              <a:t>pernikahan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negara, dan </a:t>
            </a:r>
            <a:r>
              <a:rPr lang="en-US" sz="2400" dirty="0" err="1"/>
              <a:t>naturalisasi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i="1" dirty="0" err="1"/>
              <a:t>Perbedaan</a:t>
            </a:r>
            <a:r>
              <a:rPr lang="en-US" sz="2400" b="1" i="1" dirty="0"/>
              <a:t> </a:t>
            </a:r>
            <a:r>
              <a:rPr lang="en-US" sz="2400" b="1" i="1" dirty="0" err="1"/>
              <a:t>utama</a:t>
            </a:r>
            <a:r>
              <a:rPr lang="en-US" sz="2400" b="1" i="1" dirty="0"/>
              <a:t> </a:t>
            </a:r>
            <a:r>
              <a:rPr lang="en-US" sz="2400" b="1" i="1" dirty="0" err="1"/>
              <a:t>PKn</a:t>
            </a:r>
            <a:r>
              <a:rPr lang="en-US" sz="2400" b="1" i="1" dirty="0"/>
              <a:t> dan </a:t>
            </a:r>
            <a:r>
              <a:rPr lang="en-US" sz="2400" b="1" i="1" dirty="0" err="1"/>
              <a:t>PPKn</a:t>
            </a:r>
            <a:r>
              <a:rPr lang="en-US" sz="2400" b="1" i="1" dirty="0"/>
              <a:t> </a:t>
            </a:r>
            <a:r>
              <a:rPr lang="en-US" sz="2400" b="1" i="1" dirty="0" err="1"/>
              <a:t>adalah</a:t>
            </a:r>
            <a:r>
              <a:rPr lang="en-US" sz="2400" b="1" i="1" dirty="0"/>
              <a:t> </a:t>
            </a:r>
            <a:r>
              <a:rPr lang="en-US" sz="2400" b="1" i="1" dirty="0" err="1"/>
              <a:t>PPKn</a:t>
            </a:r>
            <a:r>
              <a:rPr lang="en-US" sz="2400" b="1" i="1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, di mana </a:t>
            </a:r>
            <a:r>
              <a:rPr lang="en-US" sz="2400" dirty="0" err="1"/>
              <a:t>PPKn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spesifik</a:t>
            </a:r>
            <a:r>
              <a:rPr lang="en-US" sz="2400" dirty="0"/>
              <a:t> </a:t>
            </a:r>
            <a:r>
              <a:rPr lang="en-US" sz="2400" dirty="0" err="1"/>
              <a:t>menambahkan</a:t>
            </a:r>
            <a:r>
              <a:rPr lang="en-US" sz="2400" dirty="0"/>
              <a:t> </a:t>
            </a:r>
            <a:r>
              <a:rPr lang="en-US" sz="2400" dirty="0" err="1"/>
              <a:t>unsur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Pancasila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PKn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cakupan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,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dan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kebangsaan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3521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C0A32-F002-12DA-F2A1-DB68496BA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0" y="946778"/>
            <a:ext cx="10604500" cy="74391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Dasar </a:t>
            </a:r>
            <a:r>
              <a:rPr lang="en-US" b="1" dirty="0" err="1"/>
              <a:t>hukum</a:t>
            </a:r>
            <a:r>
              <a:rPr lang="en-US" b="1" dirty="0"/>
              <a:t> dan Visi – Misi </a:t>
            </a:r>
            <a:r>
              <a:rPr lang="en-US" b="1" dirty="0" err="1"/>
              <a:t>Kewarganegaraan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286C8-BF63-010B-37A6-8D12E5FB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133600"/>
            <a:ext cx="10298112" cy="3777622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12 </a:t>
            </a:r>
            <a:r>
              <a:rPr lang="en-US" sz="2400" dirty="0" err="1"/>
              <a:t>Tahun</a:t>
            </a:r>
            <a:r>
              <a:rPr lang="en-US" sz="2400" dirty="0"/>
              <a:t> 2006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 Republik Indonesia yang </a:t>
            </a:r>
            <a:r>
              <a:rPr lang="en-US" sz="2400" dirty="0" err="1"/>
              <a:t>mengatur</a:t>
            </a:r>
            <a:r>
              <a:rPr lang="en-US" sz="2400" dirty="0"/>
              <a:t> status dan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Nomor</a:t>
            </a:r>
            <a:r>
              <a:rPr lang="en-US" sz="2400" dirty="0"/>
              <a:t> 12 </a:t>
            </a:r>
            <a:r>
              <a:rPr lang="en-US" sz="2400" dirty="0" err="1"/>
              <a:t>Tahun</a:t>
            </a:r>
            <a:r>
              <a:rPr lang="en-US" sz="2400" dirty="0"/>
              <a:t> 2012 </a:t>
            </a:r>
            <a:r>
              <a:rPr lang="en-US" sz="2400" dirty="0" err="1"/>
              <a:t>tentang</a:t>
            </a:r>
            <a:r>
              <a:rPr lang="en-US" sz="2400" dirty="0"/>
              <a:t> Pendidikan Tinggi yang </a:t>
            </a:r>
            <a:r>
              <a:rPr lang="en-US" sz="2400" dirty="0" err="1"/>
              <a:t>mewajibkan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Pendidikan </a:t>
            </a:r>
            <a:r>
              <a:rPr lang="en-US" sz="2400" dirty="0" err="1"/>
              <a:t>Kewarganegaraan</a:t>
            </a:r>
            <a:r>
              <a:rPr lang="en-US" sz="2400" dirty="0"/>
              <a:t> (</a:t>
            </a:r>
            <a:r>
              <a:rPr lang="en-US" sz="2400" dirty="0" err="1"/>
              <a:t>PKn</a:t>
            </a:r>
            <a:r>
              <a:rPr lang="en-US" sz="2400" dirty="0"/>
              <a:t>). Visi </a:t>
            </a:r>
            <a:r>
              <a:rPr lang="en-US" sz="2400" dirty="0" err="1"/>
              <a:t>kewarganegaraan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terwujudnya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beriman</a:t>
            </a:r>
            <a:r>
              <a:rPr lang="en-US" sz="2400" dirty="0"/>
              <a:t>, </a:t>
            </a:r>
            <a:r>
              <a:rPr lang="en-US" sz="2400" dirty="0" err="1"/>
              <a:t>berakhlak</a:t>
            </a:r>
            <a:r>
              <a:rPr lang="en-US" sz="2400" dirty="0"/>
              <a:t> </a:t>
            </a:r>
            <a:r>
              <a:rPr lang="en-US" sz="2400" dirty="0" err="1"/>
              <a:t>mulia</a:t>
            </a:r>
            <a:r>
              <a:rPr lang="en-US" sz="2400" dirty="0"/>
              <a:t>, </a:t>
            </a:r>
            <a:r>
              <a:rPr lang="en-US" sz="2400" dirty="0" err="1"/>
              <a:t>demokratis</a:t>
            </a:r>
            <a:r>
              <a:rPr lang="en-US" sz="2400" dirty="0"/>
              <a:t>,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, dan </a:t>
            </a:r>
            <a:r>
              <a:rPr lang="en-US" sz="2400" dirty="0" err="1"/>
              <a:t>cinta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air, </a:t>
            </a:r>
            <a:r>
              <a:rPr lang="en-US" sz="2400" dirty="0" err="1"/>
              <a:t>sementara</a:t>
            </a:r>
            <a:r>
              <a:rPr lang="en-US" sz="2400" dirty="0"/>
              <a:t> </a:t>
            </a:r>
            <a:r>
              <a:rPr lang="en-US" sz="2400" dirty="0" err="1"/>
              <a:t>misinya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memiliki</a:t>
            </a:r>
            <a:r>
              <a:rPr lang="en-US" sz="2400" dirty="0"/>
              <a:t> rasa </a:t>
            </a:r>
            <a:r>
              <a:rPr lang="en-US" sz="2400" dirty="0" err="1"/>
              <a:t>kebangsaan</a:t>
            </a:r>
            <a:r>
              <a:rPr lang="en-US" sz="2400" dirty="0"/>
              <a:t> dan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berkontribusi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, </a:t>
            </a:r>
            <a:r>
              <a:rPr lang="en-US" sz="2400" dirty="0" err="1"/>
              <a:t>bangsa</a:t>
            </a:r>
            <a:r>
              <a:rPr lang="en-US" sz="2400" dirty="0"/>
              <a:t>, dan negara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Pancasila</a:t>
            </a:r>
          </a:p>
        </p:txBody>
      </p:sp>
    </p:spTree>
    <p:extLst>
      <p:ext uri="{BB962C8B-B14F-4D97-AF65-F5344CB8AC3E}">
        <p14:creationId xmlns:p14="http://schemas.microsoft.com/office/powerpoint/2010/main" val="4189892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4BCA5-4259-23BD-AAA6-15A37652D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3385"/>
            <a:ext cx="10515600" cy="3263704"/>
          </a:xfrm>
        </p:spPr>
        <p:txBody>
          <a:bodyPr/>
          <a:lstStyle/>
          <a:p>
            <a:r>
              <a:rPr lang="en-US" dirty="0"/>
              <a:t>       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……………….    </a:t>
            </a:r>
            <a:r>
              <a:rPr lang="en-US" i="1" dirty="0"/>
              <a:t>  </a:t>
            </a:r>
            <a:r>
              <a:rPr lang="en-US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SEKIAN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145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FEB74-9B39-8614-888C-B5DA4E96F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/>
              <a:t>Memahami</a:t>
            </a:r>
            <a:r>
              <a:rPr lang="en-US" sz="4000" b="1" dirty="0"/>
              <a:t> </a:t>
            </a:r>
            <a:r>
              <a:rPr lang="en-US" sz="4000" b="1" dirty="0" err="1"/>
              <a:t>Kewarganegaraan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FA291-2997-EBD6-E55A-E0335F479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, </a:t>
            </a:r>
            <a:r>
              <a:rPr lang="en-US" sz="2400" dirty="0" err="1"/>
              <a:t>sikap</a:t>
            </a:r>
            <a:r>
              <a:rPr lang="en-US" sz="2400" dirty="0"/>
              <a:t>, dan </a:t>
            </a:r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 (civic knowledge, disposition, skill) yang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Pancasila,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, </a:t>
            </a:r>
            <a:r>
              <a:rPr lang="en-US" sz="2400" dirty="0" err="1"/>
              <a:t>hak</a:t>
            </a:r>
            <a:r>
              <a:rPr lang="en-US" sz="2400" dirty="0"/>
              <a:t> dan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negara, </a:t>
            </a:r>
            <a:r>
              <a:rPr lang="en-US" sz="2400" dirty="0" err="1"/>
              <a:t>demokrasi</a:t>
            </a:r>
            <a:r>
              <a:rPr lang="en-US" sz="2400" dirty="0"/>
              <a:t>, HAM, negara dan </a:t>
            </a:r>
            <a:r>
              <a:rPr lang="en-US" sz="2400" dirty="0" err="1"/>
              <a:t>konstitusi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geopolitik</a:t>
            </a:r>
            <a:r>
              <a:rPr lang="en-US" sz="2400" dirty="0"/>
              <a:t> Indonesia,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aktif</a:t>
            </a:r>
            <a:r>
              <a:rPr lang="en-US" sz="2400" dirty="0"/>
              <a:t>, </a:t>
            </a:r>
            <a:r>
              <a:rPr lang="en-US" sz="2400" dirty="0" err="1"/>
              <a:t>kritis</a:t>
            </a:r>
            <a:r>
              <a:rPr lang="en-US" sz="2400" dirty="0"/>
              <a:t>,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, dan </a:t>
            </a:r>
            <a:r>
              <a:rPr lang="en-US" sz="2400" dirty="0" err="1"/>
              <a:t>cinta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air.</a:t>
            </a:r>
          </a:p>
        </p:txBody>
      </p:sp>
    </p:spTree>
    <p:extLst>
      <p:ext uri="{BB962C8B-B14F-4D97-AF65-F5344CB8AC3E}">
        <p14:creationId xmlns:p14="http://schemas.microsoft.com/office/powerpoint/2010/main" val="2155066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A14B5-3EC0-9B5B-055F-2629ED18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Yang </a:t>
            </a:r>
            <a:r>
              <a:rPr lang="en-US" b="1" dirty="0" err="1"/>
              <a:t>dipelajari</a:t>
            </a:r>
            <a:r>
              <a:rPr lang="en-US" b="1" dirty="0"/>
              <a:t> di Pendidikan </a:t>
            </a:r>
            <a:r>
              <a:rPr lang="en-US" b="1" dirty="0" err="1"/>
              <a:t>Kewarganegaraan</a:t>
            </a:r>
            <a:r>
              <a:rPr lang="en-US" b="1" dirty="0"/>
              <a:t> </a:t>
            </a:r>
            <a:r>
              <a:rPr lang="en-US" b="1" dirty="0" err="1"/>
              <a:t>diantaranya</a:t>
            </a:r>
            <a:r>
              <a:rPr lang="en-US" b="1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027D6-D951-ACC5-9C53-BF7EFE816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J</a:t>
            </a:r>
            <a:r>
              <a:rPr lang="en-US" sz="2800" dirty="0" err="1"/>
              <a:t>urusan</a:t>
            </a:r>
            <a:r>
              <a:rPr lang="en-US" sz="2800" dirty="0"/>
              <a:t> Pendidikan Pancasila dan </a:t>
            </a:r>
            <a:r>
              <a:rPr lang="en-US" sz="2800" dirty="0" err="1"/>
              <a:t>Kewarganegaraan</a:t>
            </a:r>
            <a:r>
              <a:rPr lang="en-US" sz="2800" dirty="0"/>
              <a:t> (</a:t>
            </a:r>
            <a:r>
              <a:rPr lang="en-US" sz="2800" dirty="0" err="1"/>
              <a:t>PPKn</a:t>
            </a:r>
            <a:r>
              <a:rPr lang="en-US" sz="2800" dirty="0"/>
              <a:t>)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jurusan</a:t>
            </a:r>
            <a:r>
              <a:rPr lang="en-US" sz="2800" dirty="0"/>
              <a:t> yang </a:t>
            </a:r>
            <a:r>
              <a:rPr lang="en-US" sz="2800" dirty="0" err="1"/>
              <a:t>mempelajari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dan </a:t>
            </a:r>
            <a:r>
              <a:rPr lang="en-US" sz="2800" dirty="0" err="1"/>
              <a:t>wawasan</a:t>
            </a:r>
            <a:r>
              <a:rPr lang="en-US" sz="2800" dirty="0"/>
              <a:t> </a:t>
            </a:r>
            <a:r>
              <a:rPr lang="en-US" sz="2800" dirty="0" err="1"/>
              <a:t>integritas</a:t>
            </a:r>
            <a:r>
              <a:rPr lang="en-US" sz="2800" dirty="0"/>
              <a:t> moral, </a:t>
            </a:r>
            <a:r>
              <a:rPr lang="en-US" sz="2800" dirty="0" err="1"/>
              <a:t>ideologi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, dan </a:t>
            </a:r>
            <a:r>
              <a:rPr lang="en-US" sz="2800" dirty="0" err="1"/>
              <a:t>bela</a:t>
            </a:r>
            <a:r>
              <a:rPr lang="en-US" sz="2800" dirty="0"/>
              <a:t> negara.</a:t>
            </a:r>
          </a:p>
          <a:p>
            <a:pPr marL="0" indent="0">
              <a:buNone/>
            </a:pPr>
            <a:r>
              <a:rPr lang="en-US" sz="2800" b="1" i="1" dirty="0"/>
              <a:t>Tiga </a:t>
            </a:r>
            <a:r>
              <a:rPr lang="en-US" sz="2800" b="1" i="1" dirty="0" err="1"/>
              <a:t>elemen</a:t>
            </a:r>
            <a:r>
              <a:rPr lang="en-US" sz="2800" b="1" i="1" dirty="0"/>
              <a:t> </a:t>
            </a:r>
            <a:r>
              <a:rPr lang="en-US" sz="2800" b="1" i="1" dirty="0" err="1"/>
              <a:t>kunci</a:t>
            </a:r>
            <a:r>
              <a:rPr lang="en-US" sz="2800" b="1" i="1" dirty="0"/>
              <a:t> </a:t>
            </a:r>
            <a:r>
              <a:rPr lang="en-US" sz="2800" b="1" i="1" dirty="0" err="1"/>
              <a:t>kewarganegaraan</a:t>
            </a:r>
            <a:endParaRPr lang="en-US" sz="2800" b="1" i="1" dirty="0"/>
          </a:p>
          <a:p>
            <a:r>
              <a:rPr lang="en-US" sz="2800" dirty="0"/>
              <a:t>TH Marshall (1950) </a:t>
            </a:r>
            <a:r>
              <a:rPr lang="en-US" sz="2800" dirty="0" err="1"/>
              <a:t>mendefinisikan</a:t>
            </a:r>
            <a:r>
              <a:rPr lang="en-US" sz="2800" dirty="0"/>
              <a:t> </a:t>
            </a:r>
            <a:r>
              <a:rPr lang="en-US" sz="2800" dirty="0" err="1"/>
              <a:t>kewarganegaraan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'</a:t>
            </a:r>
            <a:r>
              <a:rPr lang="en-US" sz="2800" dirty="0" err="1"/>
              <a:t>keanggotaan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'. </a:t>
            </a:r>
            <a:r>
              <a:rPr lang="en-US" sz="2800" dirty="0" err="1"/>
              <a:t>Menurutnya</a:t>
            </a:r>
            <a:r>
              <a:rPr lang="en-US" sz="2800" dirty="0"/>
              <a:t>, </a:t>
            </a:r>
            <a:r>
              <a:rPr lang="en-US" sz="2800" dirty="0" err="1"/>
              <a:t>kewarganegaraan</a:t>
            </a:r>
            <a:r>
              <a:rPr lang="en-US" sz="2800" dirty="0"/>
              <a:t> </a:t>
            </a:r>
            <a:r>
              <a:rPr lang="en-US" sz="2800" dirty="0" err="1"/>
              <a:t>dibentuk</a:t>
            </a:r>
            <a:r>
              <a:rPr lang="en-US" sz="2800" dirty="0"/>
              <a:t> oleh </a:t>
            </a:r>
            <a:r>
              <a:rPr lang="en-US" sz="2800" dirty="0" err="1"/>
              <a:t>tiga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: </a:t>
            </a:r>
            <a:r>
              <a:rPr lang="en-US" sz="2800" dirty="0" err="1"/>
              <a:t>sipil</a:t>
            </a:r>
            <a:r>
              <a:rPr lang="en-US" sz="2800" dirty="0"/>
              <a:t>, </a:t>
            </a:r>
            <a:r>
              <a:rPr lang="en-US" sz="2800" dirty="0" err="1"/>
              <a:t>politik</a:t>
            </a:r>
            <a:r>
              <a:rPr lang="en-US" sz="2800" dirty="0"/>
              <a:t>, dan </a:t>
            </a:r>
            <a:r>
              <a:rPr lang="en-US" sz="2800" dirty="0" err="1"/>
              <a:t>sosial</a:t>
            </a:r>
            <a:r>
              <a:rPr lang="en-US" sz="2800" dirty="0"/>
              <a:t> (yang </a:t>
            </a:r>
            <a:r>
              <a:rPr lang="en-US" sz="2800" dirty="0" err="1"/>
              <a:t>dirangkum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skema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). </a:t>
            </a:r>
          </a:p>
          <a:p>
            <a:r>
              <a:rPr lang="en-US" sz="2800" dirty="0"/>
              <a:t>Tiga pilar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unutuk</a:t>
            </a:r>
            <a:r>
              <a:rPr lang="en-US" sz="2800" dirty="0"/>
              <a:t> </a:t>
            </a:r>
            <a:r>
              <a:rPr lang="en-US" sz="2800" dirty="0" err="1"/>
              <a:t>memahai</a:t>
            </a:r>
            <a:r>
              <a:rPr lang="en-US" sz="2800" dirty="0"/>
              <a:t> </a:t>
            </a:r>
            <a:r>
              <a:rPr lang="en-US" sz="2800" dirty="0" err="1"/>
              <a:t>Kewarganegaraan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: (1) </a:t>
            </a:r>
            <a:r>
              <a:rPr lang="en-US" sz="2800" dirty="0" err="1"/>
              <a:t>pengetahuan</a:t>
            </a:r>
            <a:r>
              <a:rPr lang="en-US" sz="2800" dirty="0"/>
              <a:t>, (2) </a:t>
            </a:r>
            <a:r>
              <a:rPr lang="en-US" sz="2800" dirty="0" err="1"/>
              <a:t>nilai-nilai</a:t>
            </a:r>
            <a:r>
              <a:rPr lang="en-US" sz="2800" dirty="0"/>
              <a:t>, dan (3) </a:t>
            </a:r>
            <a:r>
              <a:rPr lang="en-US" sz="2800" dirty="0" err="1"/>
              <a:t>perilaku</a:t>
            </a:r>
            <a:r>
              <a:rPr lang="en-US" sz="2800" dirty="0"/>
              <a:t>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0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8793D99-9ED9-EFE9-AC3E-A3D9B2E798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3378" y="1016000"/>
            <a:ext cx="8398022" cy="516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4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785A8-0503-9474-CBD6-83FECFC11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1"/>
            <a:ext cx="10756900" cy="143509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b="1" dirty="0"/>
              <a:t>1. </a:t>
            </a:r>
            <a:r>
              <a:rPr lang="en-US" sz="3100" b="1" dirty="0" err="1"/>
              <a:t>Pengetahuan</a:t>
            </a:r>
            <a:r>
              <a:rPr lang="en-US" sz="3100" b="1" dirty="0"/>
              <a:t> </a:t>
            </a:r>
            <a:r>
              <a:rPr lang="en-US" sz="3100" b="1" dirty="0" err="1"/>
              <a:t>Kewarganegaraan</a:t>
            </a:r>
            <a:r>
              <a:rPr lang="en-US" sz="3100" b="1" dirty="0"/>
              <a:t> (Civic Knowledge</a:t>
            </a:r>
            <a:r>
              <a:rPr lang="en-US" sz="3100" dirty="0"/>
              <a:t>)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40A84-B8DA-66F7-0E3A-7BC3970F8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Pokok</a:t>
            </a:r>
            <a:r>
              <a:rPr lang="en-US" sz="2000" b="1" dirty="0"/>
              <a:t> </a:t>
            </a:r>
            <a:r>
              <a:rPr lang="en-US" sz="2000" b="1" dirty="0" err="1"/>
              <a:t>dasar</a:t>
            </a:r>
            <a:r>
              <a:rPr lang="en-US" sz="2000" b="1" dirty="0"/>
              <a:t> yang </a:t>
            </a:r>
            <a:r>
              <a:rPr lang="en-US" sz="2000" b="1" dirty="0" err="1"/>
              <a:t>perlu</a:t>
            </a:r>
            <a:r>
              <a:rPr lang="en-US" sz="2000" b="1" dirty="0"/>
              <a:t> di </a:t>
            </a:r>
            <a:r>
              <a:rPr lang="en-US" sz="2000" b="1" dirty="0" err="1"/>
              <a:t>pahami</a:t>
            </a:r>
            <a:r>
              <a:rPr lang="en-US" sz="2000" dirty="0"/>
              <a:t> : </a:t>
            </a:r>
          </a:p>
          <a:p>
            <a:pPr marL="0" indent="0">
              <a:buNone/>
            </a:pPr>
            <a:endParaRPr lang="en-US" sz="2000" dirty="0"/>
          </a:p>
          <a:p>
            <a:pPr algn="just"/>
            <a:r>
              <a:rPr lang="en-US" sz="2000" dirty="0"/>
              <a:t>Pancasila: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filsafat</a:t>
            </a:r>
            <a:r>
              <a:rPr lang="en-US" sz="2000" dirty="0"/>
              <a:t> dan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/>
              <a:t>Identitas</a:t>
            </a:r>
            <a:r>
              <a:rPr lang="en-US" sz="2000" dirty="0"/>
              <a:t> Nasional: </a:t>
            </a:r>
            <a:r>
              <a:rPr lang="en-US" sz="2000" dirty="0" err="1"/>
              <a:t>Memahami</a:t>
            </a:r>
            <a:r>
              <a:rPr lang="en-US" sz="2000" dirty="0"/>
              <a:t> jati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dan </a:t>
            </a:r>
            <a:r>
              <a:rPr lang="en-US" sz="2000" dirty="0" err="1"/>
              <a:t>kebanggaan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Indonesia. </a:t>
            </a:r>
          </a:p>
          <a:p>
            <a:pPr algn="just"/>
            <a:r>
              <a:rPr lang="en-US" sz="2000" dirty="0"/>
              <a:t>Hak dan </a:t>
            </a:r>
            <a:r>
              <a:rPr lang="en-US" sz="2000" dirty="0" err="1"/>
              <a:t>Kewajiban</a:t>
            </a:r>
            <a:r>
              <a:rPr lang="en-US" sz="2000" dirty="0"/>
              <a:t> Warga Negara: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dan </a:t>
            </a:r>
            <a:r>
              <a:rPr lang="en-US" sz="2000" dirty="0" err="1"/>
              <a:t>kewajiban</a:t>
            </a:r>
            <a:r>
              <a:rPr lang="en-US" sz="2000" dirty="0"/>
              <a:t> yang </a:t>
            </a:r>
            <a:r>
              <a:rPr lang="en-US" sz="2000" dirty="0" err="1"/>
              <a:t>dimiliki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negara,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instrumen</a:t>
            </a:r>
            <a:r>
              <a:rPr lang="en-US" sz="2000" dirty="0"/>
              <a:t> HAM </a:t>
            </a:r>
            <a:r>
              <a:rPr lang="en-US" sz="2000" dirty="0" err="1"/>
              <a:t>nasional</a:t>
            </a:r>
            <a:r>
              <a:rPr lang="en-US" sz="2000" dirty="0"/>
              <a:t> dan </a:t>
            </a:r>
            <a:r>
              <a:rPr lang="en-US" sz="2000" dirty="0" err="1"/>
              <a:t>internasional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/>
              <a:t>Demokrasi</a:t>
            </a:r>
            <a:r>
              <a:rPr lang="en-US" sz="2000" dirty="0"/>
              <a:t> Indonesia: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dan </a:t>
            </a:r>
            <a:r>
              <a:rPr lang="en-US" sz="2000" dirty="0" err="1"/>
              <a:t>partisipasi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proses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/>
              <a:t>Negara dan </a:t>
            </a:r>
            <a:r>
              <a:rPr lang="en-US" sz="2000" dirty="0" err="1"/>
              <a:t>Konstitusi</a:t>
            </a:r>
            <a:r>
              <a:rPr lang="en-US" sz="2000" dirty="0"/>
              <a:t>: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negara, </a:t>
            </a:r>
            <a:r>
              <a:rPr lang="en-US" sz="2000" dirty="0" err="1"/>
              <a:t>konstitusi</a:t>
            </a:r>
            <a:r>
              <a:rPr lang="en-US" sz="2000" dirty="0"/>
              <a:t>, dan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berbangsa</a:t>
            </a:r>
            <a:r>
              <a:rPr lang="en-US" sz="2000" dirty="0"/>
              <a:t> dan </a:t>
            </a:r>
            <a:r>
              <a:rPr lang="en-US" sz="2000" dirty="0" err="1"/>
              <a:t>bernegara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/>
              <a:t>HAM: 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asasi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/>
              <a:t>Geopolitik</a:t>
            </a:r>
            <a:r>
              <a:rPr lang="en-US" sz="2000" dirty="0"/>
              <a:t> dan </a:t>
            </a:r>
            <a:r>
              <a:rPr lang="en-US" sz="2000" dirty="0" err="1"/>
              <a:t>Wawasan</a:t>
            </a:r>
            <a:r>
              <a:rPr lang="en-US" sz="2000" dirty="0"/>
              <a:t> Nusantara: </a:t>
            </a:r>
            <a:r>
              <a:rPr lang="en-US" sz="2000" dirty="0" err="1"/>
              <a:t>Memahami</a:t>
            </a:r>
            <a:r>
              <a:rPr lang="en-US" sz="2000" dirty="0"/>
              <a:t> wilayah Indonesia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 dan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keutuhan</a:t>
            </a:r>
            <a:r>
              <a:rPr lang="en-US" sz="2000" dirty="0"/>
              <a:t> NKRI</a:t>
            </a:r>
          </a:p>
        </p:txBody>
      </p:sp>
    </p:spTree>
    <p:extLst>
      <p:ext uri="{BB962C8B-B14F-4D97-AF65-F5344CB8AC3E}">
        <p14:creationId xmlns:p14="http://schemas.microsoft.com/office/powerpoint/2010/main" val="361596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007AA-4C54-7EB2-CD93-957D7FB7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611410"/>
            <a:ext cx="10579100" cy="950690"/>
          </a:xfrm>
        </p:spPr>
        <p:txBody>
          <a:bodyPr/>
          <a:lstStyle/>
          <a:p>
            <a:r>
              <a:rPr lang="en-US" b="1" dirty="0"/>
              <a:t>2. </a:t>
            </a:r>
            <a:r>
              <a:rPr lang="en-US" b="1" dirty="0" err="1"/>
              <a:t>Keterampilan</a:t>
            </a:r>
            <a:r>
              <a:rPr lang="en-US" b="1" dirty="0"/>
              <a:t> </a:t>
            </a:r>
            <a:r>
              <a:rPr lang="en-US" b="1" dirty="0" err="1"/>
              <a:t>Kewarganegaraan</a:t>
            </a:r>
            <a:r>
              <a:rPr lang="en-US" b="1" dirty="0"/>
              <a:t> (Civic Skill)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5B287-8427-1F2A-5596-819952001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400" y="1803400"/>
            <a:ext cx="9701212" cy="4107822"/>
          </a:xfrm>
        </p:spPr>
        <p:txBody>
          <a:bodyPr>
            <a:noAutofit/>
          </a:bodyPr>
          <a:lstStyle/>
          <a:p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partisipatif</a:t>
            </a:r>
            <a:r>
              <a:rPr lang="en-US" sz="2400" dirty="0"/>
              <a:t> dan </a:t>
            </a:r>
            <a:r>
              <a:rPr lang="en-US" sz="2400" dirty="0" err="1"/>
              <a:t>aktif</a:t>
            </a:r>
            <a:r>
              <a:rPr lang="en-US" sz="2400" dirty="0"/>
              <a:t>. 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: \</a:t>
            </a:r>
          </a:p>
          <a:p>
            <a:endParaRPr lang="en-US" sz="2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 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: Mampu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       dan 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pertimbangan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 </a:t>
            </a: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Aktif</a:t>
            </a:r>
            <a:r>
              <a:rPr lang="en-US" sz="2400" dirty="0"/>
              <a:t>: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berpartisipasi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en-US" sz="2400" dirty="0"/>
              <a:t>      proses  </a:t>
            </a:r>
            <a:r>
              <a:rPr lang="en-US" sz="2400" dirty="0" err="1"/>
              <a:t>pembuatan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dan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.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: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dihadapi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berbangsa</a:t>
            </a:r>
            <a:r>
              <a:rPr lang="en-US" sz="2400" dirty="0"/>
              <a:t> dan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</a:t>
            </a:r>
            <a:r>
              <a:rPr lang="en-US" sz="2400" dirty="0" err="1"/>
              <a:t>bernegara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034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BA1A-68C2-6B1E-77B7-DFAD7607D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9888" y="365125"/>
            <a:ext cx="10567988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3. </a:t>
            </a:r>
            <a:r>
              <a:rPr lang="en-US" sz="4000" b="1" dirty="0" err="1"/>
              <a:t>Sikap</a:t>
            </a:r>
            <a:r>
              <a:rPr lang="en-US" sz="4000" b="1" dirty="0"/>
              <a:t> dan </a:t>
            </a:r>
            <a:r>
              <a:rPr lang="en-US" sz="4000" b="1" dirty="0" err="1"/>
              <a:t>Watak</a:t>
            </a:r>
            <a:r>
              <a:rPr lang="en-US" sz="4000" b="1" dirty="0"/>
              <a:t> </a:t>
            </a:r>
            <a:r>
              <a:rPr lang="en-US" sz="4000" b="1" dirty="0" err="1"/>
              <a:t>Kewarganegaraan</a:t>
            </a:r>
            <a:r>
              <a:rPr lang="en-US" sz="4000" b="1" dirty="0"/>
              <a:t> (Civic Disposition)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E39DE-148D-F938-BB22-38B0E15C7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12" y="2044700"/>
            <a:ext cx="10567988" cy="4158622"/>
          </a:xfrm>
        </p:spPr>
        <p:txBody>
          <a:bodyPr>
            <a:normAutofit/>
          </a:bodyPr>
          <a:lstStyle/>
          <a:p>
            <a:r>
              <a:rPr lang="en-US" sz="2400" dirty="0"/>
              <a:t>Rasa </a:t>
            </a:r>
            <a:r>
              <a:rPr lang="en-US" sz="2400" dirty="0" err="1"/>
              <a:t>Kebangsaan</a:t>
            </a:r>
            <a:r>
              <a:rPr lang="en-US" sz="2400" dirty="0"/>
              <a:t> dan Cinta Tanah Air: </a:t>
            </a:r>
            <a:r>
              <a:rPr lang="en-US" sz="2400" dirty="0" err="1"/>
              <a:t>Menumbuhkan</a:t>
            </a:r>
            <a:r>
              <a:rPr lang="en-US" sz="2400" dirty="0"/>
              <a:t> rasa </a:t>
            </a:r>
            <a:r>
              <a:rPr lang="en-US" sz="2400" dirty="0" err="1"/>
              <a:t>cinta</a:t>
            </a:r>
            <a:r>
              <a:rPr lang="en-US" sz="2400" dirty="0"/>
              <a:t> dan </a:t>
            </a:r>
            <a:r>
              <a:rPr lang="en-US" sz="2400" dirty="0" err="1"/>
              <a:t>kebanggaan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Toleransi</a:t>
            </a:r>
            <a:r>
              <a:rPr lang="en-US" sz="2400" dirty="0"/>
              <a:t>: </a:t>
            </a:r>
            <a:r>
              <a:rPr lang="en-US" sz="2400" dirty="0" err="1"/>
              <a:t>Menghargai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dan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rukun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keberagaman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Tanggung</a:t>
            </a:r>
            <a:r>
              <a:rPr lang="en-US" sz="2400" dirty="0"/>
              <a:t> Jawab: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: </a:t>
            </a:r>
            <a:r>
              <a:rPr lang="en-US" sz="2400" dirty="0" err="1"/>
              <a:t>Kesiapan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, </a:t>
            </a:r>
            <a:r>
              <a:rPr lang="en-US" sz="2400" dirty="0" err="1"/>
              <a:t>gagasan</a:t>
            </a:r>
            <a:r>
              <a:rPr lang="en-US" sz="2400" dirty="0"/>
              <a:t>, dan tata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5367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F8569-D384-9CFA-0E7F-4EF2AD4D1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4234"/>
            <a:ext cx="10515600" cy="123756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Dasar Pendidikan </a:t>
            </a:r>
            <a:r>
              <a:rPr lang="en-US" b="1" dirty="0" err="1"/>
              <a:t>Kewarganegaraan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2FA0F-A92D-2E20-A9C1-09A2AD5D1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0099"/>
            <a:ext cx="10515600" cy="3542909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PPKn</a:t>
            </a:r>
            <a:r>
              <a:rPr lang="en-US" sz="2400" dirty="0"/>
              <a:t> (Pendidikan Pancasila dan </a:t>
            </a:r>
            <a:r>
              <a:rPr lang="en-US" sz="2400" dirty="0" err="1"/>
              <a:t>Kewarganegaraan</a:t>
            </a:r>
            <a:r>
              <a:rPr lang="en-US" sz="2400" dirty="0"/>
              <a:t>)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konsep-konsep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kewarganegaraan</a:t>
            </a:r>
            <a:r>
              <a:rPr lang="en-US" sz="2400" dirty="0"/>
              <a:t>, </a:t>
            </a:r>
            <a:r>
              <a:rPr lang="en-US" sz="2400" dirty="0" err="1"/>
              <a:t>meliputi</a:t>
            </a:r>
            <a:r>
              <a:rPr lang="en-US" sz="2400" dirty="0"/>
              <a:t> Pancasila, UUD 1945, dan negara Indonesia,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cerdas</a:t>
            </a:r>
            <a:r>
              <a:rPr lang="en-US" sz="2400" dirty="0"/>
              <a:t>, </a:t>
            </a:r>
            <a:r>
              <a:rPr lang="en-US" sz="2400" dirty="0" err="1"/>
              <a:t>demokratis</a:t>
            </a:r>
            <a:r>
              <a:rPr lang="en-US" sz="2400" dirty="0"/>
              <a:t>,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, dan </a:t>
            </a:r>
            <a:r>
              <a:rPr lang="en-US" sz="2400" dirty="0" err="1"/>
              <a:t>berkarakter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luhur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. </a:t>
            </a:r>
            <a:r>
              <a:rPr lang="en-US" sz="2400" dirty="0" err="1"/>
              <a:t>Materinya</a:t>
            </a:r>
            <a:r>
              <a:rPr lang="en-US" sz="2400" dirty="0"/>
              <a:t> juga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dan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simbol-simbol</a:t>
            </a:r>
            <a:r>
              <a:rPr lang="en-US" sz="2400" dirty="0"/>
              <a:t> negara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memperkuat</a:t>
            </a:r>
            <a:r>
              <a:rPr lang="en-US" sz="2400" dirty="0"/>
              <a:t> </a:t>
            </a:r>
            <a:r>
              <a:rPr lang="en-US" sz="2400" dirty="0" err="1"/>
              <a:t>cinta</a:t>
            </a:r>
            <a:r>
              <a:rPr lang="en-US" sz="2400" dirty="0"/>
              <a:t> </a:t>
            </a:r>
            <a:r>
              <a:rPr lang="en-US" sz="2400" dirty="0" err="1"/>
              <a:t>tanah</a:t>
            </a:r>
            <a:r>
              <a:rPr lang="en-US" sz="2400" dirty="0"/>
              <a:t> air dan </a:t>
            </a:r>
            <a:r>
              <a:rPr lang="en-US" sz="2400" dirty="0" err="1"/>
              <a:t>kesadaran</a:t>
            </a:r>
            <a:r>
              <a:rPr lang="en-US" sz="2400" dirty="0"/>
              <a:t> </a:t>
            </a:r>
            <a:r>
              <a:rPr lang="en-US" sz="2400" dirty="0" err="1"/>
              <a:t>berbangsa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02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441A7-585F-7E04-F67A-95AA8699D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365125"/>
            <a:ext cx="9867900" cy="101350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/>
              <a:t>Tujuan </a:t>
            </a:r>
            <a:r>
              <a:rPr lang="en-US" b="1" dirty="0" err="1"/>
              <a:t>PPKn</a:t>
            </a:r>
            <a:r>
              <a:rPr lang="en-US" b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EFCF-9CF1-9D65-C63A-86D984C24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712" y="1625600"/>
            <a:ext cx="9867900" cy="4285622"/>
          </a:xfrm>
        </p:spPr>
        <p:txBody>
          <a:bodyPr>
            <a:noAutofit/>
          </a:bodyPr>
          <a:lstStyle/>
          <a:p>
            <a:r>
              <a:rPr lang="en-US" sz="2400" dirty="0" err="1"/>
              <a:t>Membentuk</a:t>
            </a:r>
            <a:r>
              <a:rPr lang="en-US" sz="2400" dirty="0"/>
              <a:t> Warga Negara yang </a:t>
            </a:r>
            <a:r>
              <a:rPr lang="en-US" sz="2400" dirty="0" err="1"/>
              <a:t>Berkarakter</a:t>
            </a:r>
            <a:r>
              <a:rPr lang="en-US" sz="2400" dirty="0"/>
              <a:t>: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PPKn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, </a:t>
            </a:r>
            <a:r>
              <a:rPr lang="en-US" sz="2400" dirty="0" err="1"/>
              <a:t>siswa</a:t>
            </a:r>
            <a:r>
              <a:rPr lang="en-US" sz="2400" dirty="0"/>
              <a:t> </a:t>
            </a:r>
            <a:r>
              <a:rPr lang="en-US" sz="2400" dirty="0" err="1"/>
              <a:t>diajak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negara yang </a:t>
            </a:r>
            <a:r>
              <a:rPr lang="en-US" sz="2400" dirty="0" err="1"/>
              <a:t>cerdas</a:t>
            </a:r>
            <a:r>
              <a:rPr lang="en-US" sz="2400" dirty="0"/>
              <a:t>, </a:t>
            </a:r>
            <a:r>
              <a:rPr lang="en-US" sz="2400" dirty="0" err="1"/>
              <a:t>demokratis</a:t>
            </a:r>
            <a:r>
              <a:rPr lang="en-US" sz="2400" dirty="0"/>
              <a:t>,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, dan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moralitas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Nasional: </a:t>
            </a:r>
            <a:r>
              <a:rPr lang="en-US" sz="2400" dirty="0" err="1"/>
              <a:t>Siswa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dasar-dasar</a:t>
            </a:r>
            <a:r>
              <a:rPr lang="en-US" sz="2400" dirty="0"/>
              <a:t> negara,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Pancasila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ideologi</a:t>
            </a:r>
            <a:r>
              <a:rPr lang="en-US" sz="2400" dirty="0"/>
              <a:t> dan </a:t>
            </a:r>
            <a:r>
              <a:rPr lang="en-US" sz="2400" dirty="0" err="1"/>
              <a:t>dasar</a:t>
            </a:r>
            <a:r>
              <a:rPr lang="en-US" sz="2400" dirty="0"/>
              <a:t> negara, </a:t>
            </a:r>
            <a:r>
              <a:rPr lang="en-US" sz="2400" dirty="0" err="1"/>
              <a:t>hingga</a:t>
            </a:r>
            <a:r>
              <a:rPr lang="en-US" sz="2400" dirty="0"/>
              <a:t> UUD 1945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Negara </a:t>
            </a:r>
            <a:r>
              <a:rPr lang="en-US" sz="2400" dirty="0" err="1"/>
              <a:t>Kesatuan</a:t>
            </a:r>
            <a:r>
              <a:rPr lang="en-US" sz="2400" dirty="0"/>
              <a:t> Republik Indonesia. 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Keterampilan</a:t>
            </a:r>
            <a:r>
              <a:rPr lang="en-US" sz="2400" dirty="0"/>
              <a:t>: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juga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, </a:t>
            </a:r>
            <a:r>
              <a:rPr lang="en-US" sz="2400" dirty="0" err="1"/>
              <a:t>kreatif</a:t>
            </a:r>
            <a:r>
              <a:rPr lang="en-US" sz="2400" dirty="0"/>
              <a:t>, dan </a:t>
            </a:r>
            <a:r>
              <a:rPr lang="en-US" sz="2400" dirty="0" err="1"/>
              <a:t>partisipatif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bermasyarakat</a:t>
            </a:r>
            <a:r>
              <a:rPr lang="en-US" sz="2400" dirty="0"/>
              <a:t> dan </a:t>
            </a:r>
            <a:r>
              <a:rPr lang="en-US" sz="2400" dirty="0" err="1"/>
              <a:t>bernegara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810988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</TotalTime>
  <Words>961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Wisp</vt:lpstr>
      <vt:lpstr>                                                                       Pertemuan – 1   PENDIDIKAN            KEWARGANEGARAAN                                    Dr. Hermansyah, SH.,SE.,MM.,MH</vt:lpstr>
      <vt:lpstr>Memahami Kewarganegaraan</vt:lpstr>
      <vt:lpstr>Yang dipelajari di Pendidikan Kewarganegaraan diantaranya :</vt:lpstr>
      <vt:lpstr>PowerPoint Presentation</vt:lpstr>
      <vt:lpstr> 1. Pengetahuan Kewarganegaraan (Civic Knowledge) </vt:lpstr>
      <vt:lpstr>2. Keterampilan Kewarganegaraan (Civic Skill)</vt:lpstr>
      <vt:lpstr>3. Sikap dan Watak Kewarganegaraan (Civic Disposition)</vt:lpstr>
      <vt:lpstr> Dasar Pendidikan Kewarganegaraan </vt:lpstr>
      <vt:lpstr> Tujuan PPKn  </vt:lpstr>
      <vt:lpstr>PowerPoint Presentation</vt:lpstr>
      <vt:lpstr> Materi Utama PPKn Dasar </vt:lpstr>
      <vt:lpstr>Apa sumber kewarganegaraan</vt:lpstr>
      <vt:lpstr>Dasar hukum dan Visi – Misi Kewarganegaraan</vt:lpstr>
      <vt:lpstr>                                       ……………….      SEKIAN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 10</dc:creator>
  <cp:lastModifiedBy>Win 10</cp:lastModifiedBy>
  <cp:revision>6</cp:revision>
  <cp:lastPrinted>2025-10-07T23:40:39Z</cp:lastPrinted>
  <dcterms:created xsi:type="dcterms:W3CDTF">2025-10-07T19:28:21Z</dcterms:created>
  <dcterms:modified xsi:type="dcterms:W3CDTF">2025-10-07T23:50:44Z</dcterms:modified>
</cp:coreProperties>
</file>