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61" r:id="rId3"/>
    <p:sldId id="553" r:id="rId4"/>
    <p:sldId id="554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1" r:id="rId13"/>
    <p:sldId id="274" r:id="rId14"/>
    <p:sldId id="275" r:id="rId15"/>
    <p:sldId id="276" r:id="rId16"/>
    <p:sldId id="277" r:id="rId17"/>
    <p:sldId id="278" r:id="rId18"/>
    <p:sldId id="288" r:id="rId19"/>
    <p:sldId id="289" r:id="rId20"/>
    <p:sldId id="322" r:id="rId21"/>
    <p:sldId id="323" r:id="rId22"/>
    <p:sldId id="324" r:id="rId23"/>
    <p:sldId id="325" r:id="rId24"/>
    <p:sldId id="326" r:id="rId25"/>
    <p:sldId id="327" r:id="rId26"/>
    <p:sldId id="480" r:id="rId27"/>
    <p:sldId id="481" r:id="rId28"/>
    <p:sldId id="482" r:id="rId29"/>
    <p:sldId id="328" r:id="rId30"/>
    <p:sldId id="329" r:id="rId31"/>
    <p:sldId id="330" r:id="rId32"/>
    <p:sldId id="334" r:id="rId33"/>
    <p:sldId id="335" r:id="rId34"/>
    <p:sldId id="336" r:id="rId35"/>
    <p:sldId id="337" r:id="rId36"/>
    <p:sldId id="338" r:id="rId37"/>
    <p:sldId id="339" r:id="rId38"/>
    <p:sldId id="340" r:id="rId39"/>
    <p:sldId id="341" r:id="rId40"/>
    <p:sldId id="472" r:id="rId41"/>
    <p:sldId id="475" r:id="rId42"/>
    <p:sldId id="476" r:id="rId43"/>
    <p:sldId id="477" r:id="rId44"/>
    <p:sldId id="478" r:id="rId45"/>
    <p:sldId id="479" r:id="rId46"/>
    <p:sldId id="483" r:id="rId47"/>
    <p:sldId id="484" r:id="rId48"/>
    <p:sldId id="485" r:id="rId49"/>
    <p:sldId id="486" r:id="rId50"/>
    <p:sldId id="487" r:id="rId51"/>
    <p:sldId id="489" r:id="rId52"/>
    <p:sldId id="490" r:id="rId53"/>
    <p:sldId id="491" r:id="rId54"/>
    <p:sldId id="492" r:id="rId55"/>
    <p:sldId id="493" r:id="rId56"/>
    <p:sldId id="494" r:id="rId57"/>
    <p:sldId id="495" r:id="rId58"/>
    <p:sldId id="496" r:id="rId59"/>
    <p:sldId id="497" r:id="rId60"/>
    <p:sldId id="498" r:id="rId61"/>
    <p:sldId id="499" r:id="rId62"/>
    <p:sldId id="500" r:id="rId63"/>
    <p:sldId id="501" r:id="rId64"/>
    <p:sldId id="502" r:id="rId65"/>
    <p:sldId id="503" r:id="rId66"/>
    <p:sldId id="504" r:id="rId67"/>
    <p:sldId id="505" r:id="rId68"/>
    <p:sldId id="506" r:id="rId69"/>
    <p:sldId id="507" r:id="rId70"/>
    <p:sldId id="508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8190E-333D-282B-372A-E65186F1E3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6EB0D2-3B78-6084-1C2D-A30AAF46B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03F2E-3647-9E3D-9A72-7DCCAB4C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C81B4-E68C-64B9-3FDE-27D4A770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3A754-280F-7764-02F4-172DC7BB5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0740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3D0FF-B0A9-6D34-5EF1-140CCCCC9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FA3B3-D2A5-0408-A44E-86C856B6A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99B51-B512-7695-AF72-5B71CAD7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494F8-184F-7C52-5389-53EC17DAA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CA8BBE-4022-BCAE-16F3-F3008B51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513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55BC2-D20C-04C4-3E55-FA88E61938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CC4B1A-BA6D-0F0D-7CF1-F528B69BF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4AAB5-CDB1-ED76-7B30-9EC347B72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6E303-3732-F5E0-50BE-CA864B6B7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BB110-4315-48F8-9955-8134F7082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012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BEFF1-0AED-89CB-FA7B-CF80BB8C2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DF86-C9C8-A014-432F-0B520406D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17D05-C32A-9D05-0C93-85582AAA4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2A042-1D81-DB7F-8FA1-4C6220A9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466B2B-A297-7D1A-0721-0ABC3DE0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244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F253E-8DAD-D857-9B51-23D356015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E37B44-4497-02ED-5129-1186D2F17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3D3E3-13BB-FFA8-3F3A-6F1EFC3A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F8966-38B6-E0B3-9F8E-9AF7CB6A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4B816-8B93-8A59-704A-0E3815CE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9721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D0074-069D-764D-DD55-EE6EFD17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E0B09-E889-84CD-F6D0-152432D61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6D28B4-AA44-7AFB-8E8C-1DDC9F74D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921AF-E773-69C9-C4F4-36668A29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A25474-6AB3-D510-577D-85EB63959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D4E1EC-26AA-D64E-9EBA-AEE86AE8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879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9B5F-45AA-300B-FF7D-814A174B8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0692D-3F73-2CD9-1459-231FDCFD0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A0A61C-FDD6-905A-CECC-96FB423109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8A5149-5D79-21E4-1354-6DBCE5AB8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356664-1D08-4ACC-F7E3-EA31FB7FE4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D51D97-A191-7745-9FD2-0CE92B59A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091687-DD4C-08C8-F9F4-DB82A20D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5E98D-4E33-B9AB-8D29-504A9C471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173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91625-8149-1F72-C781-CD86478D7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044D13-667D-5D13-A5E1-9E20F00A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FF963D-5D5F-BA1C-F0DD-5B46590DD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D6E25-7423-F240-69F7-6432024DB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943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C70967-9D6C-93B5-C464-987091808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5CEC66-8BE9-6C8B-D700-F8A2166F9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6C90B-5273-3A3E-0DC3-B990B3F4C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20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697D-020F-B9D4-2D67-28E16A279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27064-8D68-61BA-3CB4-AE4A37665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359EE-783E-DB8B-015E-B83FEA723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B4ACD-50B6-EDF7-5D7E-B18AC57A8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21D169-9C4E-C450-0D9A-9E470AE3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4D6E3-DC01-15E3-A90B-028BF1EE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844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0DA94-D3AE-7CBA-55AB-C92422ACD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926217-1F8E-9442-662E-2037F49B9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946E5-3566-3B3F-BE5A-AFEA032BC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687A5-0CC1-561B-EC37-B58F372B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1BD25-ADAD-BE71-64B6-ECDCE001F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695D8-F21C-ABB0-0BBC-0949FEB4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832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0BF9B7-64DD-3C1D-CEA2-B44C2E978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95005-B6CB-1452-F27E-12F0F26C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73B37-ACD1-9192-6738-39DB9B3A7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86F74-5466-4433-A103-F932F5673108}" type="datetimeFigureOut">
              <a:rPr lang="en-ID" smtClean="0"/>
              <a:t>24/10/2025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6ADB1-8CD1-605E-669C-81CC152CD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E5787-1456-FACD-E652-08638209DF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A68F1-DD4E-4E77-A42D-BB475FEB81F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70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694F-7FFB-59FF-DC41-D154E3F75E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PERANCANGAN PROSES KIMIA</a:t>
            </a:r>
            <a:endParaRPr lang="en-ID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1599D-DCE3-D859-1DBA-CE6024D02F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Pertemuan_3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86371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35F6573-DA5D-2A32-4FFA-6DA68DB7BB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358379"/>
            <a:ext cx="11582400" cy="6434534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AutoNum type="arabicPeriod" startAt="4"/>
              <a:defRPr/>
            </a:pPr>
            <a:r>
              <a:rPr lang="en-US" altLang="en-US" sz="2785" b="1"/>
              <a:t>SCREEN SPECIFIC PROBLEM</a:t>
            </a:r>
          </a:p>
          <a:p>
            <a:pPr>
              <a:buNone/>
              <a:defRPr/>
            </a:pPr>
            <a:r>
              <a:rPr lang="en-US" altLang="en-US" sz="2785" b="1"/>
              <a:t>	Ada 6 (enam) Alternatif Proses,  yang merupakan  : 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altLang="en-US" sz="2282" b="1"/>
              <a:t>	</a:t>
            </a:r>
            <a:r>
              <a:rPr lang="en-US" altLang="en-US" sz="2785" b="1"/>
              <a:t>Hanya beberapa saja dari sejumlah Alternatif proses yang ada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altLang="en-US" sz="2785" b="1"/>
              <a:t> 	Buat Konsep Dasar, sebelum ditentukan alternatif proses yang  	paling tepat.  </a:t>
            </a:r>
          </a:p>
          <a:p>
            <a:pPr lvl="1">
              <a:buNone/>
              <a:defRPr/>
            </a:pPr>
            <a:endParaRPr lang="en-US" altLang="en-US" sz="2785" b="1"/>
          </a:p>
          <a:p>
            <a:pPr lvl="1" algn="ctr">
              <a:buNone/>
              <a:defRPr/>
            </a:pPr>
            <a:r>
              <a:rPr lang="en-US" altLang="en-US" sz="2933" b="1">
                <a:solidFill>
                  <a:srgbClr val="FF0000"/>
                </a:solidFill>
              </a:rPr>
              <a:t>ADA  2 (DUA) ALTERNATIF PROSES YAITU  II  &amp;  V  YANG DIPILIH, SELANJUTNYA DIBUAT  “ FLOW SHEET  “</a:t>
            </a:r>
          </a:p>
          <a:p>
            <a:pPr lvl="1">
              <a:buNone/>
              <a:defRPr/>
            </a:pPr>
            <a:endParaRPr lang="en-US" altLang="en-US" sz="2785" b="1">
              <a:solidFill>
                <a:srgbClr val="FF0000"/>
              </a:solidFill>
            </a:endParaRPr>
          </a:p>
          <a:p>
            <a:pPr lvl="1">
              <a:buNone/>
              <a:defRPr/>
            </a:pPr>
            <a:r>
              <a:rPr lang="en-US" altLang="en-US" sz="2933" b="1">
                <a:solidFill>
                  <a:srgbClr val="FF0000"/>
                </a:solidFill>
              </a:rPr>
              <a:t>Primitive Problem :  </a:t>
            </a:r>
            <a:r>
              <a:rPr lang="en-US" altLang="en-US" sz="2933" b="1"/>
              <a:t>“</a:t>
            </a:r>
            <a:r>
              <a:rPr lang="en-US" altLang="en-US" sz="2933" b="1">
                <a:solidFill>
                  <a:srgbClr val="FF0000"/>
                </a:solidFill>
              </a:rPr>
              <a:t> </a:t>
            </a:r>
            <a:r>
              <a:rPr lang="en-US" altLang="en-US" sz="2933" b="1"/>
              <a:t>Kebutuhan Pupuk Amonium Nitrat sejumlah 			   10.000 Ton/tahun di suatu daerah tertentu “</a:t>
            </a:r>
            <a:endParaRPr lang="en-US" altLang="en-US" sz="2933" b="1">
              <a:solidFill>
                <a:srgbClr val="FF0000"/>
              </a:solidFill>
            </a:endParaRPr>
          </a:p>
          <a:p>
            <a:pPr lvl="1">
              <a:buNone/>
              <a:defRPr/>
            </a:pPr>
            <a:endParaRPr lang="en-US" altLang="en-US" sz="2785" b="1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84CF0-925F-8201-63ED-52CD1E8C3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9145001C-749D-2276-3415-8FDFE550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A00601A-2D0C-4CDA-B431-898F557DB182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10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B0EE2AC9-FA63-A030-01ED-2F099CAF84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66750" y="1114822"/>
            <a:ext cx="11176000" cy="4628356"/>
          </a:xfrm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endParaRPr lang="en-US" altLang="en-US" sz="2785" b="1" dirty="0">
              <a:solidFill>
                <a:srgbClr val="FF0000"/>
              </a:solidFill>
            </a:endParaRPr>
          </a:p>
          <a:p>
            <a:pPr>
              <a:buNone/>
              <a:defRPr/>
            </a:pPr>
            <a:endParaRPr lang="en-US" altLang="en-US" sz="2785" b="1" dirty="0">
              <a:solidFill>
                <a:srgbClr val="FF0000"/>
              </a:solidFill>
            </a:endParaRPr>
          </a:p>
          <a:p>
            <a:pPr>
              <a:buNone/>
              <a:defRPr/>
            </a:pPr>
            <a:r>
              <a:rPr lang="en-US" altLang="en-US" sz="2785" b="1" dirty="0">
                <a:solidFill>
                  <a:srgbClr val="FF0000"/>
                </a:solidFill>
              </a:rPr>
              <a:t>ALTERNATIVE PROSES   II  :</a:t>
            </a:r>
          </a:p>
          <a:p>
            <a:pPr>
              <a:buNone/>
              <a:defRPr/>
            </a:pPr>
            <a:r>
              <a:rPr lang="en-US" altLang="en-US" sz="2785" b="1" dirty="0" err="1"/>
              <a:t>Amonium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Nitrat</a:t>
            </a:r>
            <a:r>
              <a:rPr lang="en-US" altLang="en-US" sz="2785" b="1" dirty="0"/>
              <a:t>             </a:t>
            </a:r>
            <a:r>
              <a:rPr lang="en-US" altLang="en-US" sz="2785" b="1" dirty="0" err="1"/>
              <a:t>Tempat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Bongkar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barang</a:t>
            </a:r>
            <a:r>
              <a:rPr lang="en-US" altLang="en-US" sz="2785" b="1" dirty="0"/>
              <a:t>           Solid Storage </a:t>
            </a:r>
          </a:p>
          <a:p>
            <a:pPr>
              <a:buNone/>
              <a:defRPr/>
            </a:pPr>
            <a:r>
              <a:rPr lang="en-US" altLang="en-US" sz="2785" b="1" dirty="0"/>
              <a:t>Alat </a:t>
            </a:r>
            <a:r>
              <a:rPr lang="en-US" altLang="en-US" sz="2785" b="1" dirty="0" err="1"/>
              <a:t>Pelarutan</a:t>
            </a:r>
            <a:r>
              <a:rPr lang="en-US" altLang="en-US" sz="2785" b="1" dirty="0"/>
              <a:t> (+ Air)              Solution Storage            </a:t>
            </a:r>
            <a:r>
              <a:rPr lang="en-US" altLang="en-US" sz="2785" b="1" dirty="0" err="1"/>
              <a:t>Tempat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Pengiriman</a:t>
            </a:r>
            <a:endParaRPr lang="en-US" altLang="en-US" sz="2785" b="1" dirty="0"/>
          </a:p>
          <a:p>
            <a:pPr>
              <a:buNone/>
              <a:defRPr/>
            </a:pPr>
            <a:r>
              <a:rPr lang="en-US" altLang="en-US" sz="2785" b="1" dirty="0"/>
              <a:t>            10.000 ton/</a:t>
            </a:r>
            <a:r>
              <a:rPr lang="en-US" altLang="en-US" sz="2785" b="1" dirty="0" err="1"/>
              <a:t>tahun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Larutan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Amonium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Nitrat</a:t>
            </a:r>
            <a:r>
              <a:rPr lang="en-US" altLang="en-US" sz="2785" b="1" dirty="0"/>
              <a:t> (</a:t>
            </a:r>
            <a:r>
              <a:rPr lang="en-US" altLang="en-US" sz="2785" b="1" dirty="0" err="1"/>
              <a:t>Konsumen</a:t>
            </a:r>
            <a:r>
              <a:rPr lang="en-US" altLang="en-US" sz="2785" b="1" dirty="0"/>
              <a:t>).</a:t>
            </a:r>
          </a:p>
          <a:p>
            <a:pPr>
              <a:buNone/>
              <a:defRPr/>
            </a:pPr>
            <a:endParaRPr lang="en-US" altLang="en-US" sz="2785" b="1" dirty="0"/>
          </a:p>
          <a:p>
            <a:pPr>
              <a:buNone/>
              <a:defRPr/>
            </a:pPr>
            <a:r>
              <a:rPr lang="en-US" altLang="en-US" sz="2785" b="1" dirty="0"/>
              <a:t> </a:t>
            </a:r>
            <a:endParaRPr lang="id-ID" altLang="en-US" sz="2785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4F430-4656-1223-3195-04332F78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2E557DBB-07EE-564C-EE6D-67C67F675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08D4AF4F-0BF9-4289-9B37-A23C99E9A1F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11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grpSp>
        <p:nvGrpSpPr>
          <p:cNvPr id="20485" name="Group 1">
            <a:extLst>
              <a:ext uri="{FF2B5EF4-FFF2-40B4-BE49-F238E27FC236}">
                <a16:creationId xmlns:a16="http://schemas.microsoft.com/office/drawing/2014/main" id="{D5515499-B683-69A2-0F3F-F7035C223590}"/>
              </a:ext>
            </a:extLst>
          </p:cNvPr>
          <p:cNvGrpSpPr>
            <a:grpSpLocks/>
          </p:cNvGrpSpPr>
          <p:nvPr/>
        </p:nvGrpSpPr>
        <p:grpSpPr bwMode="auto">
          <a:xfrm>
            <a:off x="895350" y="2705100"/>
            <a:ext cx="10233422" cy="1329135"/>
            <a:chOff x="3124200" y="6629399"/>
            <a:chExt cx="40933511" cy="5317068"/>
          </a:xfrm>
        </p:grpSpPr>
        <p:sp>
          <p:nvSpPr>
            <p:cNvPr id="8" name="Right Arrow 7">
              <a:extLst>
                <a:ext uri="{FF2B5EF4-FFF2-40B4-BE49-F238E27FC236}">
                  <a16:creationId xmlns:a16="http://schemas.microsoft.com/office/drawing/2014/main" id="{383C48F3-25A9-0CFD-D61C-C988628D47DC}"/>
                </a:ext>
              </a:extLst>
            </p:cNvPr>
            <p:cNvSpPr/>
            <p:nvPr/>
          </p:nvSpPr>
          <p:spPr>
            <a:xfrm>
              <a:off x="15620946" y="8693355"/>
              <a:ext cx="2528877" cy="1355860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  <p:sp>
          <p:nvSpPr>
            <p:cNvPr id="9" name="Right Arrow 8">
              <a:extLst>
                <a:ext uri="{FF2B5EF4-FFF2-40B4-BE49-F238E27FC236}">
                  <a16:creationId xmlns:a16="http://schemas.microsoft.com/office/drawing/2014/main" id="{667E33CE-8871-8893-C924-AEC3CB947279}"/>
                </a:ext>
              </a:extLst>
            </p:cNvPr>
            <p:cNvSpPr/>
            <p:nvPr/>
          </p:nvSpPr>
          <p:spPr>
            <a:xfrm>
              <a:off x="30556081" y="6629399"/>
              <a:ext cx="2528877" cy="1354273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  <p:sp>
          <p:nvSpPr>
            <p:cNvPr id="10" name="Right Arrow 9">
              <a:extLst>
                <a:ext uri="{FF2B5EF4-FFF2-40B4-BE49-F238E27FC236}">
                  <a16:creationId xmlns:a16="http://schemas.microsoft.com/office/drawing/2014/main" id="{1A62E988-093D-7EBE-78B8-64B4048A4631}"/>
                </a:ext>
              </a:extLst>
            </p:cNvPr>
            <p:cNvSpPr/>
            <p:nvPr/>
          </p:nvSpPr>
          <p:spPr>
            <a:xfrm>
              <a:off x="41528834" y="6638925"/>
              <a:ext cx="2528877" cy="1354273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  <p:sp>
          <p:nvSpPr>
            <p:cNvPr id="11" name="Right Arrow 10">
              <a:extLst>
                <a:ext uri="{FF2B5EF4-FFF2-40B4-BE49-F238E27FC236}">
                  <a16:creationId xmlns:a16="http://schemas.microsoft.com/office/drawing/2014/main" id="{08F64CD7-2B71-1A69-B566-A8D154EC08A3}"/>
                </a:ext>
              </a:extLst>
            </p:cNvPr>
            <p:cNvSpPr/>
            <p:nvPr/>
          </p:nvSpPr>
          <p:spPr>
            <a:xfrm>
              <a:off x="12757108" y="6629399"/>
              <a:ext cx="2527289" cy="1354273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  <p:sp>
          <p:nvSpPr>
            <p:cNvPr id="12" name="Right Arrow 11">
              <a:extLst>
                <a:ext uri="{FF2B5EF4-FFF2-40B4-BE49-F238E27FC236}">
                  <a16:creationId xmlns:a16="http://schemas.microsoft.com/office/drawing/2014/main" id="{3832D7F4-D00F-A527-95B4-E1A083FB2E5C}"/>
                </a:ext>
              </a:extLst>
            </p:cNvPr>
            <p:cNvSpPr/>
            <p:nvPr/>
          </p:nvSpPr>
          <p:spPr>
            <a:xfrm>
              <a:off x="29354350" y="8707644"/>
              <a:ext cx="2528876" cy="1354272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  <p:sp>
          <p:nvSpPr>
            <p:cNvPr id="13" name="Right Arrow 12">
              <a:extLst>
                <a:ext uri="{FF2B5EF4-FFF2-40B4-BE49-F238E27FC236}">
                  <a16:creationId xmlns:a16="http://schemas.microsoft.com/office/drawing/2014/main" id="{54A1072A-D3D8-8396-937B-193580A64345}"/>
                </a:ext>
              </a:extLst>
            </p:cNvPr>
            <p:cNvSpPr/>
            <p:nvPr/>
          </p:nvSpPr>
          <p:spPr>
            <a:xfrm>
              <a:off x="3124200" y="10592194"/>
              <a:ext cx="2528877" cy="1354273"/>
            </a:xfrm>
            <a:prstGeom prst="rightArrow">
              <a:avLst/>
            </a:prstGeom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7082" tIns="13540" rIns="27082" bIns="13540" anchor="ctr"/>
            <a:lstStyle/>
            <a:p>
              <a:pPr algn="ctr">
                <a:defRPr/>
              </a:pPr>
              <a:endParaRPr lang="id-ID" sz="533"/>
            </a:p>
          </p:txBody>
        </p:sp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32A43968-8193-DA7A-A9F0-35BCC60DF5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98488" y="223044"/>
            <a:ext cx="10995025" cy="6682978"/>
          </a:xfr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/>
              <a:t> </a:t>
            </a:r>
            <a:r>
              <a:rPr lang="en-US" altLang="en-US" sz="2933" b="1"/>
              <a:t>ALTERNATIVE PROSES  V  :</a:t>
            </a:r>
          </a:p>
          <a:p>
            <a:pPr>
              <a:buNone/>
              <a:defRPr/>
            </a:pPr>
            <a:r>
              <a:rPr lang="en-US" altLang="en-US" sz="2933" b="1"/>
              <a:t>			</a:t>
            </a:r>
            <a:r>
              <a:rPr lang="en-US" altLang="en-US" sz="2933" b="1">
                <a:solidFill>
                  <a:srgbClr val="FF0000"/>
                </a:solidFill>
              </a:rPr>
              <a:t>Elektrik Power</a:t>
            </a:r>
          </a:p>
          <a:p>
            <a:pPr>
              <a:buNone/>
              <a:defRPr/>
            </a:pPr>
            <a:endParaRPr lang="en-US" altLang="en-US" sz="2933" b="1">
              <a:solidFill>
                <a:srgbClr val="FF0000"/>
              </a:solidFill>
            </a:endParaRPr>
          </a:p>
          <a:p>
            <a:pPr>
              <a:buNone/>
              <a:defRPr/>
            </a:pPr>
            <a:r>
              <a:rPr lang="en-US" altLang="en-US" sz="2785" b="1"/>
              <a:t>Udara           Nitrogen Separator           N</a:t>
            </a:r>
            <a:r>
              <a:rPr lang="en-US" altLang="en-US" sz="2785" b="1" baseline="-25000"/>
              <a:t>2 </a:t>
            </a:r>
            <a:r>
              <a:rPr lang="en-US" altLang="en-US" sz="2785" b="1"/>
              <a:t>              </a:t>
            </a:r>
          </a:p>
          <a:p>
            <a:pPr>
              <a:buNone/>
              <a:defRPr/>
            </a:pPr>
            <a:r>
              <a:rPr lang="en-US" altLang="en-US" sz="2785" b="1"/>
              <a:t>                                                                                     Amonium Synthetis</a:t>
            </a:r>
          </a:p>
          <a:p>
            <a:pPr>
              <a:buNone/>
              <a:defRPr/>
            </a:pPr>
            <a:r>
              <a:rPr lang="en-US" altLang="en-US" sz="2785" b="1"/>
              <a:t>Methane           Hydro Cracking            H</a:t>
            </a:r>
            <a:r>
              <a:rPr lang="en-US" altLang="en-US" sz="2785" b="1" baseline="-25000"/>
              <a:t>2  </a:t>
            </a:r>
            <a:r>
              <a:rPr lang="en-US" altLang="en-US" sz="2785" b="1"/>
              <a:t>             </a:t>
            </a:r>
          </a:p>
          <a:p>
            <a:pPr>
              <a:buNone/>
              <a:defRPr/>
            </a:pPr>
            <a:r>
              <a:rPr lang="en-US" altLang="en-US" sz="2785" b="1"/>
              <a:t>                                                                                        Amonia Storage</a:t>
            </a:r>
          </a:p>
          <a:p>
            <a:pPr>
              <a:buNone/>
              <a:defRPr/>
            </a:pPr>
            <a:r>
              <a:rPr lang="en-US" altLang="en-US" sz="2785" b="1"/>
              <a:t>                                   </a:t>
            </a:r>
            <a:r>
              <a:rPr lang="en-US" altLang="en-US" sz="2785" b="1">
                <a:solidFill>
                  <a:srgbClr val="FF0000"/>
                </a:solidFill>
              </a:rPr>
              <a:t>Steam</a:t>
            </a:r>
            <a:endParaRPr lang="en-US" altLang="en-US" sz="2785" b="1"/>
          </a:p>
          <a:p>
            <a:pPr>
              <a:buNone/>
              <a:defRPr/>
            </a:pPr>
            <a:r>
              <a:rPr lang="en-US" altLang="en-US" sz="2785" b="1"/>
              <a:t>                                                           Amonia Nitrat Reactor + Consentrator</a:t>
            </a:r>
          </a:p>
          <a:p>
            <a:pPr>
              <a:buNone/>
              <a:defRPr/>
            </a:pPr>
            <a:r>
              <a:rPr lang="en-US" altLang="en-US" sz="2785" b="1"/>
              <a:t>Local Available Nitric Acid                </a:t>
            </a:r>
          </a:p>
          <a:p>
            <a:pPr>
              <a:buNone/>
              <a:defRPr/>
            </a:pPr>
            <a:r>
              <a:rPr lang="en-US" altLang="en-US" sz="2785" b="1"/>
              <a:t>10.000 ton/th Larutan Amonium Nitrat                   Solution Storage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C6EBE-8E4D-1558-EA70-F3374488A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5E5B2C07-94CD-013F-134A-5B5268A68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F4FEA1D-2D7C-4BB6-B231-6BEB087488DB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12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6880A5-2940-0425-8193-6AA8953F3AD0}"/>
              </a:ext>
            </a:extLst>
          </p:cNvPr>
          <p:cNvCxnSpPr/>
          <p:nvPr/>
        </p:nvCxnSpPr>
        <p:spPr>
          <a:xfrm>
            <a:off x="1657350" y="2008981"/>
            <a:ext cx="700088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9C29870-35BF-75E8-C101-52F26C836A1F}"/>
              </a:ext>
            </a:extLst>
          </p:cNvPr>
          <p:cNvCxnSpPr/>
          <p:nvPr/>
        </p:nvCxnSpPr>
        <p:spPr>
          <a:xfrm>
            <a:off x="5283200" y="2009775"/>
            <a:ext cx="700088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9A8C412-743A-978D-A914-5765C97373CC}"/>
              </a:ext>
            </a:extLst>
          </p:cNvPr>
          <p:cNvCxnSpPr/>
          <p:nvPr/>
        </p:nvCxnSpPr>
        <p:spPr>
          <a:xfrm rot="16200000" flipH="1">
            <a:off x="6681986" y="1958380"/>
            <a:ext cx="586978" cy="5643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9CFE771-A879-6A65-5A08-CFBC6E36A867}"/>
              </a:ext>
            </a:extLst>
          </p:cNvPr>
          <p:cNvCxnSpPr/>
          <p:nvPr/>
        </p:nvCxnSpPr>
        <p:spPr>
          <a:xfrm>
            <a:off x="2076450" y="3067050"/>
            <a:ext cx="700088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FCA97A2-707A-3001-89DF-D608209DDF3B}"/>
              </a:ext>
            </a:extLst>
          </p:cNvPr>
          <p:cNvCxnSpPr/>
          <p:nvPr/>
        </p:nvCxnSpPr>
        <p:spPr>
          <a:xfrm>
            <a:off x="5201444" y="3067050"/>
            <a:ext cx="700088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F5F7CBE-8524-A05C-7512-7BB66A90FC76}"/>
              </a:ext>
            </a:extLst>
          </p:cNvPr>
          <p:cNvCxnSpPr/>
          <p:nvPr/>
        </p:nvCxnSpPr>
        <p:spPr>
          <a:xfrm flipV="1">
            <a:off x="6467475" y="2773362"/>
            <a:ext cx="790178" cy="2936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own Arrow 17">
            <a:extLst>
              <a:ext uri="{FF2B5EF4-FFF2-40B4-BE49-F238E27FC236}">
                <a16:creationId xmlns:a16="http://schemas.microsoft.com/office/drawing/2014/main" id="{325A8E8B-FFB7-F574-8B94-9A826BB4CAB4}"/>
              </a:ext>
            </a:extLst>
          </p:cNvPr>
          <p:cNvSpPr/>
          <p:nvPr/>
        </p:nvSpPr>
        <p:spPr>
          <a:xfrm>
            <a:off x="3454400" y="1276350"/>
            <a:ext cx="429022" cy="45164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19" name="Up Arrow 18">
            <a:extLst>
              <a:ext uri="{FF2B5EF4-FFF2-40B4-BE49-F238E27FC236}">
                <a16:creationId xmlns:a16="http://schemas.microsoft.com/office/drawing/2014/main" id="{1DA30385-ECDE-44C9-E902-1E6F12BD0B1C}"/>
              </a:ext>
            </a:extLst>
          </p:cNvPr>
          <p:cNvSpPr/>
          <p:nvPr/>
        </p:nvSpPr>
        <p:spPr>
          <a:xfrm>
            <a:off x="3646488" y="3196035"/>
            <a:ext cx="473869" cy="632222"/>
          </a:xfrm>
          <a:prstGeom prst="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24" name="Down Arrow 23">
            <a:extLst>
              <a:ext uri="{FF2B5EF4-FFF2-40B4-BE49-F238E27FC236}">
                <a16:creationId xmlns:a16="http://schemas.microsoft.com/office/drawing/2014/main" id="{40B7CBEA-6D32-6712-C702-06457DD74ED2}"/>
              </a:ext>
            </a:extLst>
          </p:cNvPr>
          <p:cNvSpPr/>
          <p:nvPr/>
        </p:nvSpPr>
        <p:spPr>
          <a:xfrm>
            <a:off x="8590756" y="2722166"/>
            <a:ext cx="429022" cy="51435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25" name="Down Arrow 24">
            <a:extLst>
              <a:ext uri="{FF2B5EF4-FFF2-40B4-BE49-F238E27FC236}">
                <a16:creationId xmlns:a16="http://schemas.microsoft.com/office/drawing/2014/main" id="{34500169-7F67-C387-2512-F1809470D300}"/>
              </a:ext>
            </a:extLst>
          </p:cNvPr>
          <p:cNvSpPr/>
          <p:nvPr/>
        </p:nvSpPr>
        <p:spPr>
          <a:xfrm>
            <a:off x="8610600" y="3779044"/>
            <a:ext cx="429022" cy="51435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0C98EE6-712A-F8E9-EA00-28F7CED5EF8F}"/>
              </a:ext>
            </a:extLst>
          </p:cNvPr>
          <p:cNvCxnSpPr/>
          <p:nvPr/>
        </p:nvCxnSpPr>
        <p:spPr>
          <a:xfrm flipV="1">
            <a:off x="4637882" y="4798616"/>
            <a:ext cx="790178" cy="293688"/>
          </a:xfrm>
          <a:prstGeom prst="straightConnector1">
            <a:avLst/>
          </a:prstGeom>
          <a:ln w="5715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own Arrow 26">
            <a:extLst>
              <a:ext uri="{FF2B5EF4-FFF2-40B4-BE49-F238E27FC236}">
                <a16:creationId xmlns:a16="http://schemas.microsoft.com/office/drawing/2014/main" id="{3B9C1311-057D-BE46-C667-37AF5C62AFD7}"/>
              </a:ext>
            </a:extLst>
          </p:cNvPr>
          <p:cNvSpPr/>
          <p:nvPr/>
        </p:nvSpPr>
        <p:spPr>
          <a:xfrm>
            <a:off x="8605044" y="4840288"/>
            <a:ext cx="427435" cy="51435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B878EFC-456F-3933-DDC1-F979082E1FA8}"/>
              </a:ext>
            </a:extLst>
          </p:cNvPr>
          <p:cNvCxnSpPr/>
          <p:nvPr/>
        </p:nvCxnSpPr>
        <p:spPr>
          <a:xfrm rot="10800000">
            <a:off x="6592888" y="5600700"/>
            <a:ext cx="1196578" cy="397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EDC75967-0070-DE81-90A9-09B1482C31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6003" y="361950"/>
            <a:ext cx="11043047" cy="6076950"/>
          </a:xfrm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altLang="en-US" sz="2250" b="1" dirty="0" err="1">
                <a:solidFill>
                  <a:srgbClr val="FF0000"/>
                </a:solidFill>
              </a:rPr>
              <a:t>Contoh</a:t>
            </a:r>
            <a:r>
              <a:rPr lang="en-US" altLang="en-US" sz="2250" b="1" dirty="0">
                <a:solidFill>
                  <a:srgbClr val="FF0000"/>
                </a:solidFill>
              </a:rPr>
              <a:t> :</a:t>
            </a:r>
            <a:r>
              <a:rPr lang="en-US" altLang="en-US" sz="2250" dirty="0"/>
              <a:t> </a:t>
            </a:r>
            <a:r>
              <a:rPr lang="en-US" altLang="en-US" sz="2250" b="1" dirty="0"/>
              <a:t>Primitive Problem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250" b="1" dirty="0"/>
              <a:t>			</a:t>
            </a:r>
            <a:r>
              <a:rPr lang="en-US" altLang="en-US" sz="2250" b="1" dirty="0">
                <a:solidFill>
                  <a:srgbClr val="FF0000"/>
                </a:solidFill>
              </a:rPr>
              <a:t>“ </a:t>
            </a:r>
            <a:r>
              <a:rPr lang="en-US" altLang="en-US" sz="2250" b="1" dirty="0" err="1">
                <a:solidFill>
                  <a:srgbClr val="FF0000"/>
                </a:solidFill>
              </a:rPr>
              <a:t>Penyimpanan</a:t>
            </a:r>
            <a:r>
              <a:rPr lang="en-US" altLang="en-US" sz="2250" b="1" dirty="0">
                <a:solidFill>
                  <a:srgbClr val="FF0000"/>
                </a:solidFill>
              </a:rPr>
              <a:t> </a:t>
            </a:r>
            <a:r>
              <a:rPr lang="en-US" altLang="en-US" sz="2250" b="1" dirty="0" err="1">
                <a:solidFill>
                  <a:srgbClr val="FF0000"/>
                </a:solidFill>
              </a:rPr>
              <a:t>Amonia</a:t>
            </a:r>
            <a:r>
              <a:rPr lang="en-US" altLang="en-US" sz="2250" b="1" dirty="0">
                <a:solidFill>
                  <a:srgbClr val="FF0000"/>
                </a:solidFill>
              </a:rPr>
              <a:t> </a:t>
            </a:r>
            <a:r>
              <a:rPr lang="en-US" altLang="en-US" sz="2250" b="1" dirty="0" err="1">
                <a:solidFill>
                  <a:srgbClr val="FF0000"/>
                </a:solidFill>
              </a:rPr>
              <a:t>sebanyak</a:t>
            </a:r>
            <a:r>
              <a:rPr lang="en-US" altLang="en-US" sz="2250" b="1" dirty="0">
                <a:solidFill>
                  <a:srgbClr val="FF0000"/>
                </a:solidFill>
              </a:rPr>
              <a:t> 60.000 ton “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/>
              <a:t>	</a:t>
            </a:r>
            <a:r>
              <a:rPr lang="en-US" altLang="en-US" sz="2250" dirty="0" err="1"/>
              <a:t>Suatu</a:t>
            </a:r>
            <a:r>
              <a:rPr lang="en-US" altLang="en-US" sz="2250" dirty="0"/>
              <a:t> Perusahaan Engineering </a:t>
            </a:r>
            <a:r>
              <a:rPr lang="en-US" altLang="en-US" sz="2250" dirty="0" err="1"/>
              <a:t>sedang</a:t>
            </a:r>
            <a:r>
              <a:rPr lang="en-US" altLang="en-US" sz="2250" dirty="0"/>
              <a:t> </a:t>
            </a:r>
            <a:r>
              <a:rPr lang="en-US" altLang="en-US" sz="2250" dirty="0" err="1"/>
              <a:t>mengadakan</a:t>
            </a:r>
            <a:r>
              <a:rPr lang="en-US" altLang="en-US" sz="2250" dirty="0"/>
              <a:t> </a:t>
            </a:r>
            <a:r>
              <a:rPr lang="en-US" altLang="en-US" sz="2250" dirty="0" err="1"/>
              <a:t>kontrak</a:t>
            </a:r>
            <a:r>
              <a:rPr lang="en-US" altLang="en-US" sz="2250" dirty="0"/>
              <a:t> </a:t>
            </a:r>
            <a:r>
              <a:rPr lang="en-US" altLang="en-US" sz="2250" dirty="0" err="1"/>
              <a:t>dalam</a:t>
            </a:r>
            <a:r>
              <a:rPr lang="en-US" altLang="en-US" sz="2250" dirty="0"/>
              <a:t> </a:t>
            </a:r>
            <a:r>
              <a:rPr lang="en-US" altLang="en-US" sz="2250" dirty="0" err="1"/>
              <a:t>rangka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meneliti</a:t>
            </a:r>
            <a:r>
              <a:rPr lang="en-US" altLang="en-US" sz="2250" dirty="0"/>
              <a:t> </a:t>
            </a:r>
            <a:r>
              <a:rPr lang="en-US" altLang="en-US" sz="2250" dirty="0" err="1"/>
              <a:t>cara-cara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menyimpan</a:t>
            </a:r>
            <a:r>
              <a:rPr lang="en-US" altLang="en-US" sz="2250" dirty="0"/>
              <a:t> 60.000 ton </a:t>
            </a:r>
            <a:r>
              <a:rPr lang="en-US" altLang="en-US" sz="2250" dirty="0" err="1"/>
              <a:t>Amonia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selama</a:t>
            </a:r>
            <a:r>
              <a:rPr lang="en-US" altLang="en-US" sz="2250" dirty="0"/>
              <a:t> 1 </a:t>
            </a:r>
            <a:r>
              <a:rPr lang="en-US" altLang="en-US" sz="2250" dirty="0" err="1"/>
              <a:t>tahun</a:t>
            </a:r>
            <a:r>
              <a:rPr lang="en-US" altLang="en-US" sz="2250" dirty="0"/>
              <a:t>, dan </a:t>
            </a:r>
            <a:r>
              <a:rPr lang="en-US" altLang="en-US" sz="2250" dirty="0" err="1"/>
              <a:t>akan</a:t>
            </a:r>
            <a:r>
              <a:rPr lang="en-US" altLang="en-US" sz="2250" dirty="0"/>
              <a:t> </a:t>
            </a:r>
            <a:r>
              <a:rPr lang="en-US" altLang="en-US" sz="2250" dirty="0" err="1"/>
              <a:t>dijual</a:t>
            </a:r>
            <a:r>
              <a:rPr lang="en-US" altLang="en-US" sz="2250" dirty="0"/>
              <a:t> </a:t>
            </a:r>
            <a:r>
              <a:rPr lang="en-US" altLang="en-US" sz="2250" dirty="0" err="1"/>
              <a:t>kepada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petani</a:t>
            </a:r>
            <a:r>
              <a:rPr lang="en-US" altLang="en-US" sz="2250" dirty="0"/>
              <a:t> </a:t>
            </a:r>
            <a:r>
              <a:rPr lang="en-US" altLang="en-US" sz="2250" dirty="0" err="1"/>
              <a:t>dalam</a:t>
            </a:r>
            <a:r>
              <a:rPr lang="en-US" altLang="en-US" sz="2250" dirty="0"/>
              <a:t> </a:t>
            </a:r>
            <a:r>
              <a:rPr lang="en-US" altLang="en-US" sz="2250" dirty="0" err="1"/>
              <a:t>jumlah</a:t>
            </a:r>
            <a:r>
              <a:rPr lang="en-US" altLang="en-US" sz="2250" dirty="0"/>
              <a:t> yang </a:t>
            </a:r>
            <a:r>
              <a:rPr lang="en-US" altLang="en-US" sz="2250" dirty="0" err="1"/>
              <a:t>kecil</a:t>
            </a:r>
            <a:r>
              <a:rPr lang="en-US" altLang="en-US" sz="2250" dirty="0"/>
              <a:t>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b="1" dirty="0">
                <a:solidFill>
                  <a:srgbClr val="0000FF"/>
                </a:solidFill>
              </a:rPr>
              <a:t>Ada </a:t>
            </a:r>
            <a:r>
              <a:rPr lang="en-US" altLang="en-US" sz="2250" b="1" dirty="0" err="1">
                <a:solidFill>
                  <a:srgbClr val="0000FF"/>
                </a:solidFill>
              </a:rPr>
              <a:t>Pembicaraan</a:t>
            </a:r>
            <a:r>
              <a:rPr lang="en-US" altLang="en-US" sz="2250" b="1" dirty="0">
                <a:solidFill>
                  <a:srgbClr val="0000FF"/>
                </a:solidFill>
              </a:rPr>
              <a:t> 2 orang Engineer , </a:t>
            </a:r>
            <a:r>
              <a:rPr lang="en-US" altLang="en-US" sz="2250" b="1" dirty="0" err="1">
                <a:solidFill>
                  <a:srgbClr val="0000FF"/>
                </a:solidFill>
              </a:rPr>
              <a:t>tentang</a:t>
            </a:r>
            <a:r>
              <a:rPr lang="en-US" altLang="en-US" sz="2250" b="1" dirty="0">
                <a:solidFill>
                  <a:srgbClr val="0000FF"/>
                </a:solidFill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</a:rPr>
              <a:t>hal</a:t>
            </a:r>
            <a:r>
              <a:rPr lang="en-US" altLang="en-US" sz="2250" b="1" dirty="0">
                <a:solidFill>
                  <a:srgbClr val="0000FF"/>
                </a:solidFill>
              </a:rPr>
              <a:t> </a:t>
            </a:r>
            <a:r>
              <a:rPr lang="en-US" altLang="en-US" sz="2250" b="1" dirty="0" err="1">
                <a:solidFill>
                  <a:srgbClr val="0000FF"/>
                </a:solidFill>
              </a:rPr>
              <a:t>tersebut</a:t>
            </a:r>
            <a:r>
              <a:rPr lang="en-US" altLang="en-US" sz="2250" b="1" dirty="0">
                <a:solidFill>
                  <a:srgbClr val="0000FF"/>
                </a:solidFill>
              </a:rPr>
              <a:t> :</a:t>
            </a:r>
          </a:p>
          <a:p>
            <a:pPr marL="180000" indent="-180000" algn="just">
              <a:lnSpc>
                <a:spcPct val="80000"/>
              </a:lnSpc>
              <a:spcBef>
                <a:spcPts val="750"/>
              </a:spcBef>
              <a:buNone/>
              <a:defRPr/>
            </a:pPr>
            <a:r>
              <a:rPr lang="en-US" altLang="en-US" sz="2250" b="1" dirty="0">
                <a:solidFill>
                  <a:srgbClr val="0000FF"/>
                </a:solidFill>
              </a:rPr>
              <a:t>E -1 : </a:t>
            </a:r>
            <a:r>
              <a:rPr lang="en-US" altLang="en-US" sz="2250" dirty="0" err="1">
                <a:solidFill>
                  <a:srgbClr val="0000FF"/>
                </a:solidFill>
              </a:rPr>
              <a:t>Amonia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adalah</a:t>
            </a:r>
            <a:r>
              <a:rPr lang="en-US" altLang="en-US" sz="2250" dirty="0">
                <a:solidFill>
                  <a:srgbClr val="0000FF"/>
                </a:solidFill>
              </a:rPr>
              <a:t> “ UAP “ pada </a:t>
            </a:r>
            <a:r>
              <a:rPr lang="en-US" altLang="en-US" sz="2250" dirty="0" err="1">
                <a:solidFill>
                  <a:srgbClr val="0000FF"/>
                </a:solidFill>
              </a:rPr>
              <a:t>kondisi</a:t>
            </a:r>
            <a:r>
              <a:rPr lang="en-US" altLang="en-US" sz="2250" dirty="0">
                <a:solidFill>
                  <a:srgbClr val="0000FF"/>
                </a:solidFill>
              </a:rPr>
              <a:t> normal, dan </a:t>
            </a:r>
            <a:r>
              <a:rPr lang="en-US" altLang="en-US" sz="2250" dirty="0" err="1">
                <a:solidFill>
                  <a:srgbClr val="0000FF"/>
                </a:solidFill>
              </a:rPr>
              <a:t>dimungkinkan</a:t>
            </a:r>
            <a:r>
              <a:rPr lang="en-US" altLang="en-US" sz="2250" dirty="0">
                <a:solidFill>
                  <a:srgbClr val="0000FF"/>
                </a:solidFill>
              </a:rPr>
              <a:t>  	</a:t>
            </a:r>
            <a:r>
              <a:rPr lang="en-US" altLang="en-US" sz="2250" dirty="0" err="1">
                <a:solidFill>
                  <a:srgbClr val="0000FF"/>
                </a:solidFill>
              </a:rPr>
              <a:t>untuk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disimpan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dalam</a:t>
            </a:r>
            <a:r>
              <a:rPr lang="en-US" altLang="en-US" sz="2250" dirty="0">
                <a:solidFill>
                  <a:srgbClr val="0000FF"/>
                </a:solidFill>
              </a:rPr>
              <a:t>  Gas Holder yang </a:t>
            </a:r>
            <a:r>
              <a:rPr lang="en-US" altLang="en-US" sz="2250" dirty="0" err="1">
                <a:solidFill>
                  <a:srgbClr val="0000FF"/>
                </a:solidFill>
              </a:rPr>
              <a:t>besar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seperti</a:t>
            </a:r>
            <a:r>
              <a:rPr lang="en-US" altLang="en-US" sz="2250" dirty="0">
                <a:solidFill>
                  <a:srgbClr val="0000FF"/>
                </a:solidFill>
              </a:rPr>
              <a:t> yang 	</a:t>
            </a:r>
            <a:r>
              <a:rPr lang="en-US" altLang="en-US" sz="2250" dirty="0" err="1">
                <a:solidFill>
                  <a:srgbClr val="0000FF"/>
                </a:solidFill>
              </a:rPr>
              <a:t>dipakai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cara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menyimpan</a:t>
            </a:r>
            <a:r>
              <a:rPr lang="en-US" altLang="en-US" sz="2250" dirty="0">
                <a:solidFill>
                  <a:srgbClr val="0000FF"/>
                </a:solidFill>
              </a:rPr>
              <a:t> gas </a:t>
            </a:r>
            <a:r>
              <a:rPr lang="en-US" altLang="en-US" sz="2250" dirty="0" err="1">
                <a:solidFill>
                  <a:srgbClr val="0000FF"/>
                </a:solidFill>
              </a:rPr>
              <a:t>kota</a:t>
            </a:r>
            <a:r>
              <a:rPr lang="en-US" altLang="en-US" sz="2250" dirty="0">
                <a:solidFill>
                  <a:srgbClr val="0000FF"/>
                </a:solidFill>
              </a:rPr>
              <a:t>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b="1" dirty="0"/>
              <a:t>E-2 : </a:t>
            </a:r>
            <a:r>
              <a:rPr lang="en-US" altLang="en-US" sz="2250" dirty="0" err="1"/>
              <a:t>Berapa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besarkah</a:t>
            </a:r>
            <a:r>
              <a:rPr lang="en-US" altLang="en-US" sz="2250" dirty="0"/>
              <a:t> </a:t>
            </a:r>
            <a:r>
              <a:rPr lang="en-US" altLang="en-US" sz="2250" dirty="0" err="1"/>
              <a:t>tempat</a:t>
            </a:r>
            <a:r>
              <a:rPr lang="en-US" altLang="en-US" sz="2250" dirty="0"/>
              <a:t> </a:t>
            </a:r>
            <a:r>
              <a:rPr lang="en-US" altLang="en-US" sz="2250" dirty="0" err="1"/>
              <a:t>penampung</a:t>
            </a:r>
            <a:r>
              <a:rPr lang="en-US" altLang="en-US" sz="2250" dirty="0"/>
              <a:t> </a:t>
            </a:r>
            <a:r>
              <a:rPr lang="en-US" altLang="en-US" sz="2250" dirty="0" err="1"/>
              <a:t>Amonia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tersebut</a:t>
            </a:r>
            <a:r>
              <a:rPr lang="en-US" altLang="en-US" sz="2250" dirty="0"/>
              <a:t> ?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b="1" dirty="0">
                <a:solidFill>
                  <a:srgbClr val="0000FF"/>
                </a:solidFill>
              </a:rPr>
              <a:t>E-1 : </a:t>
            </a:r>
            <a:r>
              <a:rPr lang="en-US" altLang="en-US" sz="2250" dirty="0">
                <a:solidFill>
                  <a:srgbClr val="0000FF"/>
                </a:solidFill>
              </a:rPr>
              <a:t>Volume </a:t>
            </a:r>
            <a:r>
              <a:rPr lang="en-US" altLang="en-US" sz="2250" dirty="0" err="1">
                <a:solidFill>
                  <a:srgbClr val="0000FF"/>
                </a:solidFill>
              </a:rPr>
              <a:t>Amonia</a:t>
            </a:r>
            <a:r>
              <a:rPr lang="en-US" altLang="en-US" sz="2250" dirty="0">
                <a:solidFill>
                  <a:srgbClr val="0000FF"/>
                </a:solidFill>
              </a:rPr>
              <a:t> pada </a:t>
            </a:r>
            <a:r>
              <a:rPr lang="en-US" altLang="en-US" sz="2250" dirty="0" err="1">
                <a:solidFill>
                  <a:srgbClr val="0000FF"/>
                </a:solidFill>
              </a:rPr>
              <a:t>suhu</a:t>
            </a:r>
            <a:r>
              <a:rPr lang="en-US" altLang="en-US" sz="2250" dirty="0">
                <a:solidFill>
                  <a:srgbClr val="0000FF"/>
                </a:solidFill>
              </a:rPr>
              <a:t> dan </a:t>
            </a:r>
            <a:r>
              <a:rPr lang="en-US" altLang="en-US" sz="2250" dirty="0" err="1">
                <a:solidFill>
                  <a:srgbClr val="0000FF"/>
                </a:solidFill>
              </a:rPr>
              <a:t>Tekanan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Standart</a:t>
            </a:r>
            <a:r>
              <a:rPr lang="en-US" altLang="en-US" sz="2250" dirty="0">
                <a:solidFill>
                  <a:srgbClr val="0000FF"/>
                </a:solidFill>
              </a:rPr>
              <a:t>,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>
                <a:solidFill>
                  <a:srgbClr val="0000FF"/>
                </a:solidFill>
              </a:rPr>
              <a:t>		1 ton USA = 2.000 lb.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>
                <a:solidFill>
                  <a:srgbClr val="0000FF"/>
                </a:solidFill>
              </a:rPr>
              <a:t>		V = 60.000 ton x 2.000 </a:t>
            </a:r>
            <a:r>
              <a:rPr lang="en-US" altLang="en-US" sz="2250" dirty="0" err="1">
                <a:solidFill>
                  <a:srgbClr val="0000FF"/>
                </a:solidFill>
              </a:rPr>
              <a:t>lb</a:t>
            </a:r>
            <a:r>
              <a:rPr lang="en-US" altLang="en-US" sz="2250" dirty="0">
                <a:solidFill>
                  <a:srgbClr val="0000FF"/>
                </a:solidFill>
              </a:rPr>
              <a:t>/ton x 370 </a:t>
            </a:r>
            <a:r>
              <a:rPr lang="en-US" altLang="en-US" sz="2250" dirty="0" err="1">
                <a:solidFill>
                  <a:srgbClr val="0000FF"/>
                </a:solidFill>
              </a:rPr>
              <a:t>Scf</a:t>
            </a:r>
            <a:r>
              <a:rPr lang="en-US" altLang="en-US" sz="2250" dirty="0">
                <a:solidFill>
                  <a:srgbClr val="0000FF"/>
                </a:solidFill>
              </a:rPr>
              <a:t>/</a:t>
            </a:r>
            <a:r>
              <a:rPr lang="en-US" altLang="en-US" sz="2250" dirty="0" err="1">
                <a:solidFill>
                  <a:srgbClr val="0000FF"/>
                </a:solidFill>
              </a:rPr>
              <a:t>lbmole</a:t>
            </a:r>
            <a:r>
              <a:rPr lang="en-US" altLang="en-US" sz="2250" dirty="0">
                <a:solidFill>
                  <a:srgbClr val="0000FF"/>
                </a:solidFill>
              </a:rPr>
              <a:t> : 17 </a:t>
            </a:r>
            <a:r>
              <a:rPr lang="en-US" altLang="en-US" sz="2250" dirty="0" err="1">
                <a:solidFill>
                  <a:srgbClr val="0000FF"/>
                </a:solidFill>
              </a:rPr>
              <a:t>lb</a:t>
            </a:r>
            <a:r>
              <a:rPr lang="en-US" altLang="en-US" sz="2250" dirty="0">
                <a:solidFill>
                  <a:srgbClr val="0000FF"/>
                </a:solidFill>
              </a:rPr>
              <a:t>/</a:t>
            </a:r>
            <a:r>
              <a:rPr lang="en-US" altLang="en-US" sz="2250" dirty="0" err="1">
                <a:solidFill>
                  <a:srgbClr val="0000FF"/>
                </a:solidFill>
              </a:rPr>
              <a:t>lbmole</a:t>
            </a:r>
            <a:endParaRPr lang="en-US" altLang="en-US" sz="2250" dirty="0">
              <a:solidFill>
                <a:srgbClr val="0000FF"/>
              </a:solidFill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>
                <a:solidFill>
                  <a:srgbClr val="0000FF"/>
                </a:solidFill>
              </a:rPr>
              <a:t>		    = 2,9 x 10</a:t>
            </a:r>
            <a:r>
              <a:rPr lang="en-US" altLang="en-US" sz="2250" baseline="30000" dirty="0">
                <a:solidFill>
                  <a:srgbClr val="0000FF"/>
                </a:solidFill>
              </a:rPr>
              <a:t>9</a:t>
            </a:r>
            <a:r>
              <a:rPr lang="en-US" altLang="en-US" sz="2250" dirty="0">
                <a:solidFill>
                  <a:srgbClr val="0000FF"/>
                </a:solidFill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</a:rPr>
              <a:t>Cuft</a:t>
            </a:r>
            <a:r>
              <a:rPr lang="en-US" altLang="en-US" sz="2250" dirty="0">
                <a:solidFill>
                  <a:srgbClr val="0000FF"/>
                </a:solidFill>
              </a:rPr>
              <a:t>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/>
              <a:t>Kira – </a:t>
            </a:r>
            <a:r>
              <a:rPr lang="en-US" altLang="en-US" sz="2250" dirty="0" err="1"/>
              <a:t>kira</a:t>
            </a:r>
            <a:r>
              <a:rPr lang="en-US" altLang="en-US" sz="2250" dirty="0"/>
              <a:t> </a:t>
            </a:r>
            <a:r>
              <a:rPr lang="en-US" altLang="en-US" sz="2250" dirty="0" err="1"/>
              <a:t>Ukuran</a:t>
            </a:r>
            <a:r>
              <a:rPr lang="en-US" altLang="en-US" sz="2250" dirty="0"/>
              <a:t> </a:t>
            </a:r>
            <a:r>
              <a:rPr lang="en-US" altLang="en-US" sz="2250" dirty="0" err="1"/>
              <a:t>bejana</a:t>
            </a:r>
            <a:r>
              <a:rPr lang="en-US" altLang="en-US" sz="2250" dirty="0"/>
              <a:t> yang </a:t>
            </a:r>
            <a:r>
              <a:rPr lang="en-US" altLang="en-US" sz="2250" dirty="0" err="1"/>
              <a:t>dipakai</a:t>
            </a:r>
            <a:r>
              <a:rPr lang="en-US" altLang="en-US" sz="2250" dirty="0"/>
              <a:t> </a:t>
            </a:r>
            <a:r>
              <a:rPr lang="en-US" altLang="en-US" sz="2250" dirty="0" err="1"/>
              <a:t>sebesar</a:t>
            </a:r>
            <a:r>
              <a:rPr lang="en-US" altLang="en-US" sz="2250" dirty="0"/>
              <a:t> :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/>
              <a:t>			* Tinggi 	= 100 ft	=  30     meter.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250" dirty="0"/>
              <a:t>			* Diameter	= 1 mill	=  1609 meter.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id-ID" altLang="en-US" sz="22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2568F-F70B-C3AD-D46E-86C4CDA58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773A3279-81E0-0EDC-5520-8C7673EE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8FD1D0B-6A19-4FA1-9BEE-2CED3026EF9A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13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AF64E27-4716-7D47-D412-B176208EF1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3335" y="163512"/>
            <a:ext cx="10905331" cy="6192838"/>
          </a:xfrm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algn="just">
              <a:buNone/>
              <a:defRPr/>
            </a:pPr>
            <a:r>
              <a:rPr lang="en-US" altLang="en-US" sz="2785" b="1" dirty="0"/>
              <a:t>E-2 : 	</a:t>
            </a:r>
            <a:r>
              <a:rPr lang="en-US" altLang="en-US" sz="2785" dirty="0" err="1"/>
              <a:t>Suatu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bejana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tinggi</a:t>
            </a:r>
            <a:r>
              <a:rPr lang="en-US" altLang="en-US" sz="2785" dirty="0"/>
              <a:t> 100 ft dan diameter 100 mm, </a:t>
            </a:r>
            <a:r>
              <a:rPr lang="en-US" altLang="en-US" sz="2785" dirty="0" err="1"/>
              <a:t>ternyata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tidak</a:t>
            </a:r>
            <a:r>
              <a:rPr lang="en-US" altLang="en-US" sz="2785" dirty="0"/>
              <a:t> 	</a:t>
            </a:r>
            <a:r>
              <a:rPr lang="en-US" altLang="en-US" sz="2785" dirty="0" err="1"/>
              <a:t>cukup</a:t>
            </a:r>
            <a:r>
              <a:rPr lang="en-US" altLang="en-US" sz="2785" dirty="0"/>
              <a:t> </a:t>
            </a:r>
            <a:r>
              <a:rPr lang="en-US" altLang="en-US" sz="2785" dirty="0" err="1"/>
              <a:t>untuk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menampung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Amonia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tersebut</a:t>
            </a:r>
            <a:r>
              <a:rPr lang="en-US" altLang="en-US" sz="2785" dirty="0"/>
              <a:t> dan </a:t>
            </a:r>
            <a:r>
              <a:rPr lang="en-US" altLang="en-US" sz="2785" dirty="0" err="1"/>
              <a:t>kontraktor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tidak</a:t>
            </a:r>
            <a:r>
              <a:rPr lang="en-US" altLang="en-US" sz="2785" dirty="0"/>
              <a:t> 	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membuat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alat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tersebut</a:t>
            </a:r>
            <a:r>
              <a:rPr lang="en-US" altLang="en-US" sz="2785" dirty="0"/>
              <a:t>.</a:t>
            </a:r>
          </a:p>
          <a:p>
            <a:pPr algn="just">
              <a:buNone/>
              <a:defRPr/>
            </a:pPr>
            <a:r>
              <a:rPr lang="en-US" altLang="en-US" sz="2785" dirty="0"/>
              <a:t>		“ </a:t>
            </a:r>
            <a:r>
              <a:rPr lang="en-US" altLang="en-US" sz="2785" dirty="0" err="1"/>
              <a:t>Alternatif</a:t>
            </a:r>
            <a:r>
              <a:rPr lang="en-US" altLang="en-US" sz="2785" dirty="0"/>
              <a:t> </a:t>
            </a:r>
            <a:r>
              <a:rPr lang="en-US" altLang="en-US" sz="2785" dirty="0" err="1"/>
              <a:t>ini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tidak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dipakai</a:t>
            </a:r>
            <a:r>
              <a:rPr lang="en-US" altLang="en-US" sz="2785" dirty="0"/>
              <a:t> “</a:t>
            </a:r>
          </a:p>
          <a:p>
            <a:pPr algn="just">
              <a:buNone/>
              <a:defRPr/>
            </a:pPr>
            <a:r>
              <a:rPr lang="en-US" altLang="en-US" sz="2785" b="1" dirty="0">
                <a:solidFill>
                  <a:srgbClr val="0000FF"/>
                </a:solidFill>
              </a:rPr>
              <a:t>E-1 :</a:t>
            </a:r>
            <a:r>
              <a:rPr lang="en-US" altLang="en-US" sz="2785" dirty="0"/>
              <a:t>	</a:t>
            </a:r>
            <a:r>
              <a:rPr lang="en-US" altLang="en-US" sz="2785" dirty="0" err="1"/>
              <a:t>Alternatif</a:t>
            </a:r>
            <a:r>
              <a:rPr lang="en-US" altLang="en-US" sz="2785" dirty="0"/>
              <a:t> lain yang </a:t>
            </a:r>
            <a:r>
              <a:rPr lang="en-US" altLang="en-US" sz="2785" dirty="0" err="1"/>
              <a:t>mungkin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dilaksanakan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adalah</a:t>
            </a:r>
            <a:r>
              <a:rPr lang="en-US" altLang="en-US" sz="2785" dirty="0"/>
              <a:t>,</a:t>
            </a:r>
          </a:p>
          <a:p>
            <a:pPr marL="1080000" algn="just">
              <a:buFont typeface="Wingdings" panose="05000000000000000000" pitchFamily="2" charset="2"/>
              <a:buChar char="§"/>
              <a:defRPr/>
            </a:pPr>
            <a:r>
              <a:rPr lang="en-US" altLang="en-US" sz="2785" dirty="0" err="1"/>
              <a:t>Disimpan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dalam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cair</a:t>
            </a:r>
            <a:r>
              <a:rPr lang="en-US" altLang="en-US" sz="2785" dirty="0"/>
              <a:t> pada </a:t>
            </a:r>
            <a:r>
              <a:rPr lang="en-US" altLang="en-US" sz="2785" dirty="0" err="1"/>
              <a:t>tekanan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Atmosfir</a:t>
            </a:r>
            <a:r>
              <a:rPr lang="en-US" altLang="en-US" sz="2785" dirty="0"/>
              <a:t> dan 		 </a:t>
            </a:r>
            <a:r>
              <a:rPr lang="en-US" altLang="en-US" sz="2785" dirty="0" err="1"/>
              <a:t>didinginkan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sampai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suhu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didihnya</a:t>
            </a:r>
            <a:r>
              <a:rPr lang="en-US" altLang="en-US" sz="2785" dirty="0"/>
              <a:t>.</a:t>
            </a:r>
          </a:p>
          <a:p>
            <a:pPr marL="1080000" algn="just">
              <a:buFont typeface="Wingdings" panose="05000000000000000000" pitchFamily="2" charset="2"/>
              <a:buChar char="§"/>
              <a:defRPr/>
            </a:pPr>
            <a:r>
              <a:rPr lang="en-US" altLang="en-US" sz="2785" dirty="0" err="1"/>
              <a:t>Disimpan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dalam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cair</a:t>
            </a:r>
            <a:r>
              <a:rPr lang="en-US" altLang="en-US" sz="2785" dirty="0"/>
              <a:t> pada </a:t>
            </a:r>
            <a:r>
              <a:rPr lang="en-US" altLang="en-US" sz="2785" dirty="0" err="1"/>
              <a:t>suhu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sekeliling</a:t>
            </a:r>
            <a:r>
              <a:rPr lang="en-US" altLang="en-US" sz="2785" dirty="0"/>
              <a:t> dan </a:t>
            </a:r>
            <a:r>
              <a:rPr lang="en-US" altLang="en-US" sz="2785" dirty="0" err="1"/>
              <a:t>tekanan</a:t>
            </a:r>
            <a:r>
              <a:rPr lang="en-US" altLang="en-US" sz="2785" dirty="0"/>
              <a:t> 	    </a:t>
            </a:r>
            <a:r>
              <a:rPr lang="en-US" altLang="en-US" sz="2785" dirty="0" err="1"/>
              <a:t>uapnya</a:t>
            </a:r>
            <a:r>
              <a:rPr lang="en-US" altLang="en-US" sz="2785" dirty="0"/>
              <a:t>.</a:t>
            </a:r>
          </a:p>
          <a:p>
            <a:pPr marL="1080000" algn="just">
              <a:buFont typeface="Wingdings" panose="05000000000000000000" pitchFamily="2" charset="2"/>
              <a:buChar char="§"/>
              <a:defRPr/>
            </a:pPr>
            <a:r>
              <a:rPr lang="en-US" altLang="en-US" sz="2785" dirty="0" err="1"/>
              <a:t>Disimpan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dalam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Larutan</a:t>
            </a:r>
            <a:r>
              <a:rPr lang="en-US" altLang="en-US" sz="2785" dirty="0"/>
              <a:t> (</a:t>
            </a:r>
            <a:r>
              <a:rPr lang="en-US" altLang="en-US" sz="2785" dirty="0" err="1"/>
              <a:t>misal</a:t>
            </a:r>
            <a:r>
              <a:rPr lang="en-US" altLang="en-US" sz="2785" dirty="0"/>
              <a:t> : </a:t>
            </a:r>
            <a:r>
              <a:rPr lang="en-US" altLang="en-US" sz="2785" dirty="0" err="1"/>
              <a:t>dilarutkan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dengan</a:t>
            </a:r>
            <a:r>
              <a:rPr lang="en-US" altLang="en-US" sz="2785" dirty="0"/>
              <a:t> air) </a:t>
            </a:r>
            <a:r>
              <a:rPr lang="en-US" altLang="en-US" sz="2785" dirty="0" err="1"/>
              <a:t>akan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menurunkan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tekanan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uapnya</a:t>
            </a:r>
            <a:r>
              <a:rPr lang="en-US" altLang="en-US" sz="2785" dirty="0"/>
              <a:t> dan </a:t>
            </a:r>
            <a:r>
              <a:rPr lang="en-US" altLang="en-US" sz="2785" dirty="0" err="1"/>
              <a:t>tanpa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memakai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peralatan</a:t>
            </a:r>
            <a:r>
              <a:rPr lang="en-US" altLang="en-US" sz="2785" dirty="0"/>
              <a:t> yang </a:t>
            </a:r>
            <a:r>
              <a:rPr lang="en-US" altLang="en-US" sz="2785" dirty="0" err="1"/>
              <a:t>komplek</a:t>
            </a:r>
            <a:r>
              <a:rPr lang="en-US" altLang="en-US" sz="2785" dirty="0"/>
              <a:t>.</a:t>
            </a:r>
          </a:p>
          <a:p>
            <a:pPr marL="1080000" algn="just">
              <a:buFont typeface="Wingdings" panose="05000000000000000000" pitchFamily="2" charset="2"/>
              <a:buChar char="§"/>
              <a:defRPr/>
            </a:pPr>
            <a:r>
              <a:rPr lang="en-US" altLang="en-US" sz="2785" dirty="0" err="1"/>
              <a:t>Disimpan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dalam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Amonia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padat</a:t>
            </a:r>
            <a:r>
              <a:rPr lang="en-US" altLang="en-US" sz="2785" dirty="0"/>
              <a:t> pada </a:t>
            </a:r>
            <a:r>
              <a:rPr lang="en-US" altLang="en-US" sz="2785" dirty="0" err="1"/>
              <a:t>tekanan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Atmosfir</a:t>
            </a:r>
            <a:r>
              <a:rPr lang="en-US" altLang="en-US" sz="2785" dirty="0"/>
              <a:t> 	     </a:t>
            </a:r>
            <a:r>
              <a:rPr lang="en-US" altLang="en-US" sz="2785" dirty="0" err="1"/>
              <a:t>dengan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Refrigerasi</a:t>
            </a:r>
            <a:r>
              <a:rPr lang="en-US" altLang="en-US" sz="2785" dirty="0"/>
              <a:t>.</a:t>
            </a:r>
            <a:endParaRPr lang="id-ID" altLang="en-US" sz="2785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A471B1-E58B-049F-1807-5F28D2A0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E424BA47-7226-209D-1B55-E857CFB6F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D4498B58-27A5-4EB5-BA38-06DD8B78786C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14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1AB4E9A-2737-4635-BAED-19117593DD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6979" y="285750"/>
            <a:ext cx="11108134" cy="6019800"/>
          </a:xfrm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altLang="en-US" sz="2785" b="1" dirty="0"/>
              <a:t>ALTERNATIVE LAIN  :</a:t>
            </a:r>
          </a:p>
          <a:p>
            <a:pPr algn="just">
              <a:buNone/>
              <a:defRPr/>
            </a:pPr>
            <a:r>
              <a:rPr lang="en-US" altLang="en-US" sz="2785" b="1" dirty="0"/>
              <a:t>“ </a:t>
            </a:r>
            <a:r>
              <a:rPr lang="en-US" altLang="en-US" sz="2785" b="1" dirty="0" err="1"/>
              <a:t>Mengubah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Permasalahan</a:t>
            </a:r>
            <a:r>
              <a:rPr lang="en-US" altLang="en-US" sz="2785" b="1" dirty="0"/>
              <a:t> dan </a:t>
            </a:r>
            <a:r>
              <a:rPr lang="en-US" altLang="en-US" sz="2785" b="1" dirty="0" err="1"/>
              <a:t>bukan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Amonia</a:t>
            </a:r>
            <a:r>
              <a:rPr lang="en-US" altLang="en-US" sz="2785" b="1" dirty="0"/>
              <a:t> yang </a:t>
            </a:r>
            <a:r>
              <a:rPr lang="en-US" altLang="en-US" sz="2785" b="1" dirty="0" err="1"/>
              <a:t>dijual</a:t>
            </a:r>
            <a:r>
              <a:rPr lang="en-US" altLang="en-US" sz="2785" b="1" dirty="0"/>
              <a:t>, </a:t>
            </a:r>
            <a:r>
              <a:rPr lang="en-US" altLang="en-US" sz="2785" b="1" dirty="0" err="1"/>
              <a:t>tetapi</a:t>
            </a:r>
            <a:r>
              <a:rPr lang="en-US" altLang="en-US" sz="2785" b="1" dirty="0"/>
              <a:t>   </a:t>
            </a:r>
            <a:r>
              <a:rPr lang="en-US" altLang="en-US" sz="2785" b="1" dirty="0" err="1"/>
              <a:t>bahan</a:t>
            </a:r>
            <a:r>
              <a:rPr lang="en-US" altLang="en-US" sz="2785" b="1" dirty="0"/>
              <a:t> lain ”.</a:t>
            </a:r>
          </a:p>
          <a:p>
            <a:pPr>
              <a:buNone/>
              <a:defRPr/>
            </a:pPr>
            <a:r>
              <a:rPr lang="en-US" altLang="en-US" sz="2785" b="1" dirty="0"/>
              <a:t>	</a:t>
            </a:r>
            <a:r>
              <a:rPr lang="en-US" altLang="en-US" sz="2785" b="1" dirty="0" err="1">
                <a:solidFill>
                  <a:srgbClr val="FF0000"/>
                </a:solidFill>
              </a:rPr>
              <a:t>Misal</a:t>
            </a:r>
            <a:r>
              <a:rPr lang="en-US" altLang="en-US" sz="2785" b="1" dirty="0">
                <a:solidFill>
                  <a:srgbClr val="FF0000"/>
                </a:solidFill>
              </a:rPr>
              <a:t> : </a:t>
            </a:r>
            <a:r>
              <a:rPr lang="en-US" altLang="en-US" sz="2785" b="1" dirty="0" err="1">
                <a:solidFill>
                  <a:srgbClr val="FF0000"/>
                </a:solidFill>
              </a:rPr>
              <a:t>Larutan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Amonia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atau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Senyawa</a:t>
            </a:r>
            <a:r>
              <a:rPr lang="en-US" altLang="en-US" sz="2785" b="1" dirty="0">
                <a:solidFill>
                  <a:srgbClr val="FF0000"/>
                </a:solidFill>
              </a:rPr>
              <a:t> Nitrogen yang lain </a:t>
            </a:r>
          </a:p>
          <a:p>
            <a:pPr>
              <a:buNone/>
              <a:defRPr/>
            </a:pPr>
            <a:r>
              <a:rPr lang="en-US" altLang="en-US" sz="2785" b="1" dirty="0">
                <a:solidFill>
                  <a:srgbClr val="FF0000"/>
                </a:solidFill>
              </a:rPr>
              <a:t>		   (UREA PADAT) , </a:t>
            </a:r>
            <a:r>
              <a:rPr lang="en-US" altLang="en-US" sz="2785" b="1" dirty="0" err="1">
                <a:solidFill>
                  <a:srgbClr val="FF0000"/>
                </a:solidFill>
              </a:rPr>
              <a:t>sehingga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terhindar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dari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kesulitan</a:t>
            </a:r>
            <a:r>
              <a:rPr lang="en-US" altLang="en-US" sz="2785" b="1" dirty="0">
                <a:solidFill>
                  <a:srgbClr val="FF0000"/>
                </a:solidFill>
              </a:rPr>
              <a:t> </a:t>
            </a:r>
            <a:r>
              <a:rPr lang="en-US" altLang="en-US" sz="2785" b="1" dirty="0" err="1">
                <a:solidFill>
                  <a:srgbClr val="FF0000"/>
                </a:solidFill>
              </a:rPr>
              <a:t>penyimpanan</a:t>
            </a:r>
            <a:endParaRPr lang="en-US" altLang="en-US" sz="2785" b="1" dirty="0">
              <a:solidFill>
                <a:srgbClr val="FF0000"/>
              </a:solidFill>
            </a:endParaRPr>
          </a:p>
          <a:p>
            <a:pPr>
              <a:buNone/>
              <a:defRPr/>
            </a:pPr>
            <a:r>
              <a:rPr lang="en-US" altLang="en-US" sz="2785" b="1" dirty="0"/>
              <a:t>E-2 :   </a:t>
            </a:r>
            <a:r>
              <a:rPr lang="en-US" altLang="en-US" sz="2785" dirty="0" err="1"/>
              <a:t>Untuk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Amonia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murni</a:t>
            </a:r>
            <a:r>
              <a:rPr lang="en-US" altLang="en-US" sz="2785" dirty="0"/>
              <a:t> , mana yang </a:t>
            </a:r>
            <a:r>
              <a:rPr lang="en-US" altLang="en-US" sz="2785" dirty="0" err="1"/>
              <a:t>lebih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mudah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disimpan</a:t>
            </a:r>
            <a:r>
              <a:rPr lang="en-US" altLang="en-US" sz="2785" dirty="0"/>
              <a:t> ? Pada </a:t>
            </a:r>
            <a:r>
              <a:rPr lang="en-US" altLang="en-US" sz="2785" dirty="0" err="1"/>
              <a:t>fase</a:t>
            </a:r>
            <a:r>
              <a:rPr lang="en-US" altLang="en-US" sz="2785" dirty="0"/>
              <a:t>   	</a:t>
            </a:r>
            <a:r>
              <a:rPr lang="en-US" altLang="en-US" sz="2785" dirty="0" err="1"/>
              <a:t>padat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atau</a:t>
            </a:r>
            <a:r>
              <a:rPr lang="en-US" altLang="en-US" sz="2785" dirty="0"/>
              <a:t> </a:t>
            </a:r>
            <a:r>
              <a:rPr lang="en-US" altLang="en-US" sz="2785" dirty="0" err="1"/>
              <a:t>fase</a:t>
            </a:r>
            <a:r>
              <a:rPr lang="en-US" altLang="en-US" sz="2785" dirty="0"/>
              <a:t> </a:t>
            </a:r>
            <a:r>
              <a:rPr lang="en-US" altLang="en-US" sz="2785" dirty="0" err="1"/>
              <a:t>cair</a:t>
            </a:r>
            <a:r>
              <a:rPr lang="en-US" altLang="en-US" sz="2785" dirty="0"/>
              <a:t> ?</a:t>
            </a:r>
            <a:r>
              <a:rPr lang="en-US" altLang="en-US" sz="2785" b="1" dirty="0"/>
              <a:t> </a:t>
            </a:r>
          </a:p>
          <a:p>
            <a:pPr>
              <a:buNone/>
              <a:defRPr/>
            </a:pPr>
            <a:r>
              <a:rPr lang="en-US" altLang="en-US" sz="2785" b="1" dirty="0">
                <a:solidFill>
                  <a:srgbClr val="0000FF"/>
                </a:solidFill>
              </a:rPr>
              <a:t>E-1 :  </a:t>
            </a:r>
            <a:r>
              <a:rPr lang="en-US" altLang="en-US" sz="2785" b="1" dirty="0" err="1">
                <a:solidFill>
                  <a:srgbClr val="0000FF"/>
                </a:solidFill>
              </a:rPr>
              <a:t>Tekanan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uap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dari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Amonia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cair</a:t>
            </a:r>
            <a:r>
              <a:rPr lang="en-US" altLang="en-US" sz="2785" b="1" dirty="0">
                <a:solidFill>
                  <a:srgbClr val="0000FF"/>
                </a:solidFill>
              </a:rPr>
              <a:t> , </a:t>
            </a:r>
            <a:r>
              <a:rPr lang="en-US" altLang="en-US" sz="2785" b="1" dirty="0" err="1">
                <a:solidFill>
                  <a:srgbClr val="0000FF"/>
                </a:solidFill>
              </a:rPr>
              <a:t>tidak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berlebihan</a:t>
            </a:r>
            <a:r>
              <a:rPr lang="en-US" altLang="en-US" sz="2785" b="1" dirty="0">
                <a:solidFill>
                  <a:srgbClr val="0000FF"/>
                </a:solidFill>
              </a:rPr>
              <a:t> pada </a:t>
            </a:r>
            <a:r>
              <a:rPr lang="en-US" altLang="en-US" sz="2785" b="1" dirty="0" err="1">
                <a:solidFill>
                  <a:srgbClr val="0000FF"/>
                </a:solidFill>
              </a:rPr>
              <a:t>suhu</a:t>
            </a:r>
            <a:r>
              <a:rPr lang="en-US" altLang="en-US" sz="2785" b="1" dirty="0">
                <a:solidFill>
                  <a:srgbClr val="0000FF"/>
                </a:solidFill>
              </a:rPr>
              <a:t> </a:t>
            </a:r>
            <a:r>
              <a:rPr lang="en-US" altLang="en-US" sz="2785" b="1" dirty="0" err="1">
                <a:solidFill>
                  <a:srgbClr val="0000FF"/>
                </a:solidFill>
              </a:rPr>
              <a:t>rendah</a:t>
            </a:r>
            <a:r>
              <a:rPr lang="en-US" altLang="en-US" sz="2785" b="1" dirty="0">
                <a:solidFill>
                  <a:srgbClr val="0000FF"/>
                </a:solidFill>
              </a:rPr>
              <a:t>.</a:t>
            </a:r>
          </a:p>
          <a:p>
            <a:pPr>
              <a:buNone/>
              <a:defRPr/>
            </a:pPr>
            <a:r>
              <a:rPr lang="en-US" altLang="en-US" sz="2785" b="1" dirty="0"/>
              <a:t>Data : 				</a:t>
            </a:r>
            <a:r>
              <a:rPr lang="en-US" altLang="en-US" sz="2785" b="1" dirty="0" err="1"/>
              <a:t>Amonia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cair</a:t>
            </a:r>
            <a:endParaRPr lang="en-US" altLang="en-US" sz="2785" b="1" dirty="0"/>
          </a:p>
          <a:p>
            <a:pPr>
              <a:buNone/>
              <a:defRPr/>
            </a:pPr>
            <a:r>
              <a:rPr lang="en-US" altLang="en-US" sz="2785" b="1" dirty="0"/>
              <a:t>		     </a:t>
            </a:r>
            <a:r>
              <a:rPr lang="en-US" altLang="en-US" sz="2785" b="1" dirty="0" err="1"/>
              <a:t>Vapour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Pressur</a:t>
            </a:r>
            <a:r>
              <a:rPr lang="en-US" altLang="en-US" sz="2785" b="1" dirty="0"/>
              <a:t>                                              </a:t>
            </a:r>
            <a:r>
              <a:rPr lang="en-US" altLang="en-US" sz="2785" b="1" dirty="0" err="1"/>
              <a:t>Suhu</a:t>
            </a:r>
            <a:endParaRPr lang="en-US" altLang="en-US" sz="2785" b="1" dirty="0"/>
          </a:p>
          <a:p>
            <a:pPr>
              <a:buNone/>
              <a:defRPr/>
            </a:pPr>
            <a:r>
              <a:rPr lang="en-US" altLang="en-US" sz="2785" b="1" dirty="0"/>
              <a:t>			1  Atm                                                     28  </a:t>
            </a:r>
            <a:r>
              <a:rPr lang="en-US" altLang="en-US" sz="2785" b="1" baseline="30000" dirty="0"/>
              <a:t>0 </a:t>
            </a:r>
            <a:r>
              <a:rPr lang="en-US" altLang="en-US" sz="2785" b="1" dirty="0"/>
              <a:t> C</a:t>
            </a:r>
          </a:p>
          <a:p>
            <a:pPr>
              <a:buNone/>
              <a:defRPr/>
            </a:pPr>
            <a:r>
              <a:rPr lang="en-US" altLang="en-US" sz="2785" b="1" dirty="0"/>
              <a:t>			5  Atm                                                      41 </a:t>
            </a:r>
            <a:r>
              <a:rPr lang="en-US" altLang="en-US" sz="2785" b="1" baseline="30000" dirty="0"/>
              <a:t>0 </a:t>
            </a:r>
            <a:r>
              <a:rPr lang="en-US" altLang="en-US" sz="2785" b="1" dirty="0"/>
              <a:t> C</a:t>
            </a:r>
          </a:p>
          <a:p>
            <a:pPr>
              <a:buNone/>
              <a:defRPr/>
            </a:pPr>
            <a:r>
              <a:rPr lang="en-US" altLang="en-US" sz="2785" b="1" dirty="0"/>
              <a:t>		           10 Atm                                                     78 </a:t>
            </a:r>
            <a:r>
              <a:rPr lang="en-US" altLang="en-US" sz="2785" b="1" baseline="30000" dirty="0"/>
              <a:t>0 </a:t>
            </a:r>
            <a:r>
              <a:rPr lang="en-US" altLang="en-US" sz="2785" b="1" dirty="0"/>
              <a:t> C</a:t>
            </a:r>
          </a:p>
          <a:p>
            <a:pPr>
              <a:buNone/>
              <a:defRPr/>
            </a:pPr>
            <a:endParaRPr lang="id-ID" altLang="en-US" sz="2785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7C507-FB13-6C52-EA87-424C7A1BB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A7A32905-475C-6D56-DE84-863DA04F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9F65A96B-7756-4969-BAF4-27AF8D5393B3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15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9C5A6A6-1114-81E5-797A-1098E7965DCD}"/>
              </a:ext>
            </a:extLst>
          </p:cNvPr>
          <p:cNvCxnSpPr/>
          <p:nvPr/>
        </p:nvCxnSpPr>
        <p:spPr>
          <a:xfrm>
            <a:off x="5086350" y="4400550"/>
            <a:ext cx="1874044" cy="3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6">
            <a:extLst>
              <a:ext uri="{FF2B5EF4-FFF2-40B4-BE49-F238E27FC236}">
                <a16:creationId xmlns:a16="http://schemas.microsoft.com/office/drawing/2014/main" id="{FB4E665F-A0AA-3EA0-5B7D-C2301EC04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66700"/>
            <a:ext cx="10972800" cy="5938838"/>
          </a:xfr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500" dirty="0" err="1"/>
              <a:t>Penanganan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Amonia</a:t>
            </a:r>
            <a:r>
              <a:rPr lang="en-US" altLang="en-US" sz="2500" dirty="0"/>
              <a:t> </a:t>
            </a:r>
            <a:r>
              <a:rPr lang="en-US" altLang="en-US" sz="2500" dirty="0" err="1"/>
              <a:t>Padat</a:t>
            </a:r>
            <a:r>
              <a:rPr lang="en-US" altLang="en-US" sz="2500" dirty="0"/>
              <a:t> </a:t>
            </a:r>
            <a:r>
              <a:rPr lang="en-US" altLang="en-US" sz="2500" dirty="0" err="1"/>
              <a:t>menimbulkan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kesulitan</a:t>
            </a:r>
            <a:r>
              <a:rPr lang="en-US" altLang="en-US" sz="2500" dirty="0"/>
              <a:t> lain , </a:t>
            </a:r>
          </a:p>
          <a:p>
            <a:pPr algn="ctr">
              <a:buNone/>
              <a:defRPr/>
            </a:pPr>
            <a:r>
              <a:rPr lang="en-US" altLang="en-US" sz="2500" b="1" dirty="0">
                <a:solidFill>
                  <a:srgbClr val="FF0000"/>
                </a:solidFill>
              </a:rPr>
              <a:t>Alternative </a:t>
            </a:r>
            <a:r>
              <a:rPr lang="en-US" altLang="en-US" sz="2500" b="1" dirty="0" err="1">
                <a:solidFill>
                  <a:srgbClr val="FF0000"/>
                </a:solidFill>
              </a:rPr>
              <a:t>ini</a:t>
            </a:r>
            <a:r>
              <a:rPr lang="en-US" altLang="en-US" sz="2500" b="1" dirty="0">
                <a:solidFill>
                  <a:srgbClr val="FF0000"/>
                </a:solidFill>
              </a:rPr>
              <a:t> </a:t>
            </a:r>
            <a:r>
              <a:rPr lang="en-US" altLang="en-US" sz="2500" b="1" dirty="0" err="1">
                <a:solidFill>
                  <a:srgbClr val="FF0000"/>
                </a:solidFill>
              </a:rPr>
              <a:t>dihindari</a:t>
            </a:r>
            <a:endParaRPr lang="en-US" altLang="en-US" sz="2500" b="1" dirty="0">
              <a:solidFill>
                <a:srgbClr val="FF0000"/>
              </a:solidFill>
            </a:endParaRPr>
          </a:p>
          <a:p>
            <a:pPr>
              <a:buNone/>
              <a:defRPr/>
            </a:pPr>
            <a:r>
              <a:rPr lang="en-US" altLang="en-US" sz="2500" b="1" dirty="0"/>
              <a:t>E-2 :	</a:t>
            </a:r>
            <a:r>
              <a:rPr lang="en-US" altLang="en-US" sz="2500" dirty="0" err="1"/>
              <a:t>Suhu</a:t>
            </a:r>
            <a:r>
              <a:rPr lang="en-US" altLang="en-US" sz="2500" dirty="0"/>
              <a:t> </a:t>
            </a:r>
            <a:r>
              <a:rPr lang="en-US" altLang="en-US" sz="2500" dirty="0" err="1"/>
              <a:t>Amonia</a:t>
            </a:r>
            <a:r>
              <a:rPr lang="en-US" altLang="en-US" sz="2500" dirty="0"/>
              <a:t> </a:t>
            </a:r>
            <a:r>
              <a:rPr lang="en-US" altLang="en-US" sz="2500" dirty="0" err="1"/>
              <a:t>cair</a:t>
            </a:r>
            <a:r>
              <a:rPr lang="en-US" altLang="en-US" sz="2500" dirty="0"/>
              <a:t> pada </a:t>
            </a:r>
            <a:r>
              <a:rPr lang="en-US" altLang="en-US" sz="2500" dirty="0" err="1"/>
              <a:t>tekanan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Atmosfir</a:t>
            </a:r>
            <a:r>
              <a:rPr lang="en-US" altLang="en-US" sz="2500" dirty="0"/>
              <a:t> , </a:t>
            </a:r>
            <a:r>
              <a:rPr lang="en-US" altLang="en-US" sz="2500" dirty="0" err="1"/>
              <a:t>nilainya</a:t>
            </a:r>
            <a:r>
              <a:rPr lang="en-US" altLang="en-US" sz="2500" dirty="0"/>
              <a:t>  </a:t>
            </a:r>
            <a:r>
              <a:rPr lang="en-US" altLang="en-US" sz="2500" dirty="0" err="1"/>
              <a:t>rendah</a:t>
            </a:r>
            <a:r>
              <a:rPr lang="en-US" altLang="en-US" sz="2500" dirty="0"/>
              <a:t> </a:t>
            </a:r>
            <a:r>
              <a:rPr lang="en-US" altLang="en-US" sz="2500" dirty="0" err="1"/>
              <a:t>sekali</a:t>
            </a:r>
            <a:r>
              <a:rPr lang="en-US" altLang="en-US" sz="2500" dirty="0"/>
              <a:t>, 	</a:t>
            </a:r>
            <a:r>
              <a:rPr lang="en-US" altLang="en-US" sz="2500" dirty="0" err="1"/>
              <a:t>mungkinkah</a:t>
            </a:r>
            <a:r>
              <a:rPr lang="en-US" altLang="en-US" sz="2500" dirty="0"/>
              <a:t> “ rate Heat Transfer </a:t>
            </a:r>
            <a:r>
              <a:rPr lang="en-US" altLang="en-US" sz="2500" dirty="0" err="1"/>
              <a:t>ke</a:t>
            </a:r>
            <a:r>
              <a:rPr lang="en-US" altLang="en-US" sz="2500" dirty="0"/>
              <a:t> </a:t>
            </a:r>
            <a:r>
              <a:rPr lang="en-US" altLang="en-US" sz="2500" dirty="0" err="1"/>
              <a:t>dalam</a:t>
            </a:r>
            <a:r>
              <a:rPr lang="en-US" altLang="en-US" sz="2500" dirty="0"/>
              <a:t> </a:t>
            </a:r>
            <a:r>
              <a:rPr lang="en-US" altLang="en-US" sz="2500" dirty="0" err="1"/>
              <a:t>Tangki</a:t>
            </a:r>
            <a:r>
              <a:rPr lang="en-US" altLang="en-US" sz="2500" dirty="0"/>
              <a:t> </a:t>
            </a:r>
            <a:r>
              <a:rPr lang="en-US" altLang="en-US" sz="2500" dirty="0" err="1"/>
              <a:t>Amonia</a:t>
            </a:r>
            <a:r>
              <a:rPr lang="en-US" altLang="en-US" sz="2500" dirty="0"/>
              <a:t> </a:t>
            </a:r>
            <a:r>
              <a:rPr lang="en-US" altLang="en-US" sz="2500" dirty="0" err="1"/>
              <a:t>besar</a:t>
            </a:r>
            <a:r>
              <a:rPr lang="en-US" altLang="en-US" sz="2500" dirty="0"/>
              <a:t> </a:t>
            </a:r>
            <a:r>
              <a:rPr lang="en-US" altLang="en-US" sz="2500" dirty="0" err="1"/>
              <a:t>sekali</a:t>
            </a:r>
            <a:r>
              <a:rPr lang="en-US" altLang="en-US" sz="2500" dirty="0"/>
              <a:t> ? </a:t>
            </a:r>
          </a:p>
          <a:p>
            <a:pPr>
              <a:buNone/>
              <a:defRPr/>
            </a:pPr>
            <a:r>
              <a:rPr lang="en-US" altLang="en-US" sz="2500" b="1" dirty="0">
                <a:solidFill>
                  <a:srgbClr val="0000FF"/>
                </a:solidFill>
              </a:rPr>
              <a:t>E-1 :	</a:t>
            </a:r>
            <a:r>
              <a:rPr lang="en-US" altLang="en-US" sz="2500" b="1" dirty="0" err="1">
                <a:solidFill>
                  <a:srgbClr val="0000FF"/>
                </a:solidFill>
              </a:rPr>
              <a:t>Perhitungan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sederhana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akan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memberikan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gambaran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tentang</a:t>
            </a:r>
            <a:r>
              <a:rPr lang="en-US" altLang="en-US" sz="2500" b="1" dirty="0">
                <a:solidFill>
                  <a:srgbClr val="0000FF"/>
                </a:solidFill>
              </a:rPr>
              <a:t> 	</a:t>
            </a:r>
            <a:r>
              <a:rPr lang="en-US" altLang="en-US" sz="2500" b="1" dirty="0" err="1">
                <a:solidFill>
                  <a:srgbClr val="0000FF"/>
                </a:solidFill>
              </a:rPr>
              <a:t>perpindahan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  <a:r>
              <a:rPr lang="en-US" altLang="en-US" sz="2500" b="1" dirty="0" err="1">
                <a:solidFill>
                  <a:srgbClr val="0000FF"/>
                </a:solidFill>
              </a:rPr>
              <a:t>panas</a:t>
            </a:r>
            <a:r>
              <a:rPr lang="en-US" altLang="en-US" sz="2500" b="1" dirty="0">
                <a:solidFill>
                  <a:srgbClr val="0000FF"/>
                </a:solidFill>
              </a:rPr>
              <a:t> </a:t>
            </a:r>
          </a:p>
          <a:p>
            <a:pPr>
              <a:buNone/>
              <a:defRPr/>
            </a:pPr>
            <a:r>
              <a:rPr lang="en-US" altLang="en-US" sz="2500" b="1" dirty="0">
                <a:solidFill>
                  <a:srgbClr val="0000FF"/>
                </a:solidFill>
              </a:rPr>
              <a:t>	</a:t>
            </a:r>
            <a:r>
              <a:rPr lang="en-US" altLang="en-US" sz="2500" dirty="0" err="1"/>
              <a:t>Amonia</a:t>
            </a:r>
            <a:r>
              <a:rPr lang="en-US" altLang="en-US" sz="2500" dirty="0"/>
              <a:t> 60.000 ton </a:t>
            </a:r>
            <a:r>
              <a:rPr lang="en-US" altLang="en-US" sz="2500" dirty="0" err="1"/>
              <a:t>disimpan</a:t>
            </a:r>
            <a:r>
              <a:rPr lang="en-US" altLang="en-US" sz="2500" dirty="0"/>
              <a:t> pada </a:t>
            </a:r>
            <a:r>
              <a:rPr lang="en-US" altLang="en-US" sz="2500" dirty="0" err="1"/>
              <a:t>fase</a:t>
            </a:r>
            <a:r>
              <a:rPr lang="en-US" altLang="en-US" sz="2500" dirty="0"/>
              <a:t> </a:t>
            </a:r>
            <a:r>
              <a:rPr lang="en-US" altLang="en-US" sz="2500" dirty="0" err="1"/>
              <a:t>cair</a:t>
            </a:r>
            <a:r>
              <a:rPr lang="en-US" altLang="en-US" sz="2500" dirty="0"/>
              <a:t> pada </a:t>
            </a:r>
            <a:r>
              <a:rPr lang="en-US" altLang="en-US" sz="2500" dirty="0" err="1"/>
              <a:t>titik</a:t>
            </a:r>
            <a:r>
              <a:rPr lang="en-US" altLang="en-US" sz="2500" dirty="0"/>
              <a:t> </a:t>
            </a:r>
            <a:r>
              <a:rPr lang="en-US" altLang="en-US" sz="2500" dirty="0" err="1"/>
              <a:t>didihnya</a:t>
            </a:r>
            <a:r>
              <a:rPr lang="en-US" altLang="en-US" sz="2500" dirty="0"/>
              <a:t>, </a:t>
            </a:r>
            <a:r>
              <a:rPr lang="en-US" altLang="en-US" sz="2500" dirty="0" err="1"/>
              <a:t>maka</a:t>
            </a:r>
            <a:r>
              <a:rPr lang="en-US" altLang="en-US" sz="2500" dirty="0"/>
              <a:t> </a:t>
            </a:r>
            <a:r>
              <a:rPr lang="en-US" altLang="en-US" sz="2500" dirty="0" err="1"/>
              <a:t>perbedaan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suhu</a:t>
            </a:r>
            <a:r>
              <a:rPr lang="en-US" altLang="en-US" sz="2500" dirty="0"/>
              <a:t> 100 </a:t>
            </a:r>
            <a:r>
              <a:rPr lang="en-US" altLang="en-US" sz="2500" baseline="30000" dirty="0"/>
              <a:t>0</a:t>
            </a:r>
            <a:r>
              <a:rPr lang="en-US" altLang="en-US" sz="2500" dirty="0"/>
              <a:t> C  </a:t>
            </a:r>
            <a:r>
              <a:rPr lang="en-US" altLang="en-US" sz="2500" dirty="0" err="1"/>
              <a:t>dengan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sekelilingnya</a:t>
            </a:r>
            <a:r>
              <a:rPr lang="en-US" altLang="en-US" sz="2500" dirty="0"/>
              <a:t> </a:t>
            </a:r>
            <a:r>
              <a:rPr lang="en-US" altLang="en-US" sz="2500" dirty="0" err="1"/>
              <a:t>mungkin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terjadi</a:t>
            </a:r>
            <a:r>
              <a:rPr lang="en-US" altLang="en-US" sz="2500" dirty="0"/>
              <a:t>.</a:t>
            </a:r>
          </a:p>
          <a:p>
            <a:pPr>
              <a:buNone/>
              <a:defRPr/>
            </a:pPr>
            <a:r>
              <a:rPr lang="en-US" altLang="en-US" sz="2500" dirty="0"/>
              <a:t>	</a:t>
            </a:r>
            <a:r>
              <a:rPr lang="en-US" altLang="en-US" sz="2500" dirty="0" err="1"/>
              <a:t>Tahanan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Perpindahan</a:t>
            </a:r>
            <a:r>
              <a:rPr lang="en-US" altLang="en-US" sz="2500" dirty="0"/>
              <a:t> </a:t>
            </a:r>
            <a:r>
              <a:rPr lang="en-US" altLang="en-US" sz="2500" dirty="0" err="1"/>
              <a:t>Panas</a:t>
            </a:r>
            <a:r>
              <a:rPr lang="en-US" altLang="en-US" sz="2500" dirty="0"/>
              <a:t> = h = 10 Btu/j.ft</a:t>
            </a:r>
            <a:r>
              <a:rPr lang="en-US" altLang="en-US" sz="2500" baseline="30000" dirty="0"/>
              <a:t>2</a:t>
            </a:r>
            <a:r>
              <a:rPr lang="en-US" altLang="en-US" sz="2500" dirty="0"/>
              <a:t> .</a:t>
            </a:r>
            <a:r>
              <a:rPr lang="en-US" altLang="en-US" sz="2500" baseline="30000" dirty="0"/>
              <a:t>0</a:t>
            </a:r>
            <a:r>
              <a:rPr lang="en-US" altLang="en-US" sz="2500" dirty="0"/>
              <a:t>F</a:t>
            </a:r>
          </a:p>
          <a:p>
            <a:pPr>
              <a:buNone/>
              <a:defRPr/>
            </a:pPr>
            <a:r>
              <a:rPr lang="en-US" altLang="en-US" sz="2500" dirty="0"/>
              <a:t>	k = 0,15 Btu/j.ft</a:t>
            </a:r>
            <a:r>
              <a:rPr lang="en-US" altLang="en-US" sz="2500" baseline="30000" dirty="0"/>
              <a:t>2</a:t>
            </a:r>
            <a:r>
              <a:rPr lang="en-US" altLang="en-US" sz="2500" dirty="0"/>
              <a:t> .</a:t>
            </a:r>
            <a:r>
              <a:rPr lang="en-US" altLang="en-US" sz="2500" baseline="30000" dirty="0"/>
              <a:t>0</a:t>
            </a:r>
            <a:r>
              <a:rPr lang="en-US" altLang="en-US" sz="2500" dirty="0"/>
              <a:t>F (Urethane Foam Insulation).</a:t>
            </a:r>
          </a:p>
          <a:p>
            <a:pPr>
              <a:buNone/>
              <a:defRPr/>
            </a:pPr>
            <a:r>
              <a:rPr lang="en-US" altLang="en-US" sz="2500" dirty="0"/>
              <a:t>	</a:t>
            </a:r>
            <a:r>
              <a:rPr lang="en-US" altLang="en-US" sz="2500" b="1" dirty="0" err="1"/>
              <a:t>Perhitungan</a:t>
            </a:r>
            <a:r>
              <a:rPr lang="en-US" altLang="en-US" sz="2500" b="1" dirty="0"/>
              <a:t>  </a:t>
            </a:r>
            <a:r>
              <a:rPr lang="en-US" altLang="en-US" sz="2500" dirty="0"/>
              <a:t>:  BEJANA :    Tinggi = Diameter</a:t>
            </a:r>
          </a:p>
          <a:p>
            <a:pPr>
              <a:buNone/>
              <a:defRPr/>
            </a:pPr>
            <a:r>
              <a:rPr lang="en-US" altLang="en-US" sz="2500" dirty="0"/>
              <a:t>				</a:t>
            </a:r>
            <a:r>
              <a:rPr lang="en-US" altLang="en-US" sz="2500" b="1" dirty="0"/>
              <a:t>A  = 5</a:t>
            </a:r>
            <a:r>
              <a:rPr lang="en-US" altLang="en-US" sz="2500" b="1" dirty="0">
                <a:sym typeface="Symbol" panose="05050102010706020507" pitchFamily="18" charset="2"/>
              </a:rPr>
              <a:t>/4 (4 V/ )</a:t>
            </a:r>
            <a:r>
              <a:rPr lang="en-US" altLang="en-US" sz="2500" b="1" baseline="30000" dirty="0">
                <a:sym typeface="Symbol" panose="05050102010706020507" pitchFamily="18" charset="2"/>
              </a:rPr>
              <a:t>2/3  </a:t>
            </a:r>
            <a:r>
              <a:rPr lang="en-US" altLang="en-US" sz="2500" b="1" dirty="0">
                <a:sym typeface="Symbol" panose="05050102010706020507" pitchFamily="18" charset="2"/>
              </a:rPr>
              <a:t> </a:t>
            </a:r>
          </a:p>
          <a:p>
            <a:pPr>
              <a:buNone/>
              <a:defRPr/>
            </a:pPr>
            <a:r>
              <a:rPr lang="en-US" altLang="en-US" sz="2500" b="1" dirty="0">
                <a:sym typeface="Symbol" panose="05050102010706020507" pitchFamily="18" charset="2"/>
              </a:rPr>
              <a:t>	V  = (60.000 ton)(2.000 </a:t>
            </a:r>
            <a:r>
              <a:rPr lang="en-US" altLang="en-US" sz="2500" b="1" dirty="0" err="1">
                <a:sym typeface="Symbol" panose="05050102010706020507" pitchFamily="18" charset="2"/>
              </a:rPr>
              <a:t>lb</a:t>
            </a:r>
            <a:r>
              <a:rPr lang="en-US" altLang="en-US" sz="2500" b="1" dirty="0">
                <a:sym typeface="Symbol" panose="05050102010706020507" pitchFamily="18" charset="2"/>
              </a:rPr>
              <a:t>/ton)/ 50 </a:t>
            </a:r>
            <a:r>
              <a:rPr lang="en-US" altLang="en-US" sz="2500" b="1" dirty="0" err="1">
                <a:sym typeface="Symbol" panose="05050102010706020507" pitchFamily="18" charset="2"/>
              </a:rPr>
              <a:t>lb</a:t>
            </a:r>
            <a:r>
              <a:rPr lang="en-US" altLang="en-US" sz="2500" b="1" dirty="0">
                <a:sym typeface="Symbol" panose="05050102010706020507" pitchFamily="18" charset="2"/>
              </a:rPr>
              <a:t>/</a:t>
            </a:r>
            <a:r>
              <a:rPr lang="en-US" altLang="en-US" sz="2500" b="1" dirty="0" err="1">
                <a:sym typeface="Symbol" panose="05050102010706020507" pitchFamily="18" charset="2"/>
              </a:rPr>
              <a:t>cuft</a:t>
            </a:r>
            <a:r>
              <a:rPr lang="en-US" altLang="en-US" sz="2500" b="1" dirty="0">
                <a:sym typeface="Symbol" panose="05050102010706020507" pitchFamily="18" charset="2"/>
              </a:rPr>
              <a:t> = 2,4 x 10</a:t>
            </a:r>
            <a:r>
              <a:rPr lang="en-US" altLang="en-US" sz="2500" b="1" baseline="30000" dirty="0">
                <a:sym typeface="Symbol" panose="05050102010706020507" pitchFamily="18" charset="2"/>
              </a:rPr>
              <a:t>6</a:t>
            </a:r>
            <a:r>
              <a:rPr lang="en-US" altLang="en-US" sz="2500" b="1" dirty="0">
                <a:sym typeface="Symbol" panose="05050102010706020507" pitchFamily="18" charset="2"/>
              </a:rPr>
              <a:t> </a:t>
            </a:r>
            <a:r>
              <a:rPr lang="en-US" altLang="en-US" sz="2500" b="1" dirty="0" err="1">
                <a:sym typeface="Symbol" panose="05050102010706020507" pitchFamily="18" charset="2"/>
              </a:rPr>
              <a:t>cuft</a:t>
            </a:r>
            <a:r>
              <a:rPr lang="en-US" altLang="en-US" sz="2500" b="1" dirty="0">
                <a:sym typeface="Symbol" panose="05050102010706020507" pitchFamily="18" charset="2"/>
              </a:rPr>
              <a:t>.</a:t>
            </a:r>
            <a:endParaRPr lang="en-US" altLang="en-US" sz="2500" b="1" dirty="0"/>
          </a:p>
          <a:p>
            <a:pPr>
              <a:buNone/>
              <a:defRPr/>
            </a:pPr>
            <a:endParaRPr lang="en-US" altLang="en-US" sz="2500" b="1" dirty="0">
              <a:solidFill>
                <a:srgbClr val="FF0000"/>
              </a:solidFill>
            </a:endParaRPr>
          </a:p>
          <a:p>
            <a:pPr>
              <a:buNone/>
              <a:defRPr/>
            </a:pPr>
            <a:endParaRPr lang="id-ID" altLang="en-US" sz="2785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7DA61-C07C-3C16-A790-0E52EAAE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C5B80DC9-E1D7-0463-A449-3984C5309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CCA2ADC-9806-4117-8106-BD6C66CA13D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16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ubtitle 5">
            <a:extLst>
              <a:ext uri="{FF2B5EF4-FFF2-40B4-BE49-F238E27FC236}">
                <a16:creationId xmlns:a16="http://schemas.microsoft.com/office/drawing/2014/main" id="{B5986737-58B0-8E83-8789-FAAAE8C09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978" y="65087"/>
            <a:ext cx="10972800" cy="6615113"/>
          </a:xfr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defRPr/>
            </a:pPr>
            <a:r>
              <a:rPr lang="en-US" altLang="en-US" sz="2845" dirty="0"/>
              <a:t>Jadi : A = 85.000 ft</a:t>
            </a:r>
            <a:r>
              <a:rPr lang="en-US" altLang="en-US" sz="2845" baseline="30000" dirty="0"/>
              <a:t>2</a:t>
            </a:r>
            <a:r>
              <a:rPr lang="en-US" altLang="en-US" sz="2845" dirty="0"/>
              <a:t> .</a:t>
            </a:r>
          </a:p>
          <a:p>
            <a:pPr algn="l">
              <a:defRPr/>
            </a:pPr>
            <a:r>
              <a:rPr lang="en-US" altLang="en-US" sz="2845" dirty="0"/>
              <a:t>Rate Heat Transfer (Q) = U.A. </a:t>
            </a:r>
            <a:r>
              <a:rPr lang="en-US" altLang="en-US" sz="2845" dirty="0">
                <a:sym typeface="Symbol" panose="05050102010706020507" pitchFamily="18" charset="2"/>
              </a:rPr>
              <a:t> T </a:t>
            </a:r>
          </a:p>
          <a:p>
            <a:pPr algn="l">
              <a:defRPr/>
            </a:pPr>
            <a:r>
              <a:rPr lang="en-US" altLang="en-US" sz="2845" dirty="0">
                <a:sym typeface="Symbol" panose="05050102010706020507" pitchFamily="18" charset="2"/>
              </a:rPr>
              <a:t>Q = (1/10 + x/0,15) (85.000)(100) Btu/jam</a:t>
            </a:r>
          </a:p>
          <a:p>
            <a:pPr algn="l">
              <a:defRPr/>
            </a:pPr>
            <a:r>
              <a:rPr lang="en-US" altLang="en-US" sz="2845" dirty="0">
                <a:sym typeface="Symbol" panose="05050102010706020507" pitchFamily="18" charset="2"/>
              </a:rPr>
              <a:t>	</a:t>
            </a:r>
            <a:r>
              <a:rPr lang="en-US" altLang="en-US" sz="2845" b="1" dirty="0" err="1">
                <a:sym typeface="Symbol" panose="05050102010706020507" pitchFamily="18" charset="2"/>
              </a:rPr>
              <a:t>Besarnya</a:t>
            </a:r>
            <a:r>
              <a:rPr lang="en-US" altLang="en-US" sz="2845" b="1" dirty="0">
                <a:sym typeface="Symbol" panose="05050102010706020507" pitchFamily="18" charset="2"/>
              </a:rPr>
              <a:t> Q </a:t>
            </a:r>
            <a:r>
              <a:rPr lang="en-US" altLang="en-US" sz="2845" b="1" dirty="0" err="1">
                <a:sym typeface="Symbol" panose="05050102010706020507" pitchFamily="18" charset="2"/>
              </a:rPr>
              <a:t>tergantung</a:t>
            </a:r>
            <a:r>
              <a:rPr lang="en-US" altLang="en-US" sz="2845" b="1" dirty="0">
                <a:sym typeface="Symbol" panose="05050102010706020507" pitchFamily="18" charset="2"/>
              </a:rPr>
              <a:t> </a:t>
            </a:r>
            <a:r>
              <a:rPr lang="en-US" altLang="en-US" sz="2845" b="1" dirty="0" err="1">
                <a:sym typeface="Symbol" panose="05050102010706020507" pitchFamily="18" charset="2"/>
              </a:rPr>
              <a:t>tebal</a:t>
            </a:r>
            <a:r>
              <a:rPr lang="en-US" altLang="en-US" sz="2845" b="1" dirty="0">
                <a:sym typeface="Symbol" panose="05050102010706020507" pitchFamily="18" charset="2"/>
              </a:rPr>
              <a:t> </a:t>
            </a:r>
            <a:r>
              <a:rPr lang="en-US" altLang="en-US" sz="2845" b="1" dirty="0" err="1">
                <a:sym typeface="Symbol" panose="05050102010706020507" pitchFamily="18" charset="2"/>
              </a:rPr>
              <a:t>Isolasi</a:t>
            </a:r>
            <a:r>
              <a:rPr lang="en-US" altLang="en-US" sz="2845" b="1" dirty="0">
                <a:sym typeface="Symbol" panose="05050102010706020507" pitchFamily="18" charset="2"/>
              </a:rPr>
              <a:t> (x)</a:t>
            </a:r>
          </a:p>
          <a:p>
            <a:pPr algn="l"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			</a:t>
            </a:r>
            <a:r>
              <a:rPr lang="en-US" altLang="en-US" sz="2845" b="1" dirty="0" err="1">
                <a:sym typeface="Symbol" panose="05050102010706020507" pitchFamily="18" charset="2"/>
              </a:rPr>
              <a:t>Hubungan</a:t>
            </a:r>
            <a:r>
              <a:rPr lang="en-US" altLang="en-US" sz="2845" b="1" dirty="0">
                <a:sym typeface="Symbol" panose="05050102010706020507" pitchFamily="18" charset="2"/>
              </a:rPr>
              <a:t> : X   Vs  Q</a:t>
            </a:r>
          </a:p>
          <a:p>
            <a:pPr algn="l"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     		             </a:t>
            </a:r>
          </a:p>
          <a:p>
            <a:pPr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 HEAT TRANSFER TO TANK</a:t>
            </a:r>
          </a:p>
          <a:p>
            <a:pPr algn="l"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     X, Insulation </a:t>
            </a:r>
            <a:r>
              <a:rPr lang="en-US" altLang="en-US" sz="2845" b="1" dirty="0" err="1">
                <a:sym typeface="Symbol" panose="05050102010706020507" pitchFamily="18" charset="2"/>
              </a:rPr>
              <a:t>Thickeness</a:t>
            </a:r>
            <a:r>
              <a:rPr lang="en-US" altLang="en-US" sz="2845" b="1" dirty="0">
                <a:sym typeface="Symbol" panose="05050102010706020507" pitchFamily="18" charset="2"/>
              </a:rPr>
              <a:t> (in)			      Q, Btu/jam</a:t>
            </a:r>
          </a:p>
          <a:p>
            <a:pPr algn="l"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		0,00                                                        8,5 x 10 </a:t>
            </a:r>
            <a:r>
              <a:rPr lang="en-US" altLang="en-US" sz="2845" b="1" baseline="30000" dirty="0">
                <a:sym typeface="Symbol" panose="05050102010706020507" pitchFamily="18" charset="2"/>
              </a:rPr>
              <a:t>7</a:t>
            </a:r>
            <a:r>
              <a:rPr lang="en-US" altLang="en-US" sz="2845" b="1" dirty="0">
                <a:sym typeface="Symbol" panose="05050102010706020507" pitchFamily="18" charset="2"/>
              </a:rPr>
              <a:t>  </a:t>
            </a:r>
          </a:p>
          <a:p>
            <a:pPr algn="l">
              <a:defRPr/>
            </a:pPr>
            <a:r>
              <a:rPr lang="en-US" altLang="en-US" sz="2845" b="1" dirty="0">
                <a:sym typeface="Symbol" panose="05050102010706020507" pitchFamily="18" charset="2"/>
              </a:rPr>
              <a:t>		6,00                                                        2,1 x 10 </a:t>
            </a:r>
            <a:r>
              <a:rPr lang="en-US" altLang="en-US" sz="2845" b="1" baseline="30000" dirty="0">
                <a:sym typeface="Symbol" panose="05050102010706020507" pitchFamily="18" charset="2"/>
              </a:rPr>
              <a:t>5  </a:t>
            </a:r>
            <a:endParaRPr lang="en-US" altLang="en-US" sz="2845" b="1" dirty="0">
              <a:sym typeface="Symbol" panose="05050102010706020507" pitchFamily="18" charset="2"/>
            </a:endParaRPr>
          </a:p>
          <a:p>
            <a:pPr algn="l">
              <a:defRPr/>
            </a:pPr>
            <a:r>
              <a:rPr lang="en-US" altLang="en-US" sz="2845" dirty="0"/>
              <a:t>	         </a:t>
            </a:r>
            <a:r>
              <a:rPr lang="en-US" altLang="en-US" sz="2845" b="1" dirty="0"/>
              <a:t>12,00                                                        1,1 x 10</a:t>
            </a:r>
            <a:r>
              <a:rPr lang="en-US" altLang="en-US" sz="2845" b="1" baseline="30000" dirty="0"/>
              <a:t> 5</a:t>
            </a:r>
            <a:endParaRPr lang="id-ID" altLang="en-US" sz="2845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D965E-EE31-159F-E212-C39F8AAB5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73F13D2E-9061-91B9-72C3-23FEE53AB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27EA0F02-A31B-4977-98A5-4B8D1D249F63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17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5489D22-E7CD-E593-EEF5-C0CB622AE8ED}"/>
              </a:ext>
            </a:extLst>
          </p:cNvPr>
          <p:cNvCxnSpPr/>
          <p:nvPr/>
        </p:nvCxnSpPr>
        <p:spPr>
          <a:xfrm>
            <a:off x="1061244" y="2864644"/>
            <a:ext cx="9798844" cy="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987607B-B00A-6445-90DB-40FA4F3064CD}"/>
              </a:ext>
            </a:extLst>
          </p:cNvPr>
          <p:cNvCxnSpPr/>
          <p:nvPr/>
        </p:nvCxnSpPr>
        <p:spPr>
          <a:xfrm>
            <a:off x="880666" y="6093222"/>
            <a:ext cx="9798447" cy="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C98E5190-05D4-5127-021B-9BDB2FA064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7400" y="136525"/>
            <a:ext cx="10566400" cy="6386513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marL="603963" indent="-603963" algn="just">
              <a:buNone/>
              <a:defRPr/>
            </a:pPr>
            <a:r>
              <a:rPr lang="en-US" altLang="en-US" sz="2845" b="1"/>
              <a:t>E-2 : </a:t>
            </a:r>
            <a:r>
              <a:rPr lang="en-US" altLang="en-US" sz="2845"/>
              <a:t>Dengan tebal  1 ft = 12 in, diharapkan Q = 110.000 Btu/jam.</a:t>
            </a:r>
          </a:p>
          <a:p>
            <a:pPr marL="603963" indent="-603963" algn="just">
              <a:buNone/>
              <a:defRPr/>
            </a:pPr>
            <a:r>
              <a:rPr lang="en-US" altLang="en-US" sz="2845" b="1"/>
              <a:t>	  </a:t>
            </a:r>
            <a:r>
              <a:rPr lang="en-US" altLang="en-US" sz="2845"/>
              <a:t>Berarti akan terjadi penguapan sekitar   =</a:t>
            </a:r>
          </a:p>
          <a:p>
            <a:pPr marL="603963" indent="-603963" algn="just">
              <a:buNone/>
              <a:defRPr/>
            </a:pPr>
            <a:r>
              <a:rPr lang="en-US" altLang="en-US" sz="2845" b="1"/>
              <a:t>	 </a:t>
            </a:r>
            <a:r>
              <a:rPr lang="en-US" altLang="en-US" sz="2845"/>
              <a:t>(110.000) Btu/jam x (1/590) lb/jam          = </a:t>
            </a:r>
            <a:r>
              <a:rPr lang="en-US" altLang="en-US" sz="2845" b="1"/>
              <a:t> </a:t>
            </a:r>
            <a:r>
              <a:rPr lang="en-US" altLang="en-US" sz="2845"/>
              <a:t>170 lb/jam.</a:t>
            </a:r>
          </a:p>
          <a:p>
            <a:pPr marL="603963" indent="-603963" algn="just">
              <a:buNone/>
              <a:defRPr/>
            </a:pPr>
            <a:r>
              <a:rPr lang="en-US" altLang="en-US" sz="2845"/>
              <a:t>	 </a:t>
            </a:r>
            <a:r>
              <a:rPr lang="en-US" altLang="en-US" sz="2845" b="1">
                <a:solidFill>
                  <a:srgbClr val="FF0000"/>
                </a:solidFill>
              </a:rPr>
              <a:t>“ POLUSI UDARA TERLALU BESAR “ </a:t>
            </a:r>
          </a:p>
          <a:p>
            <a:pPr marL="603963" indent="-603963"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</a:rPr>
              <a:t>E-1 : Pemikiran </a:t>
            </a:r>
            <a:endParaRPr lang="en-US" altLang="en-US" sz="2845"/>
          </a:p>
          <a:p>
            <a:pPr marL="603963" indent="-603963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solidFill>
                  <a:srgbClr val="0000FF"/>
                </a:solidFill>
              </a:rPr>
              <a:t> Mengeluarkan investasi yang besar, membutuhkan isolasi lebih tebal.</a:t>
            </a:r>
          </a:p>
          <a:p>
            <a:pPr marL="603963" indent="-603963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solidFill>
                  <a:srgbClr val="0000FF"/>
                </a:solidFill>
              </a:rPr>
              <a:t> Mengatur pembuangan Uap Amonia.</a:t>
            </a:r>
          </a:p>
          <a:p>
            <a:pPr marL="603963" indent="-603963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solidFill>
                  <a:srgbClr val="0000FF"/>
                </a:solidFill>
              </a:rPr>
              <a:t> Recycle Amonia dengan memakai “Refrigerasi” , dengan fluida kerja Amonia dan alat Kompressor , H.E., Flashing Vessel, dll.</a:t>
            </a:r>
          </a:p>
          <a:p>
            <a:pPr marL="603963" indent="-603963" algn="just">
              <a:buNone/>
              <a:defRPr/>
            </a:pPr>
            <a:r>
              <a:rPr lang="en-US" altLang="en-US" sz="2845" b="1"/>
              <a:t>E-2 : </a:t>
            </a:r>
            <a:r>
              <a:rPr lang="en-US" altLang="en-US" sz="2845"/>
              <a:t>Beberapa Pertanyaan </a:t>
            </a:r>
          </a:p>
          <a:p>
            <a:pPr marL="603963" indent="-603963" algn="just">
              <a:buFont typeface="Calibri" panose="020F0502020204030204" pitchFamily="34" charset="0"/>
              <a:buAutoNum type="alphaLcParenR"/>
              <a:defRPr/>
            </a:pPr>
            <a:r>
              <a:rPr lang="en-US" altLang="en-US" sz="2845"/>
              <a:t> Apakah Uap air di dinding tangki akan mengembun dan membeku ? Amonia dengan Kadar 16-27 % dalam udara, mudah terbakar.</a:t>
            </a:r>
          </a:p>
          <a:p>
            <a:pPr marL="603963" indent="-603963">
              <a:buNone/>
              <a:defRPr/>
            </a:pPr>
            <a:endParaRPr lang="id-ID" altLang="en-US" sz="2845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D2CB-45CD-49A9-85EA-590682B62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1296A099-01C4-C956-E342-EBEEEBFFD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E3CB6C4-4C16-477C-8E0D-2159B2FC583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18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C31570C-70E8-6DE1-AA0E-1643C46083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419100"/>
            <a:ext cx="10363994" cy="5839222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marL="603963" indent="-603963" algn="just">
              <a:buNone/>
              <a:defRPr/>
            </a:pPr>
            <a:r>
              <a:rPr lang="en-US" altLang="en-US" sz="2845"/>
              <a:t>b) 	Apakah tidak berbahaya mengisi penuh tangki tersebut ?</a:t>
            </a:r>
          </a:p>
          <a:p>
            <a:pPr marL="603963" indent="-603963" algn="just">
              <a:buNone/>
              <a:defRPr/>
            </a:pPr>
            <a:r>
              <a:rPr lang="en-US" altLang="en-US" sz="2845"/>
              <a:t>c) 	Adakah bahan konstruksi yang tahan lama pada suhu – 28 </a:t>
            </a:r>
            <a:r>
              <a:rPr lang="en-US" altLang="en-US" sz="2845" baseline="30000"/>
              <a:t>0 </a:t>
            </a:r>
            <a:r>
              <a:rPr lang="en-US" altLang="en-US" sz="2845"/>
              <a:t>F  ?</a:t>
            </a:r>
          </a:p>
          <a:p>
            <a:pPr marL="603963" indent="-603963" algn="just">
              <a:buNone/>
              <a:defRPr/>
            </a:pPr>
            <a:r>
              <a:rPr lang="en-US" altLang="en-US" sz="2845"/>
              <a:t>d) 	Dapatkah bejana sebesar itu dapat dibuat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Mengapa tidak menyimpan Amonia dalam jumlah besar di dalam tanah seperti perusahaan kimia menyimpan Ethylene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 Dapatkah kita menyimpan seperti gas methan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 Produk cair minyak bumi sering di simpan pada tangki bertekanan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 Apakah beaya penyimpanan lebih besar dengan nilai Amonia yang disimpan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 Bagaimana Distribusinya ?</a:t>
            </a:r>
          </a:p>
          <a:p>
            <a:pPr marL="603963" indent="-603963" algn="just">
              <a:buFont typeface="Arial" panose="020B0604020202020204" pitchFamily="34" charset="0"/>
              <a:buAutoNum type="alphaLcParenR" startAt="5"/>
              <a:defRPr/>
            </a:pPr>
            <a:r>
              <a:rPr lang="en-US" altLang="en-US" sz="2845"/>
              <a:t> Bagaimana safety nya ?</a:t>
            </a:r>
            <a:endParaRPr lang="id-ID" altLang="en-US" sz="2845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9734A-EE8E-E701-2BAC-8EB83A602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0DDCC33F-0CE8-6B94-5895-818423DF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28496369-0DCE-46F6-98AE-24405DD5DC49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19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2B8B9-34F7-4CA9-D12C-511AB45B8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331;p193">
            <a:extLst>
              <a:ext uri="{FF2B5EF4-FFF2-40B4-BE49-F238E27FC236}">
                <a16:creationId xmlns:a16="http://schemas.microsoft.com/office/drawing/2014/main" id="{65ECC7EE-82C8-8BFA-C852-C8C748C32103}"/>
              </a:ext>
            </a:extLst>
          </p:cNvPr>
          <p:cNvSpPr/>
          <p:nvPr/>
        </p:nvSpPr>
        <p:spPr>
          <a:xfrm>
            <a:off x="771525" y="962025"/>
            <a:ext cx="10648950" cy="5248275"/>
          </a:xfrm>
          <a:prstGeom prst="roundRect">
            <a:avLst>
              <a:gd name="adj" fmla="val 11110"/>
            </a:avLst>
          </a:prstGeom>
          <a:solidFill>
            <a:srgbClr val="FFFFFF"/>
          </a:solidFill>
          <a:ln w="25400" cap="flat" cmpd="sng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57591" tIns="28795" rIns="57591" bIns="28795" anchor="ctr" anchorCtr="0">
            <a:noAutofit/>
          </a:bodyPr>
          <a:lstStyle/>
          <a:p>
            <a:pPr marL="435115" indent="-435115" defTabSz="1160303">
              <a:defRPr/>
            </a:pPr>
            <a:endParaRPr lang="en-US" sz="2250" dirty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05A23E48-B0ED-4775-E730-2A1B8D648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87376" y="492919"/>
            <a:ext cx="5323541" cy="792163"/>
          </a:xfrm>
          <a:solidFill>
            <a:schemeClr val="bg2">
              <a:lumMod val="90000"/>
            </a:schemeClr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altLang="en-US" b="1" dirty="0"/>
              <a:t>KREASI PROSES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97CE776-CBBE-8293-4D2B-ECB04A6D9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670" y="1512047"/>
            <a:ext cx="10386805" cy="4614116"/>
          </a:xfrm>
        </p:spPr>
        <p:txBody>
          <a:bodyPr/>
          <a:lstStyle/>
          <a:p>
            <a:pPr>
              <a:buNone/>
            </a:pPr>
            <a:r>
              <a:rPr lang="en-US" altLang="en-US" dirty="0"/>
              <a:t> 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menghasilkan</a:t>
            </a:r>
            <a:r>
              <a:rPr lang="en-US" altLang="en-US" dirty="0"/>
              <a:t> </a:t>
            </a:r>
            <a:r>
              <a:rPr lang="en-US" altLang="en-US" dirty="0" err="1"/>
              <a:t>produk</a:t>
            </a:r>
            <a:r>
              <a:rPr lang="en-US" altLang="en-US" dirty="0"/>
              <a:t>, </a:t>
            </a:r>
            <a:r>
              <a:rPr lang="en-US" altLang="en-US" dirty="0" err="1"/>
              <a:t>tim</a:t>
            </a:r>
            <a:r>
              <a:rPr lang="en-US" altLang="en-US" dirty="0"/>
              <a:t> </a:t>
            </a:r>
            <a:r>
              <a:rPr lang="en-US" altLang="en-US" dirty="0" err="1"/>
              <a:t>perancangan</a:t>
            </a:r>
            <a:r>
              <a:rPr lang="id-ID" altLang="en-US" dirty="0"/>
              <a:t> </a:t>
            </a:r>
            <a:r>
              <a:rPr lang="en-US" altLang="en-US" dirty="0" err="1"/>
              <a:t>harus</a:t>
            </a:r>
            <a:r>
              <a:rPr lang="en-US" altLang="en-US" dirty="0"/>
              <a:t> </a:t>
            </a:r>
            <a:r>
              <a:rPr lang="en-US" altLang="en-US" dirty="0" err="1"/>
              <a:t>melakukan</a:t>
            </a:r>
            <a:r>
              <a:rPr lang="en-US" altLang="en-US" dirty="0"/>
              <a:t> </a:t>
            </a:r>
            <a:r>
              <a:rPr lang="en-US" altLang="en-US" dirty="0" err="1"/>
              <a:t>tahapan</a:t>
            </a:r>
            <a:r>
              <a:rPr lang="en-US" altLang="en-US" dirty="0"/>
              <a:t> </a:t>
            </a:r>
            <a:r>
              <a:rPr lang="id-ID" altLang="en-US" dirty="0"/>
              <a:t>K</a:t>
            </a:r>
            <a:r>
              <a:rPr lang="en-US" altLang="en-US" dirty="0" err="1"/>
              <a:t>reasi</a:t>
            </a:r>
            <a:r>
              <a:rPr lang="en-US" altLang="en-US" dirty="0"/>
              <a:t> proses.</a:t>
            </a:r>
          </a:p>
          <a:p>
            <a:pPr>
              <a:buNone/>
            </a:pPr>
            <a:r>
              <a:rPr lang="en-US" altLang="en-US" b="1" dirty="0"/>
              <a:t>Data yang </a:t>
            </a:r>
            <a:r>
              <a:rPr lang="en-US" altLang="en-US" b="1" dirty="0" err="1"/>
              <a:t>dibutuhkan</a:t>
            </a:r>
            <a:r>
              <a:rPr lang="en-US" altLang="en-US" b="1" dirty="0"/>
              <a:t> </a:t>
            </a:r>
            <a:r>
              <a:rPr lang="en-US" altLang="en-US" dirty="0"/>
              <a:t>:</a:t>
            </a:r>
            <a:endParaRPr lang="id-ID" altLang="en-US" dirty="0"/>
          </a:p>
          <a:p>
            <a:pPr>
              <a:buNone/>
            </a:pPr>
            <a:r>
              <a:rPr lang="id-ID" altLang="en-US" sz="2400" dirty="0"/>
              <a:t>   T</a:t>
            </a:r>
            <a:r>
              <a:rPr lang="en-US" altLang="en-US" sz="2400" dirty="0" err="1"/>
              <a:t>hermophysical</a:t>
            </a:r>
            <a:r>
              <a:rPr lang="en-US" altLang="en-US" sz="2400" dirty="0"/>
              <a:t>, vapor–liquid equilibrium,</a:t>
            </a:r>
            <a:r>
              <a:rPr lang="en-US" altLang="en-US" dirty="0"/>
              <a:t>  </a:t>
            </a:r>
            <a:r>
              <a:rPr lang="en-US" altLang="en-US" sz="2400" dirty="0"/>
              <a:t>flammability, toxicity, chemical price,</a:t>
            </a:r>
            <a:r>
              <a:rPr lang="id-ID" altLang="en-US" sz="2400" dirty="0"/>
              <a:t> </a:t>
            </a:r>
            <a:r>
              <a:rPr lang="en-US" altLang="en-US" sz="2400" dirty="0"/>
              <a:t>information for process synthesis.</a:t>
            </a:r>
          </a:p>
          <a:p>
            <a:pPr>
              <a:buNone/>
            </a:pPr>
            <a:r>
              <a:rPr lang="en-US" altLang="en-US" b="1" dirty="0">
                <a:solidFill>
                  <a:srgbClr val="C00000"/>
                </a:solidFill>
              </a:rPr>
              <a:t>Preliminary process synthesis :</a:t>
            </a:r>
          </a:p>
          <a:p>
            <a:pPr algn="just">
              <a:buNone/>
            </a:pPr>
            <a:r>
              <a:rPr lang="en-US" altLang="en-US" sz="2400" dirty="0"/>
              <a:t> </a:t>
            </a:r>
            <a:r>
              <a:rPr lang="id-ID" altLang="en-US" sz="2400" dirty="0"/>
              <a:t>  </a:t>
            </a:r>
            <a:r>
              <a:rPr lang="en-US" altLang="en-US" dirty="0" err="1"/>
              <a:t>meliputi</a:t>
            </a:r>
            <a:r>
              <a:rPr lang="en-US" altLang="en-US" dirty="0"/>
              <a:t>  </a:t>
            </a:r>
            <a:r>
              <a:rPr lang="en-US" altLang="en-US" dirty="0" err="1"/>
              <a:t>pembuatan</a:t>
            </a:r>
            <a:r>
              <a:rPr lang="en-US" altLang="en-US" dirty="0"/>
              <a:t> flowsheet yang  </a:t>
            </a:r>
            <a:r>
              <a:rPr lang="en-US" altLang="en-US" dirty="0" err="1"/>
              <a:t>mempertimbangkan</a:t>
            </a:r>
            <a:r>
              <a:rPr lang="en-US" altLang="en-US" dirty="0"/>
              <a:t> </a:t>
            </a:r>
            <a:r>
              <a:rPr lang="en-US" altLang="en-US" dirty="0" err="1"/>
              <a:t>reaksi</a:t>
            </a:r>
            <a:r>
              <a:rPr lang="en-US" altLang="en-US" dirty="0"/>
              <a:t>, </a:t>
            </a:r>
            <a:r>
              <a:rPr lang="en-US" altLang="en-US" dirty="0" err="1"/>
              <a:t>separasi</a:t>
            </a:r>
            <a:r>
              <a:rPr lang="en-US" altLang="en-US" dirty="0"/>
              <a:t>, </a:t>
            </a:r>
            <a:r>
              <a:rPr lang="en-US" altLang="en-US" dirty="0" err="1"/>
              <a:t>perubahan</a:t>
            </a:r>
            <a:r>
              <a:rPr lang="en-US" altLang="en-US" dirty="0"/>
              <a:t> </a:t>
            </a:r>
            <a:r>
              <a:rPr lang="en-US" altLang="en-US" dirty="0" err="1"/>
              <a:t>kondisi</a:t>
            </a:r>
            <a:r>
              <a:rPr lang="en-US" altLang="en-US" dirty="0"/>
              <a:t> </a:t>
            </a:r>
            <a:r>
              <a:rPr lang="en-US" altLang="en-US" dirty="0" err="1"/>
              <a:t>operasi</a:t>
            </a:r>
            <a:r>
              <a:rPr lang="en-US" altLang="en-US" dirty="0"/>
              <a:t> </a:t>
            </a:r>
            <a:r>
              <a:rPr lang="en-US" altLang="en-US" dirty="0" err="1"/>
              <a:t>suhu</a:t>
            </a:r>
            <a:r>
              <a:rPr lang="en-US" altLang="en-US" dirty="0"/>
              <a:t> dan </a:t>
            </a:r>
            <a:r>
              <a:rPr lang="en-US" altLang="en-US" dirty="0" err="1"/>
              <a:t>tekanan</a:t>
            </a:r>
            <a:endParaRPr lang="en-US" altLang="en-US" dirty="0"/>
          </a:p>
        </p:txBody>
      </p:sp>
      <p:sp>
        <p:nvSpPr>
          <p:cNvPr id="14340" name="Slide Number Placeholder 1">
            <a:extLst>
              <a:ext uri="{FF2B5EF4-FFF2-40B4-BE49-F238E27FC236}">
                <a16:creationId xmlns:a16="http://schemas.microsoft.com/office/drawing/2014/main" id="{0B087367-150F-F535-4853-6A4A02FA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25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75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1717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400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BF4692-FBE5-4A4F-AAD4-C14A4FE8EDF1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51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C316775-161D-7729-1BCC-E7EE2DB3DD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14350" y="1485900"/>
            <a:ext cx="11085513" cy="2439988"/>
          </a:xfrm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dirty="0"/>
              <a:t> </a:t>
            </a:r>
          </a:p>
          <a:p>
            <a:pPr algn="just">
              <a:buNone/>
              <a:defRPr/>
            </a:pPr>
            <a:r>
              <a:rPr lang="en-US" altLang="en-US" sz="2845" b="1" dirty="0">
                <a:solidFill>
                  <a:srgbClr val="FF0000"/>
                </a:solidFill>
              </a:rPr>
              <a:t>KOMENTAR :  </a:t>
            </a:r>
          </a:p>
          <a:p>
            <a:pPr algn="just">
              <a:buNone/>
              <a:defRPr/>
            </a:pPr>
            <a:r>
              <a:rPr lang="en-US" altLang="en-US" sz="2845" b="1" dirty="0">
                <a:solidFill>
                  <a:srgbClr val="0000FF"/>
                </a:solidFill>
              </a:rPr>
              <a:t>2 Engineer </a:t>
            </a:r>
            <a:r>
              <a:rPr lang="en-US" altLang="en-US" sz="2845" b="1" dirty="0" err="1">
                <a:solidFill>
                  <a:srgbClr val="0000FF"/>
                </a:solidFill>
              </a:rPr>
              <a:t>mengajukan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berbagai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alternatif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ditinjau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dari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segi</a:t>
            </a:r>
            <a:r>
              <a:rPr lang="en-US" altLang="en-US" sz="2845" b="1" dirty="0">
                <a:solidFill>
                  <a:srgbClr val="0000FF"/>
                </a:solidFill>
              </a:rPr>
              <a:t> : Teknik </a:t>
            </a:r>
            <a:r>
              <a:rPr lang="en-US" altLang="en-US" sz="2845" b="1" dirty="0" err="1">
                <a:solidFill>
                  <a:srgbClr val="0000FF"/>
                </a:solidFill>
              </a:rPr>
              <a:t>Ekonomis</a:t>
            </a:r>
            <a:r>
              <a:rPr lang="en-US" altLang="en-US" sz="2845" b="1" dirty="0">
                <a:solidFill>
                  <a:srgbClr val="0000FF"/>
                </a:solidFill>
              </a:rPr>
              <a:t>, safety, </a:t>
            </a:r>
            <a:r>
              <a:rPr lang="en-US" altLang="en-US" sz="2845" b="1" dirty="0" err="1">
                <a:solidFill>
                  <a:srgbClr val="0000FF"/>
                </a:solidFill>
              </a:rPr>
              <a:t>Legalitas</a:t>
            </a:r>
            <a:r>
              <a:rPr lang="en-US" altLang="en-US" sz="2845" b="1" dirty="0">
                <a:solidFill>
                  <a:srgbClr val="0000FF"/>
                </a:solidFill>
              </a:rPr>
              <a:t>, </a:t>
            </a:r>
            <a:r>
              <a:rPr lang="en-US" altLang="en-US" sz="2845" b="1" dirty="0" err="1">
                <a:solidFill>
                  <a:srgbClr val="0000FF"/>
                </a:solidFill>
              </a:rPr>
              <a:t>dll</a:t>
            </a:r>
            <a:r>
              <a:rPr lang="en-US" altLang="en-US" sz="2845" b="1" dirty="0">
                <a:solidFill>
                  <a:srgbClr val="0000FF"/>
                </a:solidFill>
              </a:rPr>
              <a:t>. </a:t>
            </a:r>
            <a:r>
              <a:rPr lang="en-US" altLang="en-US" sz="2845" b="1" dirty="0" err="1">
                <a:solidFill>
                  <a:srgbClr val="0000FF"/>
                </a:solidFill>
              </a:rPr>
              <a:t>Untuk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mendapatkan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cara</a:t>
            </a:r>
            <a:r>
              <a:rPr lang="en-US" altLang="en-US" sz="2845" b="1" dirty="0">
                <a:solidFill>
                  <a:srgbClr val="0000FF"/>
                </a:solidFill>
              </a:rPr>
              <a:t> yang “ TERBAIK “.</a:t>
            </a:r>
            <a:endParaRPr lang="id-ID" altLang="en-US" sz="2845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63F643-CA7F-BB52-4F8B-11F3C693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65538" name="Slide Number Placeholder 5">
            <a:extLst>
              <a:ext uri="{FF2B5EF4-FFF2-40B4-BE49-F238E27FC236}">
                <a16:creationId xmlns:a16="http://schemas.microsoft.com/office/drawing/2014/main" id="{77F3F534-2C4B-FF87-0B56-AD24EDFA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1DF0816B-C390-4CE9-8AFA-67A59AE72C7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20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BF4E2121-0093-9D02-89D2-1B1BEA39B0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6400" y="664766"/>
            <a:ext cx="11379200" cy="5691584"/>
          </a:xfrm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845" b="1" dirty="0"/>
              <a:t>BAB  III PEMILIHAN  REAKTOR</a:t>
            </a:r>
          </a:p>
          <a:p>
            <a:pPr>
              <a:buNone/>
              <a:defRPr/>
            </a:pPr>
            <a:r>
              <a:rPr lang="en-US" altLang="en-US" sz="2845" dirty="0"/>
              <a:t>Keputusan yang </a:t>
            </a:r>
            <a:r>
              <a:rPr lang="en-US" altLang="en-US" sz="2845" dirty="0" err="1"/>
              <a:t>harus</a:t>
            </a:r>
            <a:r>
              <a:rPr lang="en-US" altLang="en-US" sz="2845" dirty="0"/>
              <a:t> </a:t>
            </a:r>
            <a:r>
              <a:rPr lang="en-US" altLang="en-US" sz="2845" dirty="0" err="1"/>
              <a:t>diambil</a:t>
            </a:r>
            <a:r>
              <a:rPr lang="en-US" altLang="en-US" sz="2845" dirty="0"/>
              <a:t> </a:t>
            </a:r>
            <a:r>
              <a:rPr lang="en-US" altLang="en-US" sz="2845" dirty="0" err="1"/>
              <a:t>adalah</a:t>
            </a:r>
            <a:r>
              <a:rPr lang="en-US" altLang="en-US" sz="2845" dirty="0"/>
              <a:t> :</a:t>
            </a:r>
          </a:p>
          <a:p>
            <a:pPr>
              <a:buNone/>
              <a:defRPr/>
            </a:pPr>
            <a:r>
              <a:rPr lang="en-US" altLang="en-US" sz="2845" dirty="0"/>
              <a:t>		-  Type		-  </a:t>
            </a:r>
            <a:r>
              <a:rPr lang="en-US" altLang="en-US" sz="2845" dirty="0" err="1"/>
              <a:t>Konsentrasi</a:t>
            </a:r>
            <a:endParaRPr lang="en-US" altLang="en-US" sz="2845" dirty="0"/>
          </a:p>
          <a:p>
            <a:pPr>
              <a:buNone/>
              <a:defRPr/>
            </a:pPr>
            <a:r>
              <a:rPr lang="en-US" altLang="en-US" sz="2845" dirty="0"/>
              <a:t>		-  </a:t>
            </a:r>
            <a:r>
              <a:rPr lang="en-US" altLang="en-US" sz="2845" dirty="0" err="1"/>
              <a:t>Suhu</a:t>
            </a:r>
            <a:r>
              <a:rPr lang="en-US" altLang="en-US" sz="2845" dirty="0"/>
              <a:t>		-  </a:t>
            </a:r>
            <a:r>
              <a:rPr lang="en-US" altLang="en-US" sz="2845" dirty="0" err="1"/>
              <a:t>Tekanan</a:t>
            </a:r>
            <a:endParaRPr lang="en-US" altLang="en-US" sz="2845" dirty="0"/>
          </a:p>
          <a:p>
            <a:pPr>
              <a:buNone/>
              <a:defRPr/>
            </a:pPr>
            <a:r>
              <a:rPr lang="en-US" altLang="en-US" sz="2845" dirty="0"/>
              <a:t>		-  Phase		-  </a:t>
            </a:r>
            <a:r>
              <a:rPr lang="en-US" altLang="en-US" sz="2845" dirty="0" err="1"/>
              <a:t>Katalis</a:t>
            </a:r>
            <a:endParaRPr lang="en-US" altLang="en-US" sz="2845" dirty="0"/>
          </a:p>
          <a:p>
            <a:pPr>
              <a:buNone/>
              <a:defRPr/>
            </a:pPr>
            <a:r>
              <a:rPr lang="en-US" altLang="en-US" sz="2845" b="1" dirty="0"/>
              <a:t>Jalan </a:t>
            </a:r>
            <a:r>
              <a:rPr lang="en-US" altLang="en-US" sz="2845" b="1" dirty="0" err="1"/>
              <a:t>Reaksi</a:t>
            </a:r>
            <a:r>
              <a:rPr lang="en-US" altLang="en-US" sz="2845" b="1" dirty="0"/>
              <a:t>  : </a:t>
            </a:r>
            <a:r>
              <a:rPr lang="en-US" altLang="en-US" sz="2845" dirty="0" err="1"/>
              <a:t>Untuk</a:t>
            </a:r>
            <a:r>
              <a:rPr lang="en-US" altLang="en-US" sz="2845" dirty="0"/>
              <a:t> </a:t>
            </a:r>
            <a:r>
              <a:rPr lang="en-US" altLang="en-US" sz="2845" dirty="0" err="1"/>
              <a:t>meghasilkan</a:t>
            </a:r>
            <a:r>
              <a:rPr lang="en-US" altLang="en-US" sz="2845" dirty="0"/>
              <a:t> </a:t>
            </a:r>
            <a:r>
              <a:rPr lang="en-US" altLang="en-US" sz="2845" dirty="0" err="1"/>
              <a:t>suatu</a:t>
            </a:r>
            <a:r>
              <a:rPr lang="en-US" altLang="en-US" sz="2845" dirty="0"/>
              <a:t> </a:t>
            </a:r>
            <a:r>
              <a:rPr lang="en-US" altLang="en-US" sz="2845" dirty="0" err="1"/>
              <a:t>produk</a:t>
            </a:r>
            <a:r>
              <a:rPr lang="en-US" altLang="en-US" sz="2845" dirty="0"/>
              <a:t> , </a:t>
            </a:r>
            <a:r>
              <a:rPr lang="en-US" altLang="en-US" sz="2845" dirty="0" err="1"/>
              <a:t>terdapat</a:t>
            </a:r>
            <a:r>
              <a:rPr lang="en-US" altLang="en-US" sz="2845" dirty="0"/>
              <a:t> </a:t>
            </a:r>
          </a:p>
          <a:p>
            <a:pPr>
              <a:buNone/>
              <a:defRPr/>
            </a:pPr>
            <a:r>
              <a:rPr lang="en-US" altLang="en-US" sz="2845" dirty="0"/>
              <a:t>			</a:t>
            </a:r>
            <a:r>
              <a:rPr lang="en-US" altLang="en-US" sz="2845" b="1" dirty="0">
                <a:solidFill>
                  <a:srgbClr val="0000FF"/>
                </a:solidFill>
              </a:rPr>
              <a:t>“ </a:t>
            </a:r>
            <a:r>
              <a:rPr lang="en-US" altLang="en-US" sz="2845" b="1" dirty="0" err="1">
                <a:solidFill>
                  <a:srgbClr val="0000FF"/>
                </a:solidFill>
              </a:rPr>
              <a:t>Alternatif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jalannya</a:t>
            </a:r>
            <a:r>
              <a:rPr lang="en-US" altLang="en-US" sz="2845" b="1" dirty="0">
                <a:solidFill>
                  <a:srgbClr val="0000FF"/>
                </a:solidFill>
              </a:rPr>
              <a:t> </a:t>
            </a:r>
            <a:r>
              <a:rPr lang="en-US" altLang="en-US" sz="2845" b="1" dirty="0" err="1">
                <a:solidFill>
                  <a:srgbClr val="0000FF"/>
                </a:solidFill>
              </a:rPr>
              <a:t>reaksi</a:t>
            </a:r>
            <a:r>
              <a:rPr lang="en-US" altLang="en-US" sz="2845" b="1" dirty="0">
                <a:solidFill>
                  <a:srgbClr val="0000FF"/>
                </a:solidFill>
              </a:rPr>
              <a:t> “	</a:t>
            </a:r>
            <a:r>
              <a:rPr lang="en-US" altLang="en-US" sz="2845" dirty="0"/>
              <a:t> </a:t>
            </a:r>
          </a:p>
          <a:p>
            <a:pPr>
              <a:buNone/>
              <a:defRPr/>
            </a:pPr>
            <a:r>
              <a:rPr lang="en-US" altLang="en-US" sz="2845" b="1" dirty="0" err="1"/>
              <a:t>Dasarnya</a:t>
            </a:r>
            <a:r>
              <a:rPr lang="en-US" altLang="en-US" sz="2845" b="1" dirty="0"/>
              <a:t> :</a:t>
            </a:r>
            <a:r>
              <a:rPr lang="en-US" altLang="en-US" sz="2845" dirty="0"/>
              <a:t>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 dirty="0"/>
              <a:t> </a:t>
            </a:r>
            <a:r>
              <a:rPr lang="en-US" altLang="en-US" sz="2845" dirty="0" err="1"/>
              <a:t>Membutuhkan</a:t>
            </a:r>
            <a:r>
              <a:rPr lang="en-US" altLang="en-US" sz="2845" dirty="0"/>
              <a:t> </a:t>
            </a:r>
            <a:r>
              <a:rPr lang="en-US" altLang="en-US" sz="2845" dirty="0" err="1"/>
              <a:t>bahan</a:t>
            </a:r>
            <a:r>
              <a:rPr lang="en-US" altLang="en-US" sz="2845" dirty="0"/>
              <a:t> </a:t>
            </a:r>
            <a:r>
              <a:rPr lang="en-US" altLang="en-US" sz="2845" dirty="0" err="1"/>
              <a:t>baku</a:t>
            </a:r>
            <a:r>
              <a:rPr lang="en-US" altLang="en-US" sz="2845" dirty="0"/>
              <a:t> yang </a:t>
            </a:r>
            <a:r>
              <a:rPr lang="en-US" altLang="en-US" sz="2845" dirty="0" err="1"/>
              <a:t>relatif</a:t>
            </a:r>
            <a:r>
              <a:rPr lang="en-US" altLang="en-US" sz="2845" dirty="0"/>
              <a:t> </a:t>
            </a:r>
            <a:r>
              <a:rPr lang="en-US" altLang="en-US" sz="2845" dirty="0" err="1"/>
              <a:t>murah</a:t>
            </a:r>
            <a:endParaRPr lang="en-US" altLang="en-US" sz="2845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 dirty="0"/>
              <a:t> </a:t>
            </a:r>
            <a:r>
              <a:rPr lang="en-US" altLang="en-US" sz="2845" dirty="0" err="1"/>
              <a:t>Produk</a:t>
            </a:r>
            <a:r>
              <a:rPr lang="en-US" altLang="en-US" sz="2845" dirty="0"/>
              <a:t> </a:t>
            </a:r>
            <a:r>
              <a:rPr lang="en-US" altLang="en-US" sz="2845" dirty="0" err="1"/>
              <a:t>samping</a:t>
            </a:r>
            <a:r>
              <a:rPr lang="en-US" altLang="en-US" sz="2845" dirty="0"/>
              <a:t> , </a:t>
            </a:r>
            <a:r>
              <a:rPr lang="en-US" altLang="en-US" sz="2845" dirty="0" err="1"/>
              <a:t>sedikit</a:t>
            </a:r>
            <a:r>
              <a:rPr lang="en-US" altLang="en-US" sz="2845" dirty="0"/>
              <a:t> </a:t>
            </a:r>
            <a:r>
              <a:rPr lang="en-US" altLang="en-US" sz="2845" dirty="0" err="1"/>
              <a:t>atau</a:t>
            </a:r>
            <a:r>
              <a:rPr lang="en-US" altLang="en-US" sz="2845" dirty="0"/>
              <a:t> </a:t>
            </a:r>
            <a:r>
              <a:rPr lang="en-US" altLang="en-US" sz="2845" dirty="0" err="1"/>
              <a:t>tidak</a:t>
            </a:r>
            <a:r>
              <a:rPr lang="en-US" altLang="en-US" sz="2845" dirty="0"/>
              <a:t> </a:t>
            </a:r>
            <a:r>
              <a:rPr lang="en-US" altLang="en-US" sz="2845" dirty="0" err="1"/>
              <a:t>ada</a:t>
            </a:r>
            <a:r>
              <a:rPr lang="en-US" altLang="en-US" sz="2845" dirty="0"/>
              <a:t> </a:t>
            </a:r>
            <a:r>
              <a:rPr lang="en-US" altLang="en-US" sz="2845" dirty="0" err="1"/>
              <a:t>sama</a:t>
            </a:r>
            <a:r>
              <a:rPr lang="en-US" altLang="en-US" sz="2845" dirty="0"/>
              <a:t> </a:t>
            </a:r>
            <a:r>
              <a:rPr lang="en-US" altLang="en-US" sz="2845" dirty="0" err="1"/>
              <a:t>sekali</a:t>
            </a:r>
            <a:r>
              <a:rPr lang="en-US" altLang="en-US" sz="2845" dirty="0"/>
              <a:t>.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 dirty="0"/>
              <a:t> </a:t>
            </a:r>
            <a:r>
              <a:rPr lang="en-US" altLang="en-US" sz="2845" dirty="0" err="1"/>
              <a:t>Kebutuhan</a:t>
            </a:r>
            <a:r>
              <a:rPr lang="en-US" altLang="en-US" sz="2845" dirty="0"/>
              <a:t> Energy, minimal.</a:t>
            </a:r>
            <a:endParaRPr lang="id-ID" altLang="en-US" sz="2845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11A31-C100-EA1D-161C-D7C82B987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66562" name="Slide Number Placeholder 5">
            <a:extLst>
              <a:ext uri="{FF2B5EF4-FFF2-40B4-BE49-F238E27FC236}">
                <a16:creationId xmlns:a16="http://schemas.microsoft.com/office/drawing/2014/main" id="{2DE60741-3D7A-077E-F8F4-5B5B3348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7BEC6885-588A-40A4-9DCB-DBF16BFC2D7E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21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2BB1BDCE-5E16-7C56-3A7B-C885058188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000" y="-251222"/>
            <a:ext cx="11176000" cy="6908800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785" b="1"/>
              <a:t>		</a:t>
            </a:r>
          </a:p>
          <a:p>
            <a:pPr>
              <a:buNone/>
              <a:defRPr/>
            </a:pPr>
            <a:r>
              <a:rPr lang="en-US" altLang="en-US" sz="2785" b="1"/>
              <a:t>		Contoh :  </a:t>
            </a:r>
            <a:r>
              <a:rPr lang="en-US" altLang="en-US" sz="2785"/>
              <a:t>Ada 3 Alternatif jalannya reaksi  : </a:t>
            </a:r>
          </a:p>
          <a:p>
            <a:pPr>
              <a:buNone/>
              <a:defRPr/>
            </a:pPr>
            <a:r>
              <a:rPr lang="en-US" altLang="en-US" sz="2785"/>
              <a:t>	</a:t>
            </a:r>
          </a:p>
          <a:p>
            <a:pPr>
              <a:buNone/>
              <a:defRPr/>
            </a:pPr>
            <a:r>
              <a:rPr lang="en-US" altLang="en-US" sz="2785"/>
              <a:t>	1.  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2</a:t>
            </a:r>
            <a:r>
              <a:rPr lang="en-US" altLang="en-US" sz="2608"/>
              <a:t> + H Cl                    </a:t>
            </a:r>
            <a:r>
              <a:rPr lang="en-US" altLang="en-US" sz="2785"/>
              <a:t>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3  </a:t>
            </a:r>
            <a:r>
              <a:rPr lang="en-US" altLang="en-US" sz="2608"/>
              <a:t> Cl    (Vinil Chlorid)</a:t>
            </a:r>
          </a:p>
          <a:p>
            <a:pPr>
              <a:buNone/>
              <a:defRPr/>
            </a:pPr>
            <a:r>
              <a:rPr lang="en-US" altLang="en-US" sz="2608"/>
              <a:t>	2.  </a:t>
            </a:r>
            <a:r>
              <a:rPr lang="en-US" altLang="en-US" sz="2845"/>
              <a:t>C</a:t>
            </a:r>
            <a:r>
              <a:rPr lang="en-US" altLang="en-US" sz="2845" baseline="-25000"/>
              <a:t>2</a:t>
            </a:r>
            <a:r>
              <a:rPr lang="en-US" altLang="en-US" sz="2845"/>
              <a:t> H</a:t>
            </a:r>
            <a:r>
              <a:rPr lang="en-US" altLang="en-US" sz="2845" baseline="-25000"/>
              <a:t>4</a:t>
            </a:r>
            <a:r>
              <a:rPr lang="en-US" altLang="en-US" sz="2845"/>
              <a:t> + Cl</a:t>
            </a:r>
            <a:r>
              <a:rPr lang="en-US" altLang="en-US" sz="2845" baseline="-25000"/>
              <a:t>2                            </a:t>
            </a:r>
            <a:r>
              <a:rPr lang="en-US" altLang="en-US" sz="2845"/>
              <a:t> C</a:t>
            </a:r>
            <a:r>
              <a:rPr lang="en-US" altLang="en-US" sz="2845" baseline="-25000"/>
              <a:t>2</a:t>
            </a:r>
            <a:r>
              <a:rPr lang="en-US" altLang="en-US" sz="2845"/>
              <a:t> H</a:t>
            </a:r>
            <a:r>
              <a:rPr lang="en-US" altLang="en-US" sz="2845" baseline="-25000"/>
              <a:t>4 </a:t>
            </a:r>
            <a:r>
              <a:rPr lang="en-US" altLang="en-US" sz="2845"/>
              <a:t>Cl</a:t>
            </a:r>
            <a:r>
              <a:rPr lang="en-US" altLang="en-US" sz="2845" baseline="-25000"/>
              <a:t>2    </a:t>
            </a:r>
          </a:p>
          <a:p>
            <a:pPr>
              <a:buNone/>
              <a:defRPr/>
            </a:pPr>
            <a:r>
              <a:rPr lang="en-US" altLang="en-US" sz="2845" baseline="-25000"/>
              <a:t>		</a:t>
            </a:r>
            <a:r>
              <a:rPr lang="en-US" altLang="en-US" sz="2608"/>
              <a:t>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4 </a:t>
            </a:r>
            <a:r>
              <a:rPr lang="en-US" altLang="en-US" sz="2608"/>
              <a:t>Cl</a:t>
            </a:r>
            <a:r>
              <a:rPr lang="en-US" altLang="en-US" sz="2608" baseline="-25000"/>
              <a:t>2                                 </a:t>
            </a:r>
            <a:r>
              <a:rPr lang="en-US" altLang="en-US" sz="2785"/>
              <a:t>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3  </a:t>
            </a:r>
            <a:r>
              <a:rPr lang="en-US" altLang="en-US" sz="2608"/>
              <a:t> Cl   +  H Cl</a:t>
            </a:r>
          </a:p>
          <a:p>
            <a:pPr>
              <a:buNone/>
              <a:defRPr/>
            </a:pPr>
            <a:endParaRPr lang="en-US" altLang="en-US" sz="2608"/>
          </a:p>
          <a:p>
            <a:pPr>
              <a:buNone/>
              <a:defRPr/>
            </a:pPr>
            <a:r>
              <a:rPr lang="en-US" altLang="en-US" sz="2608"/>
              <a:t>	3.  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4</a:t>
            </a:r>
            <a:r>
              <a:rPr lang="en-US" altLang="en-US" sz="2608"/>
              <a:t>  + ½ O</a:t>
            </a:r>
            <a:r>
              <a:rPr lang="en-US" altLang="en-US" sz="2608" baseline="-25000"/>
              <a:t>2 </a:t>
            </a:r>
            <a:r>
              <a:rPr lang="en-US" altLang="en-US" sz="2608"/>
              <a:t> + 2 H Cl                 C</a:t>
            </a:r>
            <a:r>
              <a:rPr lang="en-US" altLang="en-US" sz="2608" baseline="-25000"/>
              <a:t>2</a:t>
            </a:r>
            <a:r>
              <a:rPr lang="en-US" altLang="en-US" sz="2608"/>
              <a:t> H</a:t>
            </a:r>
            <a:r>
              <a:rPr lang="en-US" altLang="en-US" sz="2608" baseline="-25000"/>
              <a:t>4 </a:t>
            </a:r>
            <a:r>
              <a:rPr lang="en-US" altLang="en-US" sz="2608"/>
              <a:t>Cl</a:t>
            </a:r>
            <a:r>
              <a:rPr lang="en-US" altLang="en-US" sz="2608" baseline="-25000"/>
              <a:t>2  </a:t>
            </a:r>
            <a:r>
              <a:rPr lang="en-US" altLang="en-US" sz="2608"/>
              <a:t> + H</a:t>
            </a:r>
            <a:r>
              <a:rPr lang="en-US" altLang="en-US" sz="2608" baseline="-25000"/>
              <a:t>2</a:t>
            </a:r>
            <a:r>
              <a:rPr lang="en-US" altLang="en-US" sz="2608"/>
              <a:t> O</a:t>
            </a:r>
          </a:p>
          <a:p>
            <a:pPr>
              <a:buNone/>
              <a:defRPr/>
            </a:pPr>
            <a:r>
              <a:rPr lang="en-US" altLang="en-US" sz="2608"/>
              <a:t>	     </a:t>
            </a:r>
            <a:r>
              <a:rPr lang="en-US" altLang="en-US" sz="2845"/>
              <a:t>C</a:t>
            </a:r>
            <a:r>
              <a:rPr lang="en-US" altLang="en-US" sz="2845" baseline="-25000"/>
              <a:t>2</a:t>
            </a:r>
            <a:r>
              <a:rPr lang="en-US" altLang="en-US" sz="2845"/>
              <a:t> H</a:t>
            </a:r>
            <a:r>
              <a:rPr lang="en-US" altLang="en-US" sz="2845" baseline="-25000"/>
              <a:t>4 </a:t>
            </a:r>
            <a:r>
              <a:rPr lang="en-US" altLang="en-US" sz="2845"/>
              <a:t>Cl</a:t>
            </a:r>
            <a:r>
              <a:rPr lang="en-US" altLang="en-US" sz="2845" baseline="-25000"/>
              <a:t>2                           </a:t>
            </a:r>
            <a:r>
              <a:rPr lang="en-US" altLang="en-US" sz="2845"/>
              <a:t>C</a:t>
            </a:r>
            <a:r>
              <a:rPr lang="en-US" altLang="en-US" sz="2845" baseline="-25000"/>
              <a:t>2</a:t>
            </a:r>
            <a:r>
              <a:rPr lang="en-US" altLang="en-US" sz="2845"/>
              <a:t> H</a:t>
            </a:r>
            <a:r>
              <a:rPr lang="en-US" altLang="en-US" sz="2845" baseline="-25000"/>
              <a:t>3  </a:t>
            </a:r>
            <a:r>
              <a:rPr lang="en-US" altLang="en-US" sz="2845"/>
              <a:t> Cl   +  H Cl </a:t>
            </a:r>
          </a:p>
          <a:p>
            <a:pPr>
              <a:buNone/>
              <a:defRPr/>
            </a:pPr>
            <a:endParaRPr lang="en-US" altLang="en-US" sz="2845"/>
          </a:p>
          <a:p>
            <a:pPr>
              <a:buNone/>
              <a:defRPr/>
            </a:pPr>
            <a:r>
              <a:rPr lang="en-US" altLang="en-US" sz="2845"/>
              <a:t>	Reaksi (1) &amp; (2) 	: Tidak Feasible</a:t>
            </a:r>
          </a:p>
          <a:p>
            <a:pPr>
              <a:buNone/>
              <a:defRPr/>
            </a:pPr>
            <a:r>
              <a:rPr lang="en-US" altLang="en-US" sz="2845"/>
              <a:t>	Reaksi (2)		: Produk samping H Cl di jual.</a:t>
            </a:r>
            <a:endParaRPr lang="en-US" altLang="en-US" sz="2785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E46A52-2D63-C016-88E5-A31827E5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67586" name="Slide Number Placeholder 5">
            <a:extLst>
              <a:ext uri="{FF2B5EF4-FFF2-40B4-BE49-F238E27FC236}">
                <a16:creationId xmlns:a16="http://schemas.microsoft.com/office/drawing/2014/main" id="{51F3C643-DB3B-A59C-8BDE-6176758EB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0160B1D-0D0D-4E86-BECC-FEF3402DA52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22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9E35D94-1137-4BB8-95F4-A1277B189E87}"/>
              </a:ext>
            </a:extLst>
          </p:cNvPr>
          <p:cNvCxnSpPr/>
          <p:nvPr/>
        </p:nvCxnSpPr>
        <p:spPr>
          <a:xfrm>
            <a:off x="3228578" y="1487488"/>
            <a:ext cx="1016000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977F95C-E3DC-7810-3898-646ED04E6B7A}"/>
              </a:ext>
            </a:extLst>
          </p:cNvPr>
          <p:cNvCxnSpPr/>
          <p:nvPr/>
        </p:nvCxnSpPr>
        <p:spPr>
          <a:xfrm>
            <a:off x="3183335" y="1938735"/>
            <a:ext cx="101600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2ADB4C5-1BD9-7524-063E-197ED56AC727}"/>
              </a:ext>
            </a:extLst>
          </p:cNvPr>
          <p:cNvCxnSpPr/>
          <p:nvPr/>
        </p:nvCxnSpPr>
        <p:spPr>
          <a:xfrm>
            <a:off x="3228578" y="2367756"/>
            <a:ext cx="1016000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82F3554-4F89-F32D-75E0-0BF4FAB338E5}"/>
              </a:ext>
            </a:extLst>
          </p:cNvPr>
          <p:cNvCxnSpPr/>
          <p:nvPr/>
        </p:nvCxnSpPr>
        <p:spPr>
          <a:xfrm rot="5400000" flipH="1" flipV="1">
            <a:off x="3397845" y="2650133"/>
            <a:ext cx="51951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CF51678-B374-1E6D-2D9C-CD771BCDD109}"/>
              </a:ext>
            </a:extLst>
          </p:cNvPr>
          <p:cNvCxnSpPr/>
          <p:nvPr/>
        </p:nvCxnSpPr>
        <p:spPr>
          <a:xfrm>
            <a:off x="4425156" y="3271044"/>
            <a:ext cx="1016000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686D2D6-E8F7-01E6-0C73-1FF48FA4B8BA}"/>
              </a:ext>
            </a:extLst>
          </p:cNvPr>
          <p:cNvCxnSpPr/>
          <p:nvPr/>
        </p:nvCxnSpPr>
        <p:spPr>
          <a:xfrm>
            <a:off x="2844800" y="3722688"/>
            <a:ext cx="1016000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EAF8260-BC45-9144-3909-7D1F6631FA95}"/>
              </a:ext>
            </a:extLst>
          </p:cNvPr>
          <p:cNvCxnSpPr/>
          <p:nvPr/>
        </p:nvCxnSpPr>
        <p:spPr>
          <a:xfrm rot="5400000" flipH="1" flipV="1">
            <a:off x="3104952" y="4116983"/>
            <a:ext cx="56396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B5A6E07-FB2D-AB62-714E-215068F154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8000" y="-25400"/>
            <a:ext cx="11277997" cy="6637735"/>
          </a:xfrm>
          <a:ln w="19050">
            <a:solidFill>
              <a:srgbClr val="92D05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AutoNum type="alphaUcPeriod"/>
              <a:defRPr/>
            </a:pPr>
            <a:r>
              <a:rPr lang="en-US" altLang="en-US" sz="2845" b="1">
                <a:solidFill>
                  <a:srgbClr val="0000FF"/>
                </a:solidFill>
              </a:rPr>
              <a:t>TYPE SISTEM REAKSI  :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 b="1"/>
              <a:t> </a:t>
            </a:r>
            <a:r>
              <a:rPr lang="en-US" altLang="en-US" sz="2963" b="1"/>
              <a:t>Reaksi Tunggal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altLang="en-US" sz="2963"/>
              <a:t>Feed  </a:t>
            </a:r>
            <a:r>
              <a:rPr lang="en-US" altLang="en-US" sz="2963" b="1"/>
              <a:t>	           </a:t>
            </a:r>
            <a:r>
              <a:rPr lang="en-US" altLang="en-US" sz="2963"/>
              <a:t>Produk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altLang="en-US" sz="2963"/>
              <a:t>Feed                   Produk + By Produk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altLang="en-US" sz="2963"/>
              <a:t>Feed (1) + Feed (2)                    Produk</a:t>
            </a:r>
          </a:p>
          <a:p>
            <a:pPr lvl="1">
              <a:buNone/>
              <a:defRPr/>
            </a:pPr>
            <a:r>
              <a:rPr lang="en-US" altLang="en-US" sz="2963">
                <a:solidFill>
                  <a:srgbClr val="FF0000"/>
                </a:solidFill>
              </a:rPr>
              <a:t>Type Reaktor : Reaktor Batch &amp; Plug Flow Reaktor</a:t>
            </a:r>
          </a:p>
          <a:p>
            <a:pPr lvl="1">
              <a:buNone/>
              <a:defRPr/>
            </a:pPr>
            <a:endParaRPr lang="en-US" altLang="en-US" sz="2963" b="1"/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963" b="1"/>
              <a:t> Reaktor Ganda ( Paralel 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/>
              <a:t>Feed  </a:t>
            </a:r>
            <a:r>
              <a:rPr lang="en-US" altLang="en-US" sz="2963" b="1"/>
              <a:t>	           </a:t>
            </a:r>
            <a:r>
              <a:rPr lang="en-US" altLang="en-US" sz="2963"/>
              <a:t>Produk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 b="1"/>
              <a:t> </a:t>
            </a:r>
            <a:r>
              <a:rPr lang="en-US" altLang="en-US" sz="2963"/>
              <a:t>Feed                   By Produk</a:t>
            </a:r>
          </a:p>
          <a:p>
            <a:pPr lvl="1">
              <a:buNone/>
              <a:defRPr/>
            </a:pPr>
            <a:r>
              <a:rPr lang="en-US" altLang="en-US" sz="2963">
                <a:solidFill>
                  <a:srgbClr val="FF0000"/>
                </a:solidFill>
              </a:rPr>
              <a:t>Type Reaktor : Reaktor Mixed Flow &amp; Plug Flow Reaktor</a:t>
            </a:r>
            <a:endParaRPr lang="en-US" altLang="en-US" sz="2963"/>
          </a:p>
          <a:p>
            <a:pPr>
              <a:buNone/>
              <a:defRPr/>
            </a:pPr>
            <a:endParaRPr lang="en-US" altLang="en-US" sz="2845" b="1"/>
          </a:p>
          <a:p>
            <a:pPr>
              <a:buNone/>
              <a:defRPr/>
            </a:pPr>
            <a:r>
              <a:rPr lang="en-US" altLang="en-US" sz="2845" b="1"/>
              <a:t>	</a:t>
            </a:r>
          </a:p>
          <a:p>
            <a:pPr lvl="1">
              <a:buNone/>
              <a:defRPr/>
            </a:pPr>
            <a:endParaRPr lang="en-US" altLang="en-US" sz="2845">
              <a:solidFill>
                <a:srgbClr val="FF0000"/>
              </a:solidFill>
            </a:endParaRPr>
          </a:p>
          <a:p>
            <a:pPr lvl="1">
              <a:buNone/>
              <a:defRPr/>
            </a:pPr>
            <a:endParaRPr lang="id-ID" altLang="en-US" sz="2845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3EB4F-662B-F9F8-9D6A-CF81D1881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68610" name="Slide Number Placeholder 5">
            <a:extLst>
              <a:ext uri="{FF2B5EF4-FFF2-40B4-BE49-F238E27FC236}">
                <a16:creationId xmlns:a16="http://schemas.microsoft.com/office/drawing/2014/main" id="{9E6C78E0-FEF7-4337-0C4A-AA505E93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0AF18F25-8DED-47F4-9CD0-CA26AF7360FD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23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AF7C050-73BB-540F-BE69-844D882A2FE2}"/>
              </a:ext>
            </a:extLst>
          </p:cNvPr>
          <p:cNvCxnSpPr/>
          <p:nvPr/>
        </p:nvCxnSpPr>
        <p:spPr>
          <a:xfrm>
            <a:off x="2618978" y="1329135"/>
            <a:ext cx="1016000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C951AC9-A2E8-D168-0E3E-E8E9FBD2744E}"/>
              </a:ext>
            </a:extLst>
          </p:cNvPr>
          <p:cNvCxnSpPr/>
          <p:nvPr/>
        </p:nvCxnSpPr>
        <p:spPr>
          <a:xfrm>
            <a:off x="2596356" y="1848644"/>
            <a:ext cx="1016000" cy="39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EEFFD0A-E299-FBEC-964C-E0824B2DAA09}"/>
              </a:ext>
            </a:extLst>
          </p:cNvPr>
          <p:cNvCxnSpPr/>
          <p:nvPr/>
        </p:nvCxnSpPr>
        <p:spPr>
          <a:xfrm>
            <a:off x="4560888" y="2390378"/>
            <a:ext cx="1016000" cy="39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9F227C6-E6B9-C607-DF42-06E80E62FEFE}"/>
              </a:ext>
            </a:extLst>
          </p:cNvPr>
          <p:cNvCxnSpPr/>
          <p:nvPr/>
        </p:nvCxnSpPr>
        <p:spPr>
          <a:xfrm>
            <a:off x="2799556" y="5167313"/>
            <a:ext cx="1016000" cy="79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A5D5514-20D6-F1B9-B5F9-CBBA5A06C927}"/>
              </a:ext>
            </a:extLst>
          </p:cNvPr>
          <p:cNvCxnSpPr/>
          <p:nvPr/>
        </p:nvCxnSpPr>
        <p:spPr>
          <a:xfrm>
            <a:off x="2641600" y="4467622"/>
            <a:ext cx="1016000" cy="39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12600B09-FC01-B453-2B69-04C6366FB0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2950" y="476250"/>
            <a:ext cx="10860088" cy="4476750"/>
          </a:xfrm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AutoNum type="arabicPeriod" startAt="3"/>
              <a:defRPr/>
            </a:pPr>
            <a:r>
              <a:rPr lang="en-US" altLang="en-US" sz="2845" b="1" dirty="0" err="1"/>
              <a:t>Reaksi</a:t>
            </a:r>
            <a:r>
              <a:rPr lang="en-US" altLang="en-US" sz="2845" b="1" dirty="0"/>
              <a:t> </a:t>
            </a:r>
            <a:r>
              <a:rPr lang="en-US" altLang="en-US" sz="2845" b="1" dirty="0" err="1"/>
              <a:t>ganda</a:t>
            </a:r>
            <a:r>
              <a:rPr lang="en-US" altLang="en-US" sz="2845" b="1" dirty="0"/>
              <a:t> (Seri)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 dirty="0"/>
              <a:t>Feed  </a:t>
            </a:r>
            <a:r>
              <a:rPr lang="en-US" altLang="en-US" sz="2963" b="1" dirty="0"/>
              <a:t>	             </a:t>
            </a:r>
            <a:r>
              <a:rPr lang="en-US" altLang="en-US" sz="2963" dirty="0" err="1"/>
              <a:t>Produk</a:t>
            </a:r>
            <a:endParaRPr lang="en-US" altLang="en-US" sz="2963" dirty="0"/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 b="1" dirty="0"/>
              <a:t> </a:t>
            </a:r>
            <a:r>
              <a:rPr lang="en-US" altLang="en-US" sz="2963" dirty="0"/>
              <a:t>Feed                   By </a:t>
            </a:r>
            <a:r>
              <a:rPr lang="en-US" altLang="en-US" sz="2963" dirty="0" err="1"/>
              <a:t>Produk</a:t>
            </a:r>
            <a:endParaRPr lang="en-US" altLang="en-US" sz="2963" dirty="0"/>
          </a:p>
          <a:p>
            <a:pPr lvl="1">
              <a:buNone/>
              <a:defRPr/>
            </a:pPr>
            <a:r>
              <a:rPr lang="en-US" altLang="en-US" sz="2963" dirty="0">
                <a:solidFill>
                  <a:srgbClr val="FF0000"/>
                </a:solidFill>
              </a:rPr>
              <a:t>Type </a:t>
            </a:r>
            <a:r>
              <a:rPr lang="en-US" altLang="en-US" sz="2963" dirty="0" err="1">
                <a:solidFill>
                  <a:srgbClr val="FF0000"/>
                </a:solidFill>
              </a:rPr>
              <a:t>Reaktor</a:t>
            </a:r>
            <a:r>
              <a:rPr lang="en-US" altLang="en-US" sz="2963" dirty="0">
                <a:solidFill>
                  <a:srgbClr val="FF0000"/>
                </a:solidFill>
              </a:rPr>
              <a:t> : </a:t>
            </a:r>
            <a:r>
              <a:rPr lang="en-US" altLang="en-US" sz="2963" dirty="0" err="1">
                <a:solidFill>
                  <a:srgbClr val="FF0000"/>
                </a:solidFill>
              </a:rPr>
              <a:t>Reaktor</a:t>
            </a:r>
            <a:r>
              <a:rPr lang="en-US" altLang="en-US" sz="2963" dirty="0">
                <a:solidFill>
                  <a:srgbClr val="FF0000"/>
                </a:solidFill>
              </a:rPr>
              <a:t> Batch &amp; Plug Flow </a:t>
            </a:r>
            <a:r>
              <a:rPr lang="en-US" altLang="en-US" sz="2963" dirty="0" err="1">
                <a:solidFill>
                  <a:srgbClr val="FF0000"/>
                </a:solidFill>
              </a:rPr>
              <a:t>Reaktor</a:t>
            </a:r>
            <a:endParaRPr lang="en-US" altLang="en-US" sz="2845" b="1" dirty="0"/>
          </a:p>
          <a:p>
            <a:pPr>
              <a:buFont typeface="Wingdings" panose="05000000000000000000" pitchFamily="2" charset="2"/>
              <a:buAutoNum type="arabicPeriod" startAt="3"/>
              <a:defRPr/>
            </a:pPr>
            <a:r>
              <a:rPr lang="en-US" altLang="en-US" sz="2845" b="1" dirty="0"/>
              <a:t> </a:t>
            </a:r>
            <a:r>
              <a:rPr lang="en-US" altLang="en-US" sz="2845" b="1" dirty="0" err="1"/>
              <a:t>Reaktor</a:t>
            </a:r>
            <a:r>
              <a:rPr lang="en-US" altLang="en-US" sz="2845" b="1" dirty="0"/>
              <a:t> Seri – </a:t>
            </a:r>
            <a:r>
              <a:rPr lang="en-US" altLang="en-US" sz="2845" b="1" dirty="0" err="1"/>
              <a:t>Paralel</a:t>
            </a:r>
            <a:r>
              <a:rPr lang="en-US" altLang="en-US" sz="2845" b="1" dirty="0"/>
              <a:t> 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 dirty="0"/>
              <a:t>Feed  </a:t>
            </a:r>
            <a:r>
              <a:rPr lang="en-US" altLang="en-US" sz="2963" b="1" dirty="0"/>
              <a:t>	            </a:t>
            </a:r>
            <a:r>
              <a:rPr lang="en-US" altLang="en-US" sz="2963" dirty="0" err="1"/>
              <a:t>Produk</a:t>
            </a:r>
            <a:endParaRPr lang="en-US" altLang="en-US" sz="2963" dirty="0"/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963" dirty="0"/>
              <a:t>Feed                   By </a:t>
            </a:r>
            <a:r>
              <a:rPr lang="en-US" altLang="en-US" sz="2963" dirty="0" err="1"/>
              <a:t>Produk</a:t>
            </a:r>
            <a:endParaRPr lang="en-US" altLang="en-US" sz="2963" dirty="0"/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/>
              <a:t>Feed                    By </a:t>
            </a:r>
            <a:r>
              <a:rPr lang="en-US" altLang="en-US" sz="2845" dirty="0" err="1"/>
              <a:t>Produk</a:t>
            </a:r>
            <a:endParaRPr lang="en-US" altLang="en-US" sz="2845" b="1" dirty="0"/>
          </a:p>
          <a:p>
            <a:pPr>
              <a:buFont typeface="Wingdings" panose="05000000000000000000" pitchFamily="2" charset="2"/>
              <a:buAutoNum type="arabicPeriod" startAt="3"/>
              <a:defRPr/>
            </a:pPr>
            <a:r>
              <a:rPr lang="en-US" altLang="en-US" sz="2845" b="1" dirty="0"/>
              <a:t> </a:t>
            </a:r>
            <a:r>
              <a:rPr lang="en-US" altLang="en-US" sz="2845" b="1" dirty="0" err="1"/>
              <a:t>Reaksi</a:t>
            </a:r>
            <a:r>
              <a:rPr lang="en-US" altLang="en-US" sz="2845" b="1" dirty="0"/>
              <a:t> </a:t>
            </a:r>
            <a:r>
              <a:rPr lang="en-US" altLang="en-US" sz="2845" b="1" dirty="0" err="1"/>
              <a:t>Polimerisasi</a:t>
            </a:r>
            <a:endParaRPr lang="en-US" altLang="en-US" sz="2845" b="1" dirty="0"/>
          </a:p>
          <a:p>
            <a:pPr lvl="1">
              <a:buNone/>
              <a:defRPr/>
            </a:pPr>
            <a:endParaRPr lang="en-US" altLang="en-US" sz="2845" b="1" dirty="0"/>
          </a:p>
          <a:p>
            <a:pPr lvl="1">
              <a:buNone/>
              <a:defRPr/>
            </a:pPr>
            <a:endParaRPr lang="en-US" altLang="en-US" sz="2963" dirty="0"/>
          </a:p>
          <a:p>
            <a:pPr>
              <a:buNone/>
              <a:defRPr/>
            </a:pPr>
            <a:endParaRPr lang="id-ID" altLang="en-US" sz="2845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75E2C-BFEB-E896-C447-E9D83E4D1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69634" name="Slide Number Placeholder 5">
            <a:extLst>
              <a:ext uri="{FF2B5EF4-FFF2-40B4-BE49-F238E27FC236}">
                <a16:creationId xmlns:a16="http://schemas.microsoft.com/office/drawing/2014/main" id="{62A5B714-F9E6-97E8-08B7-8284FFF95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9509F9E9-D95F-4A1E-872C-665FC075167A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24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8C3B9C1-C831-BD97-6DD6-5D19E8B003A6}"/>
              </a:ext>
            </a:extLst>
          </p:cNvPr>
          <p:cNvCxnSpPr/>
          <p:nvPr/>
        </p:nvCxnSpPr>
        <p:spPr>
          <a:xfrm>
            <a:off x="2647950" y="1159272"/>
            <a:ext cx="790178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48646DA-4F85-285E-BB64-2739A0A2284D}"/>
              </a:ext>
            </a:extLst>
          </p:cNvPr>
          <p:cNvCxnSpPr/>
          <p:nvPr/>
        </p:nvCxnSpPr>
        <p:spPr>
          <a:xfrm>
            <a:off x="2754313" y="1585119"/>
            <a:ext cx="790575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10A86C-32F1-E2E9-3556-5BC3C974C77A}"/>
              </a:ext>
            </a:extLst>
          </p:cNvPr>
          <p:cNvCxnSpPr/>
          <p:nvPr/>
        </p:nvCxnSpPr>
        <p:spPr>
          <a:xfrm>
            <a:off x="2552700" y="3113088"/>
            <a:ext cx="790178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327451A-098D-181A-5C55-332BF58E0018}"/>
              </a:ext>
            </a:extLst>
          </p:cNvPr>
          <p:cNvCxnSpPr/>
          <p:nvPr/>
        </p:nvCxnSpPr>
        <p:spPr>
          <a:xfrm>
            <a:off x="2552700" y="3590528"/>
            <a:ext cx="790178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8BD487C-7B78-9EEA-3F50-93D9ECBCF718}"/>
              </a:ext>
            </a:extLst>
          </p:cNvPr>
          <p:cNvCxnSpPr/>
          <p:nvPr/>
        </p:nvCxnSpPr>
        <p:spPr>
          <a:xfrm>
            <a:off x="2563416" y="4000500"/>
            <a:ext cx="790178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4BFACA4-A152-4879-369C-879EF64055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003" y="877887"/>
            <a:ext cx="10363994" cy="5485210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KINERJA  REAKTOR</a:t>
            </a:r>
          </a:p>
          <a:p>
            <a:pPr algn="ctr">
              <a:buFont typeface="Wingdings" panose="05000000000000000000" pitchFamily="2" charset="2"/>
              <a:buNone/>
            </a:pPr>
            <a:endParaRPr lang="en-US" altLang="en-US" sz="2500" b="1">
              <a:latin typeface="Arial" panose="020B0604020202020204" pitchFamily="34" charset="0"/>
            </a:endParaRPr>
          </a:p>
          <a:p>
            <a:pPr algn="just">
              <a:buFont typeface="Calibri" panose="020F0502020204030204" pitchFamily="34" charset="0"/>
              <a:buAutoNum type="arabicPeriod"/>
            </a:pPr>
            <a:r>
              <a:rPr lang="en-US" altLang="en-US" sz="2500">
                <a:latin typeface="Arial" panose="020B0604020202020204" pitchFamily="34" charset="0"/>
              </a:rPr>
              <a:t> Konversi = Reaktan yang bereaksi /reaktan masuk reaktor.</a:t>
            </a:r>
          </a:p>
          <a:p>
            <a:pPr algn="just">
              <a:buFont typeface="Arial" panose="020B0604020202020204" pitchFamily="34" charset="0"/>
              <a:buNone/>
            </a:pPr>
            <a:endParaRPr lang="en-US" altLang="en-US" sz="250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</a:rPr>
              <a:t>2.  Selektivitas = ( Produk/reaktan yang bereaksi  )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</a:rPr>
              <a:t>				x   Faktor Stochiometri </a:t>
            </a:r>
          </a:p>
          <a:p>
            <a:pPr algn="just">
              <a:buFont typeface="Arial" panose="020B0604020202020204" pitchFamily="34" charset="0"/>
              <a:buNone/>
            </a:pPr>
            <a:endParaRPr lang="en-US" altLang="en-US" sz="250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</a:rPr>
              <a:t>3. Yield Reaktor = ( Produk / Reaktan masuk Reaktor )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</a:rPr>
              <a:t>				x   Faktor stochiometri</a:t>
            </a:r>
          </a:p>
          <a:p>
            <a:pPr algn="just">
              <a:buFont typeface="Arial" panose="020B0604020202020204" pitchFamily="34" charset="0"/>
              <a:buNone/>
            </a:pPr>
            <a:endParaRPr lang="en-US" altLang="en-US" sz="2500">
              <a:latin typeface="Arial" panose="020B0604020202020204" pitchFamily="34" charset="0"/>
            </a:endParaRP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</a:rPr>
              <a:t>Faktor Stochiometri = mole reaktan yang dibutuhkan secara 			   teoritis per mole produk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0D36B-9D37-E66E-D2B4-BE770169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0658" name="Slide Number Placeholder 5">
            <a:extLst>
              <a:ext uri="{FF2B5EF4-FFF2-40B4-BE49-F238E27FC236}">
                <a16:creationId xmlns:a16="http://schemas.microsoft.com/office/drawing/2014/main" id="{BA3AD5BC-BB29-A2F0-9CBA-90C0425F5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CB06FEF9-95B4-4F47-A61E-C39D06791E8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25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C84E2-B863-D301-E1F5-14E94396D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64307"/>
            <a:ext cx="11198622" cy="6253956"/>
          </a:xfrm>
          <a:solidFill>
            <a:schemeClr val="accent3">
              <a:lumMod val="20000"/>
              <a:lumOff val="80000"/>
            </a:schemeClr>
          </a:solidFill>
          <a:ln w="28575">
            <a:solidFill>
              <a:srgbClr val="0000FF"/>
            </a:solidFill>
          </a:ln>
        </p:spPr>
        <p:txBody>
          <a:bodyPr rtlCol="0">
            <a:normAutofit lnSpcReduction="10000"/>
          </a:bodyPr>
          <a:lstStyle/>
          <a:p>
            <a:pPr algn="just">
              <a:buNone/>
              <a:defRPr/>
            </a:pPr>
            <a:r>
              <a:rPr lang="en-US" sz="2845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: Benzene </a:t>
            </a:r>
            <a:r>
              <a:rPr lang="en-US" sz="2845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45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45" dirty="0" err="1">
                <a:latin typeface="Arial" pitchFamily="34" charset="0"/>
                <a:cs typeface="Arial" pitchFamily="34" charset="0"/>
              </a:rPr>
              <a:t>Toluena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45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45" dirty="0" err="1">
                <a:latin typeface="Arial" pitchFamily="34" charset="0"/>
                <a:cs typeface="Arial" pitchFamily="34" charset="0"/>
              </a:rPr>
              <a:t>reaksi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:</a:t>
            </a:r>
          </a:p>
          <a:p>
            <a:pPr algn="just">
              <a:buNone/>
              <a:defRPr/>
            </a:pPr>
            <a:r>
              <a:rPr lang="en-US" sz="2845" dirty="0">
                <a:latin typeface="Arial" pitchFamily="34" charset="0"/>
                <a:cs typeface="Arial" pitchFamily="34" charset="0"/>
              </a:rPr>
              <a:t>	C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5 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CH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3   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+ 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          C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6     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+   CH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  <a:defRPr/>
            </a:pPr>
            <a:r>
              <a:rPr lang="en-US" sz="2845" dirty="0">
                <a:latin typeface="Arial" pitchFamily="34" charset="0"/>
                <a:cs typeface="Arial" pitchFamily="34" charset="0"/>
              </a:rPr>
              <a:t>	  </a:t>
            </a:r>
            <a:r>
              <a:rPr lang="en-US" sz="2133" dirty="0" err="1">
                <a:latin typeface="Arial" pitchFamily="34" charset="0"/>
                <a:cs typeface="Arial" pitchFamily="34" charset="0"/>
              </a:rPr>
              <a:t>Toluena</a:t>
            </a:r>
            <a:r>
              <a:rPr lang="en-US" sz="2133" dirty="0">
                <a:latin typeface="Arial" pitchFamily="34" charset="0"/>
                <a:cs typeface="Arial" pitchFamily="34" charset="0"/>
              </a:rPr>
              <a:t>                                     Benzene        methane</a:t>
            </a:r>
          </a:p>
          <a:p>
            <a:pPr algn="just">
              <a:buNone/>
              <a:defRPr/>
            </a:pPr>
            <a:r>
              <a:rPr lang="en-US" sz="2133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2 C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6                   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12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10 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+ H</a:t>
            </a:r>
            <a:r>
              <a:rPr lang="en-US" sz="2845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845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None/>
              <a:defRPr/>
            </a:pPr>
            <a:r>
              <a:rPr lang="en-US" sz="2845" dirty="0">
                <a:latin typeface="Arial" pitchFamily="34" charset="0"/>
                <a:cs typeface="Arial" pitchFamily="34" charset="0"/>
              </a:rPr>
              <a:t>                              </a:t>
            </a:r>
            <a:r>
              <a:rPr lang="en-US" sz="2371" dirty="0" err="1">
                <a:latin typeface="Arial" pitchFamily="34" charset="0"/>
                <a:cs typeface="Arial" pitchFamily="34" charset="0"/>
              </a:rPr>
              <a:t>diphenyl</a:t>
            </a: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r>
              <a:rPr lang="en-US" sz="2371" dirty="0">
                <a:latin typeface="Arial" pitchFamily="34" charset="0"/>
                <a:cs typeface="Arial" pitchFamily="34" charset="0"/>
              </a:rPr>
              <a:t>	Data	 : </a:t>
            </a:r>
          </a:p>
          <a:p>
            <a:pPr algn="just">
              <a:buNone/>
              <a:defRPr/>
            </a:pPr>
            <a:r>
              <a:rPr lang="en-US" sz="2371" dirty="0">
                <a:latin typeface="Arial" pitchFamily="34" charset="0"/>
                <a:cs typeface="Arial" pitchFamily="34" charset="0"/>
              </a:rPr>
              <a:t>	 </a:t>
            </a:r>
          </a:p>
          <a:p>
            <a:pPr algn="just">
              <a:buNone/>
              <a:defRPr/>
            </a:pP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endParaRPr lang="en-US" sz="237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  <a:defRPr/>
            </a:pPr>
            <a:r>
              <a:rPr lang="en-US" sz="2371" dirty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buNone/>
              <a:defRPr/>
            </a:pPr>
            <a:r>
              <a:rPr lang="en-US" sz="2371" dirty="0">
                <a:latin typeface="Arial" pitchFamily="34" charset="0"/>
                <a:cs typeface="Arial" pitchFamily="34" charset="0"/>
              </a:rPr>
              <a:t>	</a:t>
            </a:r>
            <a:endParaRPr lang="id-ID" sz="28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32AC0-68DF-082E-0C8C-1876328AB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2B4627-5C0F-4164-3247-CB577D47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7711616E-90D2-4776-9A49-9B3940E4889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26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AE56A3E-5BCC-B710-E4F2-09ED26A46A51}"/>
              </a:ext>
            </a:extLst>
          </p:cNvPr>
          <p:cNvCxnSpPr/>
          <p:nvPr/>
        </p:nvCxnSpPr>
        <p:spPr>
          <a:xfrm>
            <a:off x="3867150" y="819150"/>
            <a:ext cx="790178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AD8DCF3-2DCB-9FAF-6AAA-9C3108E91A51}"/>
              </a:ext>
            </a:extLst>
          </p:cNvPr>
          <p:cNvCxnSpPr/>
          <p:nvPr/>
        </p:nvCxnSpPr>
        <p:spPr>
          <a:xfrm>
            <a:off x="2362200" y="1683544"/>
            <a:ext cx="790178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B8F8D78-CBA0-DFDC-7A8E-C0E6CAC919FF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3203178"/>
          <a:ext cx="8128000" cy="26963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103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Komponen</a:t>
                      </a:r>
                      <a:endParaRPr lang="id-ID" sz="2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Inlet Flow Rate</a:t>
                      </a:r>
                    </a:p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Kmol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/jam</a:t>
                      </a:r>
                      <a:endParaRPr lang="id-ID" sz="2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Outlet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Flow Rate</a:t>
                      </a:r>
                    </a:p>
                    <a:p>
                      <a:pPr algn="ctr"/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Kmol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/jam</a:t>
                      </a:r>
                      <a:endParaRPr lang="id-ID" sz="24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0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1858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1583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0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CH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804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1083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0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282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0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 CH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372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06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 H</a:t>
                      </a:r>
                      <a:r>
                        <a:rPr lang="en-US" sz="2400" baseline="-25000" dirty="0">
                          <a:latin typeface="Arial" pitchFamily="34" charset="0"/>
                          <a:cs typeface="Arial" pitchFamily="34" charset="0"/>
                        </a:rPr>
                        <a:t>10 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id-ID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27093" marR="27093" marT="13548" marB="135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itle 1">
            <a:extLst>
              <a:ext uri="{FF2B5EF4-FFF2-40B4-BE49-F238E27FC236}">
                <a16:creationId xmlns:a16="http://schemas.microsoft.com/office/drawing/2014/main" id="{DFEA645D-056F-0C47-134E-E6F83F4E2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78" y="723900"/>
            <a:ext cx="11424444" cy="5305822"/>
          </a:xfrm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Hitung : Conversion, Selectivity dan Reactor Yield terhadap Toluena  Feed &amp; 	      Hydrogen Feed ?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Jawab  :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Konversi Toluene      =  (Toluene yang bereaksi)/(Toluene masuk)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		           =  (372 – 93)/ 372 = 0,75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Faktor stochiometri =  mole toluene yang dibutuhkan per mole dari benzene 			   yang dihasilkan = 1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Benzene Selectivity dari Toluene  = (Produk Benzene)/(Toluene masuk reaktor) 				         x  faktor Stochiometri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				      =  { (282 -13)/(372 – 93) } x  1 = 0,96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	Reactor Yield = { (282 -13)/(372) } x  1 = 0,72</a:t>
            </a:r>
          </a:p>
          <a:p>
            <a:pPr algn="just">
              <a:buNone/>
              <a:defRPr/>
            </a:pPr>
            <a:endParaRPr lang="en-US" altLang="en-US" sz="237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endParaRPr lang="id-ID" altLang="en-US" sz="237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3C6BD9-831B-CA3A-4B4B-0F46E76EE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1BC3E0-F47C-3C30-504C-8151BA85F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23A6750-068D-4D02-B054-02F4F06B1155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27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9D23CA5-375A-E45D-3770-A1D0ADFB0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78" y="967978"/>
            <a:ext cx="10972800" cy="2890044"/>
          </a:xfrm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endParaRPr lang="en-US" altLang="en-US" sz="237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b. Konversi  H</a:t>
            </a:r>
            <a:r>
              <a:rPr lang="en-US" altLang="en-US" sz="2371" baseline="-2500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 = (1858 – 1583)/1858 = 0,15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    Faktor stochiometri  = 1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    Benzene Selectivity dari H</a:t>
            </a:r>
            <a:r>
              <a:rPr lang="en-US" altLang="en-US" sz="2371" baseline="-2500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 =  { (282 -13)/(1858 – 1583) } x  1 = 0,98</a:t>
            </a:r>
          </a:p>
          <a:p>
            <a:pPr algn="just">
              <a:buNone/>
              <a:defRPr/>
            </a:pPr>
            <a:r>
              <a:rPr lang="en-US" altLang="en-US" sz="2371">
                <a:latin typeface="Arial" panose="020B0604020202020204" pitchFamily="34" charset="0"/>
                <a:cs typeface="Arial" panose="020B0604020202020204" pitchFamily="34" charset="0"/>
              </a:rPr>
              <a:t>    Reactor Yield	= { (282 -13)/(1858) } x  1 = 0,14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None/>
              <a:defRPr/>
            </a:pPr>
            <a:endParaRPr lang="id-ID" altLang="en-US" sz="237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25D8E2-1C2F-9F6B-C0CD-3BA2421E9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B7D65-2BF5-29DA-C502-946BC6AC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CF9F7BD4-C538-48E8-B7F7-619C546E24C0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28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8D19FD3C-0F04-6FC1-2D40-BF10B94B8F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9844"/>
            <a:ext cx="11458178" cy="6479778"/>
          </a:xfrm>
          <a:ln w="12700">
            <a:solidFill>
              <a:srgbClr val="0070C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</a:rPr>
              <a:t>B</a:t>
            </a:r>
            <a:r>
              <a:rPr lang="en-US" altLang="en-US" sz="2845" b="1">
                <a:latin typeface="Arial" panose="020B0604020202020204" pitchFamily="34" charset="0"/>
              </a:rPr>
              <a:t>. </a:t>
            </a: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</a:rPr>
              <a:t>Konsentrasi Reaktor</a:t>
            </a:r>
          </a:p>
          <a:p>
            <a:pPr algn="just">
              <a:buFont typeface="Arial" panose="020B0604020202020204" pitchFamily="34" charset="0"/>
              <a:buAutoNum type="arabicPeriod"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Reaksi Tunggal Irreversibel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</a:rPr>
              <a:t>Bila salah satu Feed dibuat Excess , maka komponen yang lain bisa terkonversi sempurna.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Contoh : C</a:t>
            </a:r>
            <a:r>
              <a:rPr lang="en-US" altLang="en-US" sz="2845" baseline="-25000">
                <a:latin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</a:rPr>
              <a:t> H</a:t>
            </a:r>
            <a:r>
              <a:rPr lang="en-US" altLang="en-US" sz="2845" baseline="-25000">
                <a:latin typeface="Arial" panose="020B0604020202020204" pitchFamily="34" charset="0"/>
              </a:rPr>
              <a:t>4 </a:t>
            </a:r>
            <a:r>
              <a:rPr lang="en-US" altLang="en-US" sz="2845">
                <a:latin typeface="Arial" panose="020B0604020202020204" pitchFamily="34" charset="0"/>
              </a:rPr>
              <a:t> + Cl</a:t>
            </a:r>
            <a:r>
              <a:rPr lang="en-US" altLang="en-US" sz="2845" baseline="-25000">
                <a:latin typeface="Arial" panose="020B0604020202020204" pitchFamily="34" charset="0"/>
              </a:rPr>
              <a:t>2                        </a:t>
            </a:r>
            <a:r>
              <a:rPr lang="en-US" altLang="en-US" sz="2845">
                <a:latin typeface="Arial" panose="020B0604020202020204" pitchFamily="34" charset="0"/>
              </a:rPr>
              <a:t>C</a:t>
            </a:r>
            <a:r>
              <a:rPr lang="en-US" altLang="en-US" sz="2845" baseline="-25000">
                <a:latin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</a:rPr>
              <a:t> H</a:t>
            </a:r>
            <a:r>
              <a:rPr lang="en-US" altLang="en-US" sz="2845" baseline="-25000">
                <a:latin typeface="Arial" panose="020B0604020202020204" pitchFamily="34" charset="0"/>
              </a:rPr>
              <a:t>4 </a:t>
            </a:r>
            <a:r>
              <a:rPr lang="en-US" altLang="en-US" sz="2845">
                <a:latin typeface="Arial" panose="020B0604020202020204" pitchFamily="34" charset="0"/>
              </a:rPr>
              <a:t>Cl</a:t>
            </a:r>
            <a:r>
              <a:rPr lang="en-US" altLang="en-US" sz="2845" baseline="-25000">
                <a:latin typeface="Arial" panose="020B0604020202020204" pitchFamily="34" charset="0"/>
              </a:rPr>
              <a:t>2</a:t>
            </a:r>
          </a:p>
          <a:p>
            <a:pPr algn="just">
              <a:buNone/>
              <a:defRPr/>
            </a:pPr>
            <a:r>
              <a:rPr lang="en-US" altLang="en-US" sz="2845" b="1" baseline="-25000">
                <a:latin typeface="Arial" panose="020B0604020202020204" pitchFamily="34" charset="0"/>
              </a:rPr>
              <a:t>	 </a:t>
            </a:r>
            <a:r>
              <a:rPr lang="en-US" altLang="en-US" sz="2845">
                <a:latin typeface="Arial" panose="020B0604020202020204" pitchFamily="34" charset="0"/>
              </a:rPr>
              <a:t>Ethyle dibuat berlebih agar Chlorine terkonversi sempurna.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Komponen/Feed yang terkonversi sempurna adalah komponen yang berbahaya atau sulit dipisahkan.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2. Reaksi Tunggal Reversibel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</a:rPr>
              <a:t>Bila salah satu feed berlebihan , maka konversi keseimbangannya akan akan menjadi besar sekali.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C</a:t>
            </a:r>
            <a:r>
              <a:rPr lang="en-US" altLang="en-US" sz="2845" baseline="-25000">
                <a:latin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</a:rPr>
              <a:t> H</a:t>
            </a:r>
            <a:r>
              <a:rPr lang="en-US" altLang="en-US" sz="2845" baseline="-25000">
                <a:latin typeface="Arial" panose="020B0604020202020204" pitchFamily="34" charset="0"/>
              </a:rPr>
              <a:t>5</a:t>
            </a:r>
            <a:r>
              <a:rPr lang="en-US" altLang="en-US" sz="2845">
                <a:latin typeface="Arial" panose="020B0604020202020204" pitchFamily="34" charset="0"/>
              </a:rPr>
              <a:t> OH + CH</a:t>
            </a:r>
            <a:r>
              <a:rPr lang="en-US" altLang="en-US" sz="2845" baseline="-25000">
                <a:latin typeface="Arial" panose="020B0604020202020204" pitchFamily="34" charset="0"/>
              </a:rPr>
              <a:t>3</a:t>
            </a:r>
            <a:r>
              <a:rPr lang="en-US" altLang="en-US" sz="2845">
                <a:latin typeface="Arial" panose="020B0604020202020204" pitchFamily="34" charset="0"/>
              </a:rPr>
              <a:t> COOH    </a:t>
            </a:r>
            <a:r>
              <a:rPr lang="en-US" altLang="en-US" sz="2845" b="1">
                <a:latin typeface="Arial" panose="020B0604020202020204" pitchFamily="34" charset="0"/>
              </a:rPr>
              <a:t>       </a:t>
            </a:r>
            <a:r>
              <a:rPr lang="en-US" altLang="en-US" sz="2845">
                <a:latin typeface="Arial" panose="020B0604020202020204" pitchFamily="34" charset="0"/>
              </a:rPr>
              <a:t>CH</a:t>
            </a:r>
            <a:r>
              <a:rPr lang="en-US" altLang="en-US" sz="2845" baseline="-25000">
                <a:latin typeface="Arial" panose="020B0604020202020204" pitchFamily="34" charset="0"/>
              </a:rPr>
              <a:t>3</a:t>
            </a:r>
            <a:r>
              <a:rPr lang="en-US" altLang="en-US" sz="2845">
                <a:latin typeface="Arial" panose="020B0604020202020204" pitchFamily="34" charset="0"/>
              </a:rPr>
              <a:t> COO C</a:t>
            </a:r>
            <a:r>
              <a:rPr lang="en-US" altLang="en-US" sz="2845" baseline="-25000">
                <a:latin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</a:rPr>
              <a:t>H</a:t>
            </a:r>
            <a:r>
              <a:rPr lang="en-US" altLang="en-US" sz="2845" baseline="-25000">
                <a:latin typeface="Arial" panose="020B0604020202020204" pitchFamily="34" charset="0"/>
              </a:rPr>
              <a:t>5 </a:t>
            </a:r>
            <a:r>
              <a:rPr lang="en-US" altLang="en-US" sz="2845">
                <a:latin typeface="Arial" panose="020B0604020202020204" pitchFamily="34" charset="0"/>
              </a:rPr>
              <a:t> +  H</a:t>
            </a:r>
            <a:r>
              <a:rPr lang="en-US" altLang="en-US" sz="2845" baseline="-25000">
                <a:latin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</a:rPr>
              <a:t>O</a:t>
            </a:r>
            <a:endParaRPr lang="en-US" altLang="en-US" sz="2845" b="1">
              <a:latin typeface="Arial" panose="020B0604020202020204" pitchFamily="34" charset="0"/>
            </a:endParaRPr>
          </a:p>
          <a:p>
            <a:pPr>
              <a:buNone/>
              <a:defRPr/>
            </a:pPr>
            <a:endParaRPr lang="id-ID" altLang="en-US" sz="2845" b="1">
              <a:latin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4BDA8-1E20-EEED-8009-78FDFBA8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1682" name="Slide Number Placeholder 5">
            <a:extLst>
              <a:ext uri="{FF2B5EF4-FFF2-40B4-BE49-F238E27FC236}">
                <a16:creationId xmlns:a16="http://schemas.microsoft.com/office/drawing/2014/main" id="{16FFE682-3217-6097-3FC2-88DAFE540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196632AA-D6B0-4306-B5E8-B8D4D05F498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29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B67C0A0-820D-13B3-5C99-860FEE3911BB}"/>
              </a:ext>
            </a:extLst>
          </p:cNvPr>
          <p:cNvCxnSpPr/>
          <p:nvPr/>
        </p:nvCxnSpPr>
        <p:spPr>
          <a:xfrm>
            <a:off x="4357687" y="2232422"/>
            <a:ext cx="1354535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DBE0EDA-1FFF-59F7-6EF4-79BEC55441A1}"/>
              </a:ext>
            </a:extLst>
          </p:cNvPr>
          <p:cNvCxnSpPr/>
          <p:nvPr/>
        </p:nvCxnSpPr>
        <p:spPr>
          <a:xfrm>
            <a:off x="4673600" y="5467350"/>
            <a:ext cx="722313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9CCA6F5-065B-A38E-8741-F27DEC2ADEB9}"/>
              </a:ext>
            </a:extLst>
          </p:cNvPr>
          <p:cNvCxnSpPr/>
          <p:nvPr/>
        </p:nvCxnSpPr>
        <p:spPr>
          <a:xfrm rot="10800000">
            <a:off x="4673600" y="5676900"/>
            <a:ext cx="767556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331;p193">
            <a:extLst>
              <a:ext uri="{FF2B5EF4-FFF2-40B4-BE49-F238E27FC236}">
                <a16:creationId xmlns:a16="http://schemas.microsoft.com/office/drawing/2014/main" id="{47B6BD28-4F43-538E-DE21-2ED9EFC32D1F}"/>
              </a:ext>
            </a:extLst>
          </p:cNvPr>
          <p:cNvSpPr/>
          <p:nvPr/>
        </p:nvSpPr>
        <p:spPr>
          <a:xfrm>
            <a:off x="771525" y="962025"/>
            <a:ext cx="10648950" cy="5248275"/>
          </a:xfrm>
          <a:prstGeom prst="roundRect">
            <a:avLst>
              <a:gd name="adj" fmla="val 11110"/>
            </a:avLst>
          </a:prstGeom>
          <a:solidFill>
            <a:srgbClr val="FFFFFF"/>
          </a:solidFill>
          <a:ln w="25400" cap="flat" cmpd="sng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57591" tIns="28795" rIns="57591" bIns="28795" anchor="ctr" anchorCtr="0">
            <a:noAutofit/>
          </a:bodyPr>
          <a:lstStyle/>
          <a:p>
            <a:pPr marL="435115" indent="-435115" defTabSz="1160303">
              <a:defRPr/>
            </a:pPr>
            <a:endParaRPr lang="en-US" sz="2250" dirty="0">
              <a:latin typeface="Arial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48B37876-7855-C5D5-5C38-EE4DE7DEB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87376" y="492919"/>
            <a:ext cx="5323541" cy="792163"/>
          </a:xfrm>
          <a:solidFill>
            <a:schemeClr val="bg2">
              <a:lumMod val="90000"/>
            </a:schemeClr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b="1" dirty="0"/>
              <a:t>Proses </a:t>
            </a:r>
            <a:r>
              <a:rPr lang="en-US" altLang="en-US" b="1" dirty="0" err="1"/>
              <a:t>Sintesis</a:t>
            </a:r>
            <a:endParaRPr lang="en-US" altLang="en-US" b="1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FC5CAAB-05CC-CA08-10C0-45633B11C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4471" y="1512047"/>
            <a:ext cx="9257553" cy="4614116"/>
          </a:xfrm>
        </p:spPr>
        <p:txBody>
          <a:bodyPr/>
          <a:lstStyle/>
          <a:p>
            <a:pPr marL="609600" indent="-609600">
              <a:buNone/>
            </a:pPr>
            <a:r>
              <a:rPr lang="en-US" altLang="en-US" b="1" dirty="0"/>
              <a:t>SISTEM KONTINU :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</a:t>
            </a:r>
            <a:r>
              <a:rPr lang="en-US" altLang="en-US" dirty="0" err="1"/>
              <a:t>reaktor</a:t>
            </a:r>
            <a:r>
              <a:rPr lang="en-US" altLang="en-US" dirty="0"/>
              <a:t> (</a:t>
            </a:r>
            <a:r>
              <a:rPr lang="en-US" altLang="en-US" dirty="0" err="1"/>
              <a:t>konversi</a:t>
            </a:r>
            <a:r>
              <a:rPr lang="en-US" altLang="en-US" dirty="0"/>
              <a:t>, </a:t>
            </a:r>
            <a:r>
              <a:rPr lang="en-US" altLang="en-US" dirty="0" err="1"/>
              <a:t>dll</a:t>
            </a:r>
            <a:r>
              <a:rPr lang="en-US" altLang="en-US" dirty="0"/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Unit </a:t>
            </a:r>
            <a:r>
              <a:rPr lang="en-US" altLang="en-US" dirty="0" err="1"/>
              <a:t>Pemisahan</a:t>
            </a:r>
            <a:endParaRPr lang="en-US" altLang="en-US" dirty="0"/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recycle </a:t>
            </a:r>
            <a:r>
              <a:rPr lang="en-US" altLang="en-US" dirty="0" err="1"/>
              <a:t>reaktor</a:t>
            </a:r>
            <a:r>
              <a:rPr lang="en-US" altLang="en-US" dirty="0"/>
              <a:t>-separator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energy recovery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/>
              <a:t>Evaluasi</a:t>
            </a:r>
            <a:r>
              <a:rPr lang="en-US" altLang="en-US" dirty="0"/>
              <a:t> safety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lingkungan</a:t>
            </a:r>
            <a:endParaRPr lang="en-US" altLang="en-US" dirty="0"/>
          </a:p>
          <a:p>
            <a:pPr marL="609600" indent="-609600">
              <a:buNone/>
            </a:pPr>
            <a:endParaRPr lang="en-US" altLang="en-US" dirty="0"/>
          </a:p>
          <a:p>
            <a:pPr marL="609600" indent="-609600">
              <a:buNone/>
            </a:pPr>
            <a:r>
              <a:rPr lang="en-US" altLang="en-US" b="1" dirty="0"/>
              <a:t>SISTEM BATCH :</a:t>
            </a:r>
          </a:p>
          <a:p>
            <a:pPr marL="609600" indent="-609600">
              <a:buNone/>
            </a:pPr>
            <a:r>
              <a:rPr lang="en-US" altLang="en-US" dirty="0" err="1"/>
              <a:t>Optimasi</a:t>
            </a:r>
            <a:r>
              <a:rPr lang="en-US" altLang="en-US" dirty="0"/>
              <a:t> schedule </a:t>
            </a:r>
            <a:r>
              <a:rPr lang="en-US" altLang="en-US" dirty="0" err="1"/>
              <a:t>operasi</a:t>
            </a:r>
            <a:r>
              <a:rPr lang="en-US" altLang="en-US" dirty="0"/>
              <a:t> batch</a:t>
            </a:r>
          </a:p>
        </p:txBody>
      </p:sp>
      <p:sp>
        <p:nvSpPr>
          <p:cNvPr id="14340" name="Slide Number Placeholder 1">
            <a:extLst>
              <a:ext uri="{FF2B5EF4-FFF2-40B4-BE49-F238E27FC236}">
                <a16:creationId xmlns:a16="http://schemas.microsoft.com/office/drawing/2014/main" id="{D2B92C02-96CA-FA94-D0AF-F84CA5A0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25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75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1717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400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BF4692-FBE5-4A4F-AAD4-C14A4FE8EDF1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C178CAB-4ABD-17F3-C1B4-F44E75B6E3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9022" y="177800"/>
            <a:ext cx="11130756" cy="6186488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/>
              <a:t> Konsentrasi Inert akan menaikkan Konversi </a:t>
            </a:r>
          </a:p>
          <a:p>
            <a:pPr algn="just">
              <a:buNone/>
              <a:defRPr/>
            </a:pPr>
            <a:r>
              <a:rPr lang="en-US" altLang="en-US" sz="2845"/>
              <a:t>		Feed               Produk  (1)  + Produk  (2)</a:t>
            </a:r>
          </a:p>
          <a:p>
            <a:pPr algn="just">
              <a:buNone/>
              <a:defRPr/>
            </a:pPr>
            <a:r>
              <a:rPr lang="en-US" altLang="en-US" sz="2845"/>
              <a:t>	Penambahan bahan Inert akan memperkecil jumlah mole per satuan volum , sehingga konversi keseimbangan naik.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/>
              <a:t> Penghilangan Produk selama reaksi , akan memperbesar konversi. Reaksi akan bergeser ke kanan , juka uap air diambil/dihilangkan.</a:t>
            </a:r>
          </a:p>
          <a:p>
            <a:pPr algn="just">
              <a:buNone/>
              <a:defRPr/>
            </a:pPr>
            <a:r>
              <a:rPr lang="en-US" altLang="en-US" sz="2845" b="1"/>
              <a:t>3. Reaksi Paralel </a:t>
            </a:r>
          </a:p>
          <a:p>
            <a:pPr algn="just">
              <a:buNone/>
              <a:defRPr/>
            </a:pPr>
            <a:r>
              <a:rPr lang="en-US" altLang="en-US" sz="2845" b="1"/>
              <a:t>	</a:t>
            </a:r>
            <a:r>
              <a:rPr lang="en-US" altLang="en-US" sz="2845"/>
              <a:t>Feed  1.  +  Feed  2.                Produk</a:t>
            </a:r>
          </a:p>
          <a:p>
            <a:pPr algn="just">
              <a:buNone/>
              <a:defRPr/>
            </a:pPr>
            <a:r>
              <a:rPr lang="en-US" altLang="en-US" sz="2845"/>
              <a:t>	Feed  1.  +  Feed  2.                By Produk</a:t>
            </a:r>
          </a:p>
          <a:p>
            <a:pPr algn="just">
              <a:buNone/>
              <a:defRPr/>
            </a:pPr>
            <a:r>
              <a:rPr lang="en-US" altLang="en-US" sz="2845"/>
              <a:t>	Memperbesar kadar Inert akan menurunkan pembentukan by produk .</a:t>
            </a:r>
          </a:p>
          <a:p>
            <a:pPr algn="just">
              <a:buNone/>
              <a:defRPr/>
            </a:pPr>
            <a:r>
              <a:rPr lang="en-US" altLang="en-US" sz="2845"/>
              <a:t>	Untuk semua kasus , dengan reaksi kedua adalah Irreversibel maka penambahan by produk ke dalam reaktor akan menghambat pembentukan nya.</a:t>
            </a:r>
          </a:p>
          <a:p>
            <a:pPr algn="just">
              <a:buNone/>
              <a:defRPr/>
            </a:pPr>
            <a:endParaRPr lang="id-ID" altLang="en-US" sz="2845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6DCC74-6CF7-26BD-BDA0-B17DC12C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2706" name="Slide Number Placeholder 5">
            <a:extLst>
              <a:ext uri="{FF2B5EF4-FFF2-40B4-BE49-F238E27FC236}">
                <a16:creationId xmlns:a16="http://schemas.microsoft.com/office/drawing/2014/main" id="{FE2CD0B9-99AB-6524-7026-27448E78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DCAF07F0-5071-4252-80AF-480701B3256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30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CB91E6C-3B56-B33F-3604-0370542B189B}"/>
              </a:ext>
            </a:extLst>
          </p:cNvPr>
          <p:cNvCxnSpPr/>
          <p:nvPr/>
        </p:nvCxnSpPr>
        <p:spPr>
          <a:xfrm>
            <a:off x="2317750" y="857250"/>
            <a:ext cx="925513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1897E9F-5CB0-A193-7F99-0FFA59D65D29}"/>
              </a:ext>
            </a:extLst>
          </p:cNvPr>
          <p:cNvCxnSpPr/>
          <p:nvPr/>
        </p:nvCxnSpPr>
        <p:spPr>
          <a:xfrm rot="10800000">
            <a:off x="2374106" y="1035844"/>
            <a:ext cx="812800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60EBDB-9787-4A83-F59D-B14C8FB94DF9}"/>
              </a:ext>
            </a:extLst>
          </p:cNvPr>
          <p:cNvCxnSpPr/>
          <p:nvPr/>
        </p:nvCxnSpPr>
        <p:spPr>
          <a:xfrm>
            <a:off x="3776266" y="3805238"/>
            <a:ext cx="902891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5140D4-FDFD-211A-A1BB-9E68B2F842DF}"/>
              </a:ext>
            </a:extLst>
          </p:cNvPr>
          <p:cNvCxnSpPr/>
          <p:nvPr/>
        </p:nvCxnSpPr>
        <p:spPr>
          <a:xfrm>
            <a:off x="3811191" y="4152900"/>
            <a:ext cx="902891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6CD6B38-83B6-0982-0022-848C5B88BC26}"/>
              </a:ext>
            </a:extLst>
          </p:cNvPr>
          <p:cNvCxnSpPr/>
          <p:nvPr/>
        </p:nvCxnSpPr>
        <p:spPr>
          <a:xfrm rot="10800000">
            <a:off x="3810000" y="4273550"/>
            <a:ext cx="835422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>
            <a:extLst>
              <a:ext uri="{FF2B5EF4-FFF2-40B4-BE49-F238E27FC236}">
                <a16:creationId xmlns:a16="http://schemas.microsoft.com/office/drawing/2014/main" id="{F6E194A3-0073-C618-E625-2E2CBD0CDF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6803" y="482600"/>
            <a:ext cx="11278394" cy="5700713"/>
          </a:xfrm>
          <a:ln w="19050">
            <a:solidFill>
              <a:srgbClr val="7030A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/>
              <a:t>4. Reaksi Seri</a:t>
            </a:r>
          </a:p>
          <a:p>
            <a:pPr>
              <a:buNone/>
              <a:defRPr/>
            </a:pPr>
            <a:r>
              <a:rPr lang="en-US" altLang="en-US" sz="2845" b="1"/>
              <a:t>	</a:t>
            </a:r>
            <a:r>
              <a:rPr lang="en-US" altLang="en-US" sz="2845"/>
              <a:t>Feed                  Produk</a:t>
            </a:r>
          </a:p>
          <a:p>
            <a:pPr>
              <a:buNone/>
              <a:defRPr/>
            </a:pPr>
            <a:r>
              <a:rPr lang="en-US" altLang="en-US" sz="2845"/>
              <a:t>	Produk                By Produk </a:t>
            </a:r>
          </a:p>
          <a:p>
            <a:pPr>
              <a:buNone/>
              <a:defRPr/>
            </a:pPr>
            <a:r>
              <a:rPr lang="en-US" altLang="en-US" sz="2845"/>
              <a:t>	Konsentrasi produk yang rendah akan dapat menghambat reaksi ke 2. , berarti reaktan harus beroperasi dengan konversi yang rendah.</a:t>
            </a:r>
          </a:p>
          <a:p>
            <a:pPr>
              <a:buNone/>
              <a:defRPr/>
            </a:pPr>
            <a:r>
              <a:rPr lang="en-US" altLang="en-US" sz="2845"/>
              <a:t>	Misal : Feed 1. + Feed 2.                Produk</a:t>
            </a:r>
          </a:p>
          <a:p>
            <a:pPr>
              <a:buNone/>
              <a:defRPr/>
            </a:pPr>
            <a:r>
              <a:rPr lang="en-US" altLang="en-US" sz="2845"/>
              <a:t>			       Produk                 By Produk</a:t>
            </a:r>
          </a:p>
          <a:p>
            <a:pPr>
              <a:buNone/>
              <a:defRPr/>
            </a:pPr>
            <a:r>
              <a:rPr lang="en-US" altLang="en-US" sz="2845"/>
              <a:t>	Konsentrasi produk yang rendah (penghambat reaksi 2.) , dapat ditunjukkan dengan membuat salah satu feed berlebihan. Cara lain dengan menghilangkan /memisahkan produk atau bila reaksi 2. adalah reversibel dan mengikuti penurunan jumlah mole maka akan menaikkan konsentrasi inert dan dapat menghambat reaksi pembentukan by produk.</a:t>
            </a:r>
            <a:endParaRPr lang="id-ID" altLang="en-US" sz="2845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1F9A3-6386-922D-B045-4D5AAD4C9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3730" name="Slide Number Placeholder 5">
            <a:extLst>
              <a:ext uri="{FF2B5EF4-FFF2-40B4-BE49-F238E27FC236}">
                <a16:creationId xmlns:a16="http://schemas.microsoft.com/office/drawing/2014/main" id="{7773C0E8-E20B-84DB-C368-8B56A752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A3F77FD-976F-4002-8DDF-B23460C2FD38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31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FCAB534-080F-A1AE-E18B-25DAD35BE9F2}"/>
              </a:ext>
            </a:extLst>
          </p:cNvPr>
          <p:cNvCxnSpPr/>
          <p:nvPr/>
        </p:nvCxnSpPr>
        <p:spPr>
          <a:xfrm>
            <a:off x="1657350" y="1219200"/>
            <a:ext cx="1061244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09DA267-43C3-BC60-5B9F-F6719371D47C}"/>
              </a:ext>
            </a:extLst>
          </p:cNvPr>
          <p:cNvCxnSpPr/>
          <p:nvPr/>
        </p:nvCxnSpPr>
        <p:spPr>
          <a:xfrm>
            <a:off x="1942703" y="1771650"/>
            <a:ext cx="1061244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3E2657A-EEC1-B0BC-BEAE-781DF1A41CB3}"/>
              </a:ext>
            </a:extLst>
          </p:cNvPr>
          <p:cNvCxnSpPr/>
          <p:nvPr/>
        </p:nvCxnSpPr>
        <p:spPr>
          <a:xfrm>
            <a:off x="4741466" y="2706688"/>
            <a:ext cx="1060847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CAF97A8-7014-E603-4B8C-D39FA14D9B55}"/>
              </a:ext>
            </a:extLst>
          </p:cNvPr>
          <p:cNvCxnSpPr/>
          <p:nvPr/>
        </p:nvCxnSpPr>
        <p:spPr>
          <a:xfrm>
            <a:off x="4324350" y="3124200"/>
            <a:ext cx="1061244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9BC6E6B-91BE-29AC-3E57-294692E049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0688" y="122238"/>
            <a:ext cx="11198225" cy="6547644"/>
          </a:xfrm>
          <a:ln w="19050">
            <a:solidFill>
              <a:srgbClr val="00B0F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785" b="1" dirty="0"/>
              <a:t>5. </a:t>
            </a:r>
            <a:r>
              <a:rPr lang="en-US" altLang="en-US" sz="2785" b="1" dirty="0" err="1"/>
              <a:t>Reaksi</a:t>
            </a:r>
            <a:r>
              <a:rPr lang="en-US" altLang="en-US" sz="2785" b="1" dirty="0"/>
              <a:t> </a:t>
            </a:r>
            <a:r>
              <a:rPr lang="en-US" altLang="en-US" sz="2785" b="1" dirty="0" err="1"/>
              <a:t>Paralel</a:t>
            </a:r>
            <a:endParaRPr lang="en-US" altLang="en-US" sz="2785" b="1" dirty="0"/>
          </a:p>
          <a:p>
            <a:pPr algn="just">
              <a:buNone/>
              <a:defRPr/>
            </a:pPr>
            <a:r>
              <a:rPr lang="en-US" altLang="en-US" sz="2785" b="1" dirty="0"/>
              <a:t>	A  +  B                     C</a:t>
            </a:r>
          </a:p>
          <a:p>
            <a:pPr algn="just">
              <a:buNone/>
              <a:defRPr/>
            </a:pPr>
            <a:r>
              <a:rPr lang="en-US" altLang="en-US" sz="2785" b="1" dirty="0"/>
              <a:t>	A  +  C                     D</a:t>
            </a:r>
          </a:p>
          <a:p>
            <a:pPr algn="just">
              <a:buNone/>
              <a:defRPr/>
            </a:pPr>
            <a:r>
              <a:rPr lang="en-US" altLang="en-US" sz="2785" dirty="0"/>
              <a:t>	</a:t>
            </a:r>
            <a:r>
              <a:rPr lang="en-US" altLang="en-US" sz="2785" dirty="0" err="1"/>
              <a:t>Dengan</a:t>
            </a:r>
            <a:r>
              <a:rPr lang="en-US" altLang="en-US" sz="2785" dirty="0"/>
              <a:t>  </a:t>
            </a:r>
            <a:r>
              <a:rPr lang="en-US" altLang="en-US" sz="2785" dirty="0" err="1"/>
              <a:t>pengambilan</a:t>
            </a:r>
            <a:r>
              <a:rPr lang="en-US" altLang="en-US" sz="2785" dirty="0"/>
              <a:t> </a:t>
            </a:r>
            <a:r>
              <a:rPr lang="en-US" altLang="en-US" sz="2785" b="1" dirty="0"/>
              <a:t>C  </a:t>
            </a:r>
            <a:r>
              <a:rPr lang="en-US" altLang="en-US" sz="2785" dirty="0"/>
              <a:t>(</a:t>
            </a:r>
            <a:r>
              <a:rPr lang="en-US" altLang="en-US" sz="2785" dirty="0" err="1"/>
              <a:t>produk</a:t>
            </a:r>
            <a:r>
              <a:rPr lang="en-US" altLang="en-US" sz="2785" dirty="0"/>
              <a:t> yang </a:t>
            </a:r>
            <a:r>
              <a:rPr lang="en-US" altLang="en-US" sz="2785" dirty="0" err="1"/>
              <a:t>diinginkan</a:t>
            </a:r>
            <a:r>
              <a:rPr lang="en-US" altLang="en-US" sz="2785" dirty="0"/>
              <a:t> ) </a:t>
            </a:r>
            <a:r>
              <a:rPr lang="en-US" altLang="en-US" sz="2785" dirty="0" err="1"/>
              <a:t>maka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samping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tidak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berjalan</a:t>
            </a:r>
            <a:r>
              <a:rPr lang="en-US" altLang="en-US" sz="2785" dirty="0"/>
              <a:t>.</a:t>
            </a:r>
          </a:p>
          <a:p>
            <a:pPr algn="just">
              <a:buNone/>
              <a:defRPr/>
            </a:pPr>
            <a:endParaRPr lang="en-US" altLang="en-US" sz="2785" dirty="0"/>
          </a:p>
          <a:p>
            <a:pPr algn="just">
              <a:buNone/>
              <a:defRPr/>
            </a:pPr>
            <a:r>
              <a:rPr lang="en-US" altLang="en-US" sz="2785" b="1" dirty="0"/>
              <a:t>	</a:t>
            </a:r>
            <a:r>
              <a:rPr lang="en-US" altLang="en-US" sz="2785" b="1" dirty="0" err="1">
                <a:solidFill>
                  <a:srgbClr val="0000FF"/>
                </a:solidFill>
              </a:rPr>
              <a:t>Keterangan</a:t>
            </a:r>
            <a:r>
              <a:rPr lang="en-US" altLang="en-US" sz="2785" b="1" dirty="0">
                <a:solidFill>
                  <a:srgbClr val="0000FF"/>
                </a:solidFill>
              </a:rPr>
              <a:t> :</a:t>
            </a:r>
          </a:p>
          <a:p>
            <a:pPr algn="just">
              <a:defRPr/>
            </a:pPr>
            <a:r>
              <a:rPr lang="en-US" altLang="en-US" sz="2785" dirty="0" err="1"/>
              <a:t>Untuk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seri</a:t>
            </a:r>
            <a:r>
              <a:rPr lang="en-US" altLang="en-US" sz="2785" dirty="0"/>
              <a:t> dan </a:t>
            </a:r>
            <a:r>
              <a:rPr lang="en-US" altLang="en-US" sz="2785" dirty="0" err="1"/>
              <a:t>paralel</a:t>
            </a:r>
            <a:r>
              <a:rPr lang="en-US" altLang="en-US" sz="2785" dirty="0"/>
              <a:t> , </a:t>
            </a:r>
            <a:r>
              <a:rPr lang="en-US" altLang="en-US" sz="2785" dirty="0" err="1"/>
              <a:t>penggunaan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kelebihan</a:t>
            </a:r>
            <a:r>
              <a:rPr lang="en-US" altLang="en-US" sz="2785" dirty="0"/>
              <a:t> salah </a:t>
            </a:r>
            <a:r>
              <a:rPr lang="en-US" altLang="en-US" sz="2785" dirty="0" err="1"/>
              <a:t>satu</a:t>
            </a:r>
            <a:r>
              <a:rPr lang="en-US" altLang="en-US" sz="2785" dirty="0"/>
              <a:t> feed 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menaikkan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selektivitas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.</a:t>
            </a:r>
          </a:p>
          <a:p>
            <a:pPr algn="just">
              <a:defRPr/>
            </a:pPr>
            <a:r>
              <a:rPr lang="en-US" altLang="en-US" sz="2785" dirty="0" err="1"/>
              <a:t>Penghilangan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produk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selama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menaikkan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selektivitas</a:t>
            </a:r>
            <a:r>
              <a:rPr lang="en-US" altLang="en-US" sz="2785" dirty="0"/>
              <a:t> dan </a:t>
            </a:r>
            <a:r>
              <a:rPr lang="en-US" altLang="en-US" sz="2785" dirty="0" err="1"/>
              <a:t>menghambat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seri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dari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by </a:t>
            </a:r>
            <a:r>
              <a:rPr lang="en-US" altLang="en-US" sz="2785" dirty="0" err="1"/>
              <a:t>produk</a:t>
            </a:r>
            <a:r>
              <a:rPr lang="en-US" altLang="en-US" sz="2785" dirty="0"/>
              <a:t>.</a:t>
            </a:r>
          </a:p>
          <a:p>
            <a:pPr algn="just">
              <a:defRPr/>
            </a:pPr>
            <a:r>
              <a:rPr lang="en-US" altLang="en-US" sz="2785" dirty="0"/>
              <a:t>Bila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by </a:t>
            </a:r>
            <a:r>
              <a:rPr lang="en-US" altLang="en-US" sz="2785" dirty="0" err="1"/>
              <a:t>produk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reversibel</a:t>
            </a:r>
            <a:r>
              <a:rPr lang="en-US" altLang="en-US" sz="2785" dirty="0"/>
              <a:t>, </a:t>
            </a:r>
            <a:r>
              <a:rPr lang="en-US" altLang="en-US" sz="2785" dirty="0" err="1"/>
              <a:t>konsentrasi</a:t>
            </a:r>
            <a:r>
              <a:rPr lang="en-US" altLang="en-US" sz="2785" dirty="0"/>
              <a:t> inert (</a:t>
            </a:r>
            <a:r>
              <a:rPr lang="en-US" altLang="en-US" sz="2785" dirty="0" err="1"/>
              <a:t>bila</a:t>
            </a:r>
            <a:r>
              <a:rPr lang="en-US" altLang="en-US" sz="2785" dirty="0"/>
              <a:t> </a:t>
            </a:r>
            <a:r>
              <a:rPr lang="en-US" altLang="en-US" sz="2785" dirty="0" err="1"/>
              <a:t>ada</a:t>
            </a:r>
            <a:r>
              <a:rPr lang="en-US" altLang="en-US" sz="2785" dirty="0"/>
              <a:t>) juga </a:t>
            </a:r>
            <a:r>
              <a:rPr lang="en-US" altLang="en-US" sz="2785" dirty="0" err="1"/>
              <a:t>berpengaruh</a:t>
            </a:r>
            <a:r>
              <a:rPr lang="en-US" altLang="en-US" sz="2785" dirty="0"/>
              <a:t> </a:t>
            </a:r>
            <a:r>
              <a:rPr lang="en-US" altLang="en-US" sz="2785" dirty="0" err="1"/>
              <a:t>terhadap</a:t>
            </a:r>
            <a:r>
              <a:rPr lang="en-US" altLang="en-US" sz="2785" dirty="0"/>
              <a:t> </a:t>
            </a:r>
            <a:r>
              <a:rPr lang="en-US" altLang="en-US" sz="2785" dirty="0" err="1"/>
              <a:t>selektivitas</a:t>
            </a:r>
            <a:r>
              <a:rPr lang="en-US" altLang="en-US" sz="2785" dirty="0"/>
              <a:t> </a:t>
            </a:r>
            <a:r>
              <a:rPr lang="en-US" altLang="en-US" sz="2785" dirty="0" err="1"/>
              <a:t>reaksi</a:t>
            </a:r>
            <a:r>
              <a:rPr lang="en-US" altLang="en-US" sz="2785" dirty="0"/>
              <a:t> , </a:t>
            </a:r>
            <a:r>
              <a:rPr lang="en-US" altLang="en-US" sz="2785" dirty="0" err="1"/>
              <a:t>demikian</a:t>
            </a:r>
            <a:r>
              <a:rPr lang="en-US" altLang="en-US" sz="2785" dirty="0"/>
              <a:t> juga me recycle by </a:t>
            </a:r>
            <a:r>
              <a:rPr lang="en-US" altLang="en-US" sz="2785" dirty="0" err="1"/>
              <a:t>produk</a:t>
            </a:r>
            <a:r>
              <a:rPr lang="en-US" altLang="en-US" sz="2785" dirty="0"/>
              <a:t> </a:t>
            </a:r>
            <a:r>
              <a:rPr lang="en-US" altLang="en-US" sz="2785" dirty="0" err="1"/>
              <a:t>dapat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menghambat</a:t>
            </a:r>
            <a:r>
              <a:rPr lang="en-US" altLang="en-US" sz="2785" dirty="0"/>
              <a:t> </a:t>
            </a:r>
            <a:r>
              <a:rPr lang="en-US" altLang="en-US" sz="2785" dirty="0" err="1"/>
              <a:t>pembentukannya</a:t>
            </a:r>
            <a:r>
              <a:rPr lang="en-US" altLang="en-US" sz="2785" dirty="0"/>
              <a:t>.</a:t>
            </a:r>
            <a:endParaRPr lang="id-ID" altLang="en-US" sz="2785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120682-F0DB-CE7D-2AFC-684B22CD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62400" y="6492875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7826" name="Slide Number Placeholder 5">
            <a:extLst>
              <a:ext uri="{FF2B5EF4-FFF2-40B4-BE49-F238E27FC236}">
                <a16:creationId xmlns:a16="http://schemas.microsoft.com/office/drawing/2014/main" id="{A6742A3F-480B-B5AF-4A58-80A03675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5EDE585-E20C-4234-BCC2-A3BCA290B923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32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CE90A1A-6082-B59C-F2D1-93429078C48E}"/>
              </a:ext>
            </a:extLst>
          </p:cNvPr>
          <p:cNvCxnSpPr/>
          <p:nvPr/>
        </p:nvCxnSpPr>
        <p:spPr>
          <a:xfrm>
            <a:off x="1940719" y="857250"/>
            <a:ext cx="1151731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5FB249-8F11-9567-EBEE-F8968321DBBF}"/>
              </a:ext>
            </a:extLst>
          </p:cNvPr>
          <p:cNvCxnSpPr/>
          <p:nvPr/>
        </p:nvCxnSpPr>
        <p:spPr>
          <a:xfrm>
            <a:off x="1943100" y="1333500"/>
            <a:ext cx="1061244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4">
            <a:extLst>
              <a:ext uri="{FF2B5EF4-FFF2-40B4-BE49-F238E27FC236}">
                <a16:creationId xmlns:a16="http://schemas.microsoft.com/office/drawing/2014/main" id="{558006EF-CBEF-5BAC-F828-5322DBCF5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7" y="23019"/>
            <a:ext cx="11311335" cy="6628606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>
                <a:solidFill>
                  <a:srgbClr val="0000FF"/>
                </a:solidFill>
              </a:rPr>
              <a:t>C. Suhu Reaktor</a:t>
            </a:r>
          </a:p>
          <a:p>
            <a:pPr>
              <a:buNone/>
              <a:defRPr/>
            </a:pPr>
            <a:r>
              <a:rPr lang="en-US" altLang="en-US" sz="2845" b="1"/>
              <a:t>	</a:t>
            </a:r>
            <a:r>
              <a:rPr lang="en-US" altLang="en-US" sz="2845" b="1">
                <a:solidFill>
                  <a:srgbClr val="FF0000"/>
                </a:solidFill>
              </a:rPr>
              <a:t>Pemilihan suhu reaksi, tergantung pada type system reaksi :</a:t>
            </a: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 b="1"/>
              <a:t>Reaksi Tunggal 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solidFill>
                  <a:srgbClr val="0000FF"/>
                </a:solidFill>
              </a:rPr>
              <a:t>Reaksi Eksotermis : </a:t>
            </a:r>
            <a:r>
              <a:rPr lang="en-US" altLang="en-US" sz="2845"/>
              <a:t>Suhu tinggi        Kec.Rek. Tinggi        </a:t>
            </a:r>
            <a:r>
              <a:rPr lang="en-US" altLang="en-US" sz="2845" b="1"/>
              <a:t>Konversi Rendah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/>
              <a:t>Reaksi Endotermis : Suhu tinggi       Kec.Rek. Tinggi        </a:t>
            </a:r>
            <a:r>
              <a:rPr lang="en-US" altLang="en-US" sz="2845" b="1"/>
              <a:t>Konversi Tinggi</a:t>
            </a:r>
          </a:p>
          <a:p>
            <a:pPr>
              <a:buNone/>
              <a:defRPr/>
            </a:pPr>
            <a:r>
              <a:rPr lang="en-US" altLang="en-US" sz="2845" b="1"/>
              <a:t>2. Reaksi ganda :</a:t>
            </a:r>
            <a:endParaRPr lang="en-US" altLang="en-US" sz="2845"/>
          </a:p>
          <a:p>
            <a:pPr>
              <a:buNone/>
              <a:defRPr/>
            </a:pPr>
            <a:r>
              <a:rPr lang="en-US" altLang="en-US" sz="2845"/>
              <a:t>Untuk reaksi ganda, tujuan perancangan adalah memperbesar selektivitas.</a:t>
            </a:r>
          </a:p>
          <a:p>
            <a:pPr>
              <a:buNone/>
              <a:defRPr/>
            </a:pPr>
            <a:r>
              <a:rPr lang="en-US" altLang="en-US" sz="2845"/>
              <a:t>		Feed        	Produk,   	r</a:t>
            </a:r>
            <a:r>
              <a:rPr lang="en-US" altLang="en-US" sz="2845" baseline="-25000"/>
              <a:t>1</a:t>
            </a:r>
            <a:r>
              <a:rPr lang="en-US" altLang="en-US" sz="2845"/>
              <a:t> = k</a:t>
            </a:r>
            <a:r>
              <a:rPr lang="en-US" altLang="en-US" sz="2845" baseline="-25000"/>
              <a:t>1</a:t>
            </a:r>
            <a:r>
              <a:rPr lang="en-US" altLang="en-US" sz="2845"/>
              <a:t> . C</a:t>
            </a:r>
            <a:r>
              <a:rPr lang="en-US" altLang="en-US" sz="2845" baseline="-25000"/>
              <a:t>feed</a:t>
            </a:r>
            <a:r>
              <a:rPr lang="en-US" altLang="en-US" sz="2845"/>
              <a:t> </a:t>
            </a:r>
            <a:r>
              <a:rPr lang="en-US" altLang="en-US" sz="2845" baseline="30000"/>
              <a:t>a1</a:t>
            </a:r>
            <a:r>
              <a:rPr lang="en-US" altLang="en-US" sz="2845"/>
              <a:t> </a:t>
            </a:r>
          </a:p>
          <a:p>
            <a:pPr>
              <a:buNone/>
              <a:defRPr/>
            </a:pPr>
            <a:r>
              <a:rPr lang="en-US" altLang="en-US" sz="2845"/>
              <a:t>		Feed        	By Produk,  	r</a:t>
            </a:r>
            <a:r>
              <a:rPr lang="en-US" altLang="en-US" sz="2845" baseline="-25000"/>
              <a:t>2 </a:t>
            </a:r>
            <a:r>
              <a:rPr lang="en-US" altLang="en-US" sz="2845"/>
              <a:t>= k</a:t>
            </a:r>
            <a:r>
              <a:rPr lang="en-US" altLang="en-US" sz="2845" baseline="-25000"/>
              <a:t>2</a:t>
            </a:r>
            <a:r>
              <a:rPr lang="en-US" altLang="en-US" sz="2845"/>
              <a:t> . C</a:t>
            </a:r>
            <a:r>
              <a:rPr lang="en-US" altLang="en-US" sz="2845" baseline="-25000"/>
              <a:t>feed</a:t>
            </a:r>
            <a:r>
              <a:rPr lang="en-US" altLang="en-US" sz="2845"/>
              <a:t> </a:t>
            </a:r>
            <a:r>
              <a:rPr lang="en-US" altLang="en-US" sz="2845" baseline="30000"/>
              <a:t>a2 </a:t>
            </a:r>
          </a:p>
          <a:p>
            <a:pPr>
              <a:buNone/>
              <a:defRPr/>
            </a:pPr>
            <a:r>
              <a:rPr lang="en-US" altLang="en-US" sz="2845" baseline="30000"/>
              <a:t> </a:t>
            </a:r>
            <a:r>
              <a:rPr lang="en-US" altLang="en-US" sz="2845"/>
              <a:t>r2/r1 = k2/k1 . C </a:t>
            </a:r>
            <a:r>
              <a:rPr lang="en-US" altLang="en-US" sz="2845" baseline="-25000"/>
              <a:t>feed</a:t>
            </a:r>
            <a:r>
              <a:rPr lang="en-US" altLang="en-US" sz="2845"/>
              <a:t> </a:t>
            </a:r>
            <a:r>
              <a:rPr lang="en-US" altLang="en-US" sz="2845" baseline="30000"/>
              <a:t>a2 – a1 </a:t>
            </a:r>
            <a:r>
              <a:rPr lang="en-US" altLang="en-US" sz="2845"/>
              <a:t> = k2/k1 . e </a:t>
            </a:r>
            <a:r>
              <a:rPr lang="en-US" altLang="en-US" sz="2845" baseline="30000"/>
              <a:t>–(E2-E1)/RT</a:t>
            </a:r>
            <a:r>
              <a:rPr lang="en-US" altLang="en-US" sz="2845"/>
              <a:t> . C </a:t>
            </a:r>
            <a:r>
              <a:rPr lang="en-US" altLang="en-US" sz="2845" baseline="-25000"/>
              <a:t>feed</a:t>
            </a:r>
            <a:r>
              <a:rPr lang="en-US" altLang="en-US" sz="2845"/>
              <a:t> </a:t>
            </a:r>
            <a:r>
              <a:rPr lang="en-US" altLang="en-US" sz="2845" baseline="30000"/>
              <a:t>a2 – a1 </a:t>
            </a:r>
            <a:r>
              <a:rPr lang="en-US" altLang="en-US" sz="2845"/>
              <a:t>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/>
              <a:t> Bila E2 – E1 </a:t>
            </a:r>
            <a:r>
              <a:rPr lang="en-US" altLang="en-US" sz="2845">
                <a:sym typeface="Symbol" panose="05050102010706020507" pitchFamily="18" charset="2"/>
              </a:rPr>
              <a:t> 0 , pilih suhu rendah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sym typeface="Symbol" panose="05050102010706020507" pitchFamily="18" charset="2"/>
              </a:rPr>
              <a:t> Bila E2 – E1 &lt; 0 , pilih suhu tinggi</a:t>
            </a:r>
            <a:endParaRPr lang="id-ID" altLang="en-US" sz="2845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10E803-857C-8B24-7E83-96A1C31F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78850" name="Slide Number Placeholder 5">
            <a:extLst>
              <a:ext uri="{FF2B5EF4-FFF2-40B4-BE49-F238E27FC236}">
                <a16:creationId xmlns:a16="http://schemas.microsoft.com/office/drawing/2014/main" id="{AC1906C2-9A73-1AD8-B284-79CCE048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B208A6E-B5C0-44D7-80C6-780EA3CC41F9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33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A3992B3-DE7D-D062-470B-26D55BE72A8B}"/>
              </a:ext>
            </a:extLst>
          </p:cNvPr>
          <p:cNvCxnSpPr/>
          <p:nvPr/>
        </p:nvCxnSpPr>
        <p:spPr>
          <a:xfrm>
            <a:off x="5689600" y="1916113"/>
            <a:ext cx="361156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A073912-47BF-BEF4-8D45-177A96E6580C}"/>
              </a:ext>
            </a:extLst>
          </p:cNvPr>
          <p:cNvCxnSpPr/>
          <p:nvPr/>
        </p:nvCxnSpPr>
        <p:spPr>
          <a:xfrm>
            <a:off x="8399066" y="1916113"/>
            <a:ext cx="496491" cy="7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5FE187F-557E-454D-6420-40EA195D22DB}"/>
              </a:ext>
            </a:extLst>
          </p:cNvPr>
          <p:cNvCxnSpPr/>
          <p:nvPr/>
        </p:nvCxnSpPr>
        <p:spPr>
          <a:xfrm>
            <a:off x="5666979" y="2390378"/>
            <a:ext cx="361156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1B55A86-0FA4-34CE-FED6-8D8D3903B4D3}"/>
              </a:ext>
            </a:extLst>
          </p:cNvPr>
          <p:cNvCxnSpPr/>
          <p:nvPr/>
        </p:nvCxnSpPr>
        <p:spPr>
          <a:xfrm>
            <a:off x="8421688" y="2413000"/>
            <a:ext cx="496491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D88C6F4-FAAA-5004-8DA9-1EB6BFC87EE1}"/>
              </a:ext>
            </a:extLst>
          </p:cNvPr>
          <p:cNvCxnSpPr/>
          <p:nvPr/>
        </p:nvCxnSpPr>
        <p:spPr>
          <a:xfrm>
            <a:off x="2799557" y="3993356"/>
            <a:ext cx="948531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43004BB-4B15-F482-5BBB-0620DE1C001B}"/>
              </a:ext>
            </a:extLst>
          </p:cNvPr>
          <p:cNvCxnSpPr/>
          <p:nvPr/>
        </p:nvCxnSpPr>
        <p:spPr>
          <a:xfrm>
            <a:off x="2776935" y="4512866"/>
            <a:ext cx="948531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D929B52B-6EEB-6082-D8EA-46C3977C8B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1644" y="590550"/>
            <a:ext cx="11288713" cy="5913835"/>
          </a:xfrm>
          <a:ln w="28575">
            <a:solidFill>
              <a:srgbClr val="7030A0"/>
            </a:solidFill>
            <a:miter lim="800000"/>
            <a:headEnd/>
            <a:tailEnd/>
          </a:ln>
        </p:spPr>
        <p:txBody>
          <a:bodyPr rtlCol="0">
            <a:normAutofit fontScale="92500" lnSpcReduction="10000"/>
          </a:bodyPr>
          <a:lstStyle/>
          <a:p>
            <a:pPr algn="just">
              <a:buNone/>
              <a:defRPr/>
            </a:pPr>
            <a:r>
              <a:rPr lang="en-US" altLang="en-US" sz="2933" b="1">
                <a:solidFill>
                  <a:srgbClr val="0000FF"/>
                </a:solidFill>
                <a:latin typeface="Arial" panose="020B0604020202020204" pitchFamily="34" charset="0"/>
              </a:rPr>
              <a:t>Pengendalian Suhu reaktor , dapat dilakukan dengan cara :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933">
                <a:latin typeface="Arial" panose="020B0604020202020204" pitchFamily="34" charset="0"/>
              </a:rPr>
              <a:t> Perpindahan panas secara tidak langsung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933">
                <a:latin typeface="Arial" panose="020B0604020202020204" pitchFamily="34" charset="0"/>
              </a:rPr>
              <a:t>Cold Shot &amp; Hot Shot : Injeksi Panas /dingin pada bagian 				        tertentu reaktor.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933">
                <a:latin typeface="Arial" panose="020B0604020202020204" pitchFamily="34" charset="0"/>
              </a:rPr>
              <a:t>Heat Carrier : Penambahan bahan Inert yang berfungsi sebagai 		     pembawa panas untuk menghentikan reaksi.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</a:rPr>
              <a:t>D. Tekanan Reaktor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</a:rPr>
              <a:t>Tekanan tidak berpengaruh pada fase liquid , dan hanya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</a:rPr>
              <a:t>berpengaruh pada fase gas/uap.</a:t>
            </a:r>
          </a:p>
          <a:p>
            <a:pPr algn="just"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</a:rPr>
              <a:t>	</a:t>
            </a:r>
          </a:p>
          <a:p>
            <a:pPr algn="just"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</a:rPr>
              <a:t>			</a:t>
            </a:r>
            <a:r>
              <a:rPr lang="en-US" altLang="en-US" sz="2845">
                <a:latin typeface="Arial" panose="020B0604020202020204" pitchFamily="34" charset="0"/>
              </a:rPr>
              <a:t>C</a:t>
            </a:r>
            <a:r>
              <a:rPr lang="en-US" altLang="en-US" sz="2845" baseline="-25000">
                <a:latin typeface="Arial" panose="020B0604020202020204" pitchFamily="34" charset="0"/>
              </a:rPr>
              <a:t>A </a:t>
            </a:r>
            <a:r>
              <a:rPr lang="en-US" altLang="en-US" sz="2845">
                <a:latin typeface="Arial" panose="020B0604020202020204" pitchFamily="34" charset="0"/>
              </a:rPr>
              <a:t> = P</a:t>
            </a:r>
            <a:r>
              <a:rPr lang="en-US" altLang="en-US" sz="2845" baseline="-25000">
                <a:latin typeface="Arial" panose="020B0604020202020204" pitchFamily="34" charset="0"/>
              </a:rPr>
              <a:t>A  </a:t>
            </a:r>
            <a:r>
              <a:rPr lang="en-US" altLang="en-US" sz="2845">
                <a:latin typeface="Arial" panose="020B0604020202020204" pitchFamily="34" charset="0"/>
              </a:rPr>
              <a:t> / R T = Y</a:t>
            </a:r>
            <a:r>
              <a:rPr lang="en-US" altLang="en-US" sz="2845" baseline="-25000">
                <a:latin typeface="Arial" panose="020B0604020202020204" pitchFamily="34" charset="0"/>
              </a:rPr>
              <a:t>A </a:t>
            </a:r>
            <a:r>
              <a:rPr lang="en-US" altLang="en-US" sz="2845">
                <a:latin typeface="Arial" panose="020B0604020202020204" pitchFamily="34" charset="0"/>
              </a:rPr>
              <a:t> . P / R T 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			 </a:t>
            </a:r>
            <a:r>
              <a:rPr lang="en-US" altLang="en-US" sz="2845" b="1">
                <a:latin typeface="Arial" panose="020B0604020202020204" pitchFamily="34" charset="0"/>
              </a:rPr>
              <a:t>C</a:t>
            </a:r>
            <a:r>
              <a:rPr lang="en-US" altLang="en-US" sz="2845" b="1" baseline="-25000">
                <a:latin typeface="Arial" panose="020B0604020202020204" pitchFamily="34" charset="0"/>
              </a:rPr>
              <a:t>A </a:t>
            </a:r>
            <a:r>
              <a:rPr lang="en-US" altLang="en-US" sz="2845" b="1">
                <a:latin typeface="Arial" panose="020B0604020202020204" pitchFamily="34" charset="0"/>
              </a:rPr>
              <a:t> ~ Y</a:t>
            </a:r>
            <a:r>
              <a:rPr lang="en-US" altLang="en-US" sz="2845" b="1" baseline="-25000">
                <a:latin typeface="Arial" panose="020B0604020202020204" pitchFamily="34" charset="0"/>
              </a:rPr>
              <a:t>A </a:t>
            </a:r>
            <a:r>
              <a:rPr lang="en-US" altLang="en-US" sz="2845" b="1">
                <a:latin typeface="Arial" panose="020B0604020202020204" pitchFamily="34" charset="0"/>
              </a:rPr>
              <a:t>~ P</a:t>
            </a:r>
          </a:p>
          <a:p>
            <a:pPr algn="just">
              <a:buNone/>
              <a:defRPr/>
            </a:pPr>
            <a:r>
              <a:rPr lang="en-US" altLang="en-US" sz="2845" baseline="-25000">
                <a:latin typeface="Arial" panose="020B0604020202020204" pitchFamily="34" charset="0"/>
              </a:rPr>
              <a:t>	</a:t>
            </a:r>
            <a:endParaRPr lang="id-ID" altLang="en-US" sz="2845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2862C-666E-E522-45A4-E169C5C6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79874" name="Slide Number Placeholder 5">
            <a:extLst>
              <a:ext uri="{FF2B5EF4-FFF2-40B4-BE49-F238E27FC236}">
                <a16:creationId xmlns:a16="http://schemas.microsoft.com/office/drawing/2014/main" id="{13293DB6-7D4E-1902-157E-C6DA4FDD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A634DC4-DFF2-4542-A23A-05909595CA2B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34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B64BD07-F917-8FEB-F2C0-EE550A1971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150" y="533400"/>
            <a:ext cx="11164888" cy="6999288"/>
          </a:xfrm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rtlCol="0"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AutoNum type="arabicPeriod"/>
              <a:defRPr/>
            </a:pPr>
            <a:r>
              <a:rPr lang="en-US" altLang="en-US" sz="2845" b="1" dirty="0" err="1">
                <a:latin typeface="Arial" panose="020B0604020202020204" pitchFamily="34" charset="0"/>
              </a:rPr>
              <a:t>Reaksi</a:t>
            </a:r>
            <a:r>
              <a:rPr lang="en-US" altLang="en-US" sz="2845" b="1" dirty="0">
                <a:latin typeface="Arial" panose="020B0604020202020204" pitchFamily="34" charset="0"/>
              </a:rPr>
              <a:t> </a:t>
            </a:r>
            <a:r>
              <a:rPr lang="en-US" altLang="en-US" sz="2845" b="1" dirty="0" err="1">
                <a:latin typeface="Arial" panose="020B0604020202020204" pitchFamily="34" charset="0"/>
              </a:rPr>
              <a:t>tunggal</a:t>
            </a:r>
            <a:r>
              <a:rPr lang="en-US" altLang="en-US" sz="2845" b="1" dirty="0">
                <a:latin typeface="Arial" panose="020B0604020202020204" pitchFamily="34" charset="0"/>
              </a:rPr>
              <a:t> </a:t>
            </a:r>
          </a:p>
          <a:p>
            <a:pPr algn="just">
              <a:defRPr/>
            </a:pPr>
            <a:r>
              <a:rPr lang="en-US" altLang="en-US" sz="2845" dirty="0" err="1">
                <a:latin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tunggal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Irreversibel</a:t>
            </a:r>
            <a:r>
              <a:rPr lang="en-US" altLang="en-US" sz="2845" dirty="0">
                <a:latin typeface="Arial" panose="020B0604020202020204" pitchFamily="34" charset="0"/>
              </a:rPr>
              <a:t>, </a:t>
            </a:r>
            <a:r>
              <a:rPr lang="en-US" altLang="en-US" sz="2845" dirty="0" err="1">
                <a:latin typeface="Arial" panose="020B0604020202020204" pitchFamily="34" charset="0"/>
              </a:rPr>
              <a:t>pilih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tekanan</a:t>
            </a:r>
            <a:r>
              <a:rPr lang="en-US" altLang="en-US" sz="2845" dirty="0">
                <a:latin typeface="Arial" panose="020B0604020202020204" pitchFamily="34" charset="0"/>
              </a:rPr>
              <a:t> Tinggi.</a:t>
            </a:r>
          </a:p>
          <a:p>
            <a:pPr algn="just">
              <a:defRPr/>
            </a:pPr>
            <a:r>
              <a:rPr lang="en-US" altLang="en-US" sz="2845" dirty="0" err="1">
                <a:latin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tunggal</a:t>
            </a:r>
            <a:r>
              <a:rPr lang="en-US" altLang="en-US" sz="2845" dirty="0">
                <a:latin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</a:rPr>
              <a:t>Reversibel</a:t>
            </a:r>
            <a:r>
              <a:rPr lang="en-US" altLang="en-US" sz="2845" dirty="0">
                <a:latin typeface="Arial" panose="020B0604020202020204" pitchFamily="34" charset="0"/>
              </a:rPr>
              <a:t>, P 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 ,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geser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ke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kiri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&amp;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konversi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rendah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.</a:t>
            </a:r>
          </a:p>
          <a:p>
            <a:pPr algn="just">
              <a:buNone/>
              <a:defRPr/>
            </a:pPr>
            <a:r>
              <a:rPr lang="en-US" altLang="en-US" sz="2845" b="1" dirty="0">
                <a:latin typeface="Arial" panose="020B0604020202020204" pitchFamily="34" charset="0"/>
                <a:sym typeface="Symbol" panose="05050102010706020507" pitchFamily="18" charset="2"/>
              </a:rPr>
              <a:t>2.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b="1" dirty="0" err="1">
                <a:latin typeface="Arial" panose="020B0604020202020204" pitchFamily="34" charset="0"/>
                <a:sym typeface="Symbol" panose="05050102010706020507" pitchFamily="18" charset="2"/>
              </a:rPr>
              <a:t>Reaksi</a:t>
            </a:r>
            <a:r>
              <a:rPr lang="en-US" altLang="en-US" sz="2845" b="1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b="1" dirty="0" err="1">
                <a:latin typeface="Arial" panose="020B0604020202020204" pitchFamily="34" charset="0"/>
                <a:sym typeface="Symbol" panose="05050102010706020507" pitchFamily="18" charset="2"/>
              </a:rPr>
              <a:t>ganda</a:t>
            </a:r>
            <a:r>
              <a:rPr lang="en-US" altLang="en-US" sz="2845" b="1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</a:p>
          <a:p>
            <a:pPr algn="just">
              <a:buNone/>
              <a:defRPr/>
            </a:pP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Tekanan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dipilih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memperbesar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selektivitas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.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Tekanan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berpengaruh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terhadap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selektivitas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ganda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,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jika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 pada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fase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Uap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/gas.</a:t>
            </a:r>
          </a:p>
          <a:p>
            <a:pPr algn="just">
              <a:buNone/>
              <a:defRPr/>
            </a:pPr>
            <a:r>
              <a:rPr lang="en-US" altLang="en-US" sz="2845" dirty="0" err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Contoh</a:t>
            </a:r>
            <a:r>
              <a:rPr lang="en-US" altLang="en-US" sz="2845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 :  </a:t>
            </a:r>
          </a:p>
          <a:p>
            <a:pPr algn="just">
              <a:buNone/>
              <a:defRPr/>
            </a:pPr>
            <a:r>
              <a:rPr lang="en-US" altLang="en-US" sz="2845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 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Feed          </a:t>
            </a:r>
            <a:r>
              <a:rPr lang="en-US" altLang="en-US" sz="2845" dirty="0" err="1">
                <a:latin typeface="Arial" panose="020B0604020202020204" pitchFamily="34" charset="0"/>
                <a:sym typeface="Symbol" panose="05050102010706020507" pitchFamily="18" charset="2"/>
              </a:rPr>
              <a:t>Produk</a:t>
            </a:r>
            <a:r>
              <a:rPr lang="en-US" altLang="en-US" sz="2845" dirty="0">
                <a:latin typeface="Arial" panose="020B0604020202020204" pitchFamily="34" charset="0"/>
                <a:sym typeface="Symbol" panose="05050102010706020507" pitchFamily="18" charset="2"/>
              </a:rPr>
              <a:t> ,	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altLang="en-US" sz="2845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= k</a:t>
            </a:r>
            <a:r>
              <a:rPr lang="en-US" altLang="en-US" sz="2845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845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feed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baseline="30000" dirty="0"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None/>
              <a:defRPr/>
            </a:pPr>
            <a:r>
              <a:rPr lang="en-US" altLang="en-US" sz="2845" dirty="0"/>
              <a:t>	 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Feed        	By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,	r</a:t>
            </a:r>
            <a:r>
              <a:rPr lang="en-US" altLang="en-US" sz="2845" baseline="-250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= k</a:t>
            </a:r>
            <a:r>
              <a:rPr lang="en-US" altLang="en-US" sz="2845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845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feed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baseline="30000" dirty="0">
                <a:latin typeface="Arial" panose="020B0604020202020204" pitchFamily="34" charset="0"/>
                <a:cs typeface="Arial" panose="020B0604020202020204" pitchFamily="34" charset="0"/>
              </a:rPr>
              <a:t>a2 </a:t>
            </a:r>
          </a:p>
          <a:p>
            <a:pPr>
              <a:buNone/>
              <a:defRPr/>
            </a:pPr>
            <a:r>
              <a:rPr lang="en-US" altLang="en-US" sz="2845" dirty="0"/>
              <a:t>	r2/r1 = k2/k1 . C </a:t>
            </a:r>
            <a:r>
              <a:rPr lang="en-US" altLang="en-US" sz="2845" baseline="-25000" dirty="0"/>
              <a:t>feed</a:t>
            </a:r>
            <a:r>
              <a:rPr lang="en-US" altLang="en-US" sz="2845" dirty="0"/>
              <a:t> </a:t>
            </a:r>
            <a:r>
              <a:rPr lang="en-US" altLang="en-US" sz="2845" baseline="30000" dirty="0"/>
              <a:t>a2 – a1 </a:t>
            </a:r>
            <a:r>
              <a:rPr lang="en-US" altLang="en-US" sz="2845" dirty="0"/>
              <a:t> = k2/k1 . e </a:t>
            </a:r>
            <a:r>
              <a:rPr lang="en-US" altLang="en-US" sz="2845" baseline="30000" dirty="0"/>
              <a:t>–(E2-E1)/RT</a:t>
            </a:r>
            <a:r>
              <a:rPr lang="en-US" altLang="en-US" sz="2845" dirty="0"/>
              <a:t> . C </a:t>
            </a:r>
            <a:r>
              <a:rPr lang="en-US" altLang="en-US" sz="2845" baseline="-25000" dirty="0"/>
              <a:t>feed</a:t>
            </a:r>
            <a:r>
              <a:rPr lang="en-US" altLang="en-US" sz="2845" dirty="0"/>
              <a:t> </a:t>
            </a:r>
            <a:r>
              <a:rPr lang="en-US" altLang="en-US" sz="2845" baseline="30000" dirty="0"/>
              <a:t>a2 – a1 </a:t>
            </a:r>
            <a:r>
              <a:rPr lang="en-US" altLang="en-US" sz="2845" dirty="0"/>
              <a:t>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 dirty="0"/>
              <a:t> Bila a2 – a1 </a:t>
            </a:r>
            <a:r>
              <a:rPr lang="en-US" altLang="en-US" sz="2845" dirty="0">
                <a:sym typeface="Symbol" panose="05050102010706020507" pitchFamily="18" charset="2"/>
              </a:rPr>
              <a:t> 0 , </a:t>
            </a:r>
            <a:r>
              <a:rPr lang="en-US" altLang="en-US" sz="2845" dirty="0" err="1">
                <a:sym typeface="Symbol" panose="05050102010706020507" pitchFamily="18" charset="2"/>
              </a:rPr>
              <a:t>pilih</a:t>
            </a:r>
            <a:r>
              <a:rPr lang="en-US" altLang="en-US" sz="2845" dirty="0"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sym typeface="Symbol" panose="05050102010706020507" pitchFamily="18" charset="2"/>
              </a:rPr>
              <a:t>Tekanan</a:t>
            </a:r>
            <a:r>
              <a:rPr lang="en-US" altLang="en-US" sz="2845" dirty="0"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sym typeface="Symbol" panose="05050102010706020507" pitchFamily="18" charset="2"/>
              </a:rPr>
              <a:t>rendah</a:t>
            </a:r>
            <a:endParaRPr lang="en-US" altLang="en-US" sz="2845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 dirty="0">
                <a:sym typeface="Symbol" panose="05050102010706020507" pitchFamily="18" charset="2"/>
              </a:rPr>
              <a:t> Bila a2 – a1 &lt; 0 , </a:t>
            </a:r>
            <a:r>
              <a:rPr lang="en-US" altLang="en-US" sz="2845" dirty="0" err="1">
                <a:sym typeface="Symbol" panose="05050102010706020507" pitchFamily="18" charset="2"/>
              </a:rPr>
              <a:t>pilih</a:t>
            </a:r>
            <a:r>
              <a:rPr lang="en-US" altLang="en-US" sz="2845" dirty="0"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sym typeface="Symbol" panose="05050102010706020507" pitchFamily="18" charset="2"/>
              </a:rPr>
              <a:t>Tekanan</a:t>
            </a:r>
            <a:r>
              <a:rPr lang="en-US" altLang="en-US" sz="2845" dirty="0">
                <a:sym typeface="Symbol" panose="05050102010706020507" pitchFamily="18" charset="2"/>
              </a:rPr>
              <a:t> </a:t>
            </a:r>
            <a:r>
              <a:rPr lang="en-US" altLang="en-US" sz="2845" dirty="0" err="1">
                <a:sym typeface="Symbol" panose="05050102010706020507" pitchFamily="18" charset="2"/>
              </a:rPr>
              <a:t>tinggi</a:t>
            </a: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endParaRPr lang="en-US" altLang="en-US" sz="2845" dirty="0">
              <a:latin typeface="Arial" panose="020B0604020202020204" pitchFamily="34" charset="0"/>
              <a:sym typeface="Symbol" panose="05050102010706020507" pitchFamily="18" charset="2"/>
            </a:endParaRPr>
          </a:p>
          <a:p>
            <a:pPr algn="just">
              <a:buNone/>
              <a:defRPr/>
            </a:pPr>
            <a:r>
              <a:rPr lang="en-US" altLang="en-US" sz="2845" dirty="0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endParaRPr lang="id-ID" altLang="en-US" sz="2845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AFF461-7148-7B4D-552E-AD597298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80898" name="Slide Number Placeholder 5">
            <a:extLst>
              <a:ext uri="{FF2B5EF4-FFF2-40B4-BE49-F238E27FC236}">
                <a16:creationId xmlns:a16="http://schemas.microsoft.com/office/drawing/2014/main" id="{8C876971-4A42-DF90-C36C-F47FB32CD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09CD255-59D2-4625-9A66-05A2E86103B0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35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096C012-2F7E-9D12-4300-0D4B1C6B3130}"/>
              </a:ext>
            </a:extLst>
          </p:cNvPr>
          <p:cNvCxnSpPr/>
          <p:nvPr/>
        </p:nvCxnSpPr>
        <p:spPr>
          <a:xfrm>
            <a:off x="2032000" y="4602956"/>
            <a:ext cx="700088" cy="39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9B4B732-5388-BEAA-6739-E2263F878011}"/>
              </a:ext>
            </a:extLst>
          </p:cNvPr>
          <p:cNvCxnSpPr/>
          <p:nvPr/>
        </p:nvCxnSpPr>
        <p:spPr>
          <a:xfrm>
            <a:off x="2009378" y="5189935"/>
            <a:ext cx="700088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052BF64-6290-8517-51B8-A359BA825C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6888" y="266700"/>
            <a:ext cx="11198225" cy="5924550"/>
          </a:xfrm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Untuk Reaksi pada Fase Cair, Tekanan dipilih agar :  </a:t>
            </a:r>
          </a:p>
          <a:p>
            <a:pPr>
              <a:defRPr/>
            </a:pPr>
            <a:r>
              <a:rPr lang="en-US" altLang="en-US" sz="2845">
                <a:latin typeface="Arial" panose="020B0604020202020204" pitchFamily="34" charset="0"/>
              </a:rPr>
              <a:t>Penguapan Produk dapat dicegah.</a:t>
            </a:r>
          </a:p>
          <a:p>
            <a:pPr>
              <a:defRPr/>
            </a:pPr>
            <a:r>
              <a:rPr lang="en-US" altLang="en-US" sz="2845">
                <a:latin typeface="Arial" panose="020B0604020202020204" pitchFamily="34" charset="0"/>
              </a:rPr>
              <a:t>Terjadi penguapan cairan dalam Reaktor sebagai cara untuk      menghilangkan Panas Reaksi.</a:t>
            </a:r>
          </a:p>
          <a:p>
            <a:pPr>
              <a:defRPr/>
            </a:pPr>
            <a:r>
              <a:rPr lang="en-US" altLang="en-US" sz="2845">
                <a:latin typeface="Arial" panose="020B0604020202020204" pitchFamily="34" charset="0"/>
              </a:rPr>
              <a:t>Terjadi penguapan salah satu komponen dalam reaksi Reversibel untuk memperbesar konversi. </a:t>
            </a:r>
          </a:p>
          <a:p>
            <a:pPr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</a:rPr>
              <a:t>Contoh :   </a:t>
            </a:r>
            <a:r>
              <a:rPr lang="en-US" altLang="en-US" sz="2845">
                <a:latin typeface="Arial" panose="020B0604020202020204" pitchFamily="34" charset="0"/>
              </a:rPr>
              <a:t>NH</a:t>
            </a:r>
            <a:r>
              <a:rPr lang="en-US" altLang="en-US" sz="2845" baseline="-25000">
                <a:latin typeface="Arial" panose="020B0604020202020204" pitchFamily="34" charset="0"/>
              </a:rPr>
              <a:t>3  </a:t>
            </a:r>
            <a:r>
              <a:rPr lang="en-US" altLang="en-US" sz="2845">
                <a:latin typeface="Arial" panose="020B0604020202020204" pitchFamily="34" charset="0"/>
              </a:rPr>
              <a:t> + HCHO </a:t>
            </a:r>
            <a:r>
              <a:rPr lang="en-US" altLang="en-US" sz="2845" baseline="-25000">
                <a:latin typeface="Arial" panose="020B0604020202020204" pitchFamily="34" charset="0"/>
              </a:rPr>
              <a:t>  </a:t>
            </a:r>
            <a:r>
              <a:rPr lang="en-US" altLang="en-US" sz="2845">
                <a:latin typeface="Arial" panose="020B0604020202020204" pitchFamily="34" charset="0"/>
              </a:rPr>
              <a:t>            H C = O   +  H</a:t>
            </a:r>
            <a:r>
              <a:rPr lang="en-US" altLang="en-US" sz="2845" baseline="-25000">
                <a:latin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</a:rPr>
              <a:t> 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	 Amonia     Formaldehid              NH</a:t>
            </a:r>
            <a:r>
              <a:rPr lang="en-US" altLang="en-US" sz="2845" baseline="-25000">
                <a:latin typeface="Arial" panose="020B0604020202020204" pitchFamily="34" charset="0"/>
              </a:rPr>
              <a:t>3 </a:t>
            </a:r>
          </a:p>
          <a:p>
            <a:pPr>
              <a:buNone/>
              <a:defRPr/>
            </a:pPr>
            <a:r>
              <a:rPr lang="en-US" altLang="en-US" sz="2845" baseline="-25000">
                <a:latin typeface="Arial" panose="020B0604020202020204" pitchFamily="34" charset="0"/>
              </a:rPr>
              <a:t>						          </a:t>
            </a:r>
            <a:r>
              <a:rPr lang="en-US" altLang="en-US" sz="2845">
                <a:latin typeface="Arial" panose="020B0604020202020204" pitchFamily="34" charset="0"/>
              </a:rPr>
              <a:t> Kristal Hexamin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	</a:t>
            </a:r>
            <a:r>
              <a:rPr lang="en-US" altLang="en-US" sz="2845" b="1">
                <a:latin typeface="Arial" panose="020B0604020202020204" pitchFamily="34" charset="0"/>
              </a:rPr>
              <a:t>Terjadi : Reaksi – Kristalisasi – Evaporasi.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				 </a:t>
            </a:r>
            <a:endParaRPr lang="id-ID" altLang="en-US" sz="2845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249646-BBC0-C2B0-8585-CD37E1A94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81922" name="Slide Number Placeholder 5">
            <a:extLst>
              <a:ext uri="{FF2B5EF4-FFF2-40B4-BE49-F238E27FC236}">
                <a16:creationId xmlns:a16="http://schemas.microsoft.com/office/drawing/2014/main" id="{2AE46B47-FB23-4E2B-FB5F-D9C98FAA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D2DB8E56-B8EC-4242-A588-531413C8F8BD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36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5863884-98B0-FABD-B830-6A7D6B607F57}"/>
              </a:ext>
            </a:extLst>
          </p:cNvPr>
          <p:cNvCxnSpPr/>
          <p:nvPr/>
        </p:nvCxnSpPr>
        <p:spPr>
          <a:xfrm>
            <a:off x="4857750" y="3311128"/>
            <a:ext cx="1083866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5868A09-B719-2B74-5A6F-FBE532A11B4F}"/>
              </a:ext>
            </a:extLst>
          </p:cNvPr>
          <p:cNvCxnSpPr/>
          <p:nvPr/>
        </p:nvCxnSpPr>
        <p:spPr>
          <a:xfrm>
            <a:off x="6496050" y="3513931"/>
            <a:ext cx="338138" cy="1349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C3087D0-C289-1452-B679-F55AB65DF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61156" y="431800"/>
            <a:ext cx="11469688" cy="5994400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 fontScale="92500" lnSpcReduction="10000"/>
          </a:bodyPr>
          <a:lstStyle/>
          <a:p>
            <a:pPr marL="563981" indent="-563981" algn="just">
              <a:buFont typeface="Arial" panose="020B0604020202020204" pitchFamily="34" charset="0"/>
              <a:buAutoNum type="alphaUcPeriod" startAt="5"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Fase Reaktor</a:t>
            </a:r>
          </a:p>
          <a:p>
            <a:pPr marL="563981" indent="-563981"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</a:rPr>
              <a:t>Pada umumnya reaksi pada fase cair lebih disukai dari pada reaksi fasa gas/uap, karena fase liquid konsentrasi feed menjadi besar  ( kmol/m</a:t>
            </a:r>
            <a:r>
              <a:rPr lang="en-US" altLang="en-US" sz="2845" baseline="30000">
                <a:latin typeface="Arial" panose="020B0604020202020204" pitchFamily="34" charset="0"/>
              </a:rPr>
              <a:t>3</a:t>
            </a:r>
            <a:r>
              <a:rPr lang="en-US" altLang="en-US" sz="2845">
                <a:latin typeface="Arial" panose="020B0604020202020204" pitchFamily="34" charset="0"/>
              </a:rPr>
              <a:t> ). </a:t>
            </a:r>
          </a:p>
          <a:p>
            <a:pPr marL="563981" indent="-563981"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C = mol/Volume, Laju reaksi besar sehingga volume reaktor yang dibutuhkan makin kecil.</a:t>
            </a:r>
          </a:p>
          <a:p>
            <a:pPr marL="563981" indent="-563981"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</a:rPr>
              <a:t>	Pada keadaan tertentu, misalkan pada kondisi reaksi </a:t>
            </a:r>
            <a:r>
              <a:rPr lang="en-US" altLang="en-US" sz="2845" b="1">
                <a:latin typeface="Arial" panose="020B0604020202020204" pitchFamily="34" charset="0"/>
              </a:rPr>
              <a:t>Multi Fasa </a:t>
            </a:r>
            <a:r>
              <a:rPr lang="en-US" altLang="en-US" sz="2845">
                <a:latin typeface="Arial" panose="020B0604020202020204" pitchFamily="34" charset="0"/>
              </a:rPr>
              <a:t>: </a:t>
            </a:r>
          </a:p>
          <a:p>
            <a:pPr marL="563981" indent="-563981"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</a:rPr>
              <a:t>Laju perpindahan antar fasa lebih penting dibanding dengan kinetika reaksi.</a:t>
            </a:r>
          </a:p>
          <a:p>
            <a:pPr marL="563981" indent="-563981"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</a:rPr>
              <a:t>Laju perpindahan massa umumnya lebih besar dalam fasa uap/gas.</a:t>
            </a:r>
          </a:p>
          <a:p>
            <a:pPr marL="563981" indent="-563981" algn="just">
              <a:buNone/>
              <a:defRPr/>
            </a:pPr>
            <a:endParaRPr lang="en-US" altLang="en-US" sz="2845">
              <a:latin typeface="Arial" panose="020B0604020202020204" pitchFamily="34" charset="0"/>
            </a:endParaRPr>
          </a:p>
          <a:p>
            <a:pPr marL="563981" indent="-563981" algn="just">
              <a:buFont typeface="Arial" panose="020B0604020202020204" pitchFamily="34" charset="0"/>
              <a:buAutoNum type="alphaUcPeriod" startAt="6"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Katalis</a:t>
            </a:r>
          </a:p>
          <a:p>
            <a:pPr marL="563981" indent="-563981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</a:rPr>
              <a:t>Katalis adalah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</a:rPr>
              <a:t>“ Suatu senyawa yang dapat mempercepat laju reaksi, namun jumlah dan komposisi katalis tak berubah selama reaksi  “.	</a:t>
            </a:r>
          </a:p>
          <a:p>
            <a:pPr marL="563981" indent="-563981"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</a:rPr>
              <a:t>	</a:t>
            </a:r>
            <a:endParaRPr lang="id-ID" altLang="en-US" sz="2845" b="1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0FECF-A3D2-64CB-3533-C23C4203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82946" name="Slide Number Placeholder 5">
            <a:extLst>
              <a:ext uri="{FF2B5EF4-FFF2-40B4-BE49-F238E27FC236}">
                <a16:creationId xmlns:a16="http://schemas.microsoft.com/office/drawing/2014/main" id="{8F531127-80EB-87DB-7052-1C5E625E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A2B3189-8DB7-42A4-AEFD-BA00D61FFA0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37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DC3B8E38-3D53-C99A-A6B0-8B7106E0D7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0135" y="182960"/>
            <a:ext cx="11311731" cy="6931422"/>
          </a:xfrm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Untuk reaksi </a:t>
            </a:r>
            <a:r>
              <a:rPr lang="en-US" altLang="en-US" sz="2785" b="1">
                <a:latin typeface="Arial" panose="020B0604020202020204" pitchFamily="34" charset="0"/>
                <a:cs typeface="Arial" panose="020B0604020202020204" pitchFamily="34" charset="0"/>
              </a:rPr>
              <a:t> “Reversibel” 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katalis mempercepat reaksi tetapi tak merubah posisi keseimbangan.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Untuk reaksi ganda, pengaruh katalis berbeda-beda terhadap kecepatan berbagai reaksi sehingga katalis berpengaruh terhadap selektivitas reaksi-reaksi ganda.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en-US" altLang="en-US" sz="278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785" b="1">
                <a:latin typeface="Arial" panose="020B0604020202020204" pitchFamily="34" charset="0"/>
                <a:cs typeface="Arial" panose="020B0604020202020204" pitchFamily="34" charset="0"/>
              </a:rPr>
              <a:t>Proses katalitik ada 2 macam  :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80000"/>
              </a:lnSpc>
              <a:buFont typeface="Arial" panose="020B0604020202020204" pitchFamily="34" charset="0"/>
              <a:buAutoNum type="arabicPeriod"/>
              <a:defRPr/>
            </a:pPr>
            <a:r>
              <a:rPr lang="en-US" altLang="en-US" sz="2785" b="1">
                <a:latin typeface="Arial" panose="020B0604020202020204" pitchFamily="34" charset="0"/>
                <a:cs typeface="Arial" panose="020B0604020202020204" pitchFamily="34" charset="0"/>
              </a:rPr>
              <a:t>Homogeneous Catalyst </a:t>
            </a:r>
            <a:endParaRPr lang="en-US" altLang="en-US" sz="278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Memakai katalis homogen reaksi berlangsung pada fase cair/uap. Katalis dapat merubah mekanisme reaksi, dengan cara ikut terlibat dalam reaksi, namun dapat diregenerasi pada tahap berikutnya.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	Contoh : </a:t>
            </a:r>
            <a:r>
              <a:rPr lang="en-US" altLang="en-US" sz="278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Reaksi Katalitik Homogen “, 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Pembuatan Acetic 		Anhydrit dari Asam Asetat dengan katalis Tri Ethyl Phospat. 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	CH</a:t>
            </a:r>
            <a:r>
              <a:rPr lang="en-US" altLang="en-US" sz="2785" baseline="-2500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 COOH              CH</a:t>
            </a:r>
            <a:r>
              <a:rPr lang="en-US" altLang="en-US" sz="278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 = C = O + H</a:t>
            </a:r>
            <a:r>
              <a:rPr lang="en-US" altLang="en-US" sz="278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	Acetat Acid                 Ketone            Air</a:t>
            </a:r>
          </a:p>
          <a:p>
            <a:pPr algn="just">
              <a:lnSpc>
                <a:spcPct val="80000"/>
              </a:lnSpc>
              <a:buNone/>
              <a:defRPr/>
            </a:pPr>
            <a:endParaRPr lang="en-US" altLang="en-US" sz="278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r>
              <a:rPr lang="en-US" altLang="en-US" sz="2785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altLang="en-US" sz="278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Prosesnya adalah “ Proses Pirolisis “</a:t>
            </a:r>
            <a:endParaRPr lang="id-ID" altLang="en-US" sz="2785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563852-334F-0539-3C7D-FF1B8693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83970" name="Slide Number Placeholder 5">
            <a:extLst>
              <a:ext uri="{FF2B5EF4-FFF2-40B4-BE49-F238E27FC236}">
                <a16:creationId xmlns:a16="http://schemas.microsoft.com/office/drawing/2014/main" id="{DD63B1D8-FB7E-8ECC-8525-0B199EDBE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24983046-FE77-44AF-A5DA-0A11E33C4CA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38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3B99409-A1FF-3965-46C4-9F740F4B898D}"/>
              </a:ext>
            </a:extLst>
          </p:cNvPr>
          <p:cNvCxnSpPr/>
          <p:nvPr/>
        </p:nvCxnSpPr>
        <p:spPr>
          <a:xfrm>
            <a:off x="3025379" y="4941888"/>
            <a:ext cx="1129109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55195EF9-296D-ABF4-ADAA-DCE9003C90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-183357"/>
            <a:ext cx="11571288" cy="6231335"/>
          </a:xfrm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2. Katalis Heterogen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Umumnya katalis berupa padatan dan berpori reaksinya pada fase cair/gas.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Katalis padatan ada 2 macam : </a:t>
            </a:r>
            <a:endParaRPr lang="en-US" altLang="en-US" sz="2845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Calibri" panose="020F0502020204030204" pitchFamily="34" charset="0"/>
              <a:buAutoNum type="alphaLcParenR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Bulk Katalitik Material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komposisi tidak berubah banyak diseluruh    bagian bahan. Misalnya : Platinum </a:t>
            </a:r>
          </a:p>
          <a:p>
            <a:pPr algn="just">
              <a:buFont typeface="Calibri" panose="020F0502020204030204" pitchFamily="34" charset="0"/>
              <a:buAutoNum type="alphaLcParenR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Supperted catalyst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bahan katalis yang aktif di dispersikan pada bahan yang porous.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Laju reaksi katalis heterogen fase gas, dipengaruhi oleh luas efektif katalis , Tekanan dan Suhu.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Reaksi katalitik Heterogen fase gas, dikendalikan oleh Proses Difusi (pada suhu tinggi) dan reaksi kimia (pada suhu rendah).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FB86-4205-E3C3-8434-4CFF396A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84994" name="Slide Number Placeholder 5">
            <a:extLst>
              <a:ext uri="{FF2B5EF4-FFF2-40B4-BE49-F238E27FC236}">
                <a16:creationId xmlns:a16="http://schemas.microsoft.com/office/drawing/2014/main" id="{AE627B9F-E351-1A2E-BAF7-9C86479F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4DBD8A44-2BE1-4EF2-880F-AE70036AFC95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39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C5953CD-0E8A-1110-B95F-6030696D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0"/>
            <a:ext cx="8229600" cy="944563"/>
          </a:xfrm>
        </p:spPr>
        <p:txBody>
          <a:bodyPr/>
          <a:lstStyle/>
          <a:p>
            <a:pPr algn="ctr" eaLnBrk="1" hangingPunct="1"/>
            <a:r>
              <a:rPr lang="en-US" altLang="en-US" dirty="0"/>
              <a:t>Process Operation</a:t>
            </a:r>
          </a:p>
        </p:txBody>
      </p:sp>
      <p:sp>
        <p:nvSpPr>
          <p:cNvPr id="15363" name="Slide Number Placeholder 1">
            <a:extLst>
              <a:ext uri="{FF2B5EF4-FFF2-40B4-BE49-F238E27FC236}">
                <a16:creationId xmlns:a16="http://schemas.microsoft.com/office/drawing/2014/main" id="{9A6A5FEE-F89C-03F4-0F3B-FE064D088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425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75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1717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400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5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9A6569-4A5E-43BA-ACD6-EFB45437343D}" type="slidenum">
              <a:rPr lang="en-US" altLang="en-U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6E293F-79E8-D6E7-DFC2-0F16C138D185}"/>
              </a:ext>
            </a:extLst>
          </p:cNvPr>
          <p:cNvSpPr/>
          <p:nvPr/>
        </p:nvSpPr>
        <p:spPr>
          <a:xfrm>
            <a:off x="1177365" y="838200"/>
            <a:ext cx="9604188" cy="52133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Chemical reaction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Separation of chemical mixtures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Phase separation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Change of temperature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 Change of pressure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 Change of phase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 Mixing and splitting of streams or batches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id-ID" sz="3200" b="1" dirty="0">
                <a:solidFill>
                  <a:srgbClr val="C00000"/>
                </a:solidFill>
              </a:rPr>
              <a:t> Operation on solids , such as size reduction and enlargement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10EBB987-C457-AD8B-2A45-5CACF79968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8535" y="-93266"/>
            <a:ext cx="11514931" cy="6615510"/>
          </a:xfrm>
          <a:ln w="28575">
            <a:solidFill>
              <a:srgbClr val="FFC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altLang="en-US" sz="3171" b="1"/>
              <a:t>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Contoh Soal :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Akan diproduksi “ Mono Ethanol Amine (MEA) “ melalui :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 – C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+ N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N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C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O                                              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E A     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Ethylene Oxide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Terdapat 2 reaksi sekunder :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N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OH  +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 – 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                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NH (CH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OH)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O                      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</a:t>
            </a:r>
            <a:endParaRPr lang="en-US" altLang="en-US" sz="2845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N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OH  + 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 – 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                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N (CH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OH)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O                            </a:t>
            </a:r>
            <a:r>
              <a:rPr lang="en-US" altLang="en-US" sz="237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</a:t>
            </a:r>
          </a:p>
          <a:p>
            <a:pPr>
              <a:lnSpc>
                <a:spcPct val="80000"/>
              </a:lnSpc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Buat Pilihan awal untuk Reaktor  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0E6AFD-459D-1EBC-E397-4F25C1502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200706" name="Slide Number Placeholder 5">
            <a:extLst>
              <a:ext uri="{FF2B5EF4-FFF2-40B4-BE49-F238E27FC236}">
                <a16:creationId xmlns:a16="http://schemas.microsoft.com/office/drawing/2014/main" id="{A674225F-8779-BA65-43C3-85252020C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765EC28E-AE57-4D2E-92DA-8B6911654DFF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40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EAC549-33E7-C942-4B5B-DA0F03B4BBC7}"/>
              </a:ext>
            </a:extLst>
          </p:cNvPr>
          <p:cNvCxnSpPr/>
          <p:nvPr/>
        </p:nvCxnSpPr>
        <p:spPr>
          <a:xfrm>
            <a:off x="4425156" y="1013222"/>
            <a:ext cx="1241822" cy="39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7F04E5B-1229-4636-E94F-8F0B33917D43}"/>
              </a:ext>
            </a:extLst>
          </p:cNvPr>
          <p:cNvCxnSpPr/>
          <p:nvPr/>
        </p:nvCxnSpPr>
        <p:spPr>
          <a:xfrm rot="16200000" flipH="1">
            <a:off x="1478955" y="1205111"/>
            <a:ext cx="203200" cy="180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21E050-7545-7BA4-A656-2E27E51B5B8A}"/>
              </a:ext>
            </a:extLst>
          </p:cNvPr>
          <p:cNvCxnSpPr/>
          <p:nvPr/>
        </p:nvCxnSpPr>
        <p:spPr>
          <a:xfrm rot="5400000">
            <a:off x="2065933" y="1250355"/>
            <a:ext cx="203200" cy="1805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9E82D39-42C6-6447-3974-31D67F99C291}"/>
              </a:ext>
            </a:extLst>
          </p:cNvPr>
          <p:cNvCxnSpPr/>
          <p:nvPr/>
        </p:nvCxnSpPr>
        <p:spPr>
          <a:xfrm rot="16200000" flipH="1">
            <a:off x="4730155" y="3304977"/>
            <a:ext cx="203200" cy="180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6D4D7E8-521B-B6D9-79F9-1D0BA59CD089}"/>
              </a:ext>
            </a:extLst>
          </p:cNvPr>
          <p:cNvCxnSpPr/>
          <p:nvPr/>
        </p:nvCxnSpPr>
        <p:spPr>
          <a:xfrm rot="5400000" flipH="1" flipV="1">
            <a:off x="5317133" y="3327599"/>
            <a:ext cx="225822" cy="157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736C0C8-AA04-D6AA-260E-F507AD02BFD6}"/>
              </a:ext>
            </a:extLst>
          </p:cNvPr>
          <p:cNvCxnSpPr/>
          <p:nvPr/>
        </p:nvCxnSpPr>
        <p:spPr>
          <a:xfrm>
            <a:off x="6141244" y="3113088"/>
            <a:ext cx="880269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84D850D-6AFA-276A-8FD2-C740AF998CB8}"/>
              </a:ext>
            </a:extLst>
          </p:cNvPr>
          <p:cNvCxnSpPr/>
          <p:nvPr/>
        </p:nvCxnSpPr>
        <p:spPr>
          <a:xfrm rot="16200000" flipH="1">
            <a:off x="4730155" y="4636889"/>
            <a:ext cx="203200" cy="180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E3D7294-C10D-529F-CE5E-4C9D4C2D7C96}"/>
              </a:ext>
            </a:extLst>
          </p:cNvPr>
          <p:cNvCxnSpPr/>
          <p:nvPr/>
        </p:nvCxnSpPr>
        <p:spPr>
          <a:xfrm rot="5400000" flipH="1" flipV="1">
            <a:off x="5339755" y="4636889"/>
            <a:ext cx="225822" cy="157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C02B45-64ED-FA09-DCB2-221D95609020}"/>
              </a:ext>
            </a:extLst>
          </p:cNvPr>
          <p:cNvCxnSpPr/>
          <p:nvPr/>
        </p:nvCxnSpPr>
        <p:spPr>
          <a:xfrm>
            <a:off x="6231335" y="4399756"/>
            <a:ext cx="835422" cy="39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7D9D662F-18AC-EB42-832E-548419AE0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513" y="41275"/>
            <a:ext cx="11356975" cy="6245225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500" b="1">
                <a:latin typeface="Arial" panose="020B0604020202020204" pitchFamily="34" charset="0"/>
                <a:cs typeface="Arial" panose="020B0604020202020204" pitchFamily="34" charset="0"/>
              </a:rPr>
              <a:t>Jawaban :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1. Pilihan Konversi Reaksi 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Konversi tinggi dengan menaikkan konsentrasi MEAsehingga memperbesar kecepatan reaksi sekunder.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Konversi rendah, akan memperkecil beaya perancangan reaktor.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Jadi dipilih Konversi  50 %.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2. Pilihan Type Reaktor :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Untuk menghambat pembentukan DEA &amp; TEA dipilih type reaktor yang memberikan waktu tinggal seragam, yaitu Reaktor Batch atau Plug Flow Reaktor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3. Pilihan Konsentrasi Feed :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Reaksi Utama 	:  r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= k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EO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 a1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NH3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b1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Reaksi Sekunder 	:  r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= k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MEA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 a2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EO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b2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				   r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= k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DEA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 a3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. C</a:t>
            </a:r>
            <a:r>
              <a:rPr lang="en-US" altLang="en-US" sz="2500" baseline="-25000">
                <a:latin typeface="Arial" panose="020B0604020202020204" pitchFamily="34" charset="0"/>
                <a:cs typeface="Arial" panose="020B0604020202020204" pitchFamily="34" charset="0"/>
              </a:rPr>
              <a:t>EO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500" baseline="30000">
                <a:latin typeface="Arial" panose="020B0604020202020204" pitchFamily="34" charset="0"/>
                <a:cs typeface="Arial" panose="020B0604020202020204" pitchFamily="34" charset="0"/>
              </a:rPr>
              <a:t>b3</a:t>
            </a:r>
            <a:r>
              <a:rPr lang="en-US" altLang="en-US" sz="2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d-ID" altLang="en-US" sz="2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501115-F88E-C3E4-FD48-E8A110EE5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D436F-7A3B-C3AB-F53F-F5EC4716A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1A7BA7F5-5358-4977-B437-91314CEF54DC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41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07CFC6B1-E117-7A6E-50F9-BAB560BFB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534" y="-319088"/>
            <a:ext cx="11243866" cy="6412310"/>
          </a:xfrm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Operasi dengan Excess Amonia, akan memperbesar  konsentrasi Amonia tetapi akan memperkecil konsentrasi EO. Sehingga pengaruh excess amonia terhadap persamaan laju reaksi utama bergantung pada nilai a1 &amp; b1.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Operasi dengan Excess Amonia akan memperkecil konsentrasi MEA  sehingga akan memperkecil laju reaksi kedua. 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Jadi dipilih Operasi dengan Excess amonia. 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Pada kenyataannya, mol ratio Amonia terhadap EO 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sebesar 10 : 1 , yang menghasilkan : 75 % MEA ; 21 % DEA &amp;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			        4 % TEA.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Sedangkan Operasi pada Equimolar, menghasilkan : 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12 % MEA ; 23 % DEA ; 65 % TEA. 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1D4109-1324-A103-E78C-EE236FD81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71990A-C710-C072-5B4A-4317F3B1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00E79C9-B6A1-40A3-8602-A3BD72F41BDE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42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72FF3892-2046-C85D-B4B3-59335ADFA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48261"/>
            <a:ext cx="11239500" cy="6398816"/>
          </a:xfrm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845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 MEMILIH REAKTOR SECARA CEPAT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 b="1" dirty="0">
                <a:latin typeface="Arial" panose="020B0604020202020204" pitchFamily="34" charset="0"/>
                <a:cs typeface="Arial" panose="020B0604020202020204" pitchFamily="34" charset="0"/>
              </a:rPr>
              <a:t> Stirred Tank Reactor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Homogen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Fase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cair</a:t>
            </a: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Heterogen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Gas – Liquid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Heterogen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Liquid – Liquid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Heterogen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Solid – Liquid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Reaksi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Heterogen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Gas – Solid – Liquid</a:t>
            </a:r>
          </a:p>
          <a:p>
            <a:pPr lvl="1">
              <a:buNone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: Batch – Semi batch –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Kontinue</a:t>
            </a: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None/>
              <a:defRPr/>
            </a:pPr>
            <a:r>
              <a:rPr lang="en-US" altLang="en-US" sz="2845" b="1" dirty="0" err="1">
                <a:latin typeface="Arial" panose="020B0604020202020204" pitchFamily="34" charset="0"/>
                <a:cs typeface="Arial" panose="020B0604020202020204" pitchFamily="34" charset="0"/>
              </a:rPr>
              <a:t>Catatan</a:t>
            </a:r>
            <a:r>
              <a:rPr lang="en-US" altLang="en-US" sz="2845" b="1" dirty="0">
                <a:latin typeface="Arial" panose="020B0604020202020204" pitchFamily="34" charset="0"/>
                <a:cs typeface="Arial" panose="020B0604020202020204" pitchFamily="34" charset="0"/>
              </a:rPr>
              <a:t>  : </a:t>
            </a: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Batch :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flexibel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kapasiatas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berubah-ubah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pembuatan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mahal. </a:t>
            </a:r>
          </a:p>
          <a:p>
            <a:pPr lvl="1" algn="just">
              <a:buFont typeface="Courier New" panose="02070309020205020404" pitchFamily="49" charset="0"/>
              <a:buChar char="o"/>
              <a:defRPr/>
            </a:pP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operasi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kontinue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sederhana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 &amp;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 dirty="0" err="1">
                <a:latin typeface="Arial" panose="020B0604020202020204" pitchFamily="34" charset="0"/>
                <a:cs typeface="Arial" panose="020B0604020202020204" pitchFamily="34" charset="0"/>
              </a:rPr>
              <a:t>murah</a:t>
            </a:r>
            <a:r>
              <a:rPr lang="en-US" altLang="en-US" sz="284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  <a:defRPr/>
            </a:pP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  <a:defRPr/>
            </a:pPr>
            <a:endParaRPr lang="en-US" altLang="en-US" sz="284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215B26-5F41-DE9C-3248-E06296BDA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47077"/>
            <a:ext cx="4114800" cy="365125"/>
          </a:xfrm>
        </p:spPr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AD90C-DF5D-8C13-370D-83E0BCE3C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2100" y="6527800"/>
            <a:ext cx="2743200" cy="365125"/>
          </a:xfrm>
        </p:spPr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2FCD4AE-ECFE-4950-9682-A0FBB08FF17B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43</a:t>
            </a:fld>
            <a:endParaRPr lang="en-US" altLang="en-US" sz="1511" dirty="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0A6B8BF7-20B2-721F-94DE-67B4FFD2E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144633"/>
            <a:ext cx="11018044" cy="5441156"/>
          </a:xfrm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2. Tubular Reactors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Cocok untuk reaksi pada suhu &amp; tekanan tinggi.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3. Fixed Bed Catalitic Reactors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(untuk reaksi Heterogen).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4. Fixed Bed non Catalitic Reactors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(untuk gas &amp; solid).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5. Fluidized Bed catalitic Reactors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(untuk laju perpindahan panas yang besar).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6. Fluidized Bed non Catalitic Reactors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7. Kiln.</a:t>
            </a:r>
            <a:endParaRPr lang="id-ID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96417B-DCE8-C6F6-D253-45939B46B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F6AB55-9735-3FA8-4A4A-A2E6E446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4E07505-1562-4043-AC80-23F6969B040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44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97DE2CD4-6C6A-D858-3B23-41788904A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113" y="19844"/>
            <a:ext cx="10972800" cy="6863556"/>
          </a:xfrm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Feed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Heating/Cooling                                                  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Product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Stirred Tank with External Heat Exchanger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9EB50-36A9-36D3-0D3A-51318FF8C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99A1D-0457-F55D-91E8-EE88DEAF4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CAE7E8B-A857-43B0-9E98-79742873674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45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652EDAAE-A083-5FA3-8226-1E71CC21AA72}"/>
              </a:ext>
            </a:extLst>
          </p:cNvPr>
          <p:cNvSpPr/>
          <p:nvPr/>
        </p:nvSpPr>
        <p:spPr>
          <a:xfrm rot="16200000">
            <a:off x="4749800" y="276622"/>
            <a:ext cx="2272506" cy="2677319"/>
          </a:xfrm>
          <a:prstGeom prst="arc">
            <a:avLst>
              <a:gd name="adj1" fmla="val 16200000"/>
              <a:gd name="adj2" fmla="val 538439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FBE92E-36D0-3228-C238-EFD4AB50C074}"/>
              </a:ext>
            </a:extLst>
          </p:cNvPr>
          <p:cNvCxnSpPr/>
          <p:nvPr/>
        </p:nvCxnSpPr>
        <p:spPr>
          <a:xfrm rot="5400000">
            <a:off x="3477220" y="2841824"/>
            <a:ext cx="2099866" cy="23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F9D117-907D-D6BB-A4CF-DB0AF6A24367}"/>
              </a:ext>
            </a:extLst>
          </p:cNvPr>
          <p:cNvCxnSpPr/>
          <p:nvPr/>
        </p:nvCxnSpPr>
        <p:spPr>
          <a:xfrm rot="5400000">
            <a:off x="6118622" y="2909888"/>
            <a:ext cx="2189956" cy="222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47814FC-58D3-96EA-0386-63F07431323A}"/>
              </a:ext>
            </a:extLst>
          </p:cNvPr>
          <p:cNvCxnSpPr>
            <a:endCxn id="6" idx="0"/>
          </p:cNvCxnSpPr>
          <p:nvPr/>
        </p:nvCxnSpPr>
        <p:spPr>
          <a:xfrm flipV="1">
            <a:off x="4221956" y="1615281"/>
            <a:ext cx="325438" cy="7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14C2B92-19F6-E34A-2339-D44C5FAAD288}"/>
              </a:ext>
            </a:extLst>
          </p:cNvPr>
          <p:cNvCxnSpPr>
            <a:stCxn id="6" idx="2"/>
          </p:cNvCxnSpPr>
          <p:nvPr/>
        </p:nvCxnSpPr>
        <p:spPr>
          <a:xfrm rot="16200000" flipH="1">
            <a:off x="7387431" y="1446610"/>
            <a:ext cx="13494" cy="338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3A18E41-A5D1-D670-A5B9-C5EBDD3DC7EE}"/>
              </a:ext>
            </a:extLst>
          </p:cNvPr>
          <p:cNvCxnSpPr/>
          <p:nvPr/>
        </p:nvCxnSpPr>
        <p:spPr>
          <a:xfrm>
            <a:off x="7202488" y="1803400"/>
            <a:ext cx="383778" cy="134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A28F5561-C972-739B-3ACC-B500BEC32C10}"/>
              </a:ext>
            </a:extLst>
          </p:cNvPr>
          <p:cNvCxnSpPr/>
          <p:nvPr/>
        </p:nvCxnSpPr>
        <p:spPr>
          <a:xfrm>
            <a:off x="4244578" y="1826022"/>
            <a:ext cx="29368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Arc 58">
            <a:extLst>
              <a:ext uri="{FF2B5EF4-FFF2-40B4-BE49-F238E27FC236}">
                <a16:creationId xmlns:a16="http://schemas.microsoft.com/office/drawing/2014/main" id="{9DB947D1-8C75-30E6-72E3-6155AA9F83BA}"/>
              </a:ext>
            </a:extLst>
          </p:cNvPr>
          <p:cNvSpPr/>
          <p:nvPr/>
        </p:nvSpPr>
        <p:spPr>
          <a:xfrm rot="5400000">
            <a:off x="4730155" y="2672755"/>
            <a:ext cx="2257822" cy="2686844"/>
          </a:xfrm>
          <a:prstGeom prst="arc">
            <a:avLst>
              <a:gd name="adj1" fmla="val 16249260"/>
              <a:gd name="adj2" fmla="val 580702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D732F4C3-770D-8685-8658-E2BA62382196}"/>
              </a:ext>
            </a:extLst>
          </p:cNvPr>
          <p:cNvCxnSpPr/>
          <p:nvPr/>
        </p:nvCxnSpPr>
        <p:spPr>
          <a:xfrm rot="10800000">
            <a:off x="4041378" y="2435622"/>
            <a:ext cx="496888" cy="39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21A562-394D-B27E-6613-5989DDD50E88}"/>
              </a:ext>
            </a:extLst>
          </p:cNvPr>
          <p:cNvCxnSpPr/>
          <p:nvPr/>
        </p:nvCxnSpPr>
        <p:spPr>
          <a:xfrm rot="5400000">
            <a:off x="3296245" y="3180755"/>
            <a:ext cx="149026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D033B7C-6EBA-5B9D-81E5-55AB42667D68}"/>
              </a:ext>
            </a:extLst>
          </p:cNvPr>
          <p:cNvCxnSpPr/>
          <p:nvPr/>
        </p:nvCxnSpPr>
        <p:spPr>
          <a:xfrm rot="10800000">
            <a:off x="4064000" y="3903266"/>
            <a:ext cx="429022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6D78451-274B-DE28-2580-52B531C725C8}"/>
              </a:ext>
            </a:extLst>
          </p:cNvPr>
          <p:cNvCxnSpPr/>
          <p:nvPr/>
        </p:nvCxnSpPr>
        <p:spPr>
          <a:xfrm rot="5400000">
            <a:off x="6942733" y="3237111"/>
            <a:ext cx="1489869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A066D2B-AE32-5CE4-CF0A-75F651135CD4}"/>
              </a:ext>
            </a:extLst>
          </p:cNvPr>
          <p:cNvCxnSpPr/>
          <p:nvPr/>
        </p:nvCxnSpPr>
        <p:spPr>
          <a:xfrm rot="10800000">
            <a:off x="7202488" y="3970735"/>
            <a:ext cx="473869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B7B9F13-BD06-89F2-DA22-2A09FC4E0268}"/>
              </a:ext>
            </a:extLst>
          </p:cNvPr>
          <p:cNvCxnSpPr/>
          <p:nvPr/>
        </p:nvCxnSpPr>
        <p:spPr>
          <a:xfrm rot="10800000">
            <a:off x="7224713" y="2503488"/>
            <a:ext cx="451644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4BEB151-3E3E-458C-681A-CF326B806B4D}"/>
              </a:ext>
            </a:extLst>
          </p:cNvPr>
          <p:cNvCxnSpPr/>
          <p:nvPr/>
        </p:nvCxnSpPr>
        <p:spPr>
          <a:xfrm rot="5400000">
            <a:off x="4007445" y="2153245"/>
            <a:ext cx="3748088" cy="2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E5FF0225-72A2-2547-9DAD-5C5432D558A4}"/>
              </a:ext>
            </a:extLst>
          </p:cNvPr>
          <p:cNvSpPr/>
          <p:nvPr/>
        </p:nvSpPr>
        <p:spPr>
          <a:xfrm>
            <a:off x="5870178" y="3835400"/>
            <a:ext cx="429022" cy="2484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977BE77-3970-949E-6E16-D0F2EFC5382A}"/>
              </a:ext>
            </a:extLst>
          </p:cNvPr>
          <p:cNvSpPr/>
          <p:nvPr/>
        </p:nvSpPr>
        <p:spPr>
          <a:xfrm>
            <a:off x="5486400" y="3835400"/>
            <a:ext cx="429022" cy="24844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38E74B1-AFC6-B230-0DB3-E73D6EA54C8C}"/>
              </a:ext>
            </a:extLst>
          </p:cNvPr>
          <p:cNvCxnSpPr/>
          <p:nvPr/>
        </p:nvCxnSpPr>
        <p:spPr>
          <a:xfrm>
            <a:off x="3160713" y="1983978"/>
            <a:ext cx="1241822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66D1217-6244-24E0-C55D-4BEB29624637}"/>
              </a:ext>
            </a:extLst>
          </p:cNvPr>
          <p:cNvCxnSpPr/>
          <p:nvPr/>
        </p:nvCxnSpPr>
        <p:spPr>
          <a:xfrm>
            <a:off x="2754313" y="2977356"/>
            <a:ext cx="1241822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49C20FB-A61C-B635-D1C2-5653B97A7524}"/>
              </a:ext>
            </a:extLst>
          </p:cNvPr>
          <p:cNvCxnSpPr/>
          <p:nvPr/>
        </p:nvCxnSpPr>
        <p:spPr>
          <a:xfrm>
            <a:off x="7766844" y="3090466"/>
            <a:ext cx="1241822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FF9C534-08BE-7AEC-53FF-9B5CAE75B0BB}"/>
              </a:ext>
            </a:extLst>
          </p:cNvPr>
          <p:cNvCxnSpPr/>
          <p:nvPr/>
        </p:nvCxnSpPr>
        <p:spPr>
          <a:xfrm rot="16200000" flipH="1">
            <a:off x="5577086" y="5416352"/>
            <a:ext cx="609203" cy="22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FCCA637-BE23-534B-868D-E62400F64AB6}"/>
              </a:ext>
            </a:extLst>
          </p:cNvPr>
          <p:cNvCxnSpPr/>
          <p:nvPr/>
        </p:nvCxnSpPr>
        <p:spPr>
          <a:xfrm>
            <a:off x="5892800" y="5709444"/>
            <a:ext cx="1535113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15847AC-C979-1A9D-0776-245B0825CC6F}"/>
              </a:ext>
            </a:extLst>
          </p:cNvPr>
          <p:cNvCxnSpPr/>
          <p:nvPr/>
        </p:nvCxnSpPr>
        <p:spPr>
          <a:xfrm>
            <a:off x="7269956" y="2074466"/>
            <a:ext cx="1241822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itle 1">
            <a:extLst>
              <a:ext uri="{FF2B5EF4-FFF2-40B4-BE49-F238E27FC236}">
                <a16:creationId xmlns:a16="http://schemas.microsoft.com/office/drawing/2014/main" id="{1E96198D-2F13-F3DE-06BB-48298D80E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38113"/>
            <a:ext cx="10972800" cy="6908800"/>
          </a:xfrm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</a:p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Feed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Heating/Cooling </a:t>
            </a:r>
          </a:p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Product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           Stirred Tank with Internal Heat Exchanger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83742-CDB1-9EBC-7591-DCCFC1DB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8DC7D-7B6A-B560-E614-92BAA1C6A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C1E752A-AD86-4A36-B596-7D6DF7BDFB3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46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5F2FFE9D-377A-944A-DDCB-7BC4D26DC93B}"/>
              </a:ext>
            </a:extLst>
          </p:cNvPr>
          <p:cNvSpPr/>
          <p:nvPr/>
        </p:nvSpPr>
        <p:spPr>
          <a:xfrm rot="16200000">
            <a:off x="4749800" y="276622"/>
            <a:ext cx="2272506" cy="2677319"/>
          </a:xfrm>
          <a:prstGeom prst="arc">
            <a:avLst>
              <a:gd name="adj1" fmla="val 16200000"/>
              <a:gd name="adj2" fmla="val 53843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A72E98A-8D4B-6146-C332-6BD7C2E2F4E6}"/>
              </a:ext>
            </a:extLst>
          </p:cNvPr>
          <p:cNvCxnSpPr/>
          <p:nvPr/>
        </p:nvCxnSpPr>
        <p:spPr>
          <a:xfrm rot="5400000">
            <a:off x="4007445" y="2153245"/>
            <a:ext cx="3748088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A38A77-A571-9692-0400-BAADB9AAF6EE}"/>
              </a:ext>
            </a:extLst>
          </p:cNvPr>
          <p:cNvCxnSpPr/>
          <p:nvPr/>
        </p:nvCxnSpPr>
        <p:spPr>
          <a:xfrm rot="5400000">
            <a:off x="3477220" y="2841824"/>
            <a:ext cx="2099866" cy="230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04678DC-46EB-DBB3-8FD2-6571FE8441F4}"/>
              </a:ext>
            </a:extLst>
          </p:cNvPr>
          <p:cNvCxnSpPr>
            <a:endCxn id="11" idx="0"/>
          </p:cNvCxnSpPr>
          <p:nvPr/>
        </p:nvCxnSpPr>
        <p:spPr>
          <a:xfrm rot="5400000">
            <a:off x="6063854" y="2824957"/>
            <a:ext cx="2205831" cy="722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rc 10">
            <a:extLst>
              <a:ext uri="{FF2B5EF4-FFF2-40B4-BE49-F238E27FC236}">
                <a16:creationId xmlns:a16="http://schemas.microsoft.com/office/drawing/2014/main" id="{73969C5C-4F01-0765-776E-64828688B47B}"/>
              </a:ext>
            </a:extLst>
          </p:cNvPr>
          <p:cNvSpPr/>
          <p:nvPr/>
        </p:nvSpPr>
        <p:spPr>
          <a:xfrm rot="5400000">
            <a:off x="4662488" y="2740422"/>
            <a:ext cx="2325291" cy="2618978"/>
          </a:xfrm>
          <a:prstGeom prst="arc">
            <a:avLst>
              <a:gd name="adj1" fmla="val 15974328"/>
              <a:gd name="adj2" fmla="val 58070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A60FF0-0E32-4277-0E79-30C2F08CED4E}"/>
              </a:ext>
            </a:extLst>
          </p:cNvPr>
          <p:cNvSpPr/>
          <p:nvPr/>
        </p:nvSpPr>
        <p:spPr>
          <a:xfrm>
            <a:off x="5463778" y="3925888"/>
            <a:ext cx="429022" cy="24804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8218AC0-69A3-9E09-7F22-6504614B010B}"/>
              </a:ext>
            </a:extLst>
          </p:cNvPr>
          <p:cNvSpPr/>
          <p:nvPr/>
        </p:nvSpPr>
        <p:spPr>
          <a:xfrm>
            <a:off x="5870178" y="3903266"/>
            <a:ext cx="406400" cy="270669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9CC9EF8-51FA-E66E-AFA6-6E0018F2E820}"/>
              </a:ext>
            </a:extLst>
          </p:cNvPr>
          <p:cNvCxnSpPr/>
          <p:nvPr/>
        </p:nvCxnSpPr>
        <p:spPr>
          <a:xfrm flipV="1">
            <a:off x="4221956" y="1615281"/>
            <a:ext cx="325438" cy="7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00EFB5-DBD1-3046-9798-055F7FE97746}"/>
              </a:ext>
            </a:extLst>
          </p:cNvPr>
          <p:cNvCxnSpPr/>
          <p:nvPr/>
        </p:nvCxnSpPr>
        <p:spPr>
          <a:xfrm flipV="1">
            <a:off x="7247334" y="1622822"/>
            <a:ext cx="325438" cy="7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FBB4719-41E6-BD22-5062-0998330EB897}"/>
              </a:ext>
            </a:extLst>
          </p:cNvPr>
          <p:cNvCxnSpPr/>
          <p:nvPr/>
        </p:nvCxnSpPr>
        <p:spPr>
          <a:xfrm>
            <a:off x="4176713" y="1826022"/>
            <a:ext cx="36155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DB2BE47-C0D4-A527-1CD8-24928BEA46E5}"/>
              </a:ext>
            </a:extLst>
          </p:cNvPr>
          <p:cNvCxnSpPr/>
          <p:nvPr/>
        </p:nvCxnSpPr>
        <p:spPr>
          <a:xfrm flipV="1">
            <a:off x="7224712" y="1758156"/>
            <a:ext cx="325835" cy="7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26730A6-756B-12B7-C194-7468F3847C03}"/>
              </a:ext>
            </a:extLst>
          </p:cNvPr>
          <p:cNvCxnSpPr/>
          <p:nvPr/>
        </p:nvCxnSpPr>
        <p:spPr>
          <a:xfrm>
            <a:off x="3138488" y="2029222"/>
            <a:ext cx="1241425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B7AA896-B083-67B5-9ACD-F2D50937F397}"/>
              </a:ext>
            </a:extLst>
          </p:cNvPr>
          <p:cNvCxnSpPr/>
          <p:nvPr/>
        </p:nvCxnSpPr>
        <p:spPr>
          <a:xfrm rot="5400000">
            <a:off x="5531446" y="5506045"/>
            <a:ext cx="587375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2C6D46B-E031-2BBD-6F34-C6EC8129A26F}"/>
              </a:ext>
            </a:extLst>
          </p:cNvPr>
          <p:cNvCxnSpPr/>
          <p:nvPr/>
        </p:nvCxnSpPr>
        <p:spPr>
          <a:xfrm>
            <a:off x="5847556" y="5799535"/>
            <a:ext cx="153551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5C612CB-8FAF-6F7C-5F55-5F17BDB3370C}"/>
              </a:ext>
            </a:extLst>
          </p:cNvPr>
          <p:cNvCxnSpPr/>
          <p:nvPr/>
        </p:nvCxnSpPr>
        <p:spPr>
          <a:xfrm>
            <a:off x="5734844" y="3541713"/>
            <a:ext cx="3567113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E2F8F08-39B4-1276-BE3F-A492E3D7B610}"/>
              </a:ext>
            </a:extLst>
          </p:cNvPr>
          <p:cNvCxnSpPr/>
          <p:nvPr/>
        </p:nvCxnSpPr>
        <p:spPr>
          <a:xfrm>
            <a:off x="5780088" y="4399756"/>
            <a:ext cx="3499247" cy="45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7979CBD-5DED-661F-D53E-DBC9995914BB}"/>
              </a:ext>
            </a:extLst>
          </p:cNvPr>
          <p:cNvCxnSpPr/>
          <p:nvPr/>
        </p:nvCxnSpPr>
        <p:spPr>
          <a:xfrm>
            <a:off x="5780088" y="3564335"/>
            <a:ext cx="767556" cy="3837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02B6393-EE8F-8DF5-BDCC-F911803F304A}"/>
              </a:ext>
            </a:extLst>
          </p:cNvPr>
          <p:cNvCxnSpPr/>
          <p:nvPr/>
        </p:nvCxnSpPr>
        <p:spPr>
          <a:xfrm flipV="1">
            <a:off x="5734844" y="3948113"/>
            <a:ext cx="790178" cy="45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711BC025-4244-9C2C-9FC6-8E5767FB1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88" y="19844"/>
            <a:ext cx="10972800" cy="6628210"/>
          </a:xfrm>
          <a:ln w="28575">
            <a:solidFill>
              <a:srgbClr val="0070C0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Feed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Heating/Cooling                                                  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</a:t>
            </a: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Product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Stirred Tank with External Heat Exchanger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71EC33-42C6-44FC-9E62-EA417F28B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C4E0B-BD0A-D597-091C-52CD9CA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D1A7696-C604-44E8-9446-4F28453C7F19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47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9321A3D5-619C-9E88-5F4C-DCB6C27C007C}"/>
              </a:ext>
            </a:extLst>
          </p:cNvPr>
          <p:cNvSpPr/>
          <p:nvPr/>
        </p:nvSpPr>
        <p:spPr>
          <a:xfrm rot="16200000">
            <a:off x="4749800" y="276622"/>
            <a:ext cx="2272506" cy="2677319"/>
          </a:xfrm>
          <a:prstGeom prst="arc">
            <a:avLst>
              <a:gd name="adj1" fmla="val 16200000"/>
              <a:gd name="adj2" fmla="val 53843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9548704-EF8E-F526-1BEC-F2669AF3B2D3}"/>
              </a:ext>
            </a:extLst>
          </p:cNvPr>
          <p:cNvCxnSpPr>
            <a:endCxn id="10" idx="2"/>
          </p:cNvCxnSpPr>
          <p:nvPr/>
        </p:nvCxnSpPr>
        <p:spPr>
          <a:xfrm rot="5400000">
            <a:off x="3403402" y="2916039"/>
            <a:ext cx="2247900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EB1A700-D2A2-81CE-4EC7-ACD82C264BCC}"/>
              </a:ext>
            </a:extLst>
          </p:cNvPr>
          <p:cNvCxnSpPr/>
          <p:nvPr/>
        </p:nvCxnSpPr>
        <p:spPr>
          <a:xfrm rot="5400000">
            <a:off x="6096199" y="2909292"/>
            <a:ext cx="2280444" cy="23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>
            <a:extLst>
              <a:ext uri="{FF2B5EF4-FFF2-40B4-BE49-F238E27FC236}">
                <a16:creationId xmlns:a16="http://schemas.microsoft.com/office/drawing/2014/main" id="{A1E4BEF6-F49F-B7C4-EFEE-59E28906DAF3}"/>
              </a:ext>
            </a:extLst>
          </p:cNvPr>
          <p:cNvSpPr/>
          <p:nvPr/>
        </p:nvSpPr>
        <p:spPr>
          <a:xfrm rot="5400000">
            <a:off x="4673600" y="2729310"/>
            <a:ext cx="2393156" cy="2709069"/>
          </a:xfrm>
          <a:prstGeom prst="arc">
            <a:avLst>
              <a:gd name="adj1" fmla="val 15974328"/>
              <a:gd name="adj2" fmla="val 54826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766D27-F96C-2098-5E9C-028B33971202}"/>
              </a:ext>
            </a:extLst>
          </p:cNvPr>
          <p:cNvCxnSpPr/>
          <p:nvPr/>
        </p:nvCxnSpPr>
        <p:spPr>
          <a:xfrm>
            <a:off x="4176713" y="1826022"/>
            <a:ext cx="36155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B3D2CC9-08E6-1C9A-A21C-04424EF18442}"/>
              </a:ext>
            </a:extLst>
          </p:cNvPr>
          <p:cNvCxnSpPr/>
          <p:nvPr/>
        </p:nvCxnSpPr>
        <p:spPr>
          <a:xfrm>
            <a:off x="7247335" y="1803400"/>
            <a:ext cx="36155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27913DD-96CA-A03B-A6A0-967004ECE283}"/>
              </a:ext>
            </a:extLst>
          </p:cNvPr>
          <p:cNvCxnSpPr/>
          <p:nvPr/>
        </p:nvCxnSpPr>
        <p:spPr>
          <a:xfrm>
            <a:off x="4199335" y="1600200"/>
            <a:ext cx="36155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A593175-FFB1-ACCB-A795-EBEFF5477E4B}"/>
              </a:ext>
            </a:extLst>
          </p:cNvPr>
          <p:cNvCxnSpPr/>
          <p:nvPr/>
        </p:nvCxnSpPr>
        <p:spPr>
          <a:xfrm>
            <a:off x="7224713" y="1622822"/>
            <a:ext cx="36155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B91E90C-9ADA-F5CE-48D4-76723966AD2B}"/>
              </a:ext>
            </a:extLst>
          </p:cNvPr>
          <p:cNvCxnSpPr/>
          <p:nvPr/>
        </p:nvCxnSpPr>
        <p:spPr>
          <a:xfrm>
            <a:off x="3138488" y="2029222"/>
            <a:ext cx="1241425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7E35484-F4F4-C8EB-DA23-0674CFB75A96}"/>
              </a:ext>
            </a:extLst>
          </p:cNvPr>
          <p:cNvCxnSpPr/>
          <p:nvPr/>
        </p:nvCxnSpPr>
        <p:spPr>
          <a:xfrm rot="5400000">
            <a:off x="5700911" y="5494933"/>
            <a:ext cx="429022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8449029-7CCF-E38E-3DF4-E093614F05E9}"/>
              </a:ext>
            </a:extLst>
          </p:cNvPr>
          <p:cNvCxnSpPr/>
          <p:nvPr/>
        </p:nvCxnSpPr>
        <p:spPr>
          <a:xfrm>
            <a:off x="5915422" y="5709444"/>
            <a:ext cx="3522266" cy="452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63414A00-5F95-A3B2-7C61-9B359A5C77FF}"/>
              </a:ext>
            </a:extLst>
          </p:cNvPr>
          <p:cNvSpPr/>
          <p:nvPr/>
        </p:nvSpPr>
        <p:spPr>
          <a:xfrm>
            <a:off x="7766844" y="3067844"/>
            <a:ext cx="812800" cy="858044"/>
          </a:xfrm>
          <a:prstGeom prst="flowChartConnector">
            <a:avLst/>
          </a:prstGeom>
          <a:ln>
            <a:solidFill>
              <a:srgbClr val="0000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0FBD044-749D-CB9F-FD50-D3002C0DD943}"/>
              </a:ext>
            </a:extLst>
          </p:cNvPr>
          <p:cNvCxnSpPr/>
          <p:nvPr/>
        </p:nvCxnSpPr>
        <p:spPr>
          <a:xfrm rot="16200000" flipV="1">
            <a:off x="7157244" y="4716066"/>
            <a:ext cx="2009378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5030758-67FC-C2E3-1913-F7CC5FF55897}"/>
              </a:ext>
            </a:extLst>
          </p:cNvPr>
          <p:cNvCxnSpPr/>
          <p:nvPr/>
        </p:nvCxnSpPr>
        <p:spPr>
          <a:xfrm rot="5400000" flipH="1" flipV="1">
            <a:off x="8150622" y="3519488"/>
            <a:ext cx="203200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A8F3E66-15D3-77A7-DAC9-223A4AB845F5}"/>
              </a:ext>
            </a:extLst>
          </p:cNvPr>
          <p:cNvCxnSpPr/>
          <p:nvPr/>
        </p:nvCxnSpPr>
        <p:spPr>
          <a:xfrm rot="10800000">
            <a:off x="7947422" y="3406378"/>
            <a:ext cx="406400" cy="90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9B47C09-2310-D889-894A-CF9E06861EBC}"/>
              </a:ext>
            </a:extLst>
          </p:cNvPr>
          <p:cNvCxnSpPr/>
          <p:nvPr/>
        </p:nvCxnSpPr>
        <p:spPr>
          <a:xfrm flipV="1">
            <a:off x="7947422" y="3180556"/>
            <a:ext cx="315913" cy="248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75AF347-E0C6-98CC-A926-83A122E07FFE}"/>
              </a:ext>
            </a:extLst>
          </p:cNvPr>
          <p:cNvCxnSpPr/>
          <p:nvPr/>
        </p:nvCxnSpPr>
        <p:spPr>
          <a:xfrm rot="5400000" flipH="1" flipV="1">
            <a:off x="7732911" y="2672358"/>
            <a:ext cx="1016000" cy="11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1D42E14-1477-3140-39F7-D2B8A338D0CF}"/>
              </a:ext>
            </a:extLst>
          </p:cNvPr>
          <p:cNvCxnSpPr/>
          <p:nvPr/>
        </p:nvCxnSpPr>
        <p:spPr>
          <a:xfrm rot="10800000">
            <a:off x="7292579" y="2119313"/>
            <a:ext cx="925909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042307D1-8E3A-1D80-AE6A-1E0C0CF8C087}"/>
              </a:ext>
            </a:extLst>
          </p:cNvPr>
          <p:cNvCxnSpPr/>
          <p:nvPr/>
        </p:nvCxnSpPr>
        <p:spPr>
          <a:xfrm rot="5400000">
            <a:off x="4007445" y="2153245"/>
            <a:ext cx="3748088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170F7CF0-5191-1691-8855-4A21499E3825}"/>
              </a:ext>
            </a:extLst>
          </p:cNvPr>
          <p:cNvSpPr/>
          <p:nvPr/>
        </p:nvSpPr>
        <p:spPr>
          <a:xfrm>
            <a:off x="5463778" y="3925888"/>
            <a:ext cx="429022" cy="24804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50BCA8-9F94-C65F-3E7B-793C18CF14E5}"/>
              </a:ext>
            </a:extLst>
          </p:cNvPr>
          <p:cNvSpPr/>
          <p:nvPr/>
        </p:nvSpPr>
        <p:spPr>
          <a:xfrm>
            <a:off x="5915422" y="3903266"/>
            <a:ext cx="429022" cy="24804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A887D70E-58A1-0DD2-06E4-D07394AE2EEE}"/>
              </a:ext>
            </a:extLst>
          </p:cNvPr>
          <p:cNvCxnSpPr>
            <a:endCxn id="34" idx="3"/>
          </p:cNvCxnSpPr>
          <p:nvPr/>
        </p:nvCxnSpPr>
        <p:spPr>
          <a:xfrm rot="5400000" flipH="1" flipV="1">
            <a:off x="7458670" y="3837186"/>
            <a:ext cx="464344" cy="390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3AF417D6-2771-5140-DB0B-5F096079D2DC}"/>
              </a:ext>
            </a:extLst>
          </p:cNvPr>
          <p:cNvCxnSpPr/>
          <p:nvPr/>
        </p:nvCxnSpPr>
        <p:spPr>
          <a:xfrm rot="5400000" flipH="1" flipV="1">
            <a:off x="8489156" y="2954735"/>
            <a:ext cx="225822" cy="2258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2375D67-EF49-8124-EB7F-E8E0C9909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4" y="-2778"/>
            <a:ext cx="10972800" cy="6763941"/>
          </a:xfrm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Cooling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Feed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                       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</a:t>
            </a:r>
          </a:p>
          <a:p>
            <a:pPr>
              <a:buNone/>
              <a:defRPr/>
            </a:pPr>
            <a:endParaRPr lang="en-US" altLang="en-US" sz="2371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</a:t>
            </a: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Product  </a:t>
            </a:r>
          </a:p>
          <a:p>
            <a:pPr>
              <a:buNone/>
              <a:defRPr/>
            </a:pPr>
            <a:r>
              <a:rPr lang="en-US" altLang="en-US" sz="2371" b="1">
                <a:latin typeface="Arial" panose="020B0604020202020204" pitchFamily="34" charset="0"/>
                <a:cs typeface="Arial" panose="020B0604020202020204" pitchFamily="34" charset="0"/>
              </a:rPr>
              <a:t>                       Stirred Tank with Reflux for Heat Removal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3BEB2A-ECAB-D078-466F-611E4925B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0E8853-D24B-B039-BAD4-B0653BFBC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F2A6EA4-DE1A-432C-8974-A28CC7538743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48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414D45D7-96C8-BC8D-EB2C-0B64AD10671D}"/>
              </a:ext>
            </a:extLst>
          </p:cNvPr>
          <p:cNvSpPr/>
          <p:nvPr/>
        </p:nvSpPr>
        <p:spPr>
          <a:xfrm rot="16200000">
            <a:off x="4729163" y="483394"/>
            <a:ext cx="2272903" cy="2699941"/>
          </a:xfrm>
          <a:prstGeom prst="arc">
            <a:avLst>
              <a:gd name="adj1" fmla="val 15982867"/>
              <a:gd name="adj2" fmla="val 53843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9E34763-913A-AC30-7A39-2BF7680856DE}"/>
              </a:ext>
            </a:extLst>
          </p:cNvPr>
          <p:cNvCxnSpPr/>
          <p:nvPr/>
        </p:nvCxnSpPr>
        <p:spPr>
          <a:xfrm rot="5400000">
            <a:off x="3522266" y="3135313"/>
            <a:ext cx="1896666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>
            <a:extLst>
              <a:ext uri="{FF2B5EF4-FFF2-40B4-BE49-F238E27FC236}">
                <a16:creationId xmlns:a16="http://schemas.microsoft.com/office/drawing/2014/main" id="{CF988408-0DAB-3C30-69C4-B8A81DD8E0DC}"/>
              </a:ext>
            </a:extLst>
          </p:cNvPr>
          <p:cNvSpPr/>
          <p:nvPr/>
        </p:nvSpPr>
        <p:spPr>
          <a:xfrm rot="5400000">
            <a:off x="4628555" y="2729111"/>
            <a:ext cx="2393156" cy="2709466"/>
          </a:xfrm>
          <a:prstGeom prst="arc">
            <a:avLst>
              <a:gd name="adj1" fmla="val 15974328"/>
              <a:gd name="adj2" fmla="val 54826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4589FF0-C54E-83AC-43F0-293D95E3A58D}"/>
              </a:ext>
            </a:extLst>
          </p:cNvPr>
          <p:cNvCxnSpPr/>
          <p:nvPr/>
        </p:nvCxnSpPr>
        <p:spPr>
          <a:xfrm rot="16200000" flipH="1">
            <a:off x="6197799" y="3011289"/>
            <a:ext cx="19641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ADE686C-B181-FF47-4C76-94C98F53CCF9}"/>
              </a:ext>
            </a:extLst>
          </p:cNvPr>
          <p:cNvCxnSpPr/>
          <p:nvPr/>
        </p:nvCxnSpPr>
        <p:spPr>
          <a:xfrm rot="5400000">
            <a:off x="4312245" y="1848445"/>
            <a:ext cx="3138488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28B3803A-4A44-BCD2-5DD8-D37DDD2AA44E}"/>
              </a:ext>
            </a:extLst>
          </p:cNvPr>
          <p:cNvSpPr/>
          <p:nvPr/>
        </p:nvSpPr>
        <p:spPr>
          <a:xfrm>
            <a:off x="5486400" y="3316288"/>
            <a:ext cx="429022" cy="24804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9BEFCD-EB59-F872-027E-18B5CF4FD444}"/>
              </a:ext>
            </a:extLst>
          </p:cNvPr>
          <p:cNvSpPr/>
          <p:nvPr/>
        </p:nvSpPr>
        <p:spPr>
          <a:xfrm>
            <a:off x="5870178" y="3316288"/>
            <a:ext cx="429022" cy="24804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66C980-5B66-892F-1B9C-92568E785379}"/>
              </a:ext>
            </a:extLst>
          </p:cNvPr>
          <p:cNvCxnSpPr/>
          <p:nvPr/>
        </p:nvCxnSpPr>
        <p:spPr>
          <a:xfrm>
            <a:off x="4086622" y="2187178"/>
            <a:ext cx="361156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D39E849-7870-850C-8688-F30785349585}"/>
              </a:ext>
            </a:extLst>
          </p:cNvPr>
          <p:cNvCxnSpPr/>
          <p:nvPr/>
        </p:nvCxnSpPr>
        <p:spPr>
          <a:xfrm>
            <a:off x="7202488" y="2006600"/>
            <a:ext cx="361156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AE1BF19-95AF-16B0-391E-FA9166433A37}"/>
              </a:ext>
            </a:extLst>
          </p:cNvPr>
          <p:cNvCxnSpPr/>
          <p:nvPr/>
        </p:nvCxnSpPr>
        <p:spPr>
          <a:xfrm>
            <a:off x="4154488" y="1961356"/>
            <a:ext cx="361156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A2235B-4B01-EFEB-8818-FAB42AA81672}"/>
              </a:ext>
            </a:extLst>
          </p:cNvPr>
          <p:cNvCxnSpPr/>
          <p:nvPr/>
        </p:nvCxnSpPr>
        <p:spPr>
          <a:xfrm>
            <a:off x="7202487" y="1848644"/>
            <a:ext cx="315913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BE46F04-8B2A-16EB-7ECA-8749302C01FE}"/>
              </a:ext>
            </a:extLst>
          </p:cNvPr>
          <p:cNvCxnSpPr/>
          <p:nvPr/>
        </p:nvCxnSpPr>
        <p:spPr>
          <a:xfrm>
            <a:off x="3138488" y="2322513"/>
            <a:ext cx="1241425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1B0222E-1DC5-C6F7-9458-0E3007294580}"/>
              </a:ext>
            </a:extLst>
          </p:cNvPr>
          <p:cNvCxnSpPr/>
          <p:nvPr/>
        </p:nvCxnSpPr>
        <p:spPr>
          <a:xfrm rot="5400000">
            <a:off x="5700911" y="5494933"/>
            <a:ext cx="429022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AD93834-5AAD-474D-148D-9F4351F57338}"/>
              </a:ext>
            </a:extLst>
          </p:cNvPr>
          <p:cNvCxnSpPr/>
          <p:nvPr/>
        </p:nvCxnSpPr>
        <p:spPr>
          <a:xfrm flipV="1">
            <a:off x="5915422" y="5686822"/>
            <a:ext cx="3522266" cy="226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C71D6AF-7AE2-727A-E3B2-FDF198F339AD}"/>
              </a:ext>
            </a:extLst>
          </p:cNvPr>
          <p:cNvCxnSpPr/>
          <p:nvPr/>
        </p:nvCxnSpPr>
        <p:spPr>
          <a:xfrm rot="10800000">
            <a:off x="7224713" y="2345135"/>
            <a:ext cx="1354931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CBC661E-A27C-02F8-67DC-BCCAEE64668B}"/>
              </a:ext>
            </a:extLst>
          </p:cNvPr>
          <p:cNvCxnSpPr/>
          <p:nvPr/>
        </p:nvCxnSpPr>
        <p:spPr>
          <a:xfrm rot="5400000" flipH="1" flipV="1">
            <a:off x="6615311" y="855067"/>
            <a:ext cx="451644" cy="11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14F4E75-5EF5-A118-78A7-B059C6D2EBE1}"/>
              </a:ext>
            </a:extLst>
          </p:cNvPr>
          <p:cNvCxnSpPr>
            <a:endCxn id="45" idx="2"/>
          </p:cNvCxnSpPr>
          <p:nvPr/>
        </p:nvCxnSpPr>
        <p:spPr>
          <a:xfrm>
            <a:off x="6840934" y="652066"/>
            <a:ext cx="496888" cy="11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Connector 44">
            <a:extLst>
              <a:ext uri="{FF2B5EF4-FFF2-40B4-BE49-F238E27FC236}">
                <a16:creationId xmlns:a16="http://schemas.microsoft.com/office/drawing/2014/main" id="{9ED91F7F-8478-7FFE-84A9-F0302007C196}"/>
              </a:ext>
            </a:extLst>
          </p:cNvPr>
          <p:cNvSpPr/>
          <p:nvPr/>
        </p:nvSpPr>
        <p:spPr>
          <a:xfrm>
            <a:off x="7337822" y="223044"/>
            <a:ext cx="948134" cy="880269"/>
          </a:xfrm>
          <a:prstGeom prst="flowChartConnector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4A980C8-2469-5807-43CF-BF493BC101C2}"/>
              </a:ext>
            </a:extLst>
          </p:cNvPr>
          <p:cNvCxnSpPr>
            <a:stCxn id="45" idx="2"/>
          </p:cNvCxnSpPr>
          <p:nvPr/>
        </p:nvCxnSpPr>
        <p:spPr>
          <a:xfrm rot="10800000" flipH="1">
            <a:off x="7337822" y="538956"/>
            <a:ext cx="271066" cy="124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790173B-075B-199F-897F-418859105AA9}"/>
              </a:ext>
            </a:extLst>
          </p:cNvPr>
          <p:cNvCxnSpPr/>
          <p:nvPr/>
        </p:nvCxnSpPr>
        <p:spPr>
          <a:xfrm rot="16200000" flipH="1">
            <a:off x="7535466" y="612378"/>
            <a:ext cx="304800" cy="157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19EA9C2-A664-EAF3-1365-75D377EE430B}"/>
              </a:ext>
            </a:extLst>
          </p:cNvPr>
          <p:cNvCxnSpPr/>
          <p:nvPr/>
        </p:nvCxnSpPr>
        <p:spPr>
          <a:xfrm flipV="1">
            <a:off x="7766844" y="606822"/>
            <a:ext cx="270669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DDD3EE96-426E-9C6E-2B8E-FE7CF628B973}"/>
              </a:ext>
            </a:extLst>
          </p:cNvPr>
          <p:cNvCxnSpPr/>
          <p:nvPr/>
        </p:nvCxnSpPr>
        <p:spPr>
          <a:xfrm flipV="1">
            <a:off x="8015288" y="617935"/>
            <a:ext cx="248047" cy="11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EFFD000-22CF-526C-B396-F37CB7F384A2}"/>
              </a:ext>
            </a:extLst>
          </p:cNvPr>
          <p:cNvCxnSpPr/>
          <p:nvPr/>
        </p:nvCxnSpPr>
        <p:spPr>
          <a:xfrm>
            <a:off x="8285957" y="606822"/>
            <a:ext cx="338931" cy="11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DDDB2C3-FB88-3C48-987C-5C3B1C16B7E1}"/>
              </a:ext>
            </a:extLst>
          </p:cNvPr>
          <p:cNvCxnSpPr/>
          <p:nvPr/>
        </p:nvCxnSpPr>
        <p:spPr>
          <a:xfrm rot="5400000">
            <a:off x="7699177" y="1464667"/>
            <a:ext cx="1738313" cy="226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6A0AA6BF-30C7-D5E2-DFD7-A37EEFA5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228600"/>
            <a:ext cx="11063288" cy="7066756"/>
          </a:xfrm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963" b="1">
                <a:latin typeface="Arial" panose="020B0604020202020204" pitchFamily="34" charset="0"/>
                <a:cs typeface="Arial" panose="020B0604020202020204" pitchFamily="34" charset="0"/>
              </a:rPr>
              <a:t>PEMILIHAN  SEPARTOR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Persoalan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“pemisahan”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muncul setelah pilihan Reaktor ditetapkan.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Proses pemisahan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diperlukan untuk aliran Feed masuk / keluar Reaktor yang dapat berupa campuran Homogen/Heterogen.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	Bila campuran Homogen,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dilakukan dengan     	menambahkan/menciptakan fasa lain dalam sistem.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Bila campuran Heterogen, 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dapat langsung dipisahkan.</a:t>
            </a:r>
          </a:p>
          <a:p>
            <a:pPr lvl="1" algn="just">
              <a:buFont typeface="Wingdings" panose="05000000000000000000" pitchFamily="2" charset="2"/>
              <a:buChar char="Ø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campuran heterogen harus dilakukan sebelum   	homogen.</a:t>
            </a:r>
          </a:p>
          <a:p>
            <a:pPr lvl="1"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Macam – macam pemisahan campuran Heterogen :</a:t>
            </a:r>
          </a:p>
          <a:p>
            <a:pPr lvl="1"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 Vapour –  Liquid	4.  Solid - Liquid</a:t>
            </a:r>
          </a:p>
          <a:p>
            <a:pPr lvl="1"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Liquid  –  Liquid	5.  Solid - Solid</a:t>
            </a:r>
          </a:p>
          <a:p>
            <a:pPr lvl="1"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Solid    –  Vapour </a:t>
            </a:r>
            <a:endParaRPr lang="id-ID" altLang="en-US" sz="2845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BD5763-AF6D-1719-0A2C-C7A80AE03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CBDC6C-CBD1-501F-C8D0-4FAE31CD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C8ACD158-4074-4F40-9710-A4399CE6D8EF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49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CF24866-85C1-23A2-DBD8-EC125FD72F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99654"/>
            <a:ext cx="9415066" cy="513159"/>
          </a:xfrm>
        </p:spPr>
        <p:txBody>
          <a:bodyPr/>
          <a:lstStyle/>
          <a:p>
            <a:r>
              <a:rPr lang="en-US" altLang="en-US" sz="2500" b="1">
                <a:latin typeface="Poppins "/>
              </a:rPr>
              <a:t>BAB  II. MENCIPTAKAN ALTERNATIF PROSES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AF00B45-5EA0-F5E1-C8FB-71DF7772AE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2853" y="1643063"/>
            <a:ext cx="11153378" cy="4842272"/>
          </a:xfrm>
          <a:ln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marL="435242" indent="-435242" defTabSz="1160643">
              <a:buNone/>
              <a:defRPr/>
            </a:pPr>
            <a:r>
              <a:rPr lang="en-US" sz="2667" b="1" dirty="0"/>
              <a:t>PROCESS                          CREATING PROCESSING ALTERNATIVE</a:t>
            </a:r>
          </a:p>
          <a:p>
            <a:pPr marL="435242" indent="-435242" defTabSz="1160643">
              <a:buNone/>
              <a:defRPr/>
            </a:pPr>
            <a:r>
              <a:rPr lang="en-US" sz="2667" b="1" dirty="0"/>
              <a:t>ENGINEERING</a:t>
            </a:r>
          </a:p>
          <a:p>
            <a:pPr marL="435242" indent="-435242" defTabSz="1160643">
              <a:buNone/>
              <a:defRPr/>
            </a:pPr>
            <a:r>
              <a:rPr lang="en-US" sz="2667" b="1" dirty="0"/>
              <a:t>				         </a:t>
            </a:r>
          </a:p>
          <a:p>
            <a:pPr marL="435242" indent="-435242" defTabSz="1160643">
              <a:buNone/>
              <a:defRPr/>
            </a:pPr>
            <a:r>
              <a:rPr lang="en-US" sz="2667" b="1" dirty="0"/>
              <a:t>				        CHEMICAL  ENGINEERS</a:t>
            </a:r>
          </a:p>
          <a:p>
            <a:pPr marL="435242" indent="-435242" defTabSz="1160643">
              <a:buNone/>
              <a:defRPr/>
            </a:pPr>
            <a:r>
              <a:rPr lang="en-US" sz="2667" b="1" dirty="0"/>
              <a:t>				          </a:t>
            </a:r>
            <a:r>
              <a:rPr lang="en-US" sz="2667" b="1" dirty="0" err="1"/>
              <a:t>Kemampuan</a:t>
            </a:r>
            <a:r>
              <a:rPr lang="en-US" sz="2667" b="1" dirty="0"/>
              <a:t> </a:t>
            </a:r>
            <a:r>
              <a:rPr lang="en-US" sz="2667" b="1" dirty="0" err="1"/>
              <a:t>Mencipta</a:t>
            </a: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r>
              <a:rPr lang="en-US" sz="2667" b="1" dirty="0"/>
              <a:t>        </a:t>
            </a:r>
            <a:r>
              <a:rPr lang="en-US" sz="2667" b="1" dirty="0" err="1"/>
              <a:t>Pengalaman</a:t>
            </a:r>
            <a:r>
              <a:rPr lang="en-US" sz="2667" b="1" dirty="0"/>
              <a:t> </a:t>
            </a:r>
            <a:r>
              <a:rPr lang="en-US" sz="2667" b="1" dirty="0" err="1"/>
              <a:t>Praktek</a:t>
            </a: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r>
              <a:rPr lang="en-US" sz="2667" b="1" dirty="0"/>
              <a:t>            SISTEM PROSES</a:t>
            </a:r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r>
              <a:rPr lang="en-US" sz="2667" b="1" dirty="0"/>
              <a:t>       </a:t>
            </a:r>
            <a:r>
              <a:rPr lang="en-US" sz="2785" b="1" dirty="0"/>
              <a:t>PRIMITIVE  PROBLEM</a:t>
            </a:r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  <a:p>
            <a:pPr lvl="8">
              <a:buFont typeface="Arial" panose="020B0604020202020204" pitchFamily="34" charset="0"/>
              <a:buNone/>
              <a:defRPr/>
            </a:pPr>
            <a:endParaRPr lang="en-US" sz="2667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EC22B-50FC-0307-909A-172229171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DD95EE8-DA52-7AC5-905E-329E2F3B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40BC13A7-E7E0-42C9-A073-525B834F6C5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FD852A75-8547-B718-065F-BC5D40DC0260}"/>
              </a:ext>
            </a:extLst>
          </p:cNvPr>
          <p:cNvSpPr/>
          <p:nvPr/>
        </p:nvSpPr>
        <p:spPr>
          <a:xfrm>
            <a:off x="2743200" y="1643063"/>
            <a:ext cx="948135" cy="5643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 dirty="0">
              <a:solidFill>
                <a:schemeClr val="tx1"/>
              </a:solidFill>
            </a:endParaRP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D8DD4E2F-5DBE-C3DD-1E78-D84C4E7B2B50}"/>
              </a:ext>
            </a:extLst>
          </p:cNvPr>
          <p:cNvSpPr/>
          <p:nvPr/>
        </p:nvSpPr>
        <p:spPr>
          <a:xfrm rot="5400000">
            <a:off x="5965825" y="2159000"/>
            <a:ext cx="749697" cy="62269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 dirty="0">
              <a:solidFill>
                <a:schemeClr val="tx1"/>
              </a:solidFill>
            </a:endParaRPr>
          </a:p>
        </p:txBody>
      </p:sp>
      <p:sp>
        <p:nvSpPr>
          <p:cNvPr id="22" name="Right Arrow 21">
            <a:extLst>
              <a:ext uri="{FF2B5EF4-FFF2-40B4-BE49-F238E27FC236}">
                <a16:creationId xmlns:a16="http://schemas.microsoft.com/office/drawing/2014/main" id="{7B766B9C-66A7-7B1A-512B-FB30BD880381}"/>
              </a:ext>
            </a:extLst>
          </p:cNvPr>
          <p:cNvSpPr/>
          <p:nvPr/>
        </p:nvSpPr>
        <p:spPr>
          <a:xfrm rot="5400000">
            <a:off x="5965825" y="5064125"/>
            <a:ext cx="749697" cy="67984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 dirty="0">
              <a:solidFill>
                <a:schemeClr val="tx1"/>
              </a:solidFill>
            </a:endParaRPr>
          </a:p>
        </p:txBody>
      </p:sp>
      <p:sp>
        <p:nvSpPr>
          <p:cNvPr id="4" name="Google Shape;4327;p193">
            <a:extLst>
              <a:ext uri="{FF2B5EF4-FFF2-40B4-BE49-F238E27FC236}">
                <a16:creationId xmlns:a16="http://schemas.microsoft.com/office/drawing/2014/main" id="{824AA754-4364-2DEF-1D5B-C3EC7FDC661D}"/>
              </a:ext>
            </a:extLst>
          </p:cNvPr>
          <p:cNvSpPr/>
          <p:nvPr/>
        </p:nvSpPr>
        <p:spPr>
          <a:xfrm>
            <a:off x="567531" y="984647"/>
            <a:ext cx="10866438" cy="36949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4DAD62"/>
              </a:gs>
              <a:gs pos="100000">
                <a:srgbClr val="2C3F99"/>
              </a:gs>
            </a:gsLst>
            <a:lin ang="13500032" scaled="0"/>
          </a:gradFill>
          <a:ln>
            <a:noFill/>
          </a:ln>
        </p:spPr>
        <p:txBody>
          <a:bodyPr spcFirstLastPara="1" lIns="28795" tIns="28795" rIns="28795" bIns="28795" anchor="ctr"/>
          <a:lstStyle/>
          <a:p>
            <a:pPr algn="ctr">
              <a:defRPr/>
            </a:pPr>
            <a:r>
              <a:rPr lang="en-US" sz="1680" dirty="0" err="1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Alternatif</a:t>
            </a:r>
            <a:r>
              <a:rPr lang="en-US" sz="1680" dirty="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 Proses</a:t>
            </a:r>
            <a:endParaRPr sz="168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43072A35-DC9A-73B1-E358-F1993F8D7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38113"/>
            <a:ext cx="10972800" cy="6434535"/>
          </a:xfrm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AutoNum type="alphaUcPeriod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Pemisahan Campuran Heterogen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Metode :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1. Settling, Sedimentasi &amp; Clarifier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Flotasi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3. Pemisahan Sentrifugal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4. Filtrasi</a:t>
            </a: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Settling, Sedimentasi &amp; Clarifier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Setling :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Partikel-partikel dipisahkan dari fluida oleh gaya gravitasi yang bekerja pada partikel (partikel padat/tetesan cairan). 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Jenisnya : Flash Drum &amp; Gravity - Settler	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207B6-77D3-6F8C-BAE7-CFB1AC5A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606BF3-060D-724F-9BFC-CA2C322AC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E937471-10F9-46A8-9AEA-34A94AA748EF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50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ED0CBDB-DA01-62EE-BF12-253026863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78" y="-205978"/>
            <a:ext cx="11356578" cy="6976666"/>
          </a:xfrm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>
              <a:buNone/>
              <a:defRPr/>
            </a:pPr>
            <a:endParaRPr lang="en-US" altLang="en-US" sz="2845" b="1"/>
          </a:p>
          <a:p>
            <a:pPr>
              <a:buNone/>
              <a:defRPr/>
            </a:pPr>
            <a:r>
              <a:rPr lang="en-US" altLang="en-US" sz="2845" b="1"/>
              <a:t>                                                     Vapour</a:t>
            </a:r>
          </a:p>
          <a:p>
            <a:pPr>
              <a:buNone/>
              <a:defRPr/>
            </a:pPr>
            <a:r>
              <a:rPr lang="en-US" altLang="en-US" sz="2845" b="1"/>
              <a:t>                                                                                                          </a:t>
            </a:r>
            <a:r>
              <a:rPr lang="en-US" altLang="en-US" sz="2371" b="1"/>
              <a:t>Ligh Liquid</a:t>
            </a:r>
            <a:endParaRPr lang="en-US" altLang="en-US" sz="2845" b="1"/>
          </a:p>
          <a:p>
            <a:pPr>
              <a:buNone/>
              <a:defRPr/>
            </a:pPr>
            <a:endParaRPr lang="en-US" altLang="en-US" sz="2845" b="1"/>
          </a:p>
          <a:p>
            <a:pPr>
              <a:buNone/>
              <a:defRPr/>
            </a:pPr>
            <a:r>
              <a:rPr lang="en-US" altLang="en-US" sz="2845" b="1"/>
              <a:t>                V – L                                               L - L </a:t>
            </a:r>
          </a:p>
          <a:p>
            <a:pPr>
              <a:buNone/>
              <a:defRPr/>
            </a:pPr>
            <a:r>
              <a:rPr lang="en-US" altLang="en-US" sz="2845" b="1"/>
              <a:t>     Feed                                              Feed</a:t>
            </a:r>
          </a:p>
          <a:p>
            <a:pPr>
              <a:buNone/>
              <a:defRPr/>
            </a:pPr>
            <a:r>
              <a:rPr lang="en-US" altLang="en-US" sz="2845" b="1"/>
              <a:t>                </a:t>
            </a:r>
          </a:p>
          <a:p>
            <a:pPr>
              <a:buNone/>
              <a:defRPr/>
            </a:pPr>
            <a:endParaRPr lang="en-US" altLang="en-US" sz="2845" b="1"/>
          </a:p>
          <a:p>
            <a:pPr>
              <a:buNone/>
              <a:defRPr/>
            </a:pPr>
            <a:r>
              <a:rPr lang="en-US" altLang="en-US" sz="2845" b="1"/>
              <a:t>                                                                                                       </a:t>
            </a:r>
            <a:r>
              <a:rPr lang="en-US" altLang="en-US" sz="2371" b="1"/>
              <a:t>Heave  Liquid</a:t>
            </a:r>
            <a:endParaRPr lang="en-US" altLang="en-US" sz="2845" b="1"/>
          </a:p>
          <a:p>
            <a:pPr>
              <a:buNone/>
              <a:defRPr/>
            </a:pPr>
            <a:r>
              <a:rPr lang="en-US" altLang="en-US" sz="2845" b="1"/>
              <a:t>                                                    Liquid</a:t>
            </a:r>
          </a:p>
          <a:p>
            <a:pPr>
              <a:buNone/>
              <a:defRPr/>
            </a:pPr>
            <a:r>
              <a:rPr lang="en-US" altLang="en-US" sz="2845" b="1"/>
              <a:t>		</a:t>
            </a:r>
            <a:r>
              <a:rPr lang="en-US" altLang="en-US" sz="2845" b="1">
                <a:solidFill>
                  <a:srgbClr val="FF0000"/>
                </a:solidFill>
              </a:rPr>
              <a:t>FLASH DRUM                                                      Gravity - Settler</a:t>
            </a:r>
            <a:endParaRPr lang="id-ID" altLang="en-US" sz="2845" b="1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9CBBDB-54E4-0844-3421-FFC2B2F0B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0C98D-C080-4FE5-12E2-FB34D1745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15E0BB2-6087-4ADA-9624-AAB50AE184E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51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31A1F57C-2720-9FDA-A128-59AB57681D96}"/>
              </a:ext>
            </a:extLst>
          </p:cNvPr>
          <p:cNvSpPr/>
          <p:nvPr/>
        </p:nvSpPr>
        <p:spPr>
          <a:xfrm>
            <a:off x="2957512" y="900112"/>
            <a:ext cx="1078310" cy="1509713"/>
          </a:xfrm>
          <a:prstGeom prst="arc">
            <a:avLst>
              <a:gd name="adj1" fmla="val 10657407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A1722F8-572C-F65D-6D76-8A0A801892F5}"/>
              </a:ext>
            </a:extLst>
          </p:cNvPr>
          <p:cNvCxnSpPr>
            <a:stCxn id="7" idx="0"/>
          </p:cNvCxnSpPr>
          <p:nvPr/>
        </p:nvCxnSpPr>
        <p:spPr>
          <a:xfrm rot="5400000">
            <a:off x="2149674" y="2485033"/>
            <a:ext cx="1616472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C00308-1C95-BA40-D516-34F27634570F}"/>
              </a:ext>
            </a:extLst>
          </p:cNvPr>
          <p:cNvCxnSpPr/>
          <p:nvPr/>
        </p:nvCxnSpPr>
        <p:spPr>
          <a:xfrm rot="5400000">
            <a:off x="3138686" y="2503289"/>
            <a:ext cx="1737916" cy="23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>
            <a:extLst>
              <a:ext uri="{FF2B5EF4-FFF2-40B4-BE49-F238E27FC236}">
                <a16:creationId xmlns:a16="http://schemas.microsoft.com/office/drawing/2014/main" id="{5064AA75-EDAE-5289-D1AE-610696854D63}"/>
              </a:ext>
            </a:extLst>
          </p:cNvPr>
          <p:cNvSpPr/>
          <p:nvPr/>
        </p:nvSpPr>
        <p:spPr>
          <a:xfrm rot="10800000">
            <a:off x="2957513" y="2616200"/>
            <a:ext cx="1038622" cy="1535113"/>
          </a:xfrm>
          <a:prstGeom prst="arc">
            <a:avLst>
              <a:gd name="adj1" fmla="val 10657407"/>
              <a:gd name="adj2" fmla="val 40317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4CE3813-89D6-04D5-44E6-50C25C45D5C3}"/>
              </a:ext>
            </a:extLst>
          </p:cNvPr>
          <p:cNvCxnSpPr/>
          <p:nvPr/>
        </p:nvCxnSpPr>
        <p:spPr>
          <a:xfrm>
            <a:off x="3477022" y="516335"/>
            <a:ext cx="117395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4653681-F5DB-5857-FD93-763DDBCA3FA2}"/>
              </a:ext>
            </a:extLst>
          </p:cNvPr>
          <p:cNvCxnSpPr/>
          <p:nvPr/>
        </p:nvCxnSpPr>
        <p:spPr>
          <a:xfrm>
            <a:off x="3522266" y="4535488"/>
            <a:ext cx="1106091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FBAC02-8BB0-A49C-C285-DDEFF1F20606}"/>
              </a:ext>
            </a:extLst>
          </p:cNvPr>
          <p:cNvCxnSpPr/>
          <p:nvPr/>
        </p:nvCxnSpPr>
        <p:spPr>
          <a:xfrm rot="5400000">
            <a:off x="3330179" y="708422"/>
            <a:ext cx="338931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957937C-4010-8C41-3C0B-A9C9816E4923}"/>
              </a:ext>
            </a:extLst>
          </p:cNvPr>
          <p:cNvCxnSpPr/>
          <p:nvPr/>
        </p:nvCxnSpPr>
        <p:spPr>
          <a:xfrm rot="5400000">
            <a:off x="3296444" y="4309666"/>
            <a:ext cx="40640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74233A6-CBE8-3677-B223-2B071F2F6C90}"/>
              </a:ext>
            </a:extLst>
          </p:cNvPr>
          <p:cNvCxnSpPr/>
          <p:nvPr/>
        </p:nvCxnSpPr>
        <p:spPr>
          <a:xfrm>
            <a:off x="1738313" y="2548335"/>
            <a:ext cx="1174353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>
            <a:extLst>
              <a:ext uri="{FF2B5EF4-FFF2-40B4-BE49-F238E27FC236}">
                <a16:creationId xmlns:a16="http://schemas.microsoft.com/office/drawing/2014/main" id="{3908B711-5D4D-7CE4-0DB0-49046DC9AE91}"/>
              </a:ext>
            </a:extLst>
          </p:cNvPr>
          <p:cNvCxnSpPr/>
          <p:nvPr/>
        </p:nvCxnSpPr>
        <p:spPr>
          <a:xfrm flipV="1">
            <a:off x="3025379" y="2864644"/>
            <a:ext cx="948134" cy="67469"/>
          </a:xfrm>
          <a:prstGeom prst="curved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rc 38">
            <a:extLst>
              <a:ext uri="{FF2B5EF4-FFF2-40B4-BE49-F238E27FC236}">
                <a16:creationId xmlns:a16="http://schemas.microsoft.com/office/drawing/2014/main" id="{821FDE39-DA61-7DA1-E1E6-42898A3507E5}"/>
              </a:ext>
            </a:extLst>
          </p:cNvPr>
          <p:cNvSpPr/>
          <p:nvPr/>
        </p:nvSpPr>
        <p:spPr>
          <a:xfrm rot="16200000">
            <a:off x="7666434" y="1881187"/>
            <a:ext cx="1077913" cy="1509713"/>
          </a:xfrm>
          <a:prstGeom prst="arc">
            <a:avLst>
              <a:gd name="adj1" fmla="val 1065740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EE1E253-26D9-C8B5-779B-4E431297EA2A}"/>
              </a:ext>
            </a:extLst>
          </p:cNvPr>
          <p:cNvCxnSpPr/>
          <p:nvPr/>
        </p:nvCxnSpPr>
        <p:spPr>
          <a:xfrm>
            <a:off x="8195866" y="2097088"/>
            <a:ext cx="1966913" cy="329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C7AF32E-7AF3-310E-F46A-F6CCDC2B1696}"/>
              </a:ext>
            </a:extLst>
          </p:cNvPr>
          <p:cNvCxnSpPr/>
          <p:nvPr/>
        </p:nvCxnSpPr>
        <p:spPr>
          <a:xfrm>
            <a:off x="8150622" y="3180556"/>
            <a:ext cx="1986756" cy="2262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>
            <a:extLst>
              <a:ext uri="{FF2B5EF4-FFF2-40B4-BE49-F238E27FC236}">
                <a16:creationId xmlns:a16="http://schemas.microsoft.com/office/drawing/2014/main" id="{E5759CF7-3AA2-A6BC-6938-DEB484F35F41}"/>
              </a:ext>
            </a:extLst>
          </p:cNvPr>
          <p:cNvSpPr/>
          <p:nvPr/>
        </p:nvSpPr>
        <p:spPr>
          <a:xfrm rot="5400000">
            <a:off x="9629378" y="1882378"/>
            <a:ext cx="1061244" cy="1535113"/>
          </a:xfrm>
          <a:prstGeom prst="arc">
            <a:avLst>
              <a:gd name="adj1" fmla="val 10657407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DBC2B365-7744-D286-A829-F04EDDC40832}"/>
              </a:ext>
            </a:extLst>
          </p:cNvPr>
          <p:cNvCxnSpPr/>
          <p:nvPr/>
        </p:nvCxnSpPr>
        <p:spPr>
          <a:xfrm>
            <a:off x="6186488" y="2661444"/>
            <a:ext cx="1173956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B06FE51-46F8-7BB3-3A0A-F6EDA1348F1E}"/>
              </a:ext>
            </a:extLst>
          </p:cNvPr>
          <p:cNvCxnSpPr/>
          <p:nvPr/>
        </p:nvCxnSpPr>
        <p:spPr>
          <a:xfrm rot="5400000">
            <a:off x="8839002" y="1746845"/>
            <a:ext cx="745331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A3F0431-E5D8-0A25-5166-0FA03F86C34F}"/>
              </a:ext>
            </a:extLst>
          </p:cNvPr>
          <p:cNvCxnSpPr/>
          <p:nvPr/>
        </p:nvCxnSpPr>
        <p:spPr>
          <a:xfrm>
            <a:off x="9211866" y="1374378"/>
            <a:ext cx="1173956" cy="3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16EB38E-7E09-3E87-FBA0-990E4A0E79CE}"/>
              </a:ext>
            </a:extLst>
          </p:cNvPr>
          <p:cNvCxnSpPr/>
          <p:nvPr/>
        </p:nvCxnSpPr>
        <p:spPr>
          <a:xfrm rot="5400000">
            <a:off x="8862219" y="3598069"/>
            <a:ext cx="744935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9AA9C47-7416-B386-6FA5-9F4D64F47869}"/>
              </a:ext>
            </a:extLst>
          </p:cNvPr>
          <p:cNvCxnSpPr/>
          <p:nvPr/>
        </p:nvCxnSpPr>
        <p:spPr>
          <a:xfrm>
            <a:off x="9234488" y="3948113"/>
            <a:ext cx="117395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2576505-9E8A-F28B-B6FA-FCB2931086D3}"/>
              </a:ext>
            </a:extLst>
          </p:cNvPr>
          <p:cNvCxnSpPr/>
          <p:nvPr/>
        </p:nvCxnSpPr>
        <p:spPr>
          <a:xfrm>
            <a:off x="7924800" y="2141935"/>
            <a:ext cx="925513" cy="429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487B003F-1AA5-2095-674E-9767607481F6}"/>
              </a:ext>
            </a:extLst>
          </p:cNvPr>
          <p:cNvCxnSpPr/>
          <p:nvPr/>
        </p:nvCxnSpPr>
        <p:spPr>
          <a:xfrm flipV="1">
            <a:off x="7812088" y="2570956"/>
            <a:ext cx="1083469" cy="519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54AD6BD9-743E-6CFD-7A01-A277C54DBE4F}"/>
              </a:ext>
            </a:extLst>
          </p:cNvPr>
          <p:cNvCxnSpPr/>
          <p:nvPr/>
        </p:nvCxnSpPr>
        <p:spPr>
          <a:xfrm>
            <a:off x="8850313" y="2616200"/>
            <a:ext cx="2077244" cy="45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4C2F782E-420B-6A3B-9C8E-9F5EC5E6C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60735"/>
            <a:ext cx="10972800" cy="6344047"/>
          </a:xfrm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altLang="en-US" sz="2845"/>
              <a:t>                  </a:t>
            </a:r>
          </a:p>
          <a:p>
            <a:pPr>
              <a:buNone/>
              <a:defRPr/>
            </a:pPr>
            <a:r>
              <a:rPr lang="en-US" altLang="en-US" sz="2845"/>
              <a:t>                                    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Fluid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Fluid – Solid                                                   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Feed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----------------------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Solid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                                  </a:t>
            </a: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Gravity - Settler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</a:t>
            </a:r>
            <a:endParaRPr lang="id-ID" altLang="en-US" sz="2845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F0D9A-6FBD-57E2-3B40-61CFD634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CF254-A45B-0458-B451-4F4BFB8B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A822793-320D-4573-ACF2-20B25CEFFC2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52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9ACB35-45A3-EC94-45D3-338C99560B4B}"/>
              </a:ext>
            </a:extLst>
          </p:cNvPr>
          <p:cNvCxnSpPr/>
          <p:nvPr/>
        </p:nvCxnSpPr>
        <p:spPr>
          <a:xfrm>
            <a:off x="5192713" y="1803400"/>
            <a:ext cx="2980531" cy="45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A0E58CE-5FA0-6BFE-2B4E-F497D51F971F}"/>
              </a:ext>
            </a:extLst>
          </p:cNvPr>
          <p:cNvCxnSpPr/>
          <p:nvPr/>
        </p:nvCxnSpPr>
        <p:spPr>
          <a:xfrm rot="5400000">
            <a:off x="5080596" y="1960761"/>
            <a:ext cx="27027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9C942A5-7636-F46B-B31B-5D98D9D8241E}"/>
              </a:ext>
            </a:extLst>
          </p:cNvPr>
          <p:cNvCxnSpPr/>
          <p:nvPr/>
        </p:nvCxnSpPr>
        <p:spPr>
          <a:xfrm rot="5400000">
            <a:off x="8003977" y="1995289"/>
            <a:ext cx="338535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AA9C670-E14E-1ABD-2A3A-C54D2344BC81}"/>
              </a:ext>
            </a:extLst>
          </p:cNvPr>
          <p:cNvCxnSpPr/>
          <p:nvPr/>
        </p:nvCxnSpPr>
        <p:spPr>
          <a:xfrm>
            <a:off x="4605735" y="2097088"/>
            <a:ext cx="58697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1CCC3D3-6BA8-E314-5B6C-CEE643AF8DF5}"/>
              </a:ext>
            </a:extLst>
          </p:cNvPr>
          <p:cNvCxnSpPr/>
          <p:nvPr/>
        </p:nvCxnSpPr>
        <p:spPr>
          <a:xfrm>
            <a:off x="4605735" y="2480866"/>
            <a:ext cx="58697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C585C23-F4A9-7C66-EC79-EAB3752C55D3}"/>
              </a:ext>
            </a:extLst>
          </p:cNvPr>
          <p:cNvCxnSpPr/>
          <p:nvPr/>
        </p:nvCxnSpPr>
        <p:spPr>
          <a:xfrm>
            <a:off x="8150622" y="2164556"/>
            <a:ext cx="58697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29C717-B60F-B612-5781-A8DC16651EB8}"/>
              </a:ext>
            </a:extLst>
          </p:cNvPr>
          <p:cNvCxnSpPr/>
          <p:nvPr/>
        </p:nvCxnSpPr>
        <p:spPr>
          <a:xfrm>
            <a:off x="8173244" y="2480866"/>
            <a:ext cx="58697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498916B9-E557-C470-97B4-D95ACC54E99F}"/>
              </a:ext>
            </a:extLst>
          </p:cNvPr>
          <p:cNvCxnSpPr/>
          <p:nvPr/>
        </p:nvCxnSpPr>
        <p:spPr>
          <a:xfrm rot="5400000">
            <a:off x="4188421" y="3485158"/>
            <a:ext cx="200937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D7D7E49-67FB-D1BC-11CF-87B36DBD23FA}"/>
              </a:ext>
            </a:extLst>
          </p:cNvPr>
          <p:cNvCxnSpPr/>
          <p:nvPr/>
        </p:nvCxnSpPr>
        <p:spPr>
          <a:xfrm rot="5400000">
            <a:off x="7168753" y="3507978"/>
            <a:ext cx="2009378" cy="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8A7F0B5-9D6B-B5FB-F50C-7BB8CDBDA027}"/>
              </a:ext>
            </a:extLst>
          </p:cNvPr>
          <p:cNvCxnSpPr/>
          <p:nvPr/>
        </p:nvCxnSpPr>
        <p:spPr>
          <a:xfrm>
            <a:off x="5192713" y="4490244"/>
            <a:ext cx="2980531" cy="22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FB2AE3D-39B7-CDC4-7225-265CEA71B29C}"/>
              </a:ext>
            </a:extLst>
          </p:cNvPr>
          <p:cNvCxnSpPr/>
          <p:nvPr/>
        </p:nvCxnSpPr>
        <p:spPr>
          <a:xfrm>
            <a:off x="2167335" y="2413000"/>
            <a:ext cx="2145109" cy="39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2A64B6B-9D6A-1E08-2AEE-586DA4B80CCE}"/>
              </a:ext>
            </a:extLst>
          </p:cNvPr>
          <p:cNvCxnSpPr/>
          <p:nvPr/>
        </p:nvCxnSpPr>
        <p:spPr>
          <a:xfrm>
            <a:off x="7744222" y="2345135"/>
            <a:ext cx="2144713" cy="79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rc 49">
            <a:extLst>
              <a:ext uri="{FF2B5EF4-FFF2-40B4-BE49-F238E27FC236}">
                <a16:creationId xmlns:a16="http://schemas.microsoft.com/office/drawing/2014/main" id="{51A0FA4C-9990-3C2D-5D55-2199D2FC303B}"/>
              </a:ext>
            </a:extLst>
          </p:cNvPr>
          <p:cNvSpPr/>
          <p:nvPr/>
        </p:nvSpPr>
        <p:spPr>
          <a:xfrm>
            <a:off x="2957513" y="2255044"/>
            <a:ext cx="4876800" cy="2596356"/>
          </a:xfrm>
          <a:prstGeom prst="arc">
            <a:avLst>
              <a:gd name="adj1" fmla="val 16200000"/>
              <a:gd name="adj2" fmla="val 20770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  <p:sp>
        <p:nvSpPr>
          <p:cNvPr id="51" name="Arc 50">
            <a:extLst>
              <a:ext uri="{FF2B5EF4-FFF2-40B4-BE49-F238E27FC236}">
                <a16:creationId xmlns:a16="http://schemas.microsoft.com/office/drawing/2014/main" id="{CAF99C36-05BA-BE12-C778-5B225AA69265}"/>
              </a:ext>
            </a:extLst>
          </p:cNvPr>
          <p:cNvSpPr/>
          <p:nvPr/>
        </p:nvSpPr>
        <p:spPr>
          <a:xfrm>
            <a:off x="3477022" y="2390378"/>
            <a:ext cx="3589734" cy="311586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d-ID" sz="533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7005D9D8-ACF7-3CBD-8E20-84074273A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2466"/>
            <a:ext cx="10972800" cy="6583363"/>
          </a:xfrm>
          <a:ln w="19050">
            <a:solidFill>
              <a:schemeClr val="accent1"/>
            </a:solidFill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 b="1">
                <a:solidFill>
                  <a:srgbClr val="FF0000"/>
                </a:solidFill>
              </a:rPr>
              <a:t> </a:t>
            </a: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Sedimentasi 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Suspensi partikel dalam liquid dipisahkan menjadi liquid bening dan slurry dengan kadar solid yang lebih tinggi.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Macam – macam proses sedimentasi :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Menjernihkan liquid (memisahkan solid dan liquid)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Alat : Clarifier &amp; Sedimentation Tank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Memperbesar kadar solid dalam slurry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	Alat : Thickeners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Proses Clarifier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Pemisahan Solid – solid.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Campuran solid – solid dipisahkan menurut ukuran dan densitasnya. Pada alat ini, campuran partikel di suspensi dalam fluida (liquid/gas). Alat ini terdiri dari tangki besar yang dibagi dalam beberapa bagian.</a:t>
            </a:r>
            <a:endParaRPr lang="id-ID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936B66-F33D-53B1-CC23-BE016A821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DB85D7-E3DC-F710-02AE-AE9C5FB4C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9E7F054-4E24-4741-845A-9C8850B889E8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53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019773C3-8472-4FFD-023A-C44EC20A7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93266"/>
            <a:ext cx="10972800" cy="6719094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en-US" altLang="en-US" sz="2845"/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Partikel besar/berat mengendap pada bagian yang dekat dengan lubang pemasukan , sedangkan partikel yang ringan akan mengendap pada bagian yang dekat dengan lubang keluar.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Vapour-Solid                                                    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Fluid Out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	or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Liquid-Solid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   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 Particles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altLang="en-US" sz="2845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Coarse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sz="2845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Intermediate Particles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altLang="en-US" sz="2845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Particles</a:t>
            </a:r>
            <a:endParaRPr lang="id-ID" altLang="en-US" sz="2845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D5B56-F119-AEE9-53B2-4CA7DA2A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397ADE-77AB-B8EC-87D7-07DBC8302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B0EADC6-D78C-44A2-AE04-98B2EE282379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54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3C19DE-9240-5941-B802-F4F4578A72F0}"/>
              </a:ext>
            </a:extLst>
          </p:cNvPr>
          <p:cNvCxnSpPr/>
          <p:nvPr/>
        </p:nvCxnSpPr>
        <p:spPr>
          <a:xfrm>
            <a:off x="2799556" y="2187178"/>
            <a:ext cx="5125244" cy="226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2140037-B101-6E1F-DF11-D4D6A3B4FA58}"/>
              </a:ext>
            </a:extLst>
          </p:cNvPr>
          <p:cNvCxnSpPr/>
          <p:nvPr/>
        </p:nvCxnSpPr>
        <p:spPr>
          <a:xfrm>
            <a:off x="2912666" y="2570956"/>
            <a:ext cx="632222" cy="3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FE47C494-5450-ED35-0C7F-A12C8564D923}"/>
              </a:ext>
            </a:extLst>
          </p:cNvPr>
          <p:cNvCxnSpPr/>
          <p:nvPr/>
        </p:nvCxnSpPr>
        <p:spPr>
          <a:xfrm>
            <a:off x="2347912" y="2390378"/>
            <a:ext cx="722710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391628A-5AC3-AF83-A4A7-5E375899E748}"/>
              </a:ext>
            </a:extLst>
          </p:cNvPr>
          <p:cNvCxnSpPr/>
          <p:nvPr/>
        </p:nvCxnSpPr>
        <p:spPr>
          <a:xfrm rot="16200000" flipH="1">
            <a:off x="2935089" y="3158133"/>
            <a:ext cx="1241822" cy="22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1A766A-750C-4D29-F27A-9E7A0E51AA97}"/>
              </a:ext>
            </a:extLst>
          </p:cNvPr>
          <p:cNvCxnSpPr/>
          <p:nvPr/>
        </p:nvCxnSpPr>
        <p:spPr>
          <a:xfrm rot="16200000" flipH="1">
            <a:off x="3488135" y="3891756"/>
            <a:ext cx="654844" cy="4516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D89E6C3-8848-B69C-CB6F-9118BFC3F583}"/>
              </a:ext>
            </a:extLst>
          </p:cNvPr>
          <p:cNvCxnSpPr/>
          <p:nvPr/>
        </p:nvCxnSpPr>
        <p:spPr>
          <a:xfrm rot="5400000" flipH="1" flipV="1">
            <a:off x="4188222" y="3846909"/>
            <a:ext cx="790178" cy="4964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432D422-7CDC-46BA-9EC7-1E3FEF6B753C}"/>
              </a:ext>
            </a:extLst>
          </p:cNvPr>
          <p:cNvCxnSpPr/>
          <p:nvPr/>
        </p:nvCxnSpPr>
        <p:spPr>
          <a:xfrm rot="16200000" flipH="1">
            <a:off x="4617046" y="3891955"/>
            <a:ext cx="790178" cy="406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E2524EC-EF36-129E-9D31-8FAB03C987E6}"/>
              </a:ext>
            </a:extLst>
          </p:cNvPr>
          <p:cNvCxnSpPr/>
          <p:nvPr/>
        </p:nvCxnSpPr>
        <p:spPr>
          <a:xfrm rot="16200000" flipH="1">
            <a:off x="4515247" y="3406378"/>
            <a:ext cx="564753" cy="226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B4F27AF-C65F-8319-DCDD-31C1F2298139}"/>
              </a:ext>
            </a:extLst>
          </p:cNvPr>
          <p:cNvCxnSpPr/>
          <p:nvPr/>
        </p:nvCxnSpPr>
        <p:spPr>
          <a:xfrm rot="16200000" flipH="1">
            <a:off x="3838178" y="4648200"/>
            <a:ext cx="474266" cy="226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D55BC2D-FA8B-C16D-62E2-47D939A6F364}"/>
              </a:ext>
            </a:extLst>
          </p:cNvPr>
          <p:cNvCxnSpPr/>
          <p:nvPr/>
        </p:nvCxnSpPr>
        <p:spPr>
          <a:xfrm rot="16200000" flipH="1">
            <a:off x="4154289" y="4671021"/>
            <a:ext cx="429022" cy="22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E08E9B5-8C70-B9F3-AD6E-FE9B7D28020D}"/>
              </a:ext>
            </a:extLst>
          </p:cNvPr>
          <p:cNvCxnSpPr/>
          <p:nvPr/>
        </p:nvCxnSpPr>
        <p:spPr>
          <a:xfrm rot="5400000">
            <a:off x="5035352" y="4648002"/>
            <a:ext cx="360760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FAA19AB-25A1-6A24-ABB3-F8325AA96968}"/>
              </a:ext>
            </a:extLst>
          </p:cNvPr>
          <p:cNvCxnSpPr/>
          <p:nvPr/>
        </p:nvCxnSpPr>
        <p:spPr>
          <a:xfrm rot="16200000" flipH="1">
            <a:off x="5305822" y="4648200"/>
            <a:ext cx="383778" cy="226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62285BE-AAD4-96E4-50CA-9195F78A4B7A}"/>
              </a:ext>
            </a:extLst>
          </p:cNvPr>
          <p:cNvCxnSpPr/>
          <p:nvPr/>
        </p:nvCxnSpPr>
        <p:spPr>
          <a:xfrm rot="5400000" flipH="1" flipV="1">
            <a:off x="5339755" y="3824089"/>
            <a:ext cx="790178" cy="4968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8D798B4-AF8F-0EAD-20D0-EB0860FCEA1C}"/>
              </a:ext>
            </a:extLst>
          </p:cNvPr>
          <p:cNvCxnSpPr/>
          <p:nvPr/>
        </p:nvCxnSpPr>
        <p:spPr>
          <a:xfrm rot="5400000">
            <a:off x="5734645" y="3428802"/>
            <a:ext cx="496888" cy="11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4EAC37FC-CEC7-AE94-487C-6FE253867802}"/>
              </a:ext>
            </a:extLst>
          </p:cNvPr>
          <p:cNvCxnSpPr/>
          <p:nvPr/>
        </p:nvCxnSpPr>
        <p:spPr>
          <a:xfrm rot="16200000" flipH="1">
            <a:off x="5780088" y="3903266"/>
            <a:ext cx="857647" cy="4512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DA3FCE8-5083-5649-41A5-002E37038963}"/>
              </a:ext>
            </a:extLst>
          </p:cNvPr>
          <p:cNvCxnSpPr/>
          <p:nvPr/>
        </p:nvCxnSpPr>
        <p:spPr>
          <a:xfrm rot="5400000">
            <a:off x="6276777" y="4693245"/>
            <a:ext cx="315913" cy="119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2679BA4-79E0-8883-C8C5-94A8D5D0A91A}"/>
              </a:ext>
            </a:extLst>
          </p:cNvPr>
          <p:cNvCxnSpPr/>
          <p:nvPr/>
        </p:nvCxnSpPr>
        <p:spPr>
          <a:xfrm rot="5400000">
            <a:off x="6479778" y="4693444"/>
            <a:ext cx="406400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9D50A18-E0BA-C9FD-BB62-08AC60D49C72}"/>
              </a:ext>
            </a:extLst>
          </p:cNvPr>
          <p:cNvCxnSpPr/>
          <p:nvPr/>
        </p:nvCxnSpPr>
        <p:spPr>
          <a:xfrm rot="5400000" flipH="1" flipV="1">
            <a:off x="6558756" y="3891756"/>
            <a:ext cx="790575" cy="4968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9FB2A48A-DCDB-E2A4-1E3F-B59E44B29ED4}"/>
              </a:ext>
            </a:extLst>
          </p:cNvPr>
          <p:cNvCxnSpPr/>
          <p:nvPr/>
        </p:nvCxnSpPr>
        <p:spPr>
          <a:xfrm rot="16200000" flipH="1">
            <a:off x="6592888" y="3157934"/>
            <a:ext cx="1128713" cy="452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900BAF2C-5122-7720-A74E-ADE57DF299F2}"/>
              </a:ext>
            </a:extLst>
          </p:cNvPr>
          <p:cNvCxnSpPr/>
          <p:nvPr/>
        </p:nvCxnSpPr>
        <p:spPr>
          <a:xfrm>
            <a:off x="7134622" y="2638822"/>
            <a:ext cx="632222" cy="3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59230A53-0EE9-438C-F83C-61D98FCE872E}"/>
              </a:ext>
            </a:extLst>
          </p:cNvPr>
          <p:cNvCxnSpPr/>
          <p:nvPr/>
        </p:nvCxnSpPr>
        <p:spPr>
          <a:xfrm>
            <a:off x="7563644" y="2480866"/>
            <a:ext cx="1467644" cy="39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C9D7DC49-17AD-726B-C15A-766F60EF07FB}"/>
              </a:ext>
            </a:extLst>
          </p:cNvPr>
          <p:cNvCxnSpPr/>
          <p:nvPr/>
        </p:nvCxnSpPr>
        <p:spPr>
          <a:xfrm rot="16200000" flipH="1">
            <a:off x="3917355" y="5020667"/>
            <a:ext cx="677069" cy="22622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96251708-317A-0E7B-CF50-E7DEAD831C05}"/>
              </a:ext>
            </a:extLst>
          </p:cNvPr>
          <p:cNvCxnSpPr/>
          <p:nvPr/>
        </p:nvCxnSpPr>
        <p:spPr>
          <a:xfrm rot="16200000" flipH="1">
            <a:off x="5046067" y="4998442"/>
            <a:ext cx="677466" cy="2222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81A54DE1-4859-EECD-19FF-81E70C74D6DE}"/>
              </a:ext>
            </a:extLst>
          </p:cNvPr>
          <p:cNvCxnSpPr/>
          <p:nvPr/>
        </p:nvCxnSpPr>
        <p:spPr>
          <a:xfrm rot="16200000" flipH="1">
            <a:off x="6242844" y="4795044"/>
            <a:ext cx="677466" cy="22622"/>
          </a:xfrm>
          <a:prstGeom prst="straightConnector1">
            <a:avLst/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urved Connector 106">
            <a:extLst>
              <a:ext uri="{FF2B5EF4-FFF2-40B4-BE49-F238E27FC236}">
                <a16:creationId xmlns:a16="http://schemas.microsoft.com/office/drawing/2014/main" id="{1FE5D6DC-116D-5933-B9C6-678EC0390F46}"/>
              </a:ext>
            </a:extLst>
          </p:cNvPr>
          <p:cNvCxnSpPr/>
          <p:nvPr/>
        </p:nvCxnSpPr>
        <p:spPr>
          <a:xfrm rot="16200000" flipH="1">
            <a:off x="3228578" y="2909888"/>
            <a:ext cx="1422400" cy="609600"/>
          </a:xfrm>
          <a:prstGeom prst="curvedConnector3">
            <a:avLst>
              <a:gd name="adj1" fmla="val 19048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urved Connector 107">
            <a:extLst>
              <a:ext uri="{FF2B5EF4-FFF2-40B4-BE49-F238E27FC236}">
                <a16:creationId xmlns:a16="http://schemas.microsoft.com/office/drawing/2014/main" id="{F1F9BDEC-2293-61CE-1397-7F1F9D6C2D2A}"/>
              </a:ext>
            </a:extLst>
          </p:cNvPr>
          <p:cNvCxnSpPr/>
          <p:nvPr/>
        </p:nvCxnSpPr>
        <p:spPr>
          <a:xfrm>
            <a:off x="3792935" y="2525712"/>
            <a:ext cx="1670844" cy="1332310"/>
          </a:xfrm>
          <a:prstGeom prst="curvedConnector3">
            <a:avLst>
              <a:gd name="adj1" fmla="val 107771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urved Connector 127">
            <a:extLst>
              <a:ext uri="{FF2B5EF4-FFF2-40B4-BE49-F238E27FC236}">
                <a16:creationId xmlns:a16="http://schemas.microsoft.com/office/drawing/2014/main" id="{2E5E95BB-B06A-D41C-FF3B-A42211FE64B1}"/>
              </a:ext>
            </a:extLst>
          </p:cNvPr>
          <p:cNvCxnSpPr/>
          <p:nvPr/>
        </p:nvCxnSpPr>
        <p:spPr>
          <a:xfrm>
            <a:off x="3996135" y="2435622"/>
            <a:ext cx="2574131" cy="1399778"/>
          </a:xfrm>
          <a:prstGeom prst="curvedConnector3">
            <a:avLst>
              <a:gd name="adj1" fmla="val 101974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F0E57E03-96D0-6172-952F-386A14BB5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15888"/>
            <a:ext cx="10972800" cy="6741716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/>
              <a:t>2. Flotation</a:t>
            </a:r>
          </a:p>
          <a:p>
            <a:pPr algn="just">
              <a:buNone/>
              <a:defRPr/>
            </a:pPr>
            <a:r>
              <a:rPr lang="en-US" altLang="en-US" sz="2845" b="1"/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Adalah : proses pemisahan gravitasi yang memanfaatkan perbedaan sifat permukaan partikel.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>
              <a:buNone/>
              <a:defRPr/>
            </a:pPr>
            <a:r>
              <a:rPr lang="en-US" altLang="en-US" sz="2845" b="1"/>
              <a:t>	</a:t>
            </a:r>
          </a:p>
          <a:p>
            <a:pPr algn="just">
              <a:buNone/>
              <a:defRPr/>
            </a:pPr>
            <a:r>
              <a:rPr lang="en-US" altLang="en-US" sz="2845" b="1"/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Senyawa kimia yang ditambahkan pada medium flotasi untuk memenuhi berbagai kebutuhan proses flotasi :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Modifier : untuk mengendalikan pH (misal : Asam, lime, NaOH)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Collector : reagen yang tidak bisa tercampur dengan air (water repellent). Penambahan zat ini supaya partikel padat lebih mudah melekat pada gelembung gas dengan melapisi permukaan partikel padat dengan reagent.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47334-6652-EECF-4E55-D47D08E92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02512-B293-1771-A010-1EC43CDC8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AF8E4406-DF30-4E71-9BFB-49EA7BF008C0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55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A1829FFC-4F65-1036-25E4-C15A347E2380}"/>
              </a:ext>
            </a:extLst>
          </p:cNvPr>
          <p:cNvSpPr/>
          <p:nvPr/>
        </p:nvSpPr>
        <p:spPr>
          <a:xfrm>
            <a:off x="1490266" y="1712913"/>
            <a:ext cx="1783556" cy="632222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45" b="1" dirty="0">
                <a:solidFill>
                  <a:srgbClr val="FF0000"/>
                </a:solidFill>
              </a:rPr>
              <a:t>BATUAN</a:t>
            </a:r>
            <a:endParaRPr lang="id-ID" sz="2845" b="1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6C2EDF0-5FC6-0878-4657-9B033072F277}"/>
              </a:ext>
            </a:extLst>
          </p:cNvPr>
          <p:cNvCxnSpPr/>
          <p:nvPr/>
        </p:nvCxnSpPr>
        <p:spPr>
          <a:xfrm>
            <a:off x="3273822" y="2051844"/>
            <a:ext cx="767556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Process 11">
            <a:extLst>
              <a:ext uri="{FF2B5EF4-FFF2-40B4-BE49-F238E27FC236}">
                <a16:creationId xmlns:a16="http://schemas.microsoft.com/office/drawing/2014/main" id="{07FCA1ED-565F-2DFA-58F0-9B8ECF06582F}"/>
              </a:ext>
            </a:extLst>
          </p:cNvPr>
          <p:cNvSpPr/>
          <p:nvPr/>
        </p:nvSpPr>
        <p:spPr>
          <a:xfrm>
            <a:off x="4064000" y="1735535"/>
            <a:ext cx="2415778" cy="632222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45" b="1" dirty="0">
                <a:solidFill>
                  <a:srgbClr val="FF0000"/>
                </a:solidFill>
              </a:rPr>
              <a:t>PENGHANCUR</a:t>
            </a:r>
            <a:endParaRPr lang="id-ID" sz="2845" b="1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C379157-F74B-1B83-BB38-A09B00498F0A}"/>
              </a:ext>
            </a:extLst>
          </p:cNvPr>
          <p:cNvCxnSpPr/>
          <p:nvPr/>
        </p:nvCxnSpPr>
        <p:spPr>
          <a:xfrm>
            <a:off x="6479779" y="2029222"/>
            <a:ext cx="767556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Process 13">
            <a:extLst>
              <a:ext uri="{FF2B5EF4-FFF2-40B4-BE49-F238E27FC236}">
                <a16:creationId xmlns:a16="http://schemas.microsoft.com/office/drawing/2014/main" id="{2F706CA7-D40E-5D1F-3709-11A3E58429BD}"/>
              </a:ext>
            </a:extLst>
          </p:cNvPr>
          <p:cNvSpPr/>
          <p:nvPr/>
        </p:nvSpPr>
        <p:spPr>
          <a:xfrm>
            <a:off x="7269957" y="1735535"/>
            <a:ext cx="2415778" cy="632222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45" b="1" dirty="0">
                <a:solidFill>
                  <a:srgbClr val="FF0000"/>
                </a:solidFill>
              </a:rPr>
              <a:t>FLOTATION</a:t>
            </a:r>
            <a:endParaRPr lang="id-ID" sz="2845" b="1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78C0BE-C061-1496-76C3-F7AB10D711FE}"/>
              </a:ext>
            </a:extLst>
          </p:cNvPr>
          <p:cNvCxnSpPr/>
          <p:nvPr/>
        </p:nvCxnSpPr>
        <p:spPr>
          <a:xfrm>
            <a:off x="9708357" y="2097088"/>
            <a:ext cx="767556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9DE8FC6-C370-4211-3FC2-32CF9B07EF7A}"/>
              </a:ext>
            </a:extLst>
          </p:cNvPr>
          <p:cNvCxnSpPr/>
          <p:nvPr/>
        </p:nvCxnSpPr>
        <p:spPr>
          <a:xfrm rot="5400000">
            <a:off x="8308777" y="2593380"/>
            <a:ext cx="496888" cy="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B4F67604-A1D9-1A94-A5D8-938C4A467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83357"/>
            <a:ext cx="10972800" cy="6809185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c. Activator : mengaktifkan permukaan partikel.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d. Depresant : menurunkan daya lekat partikel.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e. Frother : zat penimbul busa.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3. Pemisahan Sentrifugal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Partikel yang akan dipisahkan dikenakan gaya sentrifugal yang ditimbulkan oleh perputaran melalui suatu sumbu. Gaya sentrifugal ini jauh lebih besar dari gaya gravitasi 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Proses ini digunakan </a:t>
            </a: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perbedaan densitas zat yang akan dipisahkan relatif kecil.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Jenis Alat :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Cyclone (pemisahan solid – gas ; solid – liquid)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Centrifuge (pemisahan Liquid – solid ; Liquid – Liquid)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F2F45-68B2-123D-7016-FA7884BBF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259B9-364B-D323-0D0E-777C0F4D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529CAEF-8BAF-45E3-84C0-2F2F5FBC024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56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363C2455-8990-0CEA-4F87-3877146F2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83357"/>
            <a:ext cx="10972800" cy="6809185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4. Filtrasi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Pada proses filtrasi, partikel padat yang tersuspensi dalam liquid atau gas dihilangkan dengan melewatkan campuran melalui medium berpori yang menahan partikel padat dan melewatkan fluidanya.</a:t>
            </a: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2 macam : 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Cake Flitration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solid ditahan pada permukaan medium filter. Alat : Bag Filter ; Plate &amp; Frame Filter ; Rotating Drum Filter ; Rotating Belt Filter.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Depth Filtration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solid ditahan dalam medium filter.                 Alat : Deep Bed Filter ; Sand Filter.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E9A4F4-B850-E315-77F7-D2A7C725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0F14B4-B668-460E-AA72-068422C2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2646D61-4FB4-47F7-9A72-ABACE8B03E0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57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9E033ACB-58AE-3355-6087-DA3587AE7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44"/>
            <a:ext cx="10972800" cy="7044135"/>
          </a:xfr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altLang="en-US" sz="2845" b="1"/>
              <a:t>B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. PEMISAHAN CAMPURAN HOMOGEN</a:t>
            </a:r>
          </a:p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Beberapa proses pemisahan :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Distilasi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Absorpsi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Evaporasi</a:t>
            </a:r>
          </a:p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Dryer</a:t>
            </a:r>
          </a:p>
          <a:p>
            <a:pPr>
              <a:buFont typeface="Arial" panose="020B0604020202020204" pitchFamily="34" charset="0"/>
              <a:buAutoNum type="alphaLcPeriod"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DISTILASI</a:t>
            </a:r>
          </a:p>
          <a:p>
            <a:pPr>
              <a:buNone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Keuntungan 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Kemampuan untuk menangani kapasitas dengan kisaran yang besar.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Kemampuan untuk menangani konsentrasi umpan dengan kisaran yang besar.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Kemampuan untuk menghasilkan produk dengan kemurnian yang tinggi</a:t>
            </a:r>
          </a:p>
          <a:p>
            <a:pPr lvl="2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AD4AF-084A-D3BD-E5A6-1203EE437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AAAF3B-3A23-FEC0-9E95-3544CAEE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9B8C3620-40C9-42D4-9D51-6C424DB5725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58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D30F35DF-42BE-D7A8-5916-B7D74AEC3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935"/>
            <a:ext cx="10972800" cy="6515894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Distilasi tidak cocok untuk kondisi :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bahan dengan BM yang rendah, dan akan lebih baik memakai proses Absorpsi, Adsorpsi, dan Membran gas separator 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bahan dengan BM tinggi &amp; peka terhadap panas.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bahan dengan konsentrasi rendah. Alternatif pilihan memakai Absorpsi &amp; Adsorpsi.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antar kelompok komponen (misal : pemisahan antara camp. Aromatik dengan Alifatik). Alternatif memakai Proses Ekstraksi.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Pemisahan komponen dengan nilai Relative Volatility (</a:t>
            </a:r>
            <a:r>
              <a:rPr lang="el-GR" altLang="en-US" sz="2845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) rendah atau mempunyai titik Azeotrop. Alternatif memakai Distilasi Azeotrop atau Kristalisasi dan Dryer.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3ABCDC-9611-377C-FB3E-4003A78FF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6919A6-C899-A846-7C9A-13D738A1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50201C3C-DF93-40F5-AAD3-82129530B34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59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4331;p193">
            <a:extLst>
              <a:ext uri="{FF2B5EF4-FFF2-40B4-BE49-F238E27FC236}">
                <a16:creationId xmlns:a16="http://schemas.microsoft.com/office/drawing/2014/main" id="{CD3B93D4-8C2B-F15D-5669-C421C8743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962025"/>
            <a:ext cx="10648950" cy="5248275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lIns="57591" tIns="28795" rIns="57591" bIns="28795" anchor="ctr"/>
          <a:lstStyle>
            <a:lvl1pPr marL="1739900" indent="-17399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25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B338BDF-EE1D-5BD9-2D49-9119102EB9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8700" y="1238250"/>
            <a:ext cx="10172700" cy="48212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250" b="1"/>
              <a:t> </a:t>
            </a:r>
            <a:r>
              <a:rPr lang="en-US" altLang="en-US" sz="2250" b="1">
                <a:latin typeface="Arial" panose="020B0604020202020204" pitchFamily="34" charset="0"/>
                <a:cs typeface="Arial" panose="020B0604020202020204" pitchFamily="34" charset="0"/>
              </a:rPr>
              <a:t>Misal :</a:t>
            </a:r>
            <a:endParaRPr lang="en-US" altLang="en-US" sz="22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altLang="en-US" sz="225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Kebutuhan Pupuk di daerah A.</a:t>
            </a:r>
          </a:p>
          <a:p>
            <a:pPr lvl="1"/>
            <a:r>
              <a:rPr lang="en-US" altLang="en-US" sz="225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Kebutuhan Bahan baku di Pabrik B yang terlalu mahal.</a:t>
            </a:r>
          </a:p>
          <a:p>
            <a:pPr lvl="1"/>
            <a:r>
              <a:rPr lang="en-US" altLang="en-US" sz="2250" b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Asap yang keluar dari cerobong asap yang menyebabkan polusi  udara.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250" b="1">
              <a:solidFill>
                <a:schemeClr val="hlin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>
                <a:latin typeface="Arial" panose="020B0604020202020204" pitchFamily="34" charset="0"/>
                <a:cs typeface="Arial" panose="020B0604020202020204" pitchFamily="34" charset="0"/>
              </a:rPr>
              <a:t>Jalan Keluar :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25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>
                <a:latin typeface="Arial" panose="020B0604020202020204" pitchFamily="34" charset="0"/>
                <a:cs typeface="Arial" panose="020B0604020202020204" pitchFamily="34" charset="0"/>
              </a:rPr>
              <a:t>	PRIMITIVE  PROBLEM                ALTERNATIVE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25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>
                <a:latin typeface="Arial" panose="020B0604020202020204" pitchFamily="34" charset="0"/>
                <a:cs typeface="Arial" panose="020B0604020202020204" pitchFamily="34" charset="0"/>
              </a:rPr>
              <a:t>SCREEN : </a:t>
            </a:r>
            <a:r>
              <a:rPr lang="en-US" altLang="en-US" sz="2250">
                <a:latin typeface="Arial" panose="020B0604020202020204" pitchFamily="34" charset="0"/>
                <a:cs typeface="Arial" panose="020B0604020202020204" pitchFamily="34" charset="0"/>
              </a:rPr>
              <a:t>Dicari jawaban / jalan keluar yang terbaik secara ekonomis dan teknis.</a:t>
            </a:r>
            <a:endParaRPr lang="en-US" altLang="en-US" sz="225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25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2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1223C-CE52-C2C7-4228-57DCC5283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5E4EDE83-E793-E747-4FED-75463232A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20E918F5-3BE5-4B2F-8793-1B828CC0BD38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946884BF-69AA-FC36-2907-675C524E082A}"/>
              </a:ext>
            </a:extLst>
          </p:cNvPr>
          <p:cNvSpPr/>
          <p:nvPr/>
        </p:nvSpPr>
        <p:spPr>
          <a:xfrm flipV="1">
            <a:off x="4495800" y="4286250"/>
            <a:ext cx="1038622" cy="45164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82" tIns="13540" rIns="27082" bIns="13540" anchor="ctr"/>
          <a:lstStyle/>
          <a:p>
            <a:pPr algn="ctr">
              <a:defRPr/>
            </a:pPr>
            <a:endParaRPr lang="id-ID" sz="533" dirty="0">
              <a:solidFill>
                <a:srgbClr val="FF0000"/>
              </a:solidFill>
            </a:endParaRPr>
          </a:p>
        </p:txBody>
      </p:sp>
      <p:sp>
        <p:nvSpPr>
          <p:cNvPr id="2" name="Google Shape;4327;p193">
            <a:extLst>
              <a:ext uri="{FF2B5EF4-FFF2-40B4-BE49-F238E27FC236}">
                <a16:creationId xmlns:a16="http://schemas.microsoft.com/office/drawing/2014/main" id="{17CB5C4C-4225-BAB7-8251-E6619B3B26F7}"/>
              </a:ext>
            </a:extLst>
          </p:cNvPr>
          <p:cNvSpPr/>
          <p:nvPr/>
        </p:nvSpPr>
        <p:spPr>
          <a:xfrm>
            <a:off x="596106" y="372666"/>
            <a:ext cx="10866438" cy="36949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4DAD62"/>
              </a:gs>
              <a:gs pos="100000">
                <a:srgbClr val="2C3F99"/>
              </a:gs>
            </a:gsLst>
            <a:lin ang="13500032" scaled="0"/>
          </a:gradFill>
          <a:ln>
            <a:noFill/>
          </a:ln>
        </p:spPr>
        <p:txBody>
          <a:bodyPr spcFirstLastPara="1" lIns="28795" tIns="28795" rIns="28795" bIns="28795" anchor="ctr"/>
          <a:lstStyle/>
          <a:p>
            <a:pPr algn="ctr">
              <a:defRPr/>
            </a:pPr>
            <a:r>
              <a:rPr lang="en-US" sz="1680" dirty="0" err="1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Alternatif</a:t>
            </a:r>
            <a:r>
              <a:rPr lang="en-US" sz="1680" dirty="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 Proses</a:t>
            </a:r>
            <a:endParaRPr sz="168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A18D4E00-45CD-B021-2434-6955CBF4B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0513"/>
            <a:ext cx="10972800" cy="6073775"/>
          </a:xfr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Pemisahan camp.volatile dari suatu campuran tak volatile . Alternatif  memakai Evaporasi dan Dryer.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Pemisahan campuran condensable &amp; non condensable. Alternatif memakai kondensasi partial diikuti dengan pemisahan antar fasa.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Pilihan – pilihan yang harus dilakukan pada perancangan kolom distilasi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meliputi :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Tekanan Operasi</a:t>
            </a:r>
          </a:p>
          <a:p>
            <a:pPr lvl="3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Reflux ratio</a:t>
            </a:r>
          </a:p>
          <a:p>
            <a:pPr lvl="3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  Kondisi Termal Umpan</a:t>
            </a:r>
          </a:p>
          <a:p>
            <a:pPr lvl="3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9DCDB-5087-27CB-7B7B-514A2F837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9B02A7-F449-130E-4C06-BC9FD6B4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9359B868-016F-413B-B386-4F06C486DFA1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60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F01F9F32-816E-B8CE-B787-7F7E32611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313135"/>
            <a:ext cx="11221244" cy="5892800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963" b="1">
                <a:latin typeface="Arial" panose="020B0604020202020204" pitchFamily="34" charset="0"/>
                <a:cs typeface="Arial" panose="020B0604020202020204" pitchFamily="34" charset="0"/>
              </a:rPr>
              <a:t>Tekanan Operasi</a:t>
            </a:r>
          </a:p>
          <a:p>
            <a:pPr algn="ctr">
              <a:buNone/>
              <a:defRPr/>
            </a:pPr>
            <a:endParaRPr lang="en-US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Bila   P operasi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 besar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Relative volatily turun, sehingga pemisahan semakin sulit.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Panas Laten penguapan turun, sehingga beban reboiler dan kondensor turun.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Densitas uap naik, sehingga diameter kolom distilasi makin kecil.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Suhu reboiler naik (batas max. suhu reboiler ditentukan pada suhu peruraian bahan).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Suhu kondensor naik.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4548E2-B85B-6FE9-185C-997AAE1C6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C618D-9289-07F6-0EB4-AD09FABC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84CC121D-F2CA-4B9B-9EC2-F2A799651C4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61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F3017812-F12A-B837-7DF5-0FBE12B97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800"/>
            <a:ext cx="10972800" cy="6448028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963" b="1">
                <a:latin typeface="Arial" panose="020B0604020202020204" pitchFamily="34" charset="0"/>
                <a:cs typeface="Arial" panose="020B0604020202020204" pitchFamily="34" charset="0"/>
              </a:rPr>
              <a:t>Reflux Ratio</a:t>
            </a:r>
            <a:endParaRPr lang="en-US" altLang="en-US" sz="2963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Untuk Reflux Ratio , terdapat Capital Energy Trade Off.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Bila Reflux Ratio dinaikkan dari nilai Minimumnya, maka jumlah Plate makin sedikit, sehingga Capital Cost turun.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Namun, Energy Cost (Utility Cost) naik karena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beban Kondensor dan Reboiler naik. 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endParaRPr lang="en-US" altLang="en-US" sz="2845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 meninjau kolom Distilasi sebagai unit tersendiri, maka :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R / R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yang Optimum adalah  &lt; 1,1. Namun sebagian besar perancang tidak memilih nilai   &lt; 1,1 dengan pertimbangan faktor keamanan perancangan.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45115-C2A5-48E3-183E-8BD8EBF7F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B873FE-CC1F-4172-046F-194150A5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BE6E5212-2A9B-4467-9C87-B278B72C4297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62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Content Placeholder 2">
            <a:extLst>
              <a:ext uri="{FF2B5EF4-FFF2-40B4-BE49-F238E27FC236}">
                <a16:creationId xmlns:a16="http://schemas.microsoft.com/office/drawing/2014/main" id="{AE25CB53-0258-C881-CA1A-E43286636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83356"/>
            <a:ext cx="10972800" cy="6931422"/>
          </a:xfr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 kolom Distilasi dipadukan dengan jaringan penukar panas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,   maka :  R / R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yang optimum tidak sama dengan keadaan bila ditinjau dengan kolom distilasi sebagai unit tersendiri.</a:t>
            </a:r>
          </a:p>
          <a:p>
            <a:pPr>
              <a:buNone/>
              <a:defRPr/>
            </a:pP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Kondisi Termal Umpan</a:t>
            </a:r>
          </a:p>
          <a:p>
            <a:pPr>
              <a:buNone/>
              <a:defRPr/>
            </a:pP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Umpan yang makin dingin akan :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Memperkecil jumlah tray bagian Rectifying, tetapi memperbesar jumlah tray bagian stripping.</a:t>
            </a:r>
          </a:p>
          <a:p>
            <a:pPr algn="just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Memerlukan panas yang lebih besar pada Reboiler, namun pendinginan yang lebih sedikit dalam kondensor.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 umpan pemisah tertentu :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kondisi termal umpan dapat di optimumkan. Namun hal ini dilakukan karena Heat Integration akan merubah kondisi optimal ini. Bisanya kondisi Termal umpan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ditetapkan sebagai “ Liquid Jenuh “.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09B4F-FCE5-316D-5DDB-95110D81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F5F15D-5B5B-30C1-E718-160DF172B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E4161DAC-EAED-43E9-8BF5-7ED14EBD56A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63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Content Placeholder 2">
            <a:extLst>
              <a:ext uri="{FF2B5EF4-FFF2-40B4-BE49-F238E27FC236}">
                <a16:creationId xmlns:a16="http://schemas.microsoft.com/office/drawing/2014/main" id="{709833FD-85B0-27D6-886D-F8D5A9964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844"/>
            <a:ext cx="10972800" cy="6605985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DISTILASI CAMPURAN YANG MENUNJUKKAN SIFAT AZEOTROP atau RELATIVE VOLATILITY RENDAH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Bila komponen kunci berat dan ringan membentuk Azeotrop, maka untuk pemisahannya tidak bisa dengan distilasi biasa.</a:t>
            </a:r>
          </a:p>
          <a:p>
            <a:pPr algn="just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Ada beberapa pilihan cara untuk melakukan pemisahan campuran  yang menunjukkan sifat-sifat azeotrop, yaitu :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Menggunakan kolom distilasi yang beroperasi pada tekanan yang berbeda. Cara ini dilakukan bila komposisi azeotrop berubah cukup berarti dengan perubahan tekanan.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Penambahan bahan dari luar ke dalam kolom distilasi untuk merubah (memperbesar) relative volatility komponen kunci.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Teknik ini berguna tak hanya bila campuran tak mungkin dipisahkan karena menunjukkan sifat-sifat azeotrop, juga campuran sulit dipisahkan karena relative volatility rendah.		</a:t>
            </a:r>
            <a:endParaRPr lang="id-ID" altLang="en-US" sz="2845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DAA70E-EB52-B29E-85B1-BB134340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39FDC5-98B0-E47D-4898-A7FDE86B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A59DA11E-A05A-47C1-A9D7-F5FF3E6F1FD6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64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Content Placeholder 2">
            <a:extLst>
              <a:ext uri="{FF2B5EF4-FFF2-40B4-BE49-F238E27FC236}">
                <a16:creationId xmlns:a16="http://schemas.microsoft.com/office/drawing/2014/main" id="{AFFCE24B-E1BD-D95C-37C8-3FA09F02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273844"/>
            <a:ext cx="10972800" cy="689967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Teknik Distilasi ini dibagi 2 jenis, yaitu :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Distilasi Ekstraktif,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bahan dari luar yang ditambahkan relative tak volatile dan disebut dengan </a:t>
            </a: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SOLVEN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. Dalam campuran ini solven dikeluarkan dari kolom bagian bawah dan tak membuat azeotrop dengan komponen manapun.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Distilasi Azeotrop,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bahan dari luar yang ditambahkan relatif volatil dan disebut dengan 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ENTRAINER.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Entrainer ini membentuk Low boiling binary azeotrop dengan salah satu komponen kunci atau membentuk ternary azeotrop dengan komponen kunci.</a:t>
            </a:r>
            <a:endParaRPr lang="id-ID" altLang="en-US" sz="2845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4C9456-1CCB-3A0C-5032-65B81C4EC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59608-0869-A7FC-D01C-5FB2C619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C045F907-6C86-474B-A3E7-303EC090EC2E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65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EC3683AA-9386-D119-FD4B-B5A9E3FAA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044" y="65088"/>
            <a:ext cx="10814844" cy="6560741"/>
          </a:xfrm>
        </p:spPr>
        <p:txBody>
          <a:bodyPr rtlCol="0">
            <a:normAutofit/>
          </a:bodyPr>
          <a:lstStyle/>
          <a:p>
            <a:pPr>
              <a:buFont typeface="Arial" panose="020B0604020202020204" pitchFamily="34" charset="0"/>
              <a:buAutoNum type="alphaLcPeriod" startAt="2"/>
              <a:defRPr/>
            </a:pPr>
            <a:r>
              <a:rPr lang="en-US" altLang="en-US" sz="2845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ABSORPSI 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Sebagai alternatif untuk distilasi bagimpemisahan bahan-bahan dengan BM rendah. Pada operasi Absorpsi, campuran gas dikontakkan dengan pelarut cair yang melarutkan satu atau lebih komponen-komponen dalam campuran gas.</a:t>
            </a: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Variabel yang penting dalam operasi Absorpsi : 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Liquid Rate	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faktor absorpsi komponen-i,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L/K</a:t>
            </a:r>
            <a:r>
              <a:rPr lang="en-US" altLang="en-US" sz="2845" baseline="-2500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i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V menyatakan seberapa mudah komponen-i  dapat terserap  ke dalam fase liquid , berarti makin besar faktor absorpsi , jumlah plate makin kecil, namun beaya operasi makin besar.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Faktor Absorpsi optimal antara 1,2 s/d 2,0 ( biasanya digunakan nilai 1,4 ).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 Suhu , 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makin rendah suhu kelarutan solute makin besar. Hal ini sangat menguntungkan pada kondisi operasi Absorpsi.</a:t>
            </a:r>
            <a:endParaRPr lang="id-ID" altLang="en-US" sz="2845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8CD09D-F73A-B6A1-99B9-BC981658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C3FCFF-93D2-C121-EDC7-9AAA51BAC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4B3773AF-269E-495F-BA6A-B9A80F53C2DE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66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438C2D0C-4C8D-C4FD-44FE-14C3D7073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15888"/>
            <a:ext cx="10972800" cy="6741716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Tekanan,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makin besar tekanan kelarutan solute makin besar namun biaya operasional makin besar.</a:t>
            </a:r>
          </a:p>
          <a:p>
            <a:pPr>
              <a:buNone/>
              <a:defRPr/>
            </a:pPr>
            <a:endParaRPr lang="en-US" altLang="en-US" sz="2845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EVAPORATORS</a:t>
            </a:r>
          </a:p>
          <a:p>
            <a:pPr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Macamnya : </a:t>
            </a: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Single Stage &amp; Multi stage </a:t>
            </a:r>
          </a:p>
          <a:p>
            <a:pPr algn="ctr">
              <a:buNone/>
              <a:defRPr/>
            </a:pPr>
            <a:r>
              <a:rPr lang="en-US" altLang="en-US" sz="2845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Ada 3 macam operasi untuk Multi Stage Evaporator </a:t>
            </a: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Operasi Forward – Feed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Pengaliran tanpa pompa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Dipilih bila produk pekat dan terurai pada suhu tinggi.</a:t>
            </a:r>
            <a:r>
              <a:rPr lang="en-US" altLang="en-US" sz="234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Operasi Backward – Feed </a:t>
            </a:r>
          </a:p>
          <a:p>
            <a:pPr lvl="1"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Dipakai untuk produk pekat &amp; sangat viscous.</a:t>
            </a:r>
          </a:p>
          <a:p>
            <a:pPr lvl="1"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Pengaliran antar stage dengan pompa.</a:t>
            </a:r>
            <a:r>
              <a:rPr lang="en-US" altLang="en-US" sz="234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D4602E-E4A2-934F-3D47-15FAB7D41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A951C8-CCF1-A83F-9D8F-3E73F04DE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119811A7-B39A-4626-A703-5B2797FF9223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67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BF0BF1FC-3E25-4202-D4CB-7F700EFBC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115888"/>
            <a:ext cx="10972800" cy="6741716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3. Operasi Paralel – Feed </a:t>
            </a:r>
          </a:p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Digunakan apabila umpan dalam keadaan hampir jenuh atau bila dalam aliran produk mengandung kristal-kristal padat.</a:t>
            </a:r>
          </a:p>
          <a:p>
            <a:pPr algn="ctr">
              <a:buNone/>
              <a:defRPr/>
            </a:pPr>
            <a:endParaRPr lang="en-US" altLang="en-US" sz="2845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 3 derajat kebebasan dalam perancangan Evaporator</a:t>
            </a: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Level SUHU</a:t>
            </a:r>
            <a:r>
              <a:rPr lang="en-US" altLang="en-US" sz="2845" b="1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dapat diubah dengan memanipulasi P operasi  :    P operasi rendah, suhu rendah ; P vacuum , stage 1 suhunya rendah dan stage 2 &amp; 3 suhunya makin rendah.               </a:t>
            </a: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Batasan : P relatif kecil, tetapi hasil/produk masih bisa di      			embunkan dengan air biasa.</a:t>
            </a:r>
            <a:endParaRPr lang="en-US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Beda suhu antar stage : dimanipulasi dengan luas perpindahan panas.</a:t>
            </a:r>
          </a:p>
          <a:p>
            <a:pPr>
              <a:buFont typeface="Arial" panose="020B060402020202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Aliran panas melalui system, dapat dimanipulasi dengan merubah jumlah stage.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41DADB-41EF-F3B6-0827-131A920B8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A8D572-CEF2-9047-B8F8-D6091570E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44956AC7-334C-49D2-93A5-1A72374B6755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68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>
            <a:extLst>
              <a:ext uri="{FF2B5EF4-FFF2-40B4-BE49-F238E27FC236}">
                <a16:creationId xmlns:a16="http://schemas.microsoft.com/office/drawing/2014/main" id="{ACED91A1-9DB4-60D6-9EC3-528634A05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-48022"/>
            <a:ext cx="10972800" cy="6673850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en-US" altLang="en-US" sz="2845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Catatan : 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Penurunan tekanan operasi akan menurunkan level suhu.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Penurunan luas perpindahan panas , akan menaikkan beda     suhu antar stage.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Kenaikan jumlah stage akan menurunkan aliran panas melalui system.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Derajat kebebasan yang paling penting adalah pemilihan jumlah stage.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Bila jumlah stage makin banyak, capital cost makin besar, namun energy cost menurun.</a:t>
            </a:r>
          </a:p>
          <a:p>
            <a:pPr algn="just">
              <a:buFont typeface="Calibri" panose="020F0502020204030204" pitchFamily="34" charset="0"/>
              <a:buAutoNum type="alphaL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Tekanan operasi dipilih sehingga suhu uap pada stage terakhir lebih besar dari pada suhu air / udara ; dan suhu cairan pada stage dengan tekanan tertinggi adalah dibawah suhu steam (hal ini bila tak ada masalah pada peruraian produk).</a:t>
            </a: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B88FD-18D2-F5F8-6ECE-430F1A4E2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607CF-829B-469A-BF03-DC5D4E7C2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CE2FB49-C972-4843-9B6A-EAA69BA2ECB8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69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4331;p193">
            <a:extLst>
              <a:ext uri="{FF2B5EF4-FFF2-40B4-BE49-F238E27FC236}">
                <a16:creationId xmlns:a16="http://schemas.microsoft.com/office/drawing/2014/main" id="{AEBDFC52-ECC9-A743-7A53-3AEDA66A0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962025"/>
            <a:ext cx="10648950" cy="5343525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lIns="57591" tIns="28795" rIns="57591" bIns="28795" anchor="ctr"/>
          <a:lstStyle>
            <a:lvl1pPr marL="1739900" indent="-17399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25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8CBC945-D1E4-A228-3BD9-23208F5C93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674688"/>
            <a:ext cx="10325100" cy="6344047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endParaRPr lang="en-US" altLang="en-US" sz="225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err="1">
                <a:solidFill>
                  <a:schemeClr val="hlink"/>
                </a:solidFill>
                <a:latin typeface="Comic Sans MS" panose="030F0702030302020204" pitchFamily="66" charset="0"/>
              </a:rPr>
              <a:t>Contoh</a:t>
            </a:r>
            <a:r>
              <a:rPr lang="en-US" altLang="en-US" sz="2400" b="1" dirty="0">
                <a:solidFill>
                  <a:schemeClr val="hlink"/>
                </a:solidFill>
                <a:latin typeface="Comic Sans MS" panose="030F0702030302020204" pitchFamily="66" charset="0"/>
              </a:rPr>
              <a:t> : TYPICAL PROBLEM</a:t>
            </a:r>
            <a:endParaRPr lang="en-US" altLang="en-US" sz="2250" dirty="0"/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2250" dirty="0"/>
              <a:t>	</a:t>
            </a:r>
            <a:r>
              <a:rPr lang="en-US" altLang="en-US" sz="2250" b="1" dirty="0">
                <a:solidFill>
                  <a:srgbClr val="00B050"/>
                </a:solidFill>
              </a:rPr>
              <a:t>“ </a:t>
            </a:r>
            <a:r>
              <a:rPr lang="en-US" altLang="en-US" sz="2250" b="1" dirty="0" err="1">
                <a:solidFill>
                  <a:srgbClr val="00B050"/>
                </a:solidFill>
              </a:rPr>
              <a:t>Kebutuhan</a:t>
            </a:r>
            <a:r>
              <a:rPr lang="en-US" altLang="en-US" sz="2250" b="1" dirty="0">
                <a:solidFill>
                  <a:srgbClr val="00B050"/>
                </a:solidFill>
              </a:rPr>
              <a:t> </a:t>
            </a:r>
            <a:r>
              <a:rPr lang="en-US" altLang="en-US" sz="2250" b="1" dirty="0" err="1">
                <a:solidFill>
                  <a:srgbClr val="00B050"/>
                </a:solidFill>
              </a:rPr>
              <a:t>Larutan</a:t>
            </a:r>
            <a:r>
              <a:rPr lang="en-US" altLang="en-US" sz="2250" b="1" dirty="0">
                <a:solidFill>
                  <a:srgbClr val="00B050"/>
                </a:solidFill>
              </a:rPr>
              <a:t> </a:t>
            </a:r>
            <a:r>
              <a:rPr lang="en-US" altLang="en-US" sz="2250" b="1" dirty="0" err="1">
                <a:solidFill>
                  <a:srgbClr val="00B050"/>
                </a:solidFill>
              </a:rPr>
              <a:t>Amonium</a:t>
            </a:r>
            <a:r>
              <a:rPr lang="en-US" altLang="en-US" sz="2250" b="1" dirty="0">
                <a:solidFill>
                  <a:srgbClr val="00B050"/>
                </a:solidFill>
              </a:rPr>
              <a:t> </a:t>
            </a:r>
            <a:r>
              <a:rPr lang="en-US" altLang="en-US" sz="2250" b="1" dirty="0" err="1">
                <a:solidFill>
                  <a:srgbClr val="00B050"/>
                </a:solidFill>
              </a:rPr>
              <a:t>Nitrat</a:t>
            </a:r>
            <a:r>
              <a:rPr lang="en-US" altLang="en-US" sz="2250" b="1" dirty="0">
                <a:solidFill>
                  <a:srgbClr val="00B050"/>
                </a:solidFill>
              </a:rPr>
              <a:t> </a:t>
            </a:r>
            <a:r>
              <a:rPr lang="en-US" altLang="en-US" sz="2250" b="1" dirty="0" err="1">
                <a:solidFill>
                  <a:srgbClr val="00B050"/>
                </a:solidFill>
              </a:rPr>
              <a:t>sebanyak</a:t>
            </a:r>
            <a:r>
              <a:rPr lang="en-US" altLang="en-US" sz="2250" b="1" dirty="0">
                <a:solidFill>
                  <a:srgbClr val="00B050"/>
                </a:solidFill>
              </a:rPr>
              <a:t> 10.000 ton/</a:t>
            </a:r>
            <a:r>
              <a:rPr lang="en-US" altLang="en-US" sz="2250" b="1" dirty="0" err="1">
                <a:solidFill>
                  <a:srgbClr val="00B050"/>
                </a:solidFill>
              </a:rPr>
              <a:t>tahun</a:t>
            </a:r>
            <a:r>
              <a:rPr lang="en-US" altLang="en-US" sz="2250" b="1" dirty="0">
                <a:solidFill>
                  <a:srgbClr val="00B050"/>
                </a:solidFill>
              </a:rPr>
              <a:t>, </a:t>
            </a:r>
            <a:r>
              <a:rPr lang="en-US" altLang="en-US" sz="2250" b="1" dirty="0" err="1">
                <a:solidFill>
                  <a:srgbClr val="00B050"/>
                </a:solidFill>
              </a:rPr>
              <a:t>untuk</a:t>
            </a:r>
            <a:r>
              <a:rPr lang="en-US" altLang="en-US" sz="2250" b="1" dirty="0">
                <a:solidFill>
                  <a:srgbClr val="00B050"/>
                </a:solidFill>
              </a:rPr>
              <a:t> </a:t>
            </a:r>
            <a:r>
              <a:rPr lang="en-US" altLang="en-US" sz="2250" b="1" dirty="0" err="1">
                <a:solidFill>
                  <a:srgbClr val="00B050"/>
                </a:solidFill>
              </a:rPr>
              <a:t>keperluan</a:t>
            </a:r>
            <a:r>
              <a:rPr lang="en-US" altLang="en-US" sz="2250" b="1" dirty="0">
                <a:solidFill>
                  <a:srgbClr val="00B050"/>
                </a:solidFill>
              </a:rPr>
              <a:t> PERTANIAN “</a:t>
            </a:r>
            <a:r>
              <a:rPr lang="en-US" altLang="en-US" sz="2250" b="1" dirty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 dirty="0">
                <a:solidFill>
                  <a:srgbClr val="FF0000"/>
                </a:solidFill>
                <a:sym typeface="Wingdings" panose="05000000000000000000" pitchFamily="2" charset="2"/>
              </a:rPr>
              <a:t>BAGAIMANA CARA MENGATASINYA 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 dirty="0">
                <a:sym typeface="Wingdings" panose="05000000000000000000" pitchFamily="2" charset="2"/>
              </a:rPr>
              <a:t>JAWABAN :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250" b="1" dirty="0">
                <a:sym typeface="Wingdings" panose="05000000000000000000" pitchFamily="2" charset="2"/>
              </a:rPr>
              <a:t> Primitive Problem : “ </a:t>
            </a:r>
            <a:r>
              <a:rPr lang="en-US" altLang="en-US" sz="2250" b="1" dirty="0" err="1">
                <a:sym typeface="Wingdings" panose="05000000000000000000" pitchFamily="2" charset="2"/>
              </a:rPr>
              <a:t>Pupuk</a:t>
            </a:r>
            <a:r>
              <a:rPr lang="en-US" altLang="en-US" sz="2250" b="1" dirty="0">
                <a:sym typeface="Wingdings" panose="05000000000000000000" pitchFamily="2" charset="2"/>
              </a:rPr>
              <a:t> (</a:t>
            </a:r>
            <a:r>
              <a:rPr lang="en-US" altLang="en-US" sz="2250" b="1" dirty="0" err="1">
                <a:sym typeface="Wingdings" panose="05000000000000000000" pitchFamily="2" charset="2"/>
              </a:rPr>
              <a:t>Amonium</a:t>
            </a:r>
            <a:r>
              <a:rPr lang="en-US" altLang="en-US" sz="2250" b="1" dirty="0">
                <a:sym typeface="Wingdings" panose="05000000000000000000" pitchFamily="2" charset="2"/>
              </a:rPr>
              <a:t> </a:t>
            </a:r>
            <a:r>
              <a:rPr lang="en-US" altLang="en-US" sz="2250" b="1" dirty="0" err="1">
                <a:sym typeface="Wingdings" panose="05000000000000000000" pitchFamily="2" charset="2"/>
              </a:rPr>
              <a:t>Nitrat</a:t>
            </a:r>
            <a:r>
              <a:rPr lang="en-US" altLang="en-US" sz="2250" b="1" dirty="0">
                <a:sym typeface="Wingdings" panose="05000000000000000000" pitchFamily="2" charset="2"/>
              </a:rPr>
              <a:t>) 10.000 ton.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250" b="1" dirty="0">
                <a:sym typeface="Wingdings" panose="05000000000000000000" pitchFamily="2" charset="2"/>
              </a:rPr>
              <a:t> Batasan Primitive Problem 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250" b="1" u="sng" dirty="0" err="1">
                <a:sym typeface="Wingdings" panose="05000000000000000000" pitchFamily="2" charset="2"/>
              </a:rPr>
              <a:t>Perlu</a:t>
            </a:r>
            <a:r>
              <a:rPr lang="en-US" altLang="en-US" sz="2250" b="1" u="sng" dirty="0">
                <a:sym typeface="Wingdings" panose="05000000000000000000" pitchFamily="2" charset="2"/>
              </a:rPr>
              <a:t> </a:t>
            </a:r>
            <a:r>
              <a:rPr lang="en-US" altLang="en-US" sz="2250" b="1" u="sng" dirty="0" err="1">
                <a:sym typeface="Wingdings" panose="05000000000000000000" pitchFamily="2" charset="2"/>
              </a:rPr>
              <a:t>keterangan</a:t>
            </a:r>
            <a:r>
              <a:rPr lang="en-US" altLang="en-US" sz="2250" b="1" dirty="0">
                <a:sym typeface="Wingdings" panose="05000000000000000000" pitchFamily="2" charset="2"/>
              </a:rPr>
              <a:t> 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2250" b="1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Keadaan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khusus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disekitar</a:t>
            </a:r>
            <a:r>
              <a:rPr lang="en-US" altLang="en-US" sz="2250" dirty="0">
                <a:sym typeface="Wingdings" panose="05000000000000000000" pitchFamily="2" charset="2"/>
              </a:rPr>
              <a:t> primitive problem </a:t>
            </a:r>
            <a:r>
              <a:rPr lang="en-US" altLang="en-US" sz="2250" dirty="0" err="1">
                <a:sym typeface="Wingdings" panose="05000000000000000000" pitchFamily="2" charset="2"/>
              </a:rPr>
              <a:t>tentang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sarana</a:t>
            </a:r>
            <a:r>
              <a:rPr lang="en-US" altLang="en-US" sz="2250" dirty="0">
                <a:sym typeface="Wingdings" panose="05000000000000000000" pitchFamily="2" charset="2"/>
              </a:rPr>
              <a:t>/</a:t>
            </a:r>
            <a:r>
              <a:rPr lang="en-US" altLang="en-US" sz="2250" dirty="0" err="1">
                <a:sym typeface="Wingdings" panose="05000000000000000000" pitchFamily="2" charset="2"/>
              </a:rPr>
              <a:t>fasilitas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pendukung</a:t>
            </a:r>
            <a:r>
              <a:rPr lang="en-US" altLang="en-US" sz="2250" dirty="0">
                <a:sym typeface="Wingdings" panose="05000000000000000000" pitchFamily="2" charset="2"/>
              </a:rPr>
              <a:t> (Air, Energy/Power, </a:t>
            </a:r>
            <a:r>
              <a:rPr lang="en-US" altLang="en-US" sz="2250" dirty="0" err="1">
                <a:sym typeface="Wingdings" panose="05000000000000000000" pitchFamily="2" charset="2"/>
              </a:rPr>
              <a:t>tanah</a:t>
            </a:r>
            <a:r>
              <a:rPr lang="en-US" altLang="en-US" sz="2250" dirty="0">
                <a:sym typeface="Wingdings" panose="05000000000000000000" pitchFamily="2" charset="2"/>
              </a:rPr>
              <a:t>, </a:t>
            </a:r>
            <a:r>
              <a:rPr lang="en-US" altLang="en-US" sz="2250" dirty="0" err="1">
                <a:sym typeface="Wingdings" panose="05000000000000000000" pitchFamily="2" charset="2"/>
              </a:rPr>
              <a:t>bahan</a:t>
            </a:r>
            <a:r>
              <a:rPr lang="en-US" altLang="en-US" sz="2250" dirty="0">
                <a:sym typeface="Wingdings" panose="05000000000000000000" pitchFamily="2" charset="2"/>
              </a:rPr>
              <a:t>  </a:t>
            </a:r>
            <a:r>
              <a:rPr lang="en-US" altLang="en-US" sz="2250" dirty="0" err="1">
                <a:sym typeface="Wingdings" panose="05000000000000000000" pitchFamily="2" charset="2"/>
              </a:rPr>
              <a:t>baku</a:t>
            </a:r>
            <a:r>
              <a:rPr lang="en-US" altLang="en-US" sz="2250" dirty="0">
                <a:sym typeface="Wingdings" panose="05000000000000000000" pitchFamily="2" charset="2"/>
              </a:rPr>
              <a:t>, </a:t>
            </a:r>
            <a:r>
              <a:rPr lang="en-US" altLang="en-US" sz="2250" dirty="0" err="1">
                <a:sym typeface="Wingdings" panose="05000000000000000000" pitchFamily="2" charset="2"/>
              </a:rPr>
              <a:t>jalan</a:t>
            </a:r>
            <a:r>
              <a:rPr lang="en-US" altLang="en-US" sz="2250" dirty="0">
                <a:sym typeface="Wingdings" panose="05000000000000000000" pitchFamily="2" charset="2"/>
              </a:rPr>
              <a:t>, </a:t>
            </a:r>
            <a:r>
              <a:rPr lang="en-US" altLang="en-US" sz="2250" dirty="0" err="1">
                <a:sym typeface="Wingdings" panose="05000000000000000000" pitchFamily="2" charset="2"/>
              </a:rPr>
              <a:t>dll</a:t>
            </a:r>
            <a:r>
              <a:rPr lang="en-US" altLang="en-US" sz="2250" dirty="0">
                <a:sym typeface="Wingdings" panose="05000000000000000000" pitchFamily="2" charset="2"/>
              </a:rPr>
              <a:t>.).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en-US" sz="2250" dirty="0" err="1">
                <a:sym typeface="Wingdings" panose="05000000000000000000" pitchFamily="2" charset="2"/>
              </a:rPr>
              <a:t>Informasi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teknis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tentang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sifat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fisik</a:t>
            </a:r>
            <a:r>
              <a:rPr lang="en-US" altLang="en-US" sz="2250" dirty="0">
                <a:sym typeface="Wingdings" panose="05000000000000000000" pitchFamily="2" charset="2"/>
              </a:rPr>
              <a:t> dan </a:t>
            </a:r>
            <a:r>
              <a:rPr lang="en-US" altLang="en-US" sz="2250" dirty="0" err="1">
                <a:sym typeface="Wingdings" panose="05000000000000000000" pitchFamily="2" charset="2"/>
              </a:rPr>
              <a:t>kimiawi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tentang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bahan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r>
              <a:rPr lang="en-US" altLang="en-US" sz="2250" dirty="0" err="1">
                <a:sym typeface="Wingdings" panose="05000000000000000000" pitchFamily="2" charset="2"/>
              </a:rPr>
              <a:t>bahan</a:t>
            </a:r>
            <a:r>
              <a:rPr lang="en-US" altLang="en-US" sz="2250" dirty="0">
                <a:sym typeface="Wingdings" panose="05000000000000000000" pitchFamily="2" charset="2"/>
              </a:rPr>
              <a:t> dan </a:t>
            </a:r>
            <a:r>
              <a:rPr lang="en-US" altLang="en-US" sz="2250" dirty="0" err="1">
                <a:sym typeface="Wingdings" panose="05000000000000000000" pitchFamily="2" charset="2"/>
              </a:rPr>
              <a:t>produk</a:t>
            </a:r>
            <a:r>
              <a:rPr lang="en-US" altLang="en-US" sz="2250" dirty="0">
                <a:sym typeface="Wingdings" panose="05000000000000000000" pitchFamily="2" charset="2"/>
              </a:rPr>
              <a:t>.</a:t>
            </a:r>
            <a:r>
              <a:rPr lang="en-US" altLang="en-US" sz="2250" b="1" dirty="0">
                <a:sym typeface="Wingdings" panose="05000000000000000000" pitchFamily="2" charset="2"/>
              </a:rPr>
              <a:t>	</a:t>
            </a:r>
            <a:r>
              <a:rPr lang="en-US" altLang="en-US" sz="2250" dirty="0">
                <a:sym typeface="Wingdings" panose="05000000000000000000" pitchFamily="2" charset="2"/>
              </a:rPr>
              <a:t> </a:t>
            </a:r>
            <a:endParaRPr lang="en-US" altLang="en-US" sz="2250" b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AutoNum type="arabicPeriod" startAt="3"/>
            </a:pPr>
            <a:r>
              <a:rPr lang="en-US" altLang="en-US" sz="2250" b="1" dirty="0" err="1">
                <a:sym typeface="Wingdings" panose="05000000000000000000" pitchFamily="2" charset="2"/>
              </a:rPr>
              <a:t>Specifik</a:t>
            </a:r>
            <a:r>
              <a:rPr lang="en-US" altLang="en-US" sz="2250" b="1" dirty="0">
                <a:sym typeface="Wingdings" panose="05000000000000000000" pitchFamily="2" charset="2"/>
              </a:rPr>
              <a:t> Problem  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250" b="1" dirty="0">
                <a:sym typeface="Wingdings" panose="05000000000000000000" pitchFamily="2" charset="2"/>
              </a:rPr>
              <a:t>		“ Ada 6 (</a:t>
            </a:r>
            <a:r>
              <a:rPr lang="en-US" altLang="en-US" sz="2250" b="1" dirty="0" err="1">
                <a:sym typeface="Wingdings" panose="05000000000000000000" pitchFamily="2" charset="2"/>
              </a:rPr>
              <a:t>enam</a:t>
            </a:r>
            <a:r>
              <a:rPr lang="en-US" altLang="en-US" sz="2250" b="1" dirty="0">
                <a:sym typeface="Wingdings" panose="05000000000000000000" pitchFamily="2" charset="2"/>
              </a:rPr>
              <a:t>) </a:t>
            </a:r>
            <a:r>
              <a:rPr lang="en-US" altLang="en-US" sz="2250" b="1" dirty="0" err="1">
                <a:sym typeface="Wingdings" panose="05000000000000000000" pitchFamily="2" charset="2"/>
              </a:rPr>
              <a:t>Alternatif</a:t>
            </a:r>
            <a:r>
              <a:rPr lang="en-US" altLang="en-US" sz="2250" b="1" dirty="0">
                <a:sym typeface="Wingdings" panose="05000000000000000000" pitchFamily="2" charset="2"/>
              </a:rPr>
              <a:t> yang </a:t>
            </a:r>
            <a:r>
              <a:rPr lang="en-US" altLang="en-US" sz="2250" b="1" dirty="0" err="1">
                <a:sym typeface="Wingdings" panose="05000000000000000000" pitchFamily="2" charset="2"/>
              </a:rPr>
              <a:t>dapat</a:t>
            </a:r>
            <a:r>
              <a:rPr lang="en-US" altLang="en-US" sz="2250" b="1" dirty="0">
                <a:sym typeface="Wingdings" panose="05000000000000000000" pitchFamily="2" charset="2"/>
              </a:rPr>
              <a:t> </a:t>
            </a:r>
            <a:r>
              <a:rPr lang="en-US" altLang="en-US" sz="2250" b="1" dirty="0" err="1">
                <a:sym typeface="Wingdings" panose="05000000000000000000" pitchFamily="2" charset="2"/>
              </a:rPr>
              <a:t>dilakukan</a:t>
            </a:r>
            <a:r>
              <a:rPr lang="en-US" altLang="en-US" sz="2250" b="1" dirty="0">
                <a:sym typeface="Wingdings" panose="05000000000000000000" pitchFamily="2" charset="2"/>
              </a:rPr>
              <a:t> “</a:t>
            </a:r>
            <a:endParaRPr lang="en-US" altLang="en-US" sz="2250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97B6C-1D83-F9BB-DAA0-0C3BDFF9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288D1829-3DAB-4B03-2300-D94E9D87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3EBFD68D-233F-4D37-B092-18A693DACFE4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7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4" name="Google Shape;4327;p193">
            <a:extLst>
              <a:ext uri="{FF2B5EF4-FFF2-40B4-BE49-F238E27FC236}">
                <a16:creationId xmlns:a16="http://schemas.microsoft.com/office/drawing/2014/main" id="{81AE4569-1AD1-0A10-5685-7A478493A3DF}"/>
              </a:ext>
            </a:extLst>
          </p:cNvPr>
          <p:cNvSpPr/>
          <p:nvPr/>
        </p:nvSpPr>
        <p:spPr>
          <a:xfrm>
            <a:off x="596106" y="372666"/>
            <a:ext cx="10866438" cy="36949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4DAD62"/>
              </a:gs>
              <a:gs pos="100000">
                <a:srgbClr val="2C3F99"/>
              </a:gs>
            </a:gsLst>
            <a:lin ang="13500032" scaled="0"/>
          </a:gradFill>
          <a:ln>
            <a:noFill/>
          </a:ln>
        </p:spPr>
        <p:txBody>
          <a:bodyPr spcFirstLastPara="1" lIns="28795" tIns="28795" rIns="28795" bIns="28795" anchor="ctr"/>
          <a:lstStyle/>
          <a:p>
            <a:pPr algn="ctr">
              <a:defRPr/>
            </a:pPr>
            <a:r>
              <a:rPr lang="en-US" sz="1680" dirty="0" err="1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Alternatif</a:t>
            </a:r>
            <a:r>
              <a:rPr lang="en-US" sz="1680" dirty="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 Proses</a:t>
            </a:r>
            <a:endParaRPr sz="168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Content Placeholder 2">
            <a:extLst>
              <a:ext uri="{FF2B5EF4-FFF2-40B4-BE49-F238E27FC236}">
                <a16:creationId xmlns:a16="http://schemas.microsoft.com/office/drawing/2014/main" id="{BACB0819-F0F5-2367-7D79-B0E766037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5666"/>
            <a:ext cx="10972800" cy="6479778"/>
          </a:xfrm>
        </p:spPr>
        <p:txBody>
          <a:bodyPr rtlCol="0">
            <a:normAutofit/>
          </a:bodyPr>
          <a:lstStyle/>
          <a:p>
            <a:pPr algn="just">
              <a:buNone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	Bila terdapat masalah peruraian produk dan masalah fouling factor maka beda suhu harus disebar secara serba sama antara batas atas suhu dan batas bawah suhu.</a:t>
            </a:r>
          </a:p>
          <a:p>
            <a:pPr algn="just"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Dryers</a:t>
            </a:r>
          </a:p>
          <a:p>
            <a:pPr algn="just">
              <a:buNone/>
              <a:defRPr/>
            </a:pPr>
            <a:r>
              <a:rPr lang="en-US" altLang="en-US" sz="2845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Ada 4 jenis pengering yang umum digunakan di Industri :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Tunnel Dryer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Rotary Dryer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Drum dryer</a:t>
            </a:r>
          </a:p>
          <a:p>
            <a:pPr algn="just">
              <a:buFont typeface="Calibri" panose="020F0502020204030204" pitchFamily="34" charset="0"/>
              <a:buAutoNum type="arabicPeriod"/>
              <a:defRPr/>
            </a:pPr>
            <a:r>
              <a:rPr lang="en-US" altLang="en-US" sz="2845">
                <a:latin typeface="Arial" panose="020B0604020202020204" pitchFamily="34" charset="0"/>
                <a:cs typeface="Arial" panose="020B0604020202020204" pitchFamily="34" charset="0"/>
              </a:rPr>
              <a:t> Spray Dryer</a:t>
            </a:r>
          </a:p>
          <a:p>
            <a:pPr algn="just">
              <a:buNone/>
              <a:defRPr/>
            </a:pPr>
            <a:endParaRPr lang="id-ID" altLang="en-US" sz="2845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9CA79-F162-78C1-0D33-A8FBE1643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03EADC-821E-58FA-772F-C7F01EA5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C710A25C-1A9E-4ACB-9A6E-C126212DE22D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70</a:t>
            </a:fld>
            <a:endParaRPr lang="en-US" altLang="en-US" sz="1511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FEC96-8347-3A48-81C1-D420B885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C53101A3-295A-409C-7D4B-C9AFF1523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F61ACBC1-2AE3-44BE-9435-4A53A8D58210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8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17412" name="Google Shape;4331;p193">
            <a:extLst>
              <a:ext uri="{FF2B5EF4-FFF2-40B4-BE49-F238E27FC236}">
                <a16:creationId xmlns:a16="http://schemas.microsoft.com/office/drawing/2014/main" id="{5E34691B-BABF-E952-1B2F-2DDEBF228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962025"/>
            <a:ext cx="10648950" cy="5343525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lIns="57591" tIns="28795" rIns="57591" bIns="28795" anchor="ctr"/>
          <a:lstStyle>
            <a:lvl1pPr marL="1739900" indent="-17399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25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1266" name="Rectangle 3">
            <a:extLst>
              <a:ext uri="{FF2B5EF4-FFF2-40B4-BE49-F238E27FC236}">
                <a16:creationId xmlns:a16="http://schemas.microsoft.com/office/drawing/2014/main" id="{EE336961-EB77-18C9-7EE9-27085175A5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28700" y="1066800"/>
            <a:ext cx="10096500" cy="5086350"/>
          </a:xfrm>
        </p:spPr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r>
              <a:rPr lang="en-US" altLang="en-US" sz="2125" b="1" dirty="0"/>
              <a:t>ALTERNATIF  I  :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125" b="1" dirty="0"/>
              <a:t> </a:t>
            </a:r>
            <a:r>
              <a:rPr lang="en-US" altLang="en-US" sz="2125" dirty="0" err="1"/>
              <a:t>Pupuk</a:t>
            </a:r>
            <a:r>
              <a:rPr lang="en-US" altLang="en-US" sz="2125" dirty="0"/>
              <a:t> di </a:t>
            </a:r>
            <a:r>
              <a:rPr lang="en-US" altLang="en-US" sz="2125" dirty="0" err="1"/>
              <a:t>beli</a:t>
            </a:r>
            <a:r>
              <a:rPr lang="en-US" altLang="en-US" sz="2125" dirty="0"/>
              <a:t> di </a:t>
            </a:r>
            <a:r>
              <a:rPr lang="en-US" altLang="en-US" sz="2125" dirty="0" err="1"/>
              <a:t>pusat</a:t>
            </a:r>
            <a:r>
              <a:rPr lang="en-US" altLang="en-US" sz="2125" dirty="0"/>
              <a:t> </a:t>
            </a:r>
            <a:r>
              <a:rPr lang="en-US" altLang="en-US" sz="2125" dirty="0" err="1"/>
              <a:t>Industri</a:t>
            </a:r>
            <a:r>
              <a:rPr lang="en-US" altLang="en-US" sz="2125" dirty="0"/>
              <a:t> Kimia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125" b="1" dirty="0"/>
              <a:t> </a:t>
            </a:r>
            <a:r>
              <a:rPr lang="en-US" altLang="en-US" sz="2125" dirty="0"/>
              <a:t>Di </a:t>
            </a:r>
            <a:r>
              <a:rPr lang="en-US" altLang="en-US" sz="2125" dirty="0" err="1"/>
              <a:t>timbun</a:t>
            </a:r>
            <a:r>
              <a:rPr lang="en-US" altLang="en-US" sz="2125" dirty="0"/>
              <a:t> / di </a:t>
            </a:r>
            <a:r>
              <a:rPr lang="en-US" altLang="en-US" sz="2125" dirty="0" err="1"/>
              <a:t>simpan</a:t>
            </a:r>
            <a:endParaRPr lang="en-US" altLang="en-US" sz="2125" dirty="0"/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125" dirty="0"/>
              <a:t> Di </a:t>
            </a:r>
            <a:r>
              <a:rPr lang="en-US" altLang="en-US" sz="2125" dirty="0" err="1"/>
              <a:t>distribusikan</a:t>
            </a:r>
            <a:endParaRPr lang="en-US" altLang="en-US" sz="2125" dirty="0"/>
          </a:p>
          <a:p>
            <a:pPr>
              <a:buNone/>
              <a:defRPr/>
            </a:pPr>
            <a:r>
              <a:rPr lang="en-US" altLang="en-US" sz="2125" dirty="0"/>
              <a:t>	</a:t>
            </a:r>
            <a:r>
              <a:rPr lang="en-US" altLang="en-US" sz="2125" dirty="0" err="1">
                <a:solidFill>
                  <a:srgbClr val="FF0000"/>
                </a:solidFill>
              </a:rPr>
              <a:t>Catatan</a:t>
            </a:r>
            <a:r>
              <a:rPr lang="en-US" altLang="en-US" sz="2125" dirty="0">
                <a:solidFill>
                  <a:srgbClr val="FF0000"/>
                </a:solidFill>
              </a:rPr>
              <a:t> </a:t>
            </a:r>
            <a:r>
              <a:rPr lang="en-US" altLang="en-US" sz="2125" dirty="0"/>
              <a:t>:  Jika </a:t>
            </a:r>
            <a:r>
              <a:rPr lang="en-US" altLang="en-US" sz="2125" dirty="0" err="1"/>
              <a:t>penyimpanan</a:t>
            </a:r>
            <a:r>
              <a:rPr lang="en-US" altLang="en-US" sz="2125" dirty="0"/>
              <a:t> dan </a:t>
            </a:r>
            <a:r>
              <a:rPr lang="en-US" altLang="en-US" sz="2125" dirty="0" err="1"/>
              <a:t>transportasi</a:t>
            </a:r>
            <a:r>
              <a:rPr lang="en-US" altLang="en-US" sz="2125" dirty="0"/>
              <a:t> </a:t>
            </a:r>
            <a:r>
              <a:rPr lang="en-US" altLang="en-US" sz="2125" dirty="0" err="1"/>
              <a:t>tidak</a:t>
            </a:r>
            <a:r>
              <a:rPr lang="en-US" altLang="en-US" sz="2125" dirty="0"/>
              <a:t> </a:t>
            </a:r>
            <a:r>
              <a:rPr lang="en-US" altLang="en-US" sz="2125" dirty="0" err="1"/>
              <a:t>masalah</a:t>
            </a:r>
            <a:r>
              <a:rPr lang="en-US" altLang="en-US" sz="2125" dirty="0"/>
              <a:t> </a:t>
            </a:r>
            <a:r>
              <a:rPr lang="en-US" altLang="en-US" sz="2125" dirty="0" err="1"/>
              <a:t>secara</a:t>
            </a:r>
            <a:r>
              <a:rPr lang="en-US" altLang="en-US" sz="2125" dirty="0"/>
              <a:t> Teknis </a:t>
            </a:r>
            <a:r>
              <a:rPr lang="en-US" altLang="en-US" sz="2125" dirty="0" err="1"/>
              <a:t>maupun</a:t>
            </a:r>
            <a:r>
              <a:rPr lang="en-US" altLang="en-US" sz="2125" dirty="0"/>
              <a:t> </a:t>
            </a:r>
            <a:r>
              <a:rPr lang="en-US" altLang="en-US" sz="2125" dirty="0" err="1"/>
              <a:t>Ekonomis</a:t>
            </a:r>
            <a:r>
              <a:rPr lang="en-US" altLang="en-US" sz="2125" dirty="0"/>
              <a:t>, </a:t>
            </a:r>
            <a:r>
              <a:rPr lang="en-US" altLang="en-US" sz="2125" dirty="0" err="1"/>
              <a:t>maka</a:t>
            </a:r>
            <a:r>
              <a:rPr lang="en-US" altLang="en-US" sz="2125" dirty="0"/>
              <a:t> </a:t>
            </a:r>
            <a:r>
              <a:rPr lang="en-US" altLang="en-US" sz="2125" b="1" dirty="0"/>
              <a:t>Primitive Problem : OKE</a:t>
            </a:r>
          </a:p>
          <a:p>
            <a:pPr>
              <a:buNone/>
              <a:defRPr/>
            </a:pPr>
            <a:endParaRPr lang="en-US" altLang="en-US" sz="2125" dirty="0"/>
          </a:p>
          <a:p>
            <a:pPr>
              <a:buNone/>
              <a:defRPr/>
            </a:pPr>
            <a:r>
              <a:rPr lang="en-US" altLang="en-US" sz="2125" b="1" dirty="0"/>
              <a:t>ALTERNATIF   II  :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altLang="en-US" sz="2125" dirty="0"/>
              <a:t> </a:t>
            </a:r>
            <a:r>
              <a:rPr lang="en-US" altLang="en-US" sz="2125" dirty="0" err="1"/>
              <a:t>Membeli</a:t>
            </a:r>
            <a:r>
              <a:rPr lang="en-US" altLang="en-US" sz="2125" dirty="0"/>
              <a:t> </a:t>
            </a:r>
            <a:r>
              <a:rPr lang="en-US" altLang="en-US" sz="2125" dirty="0" err="1"/>
              <a:t>Amonium</a:t>
            </a:r>
            <a:r>
              <a:rPr lang="en-US" altLang="en-US" sz="2125" dirty="0"/>
              <a:t> </a:t>
            </a:r>
            <a:r>
              <a:rPr lang="en-US" altLang="en-US" sz="2125" dirty="0" err="1"/>
              <a:t>Nitrat</a:t>
            </a:r>
            <a:r>
              <a:rPr lang="en-US" altLang="en-US" sz="2125" dirty="0"/>
              <a:t> </a:t>
            </a:r>
            <a:r>
              <a:rPr lang="en-US" altLang="en-US" sz="2125" dirty="0" err="1"/>
              <a:t>Padat</a:t>
            </a:r>
            <a:r>
              <a:rPr lang="en-US" altLang="en-US" sz="2125" dirty="0"/>
              <a:t>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altLang="en-US" sz="2125" dirty="0"/>
              <a:t> </a:t>
            </a:r>
            <a:r>
              <a:rPr lang="en-US" altLang="en-US" sz="2125" dirty="0" err="1"/>
              <a:t>Membuat</a:t>
            </a:r>
            <a:r>
              <a:rPr lang="en-US" altLang="en-US" sz="2125" dirty="0"/>
              <a:t> </a:t>
            </a:r>
            <a:r>
              <a:rPr lang="en-US" altLang="en-US" sz="2125" dirty="0" err="1"/>
              <a:t>alat</a:t>
            </a:r>
            <a:r>
              <a:rPr lang="en-US" altLang="en-US" sz="2125" dirty="0"/>
              <a:t> Proses dan </a:t>
            </a:r>
            <a:r>
              <a:rPr lang="en-US" altLang="en-US" sz="2125" dirty="0" err="1"/>
              <a:t>Penyimpanan</a:t>
            </a:r>
            <a:r>
              <a:rPr lang="en-US" altLang="en-US" sz="2125" dirty="0"/>
              <a:t>.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altLang="en-US" sz="2125" dirty="0"/>
              <a:t> </a:t>
            </a:r>
            <a:r>
              <a:rPr lang="en-US" altLang="en-US" sz="2125" dirty="0" err="1"/>
              <a:t>Menggunakan</a:t>
            </a:r>
            <a:r>
              <a:rPr lang="en-US" altLang="en-US" sz="2125" dirty="0"/>
              <a:t> Air dan power </a:t>
            </a:r>
            <a:r>
              <a:rPr lang="en-US" altLang="en-US" sz="2125" dirty="0" err="1"/>
              <a:t>setempat</a:t>
            </a:r>
            <a:r>
              <a:rPr lang="en-US" altLang="en-US" sz="2125" dirty="0"/>
              <a:t>.</a:t>
            </a:r>
          </a:p>
          <a:p>
            <a:pPr>
              <a:buNone/>
              <a:defRPr/>
            </a:pPr>
            <a:endParaRPr lang="en-US" altLang="en-US" sz="2125" dirty="0"/>
          </a:p>
          <a:p>
            <a:pPr>
              <a:buNone/>
              <a:defRPr/>
            </a:pPr>
            <a:r>
              <a:rPr lang="en-US" altLang="en-US" sz="2125" b="1" dirty="0"/>
              <a:t>ALTERNATIF  III  :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en-US" altLang="en-US" sz="2125" b="1" dirty="0"/>
              <a:t> </a:t>
            </a:r>
            <a:r>
              <a:rPr lang="en-US" altLang="en-US" sz="2125" dirty="0"/>
              <a:t>Di </a:t>
            </a:r>
            <a:r>
              <a:rPr lang="en-US" altLang="en-US" sz="2125" dirty="0" err="1"/>
              <a:t>daerah</a:t>
            </a:r>
            <a:r>
              <a:rPr lang="en-US" altLang="en-US" sz="2125" dirty="0"/>
              <a:t> </a:t>
            </a:r>
            <a:r>
              <a:rPr lang="en-US" altLang="en-US" sz="2125" dirty="0" err="1"/>
              <a:t>tersebut</a:t>
            </a:r>
            <a:r>
              <a:rPr lang="en-US" altLang="en-US" sz="2125" dirty="0"/>
              <a:t> </a:t>
            </a:r>
            <a:r>
              <a:rPr lang="en-US" altLang="en-US" sz="2125" dirty="0" err="1"/>
              <a:t>ada</a:t>
            </a:r>
            <a:r>
              <a:rPr lang="en-US" altLang="en-US" sz="2125" dirty="0"/>
              <a:t> </a:t>
            </a:r>
            <a:r>
              <a:rPr lang="en-US" altLang="en-US" sz="2125" dirty="0" err="1"/>
              <a:t>Asam</a:t>
            </a:r>
            <a:r>
              <a:rPr lang="en-US" altLang="en-US" sz="2125" dirty="0"/>
              <a:t> </a:t>
            </a:r>
            <a:r>
              <a:rPr lang="en-US" altLang="en-US" sz="2125" dirty="0" err="1"/>
              <a:t>Nitrat</a:t>
            </a:r>
            <a:r>
              <a:rPr lang="en-US" altLang="en-US" sz="2125" dirty="0"/>
              <a:t>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en-US" altLang="en-US" sz="2125" dirty="0"/>
              <a:t> </a:t>
            </a:r>
            <a:r>
              <a:rPr lang="en-US" altLang="en-US" sz="2125" dirty="0" err="1"/>
              <a:t>Beli</a:t>
            </a:r>
            <a:r>
              <a:rPr lang="en-US" altLang="en-US" sz="2125" dirty="0"/>
              <a:t> </a:t>
            </a:r>
            <a:r>
              <a:rPr lang="en-US" altLang="en-US" sz="2125" dirty="0" err="1"/>
              <a:t>Amonia</a:t>
            </a:r>
            <a:r>
              <a:rPr lang="en-US" altLang="en-US" sz="2125" dirty="0"/>
              <a:t> </a:t>
            </a:r>
            <a:r>
              <a:rPr lang="en-US" altLang="en-US" sz="2125" dirty="0" err="1"/>
              <a:t>dari</a:t>
            </a:r>
            <a:r>
              <a:rPr lang="en-US" altLang="en-US" sz="2125" dirty="0"/>
              <a:t> </a:t>
            </a:r>
            <a:r>
              <a:rPr lang="en-US" altLang="en-US" sz="2125" dirty="0" err="1"/>
              <a:t>Tangki</a:t>
            </a:r>
            <a:r>
              <a:rPr lang="en-US" altLang="en-US" sz="2125" dirty="0"/>
              <a:t> Mobil, dan </a:t>
            </a:r>
            <a:r>
              <a:rPr lang="en-US" altLang="en-US" sz="2125" dirty="0" err="1"/>
              <a:t>selanjutnya</a:t>
            </a:r>
            <a:r>
              <a:rPr lang="en-US" altLang="en-US" sz="2125" dirty="0"/>
              <a:t> di </a:t>
            </a:r>
            <a:r>
              <a:rPr lang="en-US" altLang="en-US" sz="2125" dirty="0" err="1"/>
              <a:t>Reaksikan</a:t>
            </a:r>
            <a:endParaRPr lang="en-US" altLang="en-US" sz="2125" dirty="0"/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en-US" altLang="en-US" sz="2125" dirty="0"/>
              <a:t> </a:t>
            </a:r>
            <a:r>
              <a:rPr lang="en-US" altLang="en-US" sz="2125" dirty="0" err="1"/>
              <a:t>Konsentrasi</a:t>
            </a:r>
            <a:r>
              <a:rPr lang="en-US" altLang="en-US" sz="2125" dirty="0"/>
              <a:t> </a:t>
            </a:r>
            <a:r>
              <a:rPr lang="en-US" altLang="en-US" sz="2125" dirty="0" err="1"/>
              <a:t>larutan</a:t>
            </a:r>
            <a:r>
              <a:rPr lang="en-US" altLang="en-US" sz="2125" dirty="0"/>
              <a:t> yang </a:t>
            </a:r>
            <a:r>
              <a:rPr lang="en-US" altLang="en-US" sz="2125" dirty="0" err="1"/>
              <a:t>dihasilkan</a:t>
            </a:r>
            <a:r>
              <a:rPr lang="en-US" altLang="en-US" sz="2125" dirty="0"/>
              <a:t> </a:t>
            </a:r>
            <a:r>
              <a:rPr lang="en-US" altLang="en-US" sz="2125" dirty="0" err="1"/>
              <a:t>diatur</a:t>
            </a:r>
            <a:r>
              <a:rPr lang="en-US" altLang="en-US" sz="2125" dirty="0"/>
              <a:t> </a:t>
            </a:r>
            <a:r>
              <a:rPr lang="en-US" altLang="en-US" sz="2125" dirty="0" err="1"/>
              <a:t>sesuai</a:t>
            </a:r>
            <a:r>
              <a:rPr lang="en-US" altLang="en-US" sz="2125" dirty="0"/>
              <a:t> yang </a:t>
            </a:r>
            <a:r>
              <a:rPr lang="en-US" altLang="en-US" sz="2125" dirty="0" err="1"/>
              <a:t>diinginkan</a:t>
            </a:r>
            <a:r>
              <a:rPr lang="en-US" altLang="en-US" sz="2125" dirty="0"/>
              <a:t>.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endParaRPr lang="en-US" altLang="en-US" sz="2667" dirty="0"/>
          </a:p>
        </p:txBody>
      </p:sp>
      <p:sp>
        <p:nvSpPr>
          <p:cNvPr id="3" name="Google Shape;4327;p193">
            <a:extLst>
              <a:ext uri="{FF2B5EF4-FFF2-40B4-BE49-F238E27FC236}">
                <a16:creationId xmlns:a16="http://schemas.microsoft.com/office/drawing/2014/main" id="{EDCB30E7-2FB6-F680-7F81-C26E87BB21CB}"/>
              </a:ext>
            </a:extLst>
          </p:cNvPr>
          <p:cNvSpPr/>
          <p:nvPr/>
        </p:nvSpPr>
        <p:spPr>
          <a:xfrm>
            <a:off x="596106" y="372666"/>
            <a:ext cx="10866438" cy="36949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4DAD62"/>
              </a:gs>
              <a:gs pos="100000">
                <a:srgbClr val="2C3F99"/>
              </a:gs>
            </a:gsLst>
            <a:lin ang="13500032" scaled="0"/>
          </a:gradFill>
          <a:ln>
            <a:noFill/>
          </a:ln>
        </p:spPr>
        <p:txBody>
          <a:bodyPr spcFirstLastPara="1" lIns="28795" tIns="28795" rIns="28795" bIns="28795" anchor="ctr"/>
          <a:lstStyle/>
          <a:p>
            <a:pPr algn="ctr">
              <a:defRPr/>
            </a:pPr>
            <a:r>
              <a:rPr lang="en-US" sz="1680" dirty="0" err="1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Alternatif</a:t>
            </a:r>
            <a:r>
              <a:rPr lang="en-US" sz="1680" dirty="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 Proses</a:t>
            </a:r>
            <a:endParaRPr sz="168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Google Shape;4331;p193">
            <a:extLst>
              <a:ext uri="{FF2B5EF4-FFF2-40B4-BE49-F238E27FC236}">
                <a16:creationId xmlns:a16="http://schemas.microsoft.com/office/drawing/2014/main" id="{138998AB-A8A2-FB18-849A-646C8CA45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" y="962025"/>
            <a:ext cx="10648950" cy="5343525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 w="25400">
            <a:solidFill>
              <a:srgbClr val="273C99"/>
            </a:solidFill>
            <a:prstDash val="dash"/>
            <a:round/>
            <a:headEnd type="none" w="sm" len="sm"/>
            <a:tailEnd type="none" w="sm" len="sm"/>
          </a:ln>
        </p:spPr>
        <p:txBody>
          <a:bodyPr lIns="57591" tIns="28795" rIns="57591" bIns="28795" anchor="ctr"/>
          <a:lstStyle>
            <a:lvl1pPr marL="1739900" indent="-17399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6402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64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en-US" altLang="en-US" sz="225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2290" name="Rectangle 3">
            <a:extLst>
              <a:ext uri="{FF2B5EF4-FFF2-40B4-BE49-F238E27FC236}">
                <a16:creationId xmlns:a16="http://schemas.microsoft.com/office/drawing/2014/main" id="{23FBE8AD-78D7-3463-DE58-2A23887B0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7047" y="1066800"/>
            <a:ext cx="10159603" cy="5086350"/>
          </a:xfrm>
        </p:spPr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en-US" altLang="en-US" sz="2250" b="1" dirty="0">
                <a:solidFill>
                  <a:schemeClr val="hlink"/>
                </a:solidFill>
              </a:rPr>
              <a:t>ALTERNATIF  IV  :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250" dirty="0"/>
              <a:t>  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III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Direaksikan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selanjutnya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ditampung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“ Tank Car “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Penghematan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Investasi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  <a:defRPr/>
            </a:pPr>
            <a:endParaRPr lang="en-US" altLang="en-US" sz="22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250" b="1" dirty="0">
                <a:latin typeface="Arial" panose="020B0604020202020204" pitchFamily="34" charset="0"/>
                <a:cs typeface="Arial" panose="020B0604020202020204" pitchFamily="34" charset="0"/>
              </a:rPr>
              <a:t>ALTERNATIF  V  :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en-US" altLang="en-US" sz="22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Amonia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buFont typeface="Courier New" panose="02070309020205020404" pitchFamily="49" charset="0"/>
              <a:buChar char="o"/>
              <a:defRPr/>
            </a:pP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Asam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Nitrat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beli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kelebihan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Amonia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altLang="en-US" sz="2250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altLang="en-US" sz="22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  <a:defRPr/>
            </a:pPr>
            <a:endParaRPr lang="en-US" altLang="en-US" sz="22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r>
              <a:rPr lang="en-US" altLang="en-US" sz="225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ALTERNATIF  VI  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25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Amonia</a:t>
            </a: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Asam</a:t>
            </a: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Nitrat</a:t>
            </a: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endParaRPr lang="en-US" altLang="en-US" sz="225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5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Penghematan</a:t>
            </a:r>
            <a:r>
              <a:rPr lang="en-US" altLang="en-US" sz="225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  <a:defRPr/>
            </a:pPr>
            <a:endParaRPr lang="en-US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en-US" alt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107A3-5F33-FF33-857C-6D4A54E2D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/>
              <a:t>Perancangan Proses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36286DEE-95AC-69C4-F1ED-F07270451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220136" indent="-84668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338671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474139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609608" indent="-67734" defTabSz="904534" eaLnBrk="0" hangingPunct="0"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745076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880544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016013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151481" indent="-67734" defTabSz="904534" eaLnBrk="0" fontAlgn="base" hangingPunct="0">
              <a:spcBef>
                <a:spcPct val="0"/>
              </a:spcBef>
              <a:spcAft>
                <a:spcPct val="0"/>
              </a:spcAft>
              <a:defRPr sz="1896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fld id="{6B3DAE95-564E-40A5-ADF9-723F11887658}" type="slidenum">
              <a:rPr lang="en-US" altLang="en-US" sz="1511">
                <a:solidFill>
                  <a:srgbClr val="898989"/>
                </a:solidFill>
              </a:rPr>
              <a:pPr>
                <a:defRPr/>
              </a:pPr>
              <a:t>9</a:t>
            </a:fld>
            <a:endParaRPr lang="en-US" altLang="en-US" sz="1511">
              <a:solidFill>
                <a:srgbClr val="898989"/>
              </a:solidFill>
            </a:endParaRPr>
          </a:p>
        </p:txBody>
      </p:sp>
      <p:sp>
        <p:nvSpPr>
          <p:cNvPr id="3" name="Google Shape;4327;p193">
            <a:extLst>
              <a:ext uri="{FF2B5EF4-FFF2-40B4-BE49-F238E27FC236}">
                <a16:creationId xmlns:a16="http://schemas.microsoft.com/office/drawing/2014/main" id="{4750DCA8-1A91-A2BC-81E4-A851848DFDD2}"/>
              </a:ext>
            </a:extLst>
          </p:cNvPr>
          <p:cNvSpPr/>
          <p:nvPr/>
        </p:nvSpPr>
        <p:spPr>
          <a:xfrm>
            <a:off x="596106" y="372666"/>
            <a:ext cx="10866438" cy="369491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0">
                <a:srgbClr val="4DAD62"/>
              </a:gs>
              <a:gs pos="100000">
                <a:srgbClr val="2C3F99"/>
              </a:gs>
            </a:gsLst>
            <a:lin ang="13500032" scaled="0"/>
          </a:gradFill>
          <a:ln>
            <a:noFill/>
          </a:ln>
        </p:spPr>
        <p:txBody>
          <a:bodyPr spcFirstLastPara="1" lIns="28795" tIns="28795" rIns="28795" bIns="28795" anchor="ctr"/>
          <a:lstStyle/>
          <a:p>
            <a:pPr algn="ctr">
              <a:defRPr/>
            </a:pPr>
            <a:r>
              <a:rPr lang="en-US" sz="1680" dirty="0" err="1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Alternatif</a:t>
            </a:r>
            <a:r>
              <a:rPr lang="en-US" sz="1680" dirty="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 Proses</a:t>
            </a:r>
            <a:endParaRPr sz="1680" dirty="0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5843</Words>
  <Application>Microsoft Office PowerPoint</Application>
  <PresentationFormat>Widescreen</PresentationFormat>
  <Paragraphs>840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81" baseType="lpstr">
      <vt:lpstr>Arial</vt:lpstr>
      <vt:lpstr>Calibri</vt:lpstr>
      <vt:lpstr>Calibri Light</vt:lpstr>
      <vt:lpstr>Comic Sans MS</vt:lpstr>
      <vt:lpstr>Courier New</vt:lpstr>
      <vt:lpstr>Poppins</vt:lpstr>
      <vt:lpstr>Poppins </vt:lpstr>
      <vt:lpstr>Poppins ExtraBold</vt:lpstr>
      <vt:lpstr>Symbol</vt:lpstr>
      <vt:lpstr>Wingdings</vt:lpstr>
      <vt:lpstr>Office Theme</vt:lpstr>
      <vt:lpstr>PERANCANGAN PROSES KIMIA</vt:lpstr>
      <vt:lpstr>KREASI PROSES</vt:lpstr>
      <vt:lpstr>Proses Sintesis</vt:lpstr>
      <vt:lpstr>Process Operation</vt:lpstr>
      <vt:lpstr>BAB  II. MENCIPTAKAN ALTERNATIF PROSES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yeti widyawati</dc:creator>
  <cp:lastModifiedBy>yeti widyawati</cp:lastModifiedBy>
  <cp:revision>2</cp:revision>
  <dcterms:created xsi:type="dcterms:W3CDTF">2025-10-24T09:11:07Z</dcterms:created>
  <dcterms:modified xsi:type="dcterms:W3CDTF">2025-10-25T07:37:49Z</dcterms:modified>
</cp:coreProperties>
</file>