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089A9-48F2-431D-9D7E-D46FC70A75B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4472-D5C5-4787-B12C-545B372EF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72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089A9-48F2-431D-9D7E-D46FC70A75B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4472-D5C5-4787-B12C-545B372EF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81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089A9-48F2-431D-9D7E-D46FC70A75B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4472-D5C5-4787-B12C-545B372EF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04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089A9-48F2-431D-9D7E-D46FC70A75B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4472-D5C5-4787-B12C-545B372EF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21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089A9-48F2-431D-9D7E-D46FC70A75B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4472-D5C5-4787-B12C-545B372EF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46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089A9-48F2-431D-9D7E-D46FC70A75B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4472-D5C5-4787-B12C-545B372EF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84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089A9-48F2-431D-9D7E-D46FC70A75B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4472-D5C5-4787-B12C-545B372EF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16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089A9-48F2-431D-9D7E-D46FC70A75B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4472-D5C5-4787-B12C-545B372EF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1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089A9-48F2-431D-9D7E-D46FC70A75B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4472-D5C5-4787-B12C-545B372EF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5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089A9-48F2-431D-9D7E-D46FC70A75B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4472-D5C5-4787-B12C-545B372EF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25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089A9-48F2-431D-9D7E-D46FC70A75B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4472-D5C5-4787-B12C-545B372EF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96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089A9-48F2-431D-9D7E-D46FC70A75B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64472-D5C5-4787-B12C-545B372EF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01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peta dun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Image result for peta dun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4" y="7937"/>
            <a:ext cx="9131106" cy="565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4493" y="4941168"/>
            <a:ext cx="8747908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INTRODUCTION TO</a:t>
            </a:r>
          </a:p>
          <a:p>
            <a:r>
              <a:rPr lang="en-US" sz="40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INTERNATIONAL RELATIONS</a:t>
            </a:r>
            <a:endParaRPr lang="en-US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3200" dirty="0">
                <a:latin typeface="Bodoni MT" pitchFamily="18" charset="0"/>
                <a:ea typeface="Verdana" pitchFamily="34" charset="0"/>
                <a:cs typeface="Verdana" pitchFamily="34" charset="0"/>
              </a:rPr>
              <a:t>Dr. Umar S. </a:t>
            </a:r>
            <a:r>
              <a:rPr lang="en-US" sz="3200" dirty="0" err="1">
                <a:latin typeface="Bodoni MT" pitchFamily="18" charset="0"/>
                <a:ea typeface="Verdana" pitchFamily="34" charset="0"/>
                <a:cs typeface="Verdana" pitchFamily="34" charset="0"/>
              </a:rPr>
              <a:t>Bakry</a:t>
            </a:r>
            <a:r>
              <a:rPr lang="en-US" sz="3200" dirty="0">
                <a:latin typeface="Bodoni MT" pitchFamily="18" charset="0"/>
                <a:ea typeface="Verdana" pitchFamily="34" charset="0"/>
                <a:cs typeface="Verdana" pitchFamily="34" charset="0"/>
              </a:rPr>
              <a:t>, MA</a:t>
            </a:r>
          </a:p>
          <a:p>
            <a:endParaRPr lang="en-US" sz="4000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508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Congress of Vienna 1815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611" y="1121799"/>
            <a:ext cx="4842437" cy="324036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ekspansionisme</a:t>
            </a:r>
            <a:r>
              <a:rPr lang="en-US" dirty="0"/>
              <a:t> </a:t>
            </a:r>
            <a:r>
              <a:rPr lang="en-US" dirty="0" err="1"/>
              <a:t>Perancis</a:t>
            </a:r>
            <a:r>
              <a:rPr lang="en-US" dirty="0"/>
              <a:t> </a:t>
            </a:r>
            <a:r>
              <a:rPr lang="en-US" dirty="0" err="1"/>
              <a:t>berakhir</a:t>
            </a:r>
            <a:r>
              <a:rPr lang="en-US" dirty="0"/>
              <a:t>, </a:t>
            </a:r>
            <a:r>
              <a:rPr lang="en-US" dirty="0" err="1"/>
              <a:t>negara-negara</a:t>
            </a:r>
            <a:r>
              <a:rPr lang="en-US" dirty="0"/>
              <a:t> </a:t>
            </a:r>
            <a:r>
              <a:rPr lang="en-US" dirty="0" err="1"/>
              <a:t>pemenang</a:t>
            </a:r>
            <a:r>
              <a:rPr lang="en-US" dirty="0"/>
              <a:t> </a:t>
            </a:r>
            <a:r>
              <a:rPr lang="en-US" dirty="0" err="1"/>
              <a:t>perang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r>
              <a:rPr lang="en-US" dirty="0"/>
              <a:t> di </a:t>
            </a:r>
            <a:r>
              <a:rPr lang="en-US" dirty="0" err="1"/>
              <a:t>Eropa</a:t>
            </a:r>
            <a:r>
              <a:rPr lang="en-US" dirty="0"/>
              <a:t>. </a:t>
            </a:r>
          </a:p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Kongres</a:t>
            </a:r>
            <a:r>
              <a:rPr lang="en-US" dirty="0"/>
              <a:t> </a:t>
            </a:r>
            <a:r>
              <a:rPr lang="en-US" dirty="0" err="1"/>
              <a:t>Wina</a:t>
            </a:r>
            <a:r>
              <a:rPr lang="en-US" dirty="0"/>
              <a:t> 1815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menyepakati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memulihkan</a:t>
            </a:r>
            <a:r>
              <a:rPr lang="en-US" dirty="0"/>
              <a:t> </a:t>
            </a:r>
            <a:r>
              <a:rPr lang="en-US" dirty="0" err="1"/>
              <a:t>stabilitas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kedaulatan</a:t>
            </a:r>
            <a:r>
              <a:rPr lang="en-US" dirty="0"/>
              <a:t> </a:t>
            </a:r>
            <a:r>
              <a:rPr lang="en-US" dirty="0" err="1"/>
              <a:t>negara-negara</a:t>
            </a:r>
            <a:r>
              <a:rPr lang="en-US" dirty="0"/>
              <a:t> di </a:t>
            </a:r>
            <a:r>
              <a:rPr lang="en-US" dirty="0" err="1"/>
              <a:t>Eropa</a:t>
            </a:r>
            <a:r>
              <a:rPr lang="en-US" dirty="0"/>
              <a:t>.</a:t>
            </a:r>
          </a:p>
        </p:txBody>
      </p:sp>
      <p:pic>
        <p:nvPicPr>
          <p:cNvPr id="8194" name="Picture 2" descr="Image result for congress of vien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32206"/>
            <a:ext cx="374142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79511" y="4365105"/>
            <a:ext cx="8802079" cy="2376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r>
              <a:rPr lang="en-US" dirty="0"/>
              <a:t> </a:t>
            </a:r>
            <a:r>
              <a:rPr lang="en-US" dirty="0" err="1"/>
              <a:t>pasca</a:t>
            </a:r>
            <a:r>
              <a:rPr lang="en-US" dirty="0"/>
              <a:t> </a:t>
            </a:r>
            <a:r>
              <a:rPr lang="en-US" dirty="0" err="1"/>
              <a:t>Kongres</a:t>
            </a:r>
            <a:r>
              <a:rPr lang="en-US" dirty="0"/>
              <a:t> </a:t>
            </a:r>
            <a:r>
              <a:rPr lang="en-US" dirty="0" err="1"/>
              <a:t>Wina</a:t>
            </a:r>
            <a:r>
              <a:rPr lang="en-US" dirty="0"/>
              <a:t> 1815 </a:t>
            </a:r>
            <a:r>
              <a:rPr lang="en-US" dirty="0" err="1"/>
              <a:t>hingga</a:t>
            </a:r>
            <a:r>
              <a:rPr lang="en-US" dirty="0"/>
              <a:t> 1914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i="1" dirty="0">
                <a:solidFill>
                  <a:srgbClr val="C00000"/>
                </a:solidFill>
              </a:rPr>
              <a:t>Concert of Europe</a:t>
            </a:r>
            <a:r>
              <a:rPr lang="en-US" dirty="0"/>
              <a:t>.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berlangsung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konflik</a:t>
            </a:r>
            <a:r>
              <a:rPr lang="en-US" dirty="0"/>
              <a:t> yang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.</a:t>
            </a:r>
          </a:p>
          <a:p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stabilitas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di </a:t>
            </a:r>
            <a:r>
              <a:rPr lang="en-US" dirty="0" err="1"/>
              <a:t>Eropa</a:t>
            </a:r>
            <a:r>
              <a:rPr lang="en-US" dirty="0"/>
              <a:t> </a:t>
            </a:r>
            <a:r>
              <a:rPr lang="en-US" dirty="0" err="1"/>
              <a:t>ditopang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i="1" dirty="0">
                <a:solidFill>
                  <a:srgbClr val="0070C0"/>
                </a:solidFill>
              </a:rPr>
              <a:t>balance of power </a:t>
            </a:r>
            <a:r>
              <a:rPr lang="en-US" dirty="0" err="1"/>
              <a:t>antar</a:t>
            </a:r>
            <a:r>
              <a:rPr lang="en-US" dirty="0"/>
              <a:t> lima </a:t>
            </a:r>
            <a:r>
              <a:rPr lang="en-US" dirty="0" err="1"/>
              <a:t>kekuatan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di </a:t>
            </a:r>
            <a:r>
              <a:rPr lang="en-US" dirty="0" err="1"/>
              <a:t>Eropa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Austria, </a:t>
            </a:r>
            <a:r>
              <a:rPr lang="en-US" dirty="0" err="1"/>
              <a:t>Inggris</a:t>
            </a:r>
            <a:r>
              <a:rPr lang="en-US" dirty="0"/>
              <a:t>, </a:t>
            </a:r>
            <a:r>
              <a:rPr lang="en-US" dirty="0" err="1"/>
              <a:t>Perancis</a:t>
            </a:r>
            <a:r>
              <a:rPr lang="en-US" dirty="0"/>
              <a:t>, Prussia,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Rusia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16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06090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</a:rPr>
              <a:t>HUBUNGAN INTERNASIONAL </a:t>
            </a:r>
            <a:br>
              <a:rPr lang="en-US" sz="3600" dirty="0">
                <a:solidFill>
                  <a:srgbClr val="0070C0"/>
                </a:solidFill>
              </a:rPr>
            </a:br>
            <a:r>
              <a:rPr lang="en-US" sz="3600" dirty="0">
                <a:solidFill>
                  <a:srgbClr val="0070C0"/>
                </a:solidFill>
              </a:rPr>
              <a:t>PASCA </a:t>
            </a:r>
            <a:r>
              <a:rPr lang="en-US" sz="3600" i="1" dirty="0">
                <a:solidFill>
                  <a:srgbClr val="0070C0"/>
                </a:solidFill>
              </a:rPr>
              <a:t>CONCERT OF EUROPE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56" y="1124744"/>
            <a:ext cx="5410944" cy="1656184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abad</a:t>
            </a:r>
            <a:r>
              <a:rPr lang="en-US" dirty="0"/>
              <a:t> ke-20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yang </a:t>
            </a:r>
            <a:r>
              <a:rPr lang="en-US" dirty="0" err="1"/>
              <a:t>mengancam</a:t>
            </a:r>
            <a:r>
              <a:rPr lang="en-US" dirty="0"/>
              <a:t> </a:t>
            </a:r>
            <a:r>
              <a:rPr lang="en-US" dirty="0" err="1"/>
              <a:t>kelangsungan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di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i="1" dirty="0"/>
              <a:t>Concert of Europe</a:t>
            </a:r>
            <a:r>
              <a:rPr lang="en-US" dirty="0"/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883" y="117830"/>
            <a:ext cx="3148782" cy="2438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35255" y="2556391"/>
            <a:ext cx="8784976" cy="43924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>
                <a:solidFill>
                  <a:prstClr val="black"/>
                </a:solidFill>
              </a:rPr>
              <a:t>Di Barat, </a:t>
            </a:r>
            <a:r>
              <a:rPr lang="en-US" dirty="0" err="1">
                <a:solidFill>
                  <a:prstClr val="black"/>
                </a:solidFill>
              </a:rPr>
              <a:t>muncul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Amerika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Serikat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sebagai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adidaya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baru</a:t>
            </a:r>
            <a:r>
              <a:rPr lang="en-US" dirty="0">
                <a:solidFill>
                  <a:prstClr val="black"/>
                </a:solidFill>
              </a:rPr>
              <a:t>. Di </a:t>
            </a:r>
            <a:r>
              <a:rPr lang="en-US" dirty="0" err="1">
                <a:solidFill>
                  <a:prstClr val="black"/>
                </a:solidFill>
              </a:rPr>
              <a:t>Timur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</a:rPr>
              <a:t>muncul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Jepang</a:t>
            </a:r>
            <a:r>
              <a:rPr lang="en-US" dirty="0">
                <a:solidFill>
                  <a:prstClr val="black"/>
                </a:solidFill>
              </a:rPr>
              <a:t> yang </a:t>
            </a:r>
            <a:r>
              <a:rPr lang="en-US" dirty="0" err="1">
                <a:solidFill>
                  <a:prstClr val="black"/>
                </a:solidFill>
              </a:rPr>
              <a:t>berhasil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menaklukkan</a:t>
            </a:r>
            <a:r>
              <a:rPr lang="en-US" dirty="0">
                <a:solidFill>
                  <a:prstClr val="black"/>
                </a:solidFill>
              </a:rPr>
              <a:t> China </a:t>
            </a:r>
            <a:r>
              <a:rPr lang="en-US" dirty="0" err="1">
                <a:solidFill>
                  <a:prstClr val="black"/>
                </a:solidFill>
              </a:rPr>
              <a:t>dan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Rusia</a:t>
            </a:r>
            <a:r>
              <a:rPr lang="en-US" dirty="0">
                <a:solidFill>
                  <a:prstClr val="black"/>
                </a:solidFill>
              </a:rPr>
              <a:t>. Di </a:t>
            </a:r>
            <a:r>
              <a:rPr lang="en-US" dirty="0" err="1">
                <a:solidFill>
                  <a:prstClr val="black"/>
                </a:solidFill>
              </a:rPr>
              <a:t>Eropa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</a:rPr>
              <a:t>muncul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Jerman</a:t>
            </a:r>
            <a:r>
              <a:rPr lang="en-US" dirty="0">
                <a:solidFill>
                  <a:prstClr val="black"/>
                </a:solidFill>
              </a:rPr>
              <a:t> yang </a:t>
            </a:r>
            <a:r>
              <a:rPr lang="en-US" dirty="0" err="1">
                <a:solidFill>
                  <a:prstClr val="black"/>
                </a:solidFill>
              </a:rPr>
              <a:t>menggoyang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dominasi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Inggris</a:t>
            </a:r>
            <a:r>
              <a:rPr lang="en-US" dirty="0">
                <a:solidFill>
                  <a:prstClr val="black"/>
                </a:solidFill>
              </a:rPr>
              <a:t> yang </a:t>
            </a:r>
            <a:r>
              <a:rPr lang="en-US" dirty="0" err="1">
                <a:solidFill>
                  <a:prstClr val="black"/>
                </a:solidFill>
              </a:rPr>
              <a:t>menguasai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lautan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dunia</a:t>
            </a:r>
            <a:r>
              <a:rPr lang="en-US" dirty="0">
                <a:solidFill>
                  <a:prstClr val="black"/>
                </a:solidFill>
              </a:rPr>
              <a:t>.</a:t>
            </a:r>
          </a:p>
          <a:p>
            <a:r>
              <a:rPr lang="en-US" dirty="0" err="1">
                <a:solidFill>
                  <a:prstClr val="black"/>
                </a:solidFill>
              </a:rPr>
              <a:t>Lahirnya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Jerman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sebagai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kekuatan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baru</a:t>
            </a:r>
            <a:r>
              <a:rPr lang="en-US" dirty="0">
                <a:solidFill>
                  <a:prstClr val="black"/>
                </a:solidFill>
              </a:rPr>
              <a:t> di </a:t>
            </a:r>
            <a:r>
              <a:rPr lang="en-US" dirty="0" err="1">
                <a:solidFill>
                  <a:prstClr val="black"/>
                </a:solidFill>
              </a:rPr>
              <a:t>Eropa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akhirnya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menghidupkan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kembali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semangat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ekspansionisme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seperti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pada</a:t>
            </a:r>
            <a:r>
              <a:rPr lang="en-US" dirty="0">
                <a:solidFill>
                  <a:prstClr val="black"/>
                </a:solidFill>
              </a:rPr>
              <a:t> era Napoleon di </a:t>
            </a:r>
            <a:r>
              <a:rPr lang="en-US" dirty="0" err="1">
                <a:solidFill>
                  <a:prstClr val="black"/>
                </a:solidFill>
              </a:rPr>
              <a:t>Perancis</a:t>
            </a:r>
            <a:r>
              <a:rPr lang="en-US" dirty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en-US" dirty="0" err="1">
                <a:solidFill>
                  <a:prstClr val="black"/>
                </a:solidFill>
              </a:rPr>
              <a:t>Dipicu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oleh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terbunuhnya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putra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mahkota</a:t>
            </a:r>
            <a:r>
              <a:rPr lang="en-US" dirty="0">
                <a:solidFill>
                  <a:prstClr val="black"/>
                </a:solidFill>
              </a:rPr>
              <a:t> Austria (Franz Ferdinand) </a:t>
            </a:r>
            <a:r>
              <a:rPr lang="en-US" dirty="0" err="1">
                <a:solidFill>
                  <a:prstClr val="black"/>
                </a:solidFill>
              </a:rPr>
              <a:t>dan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isterinya</a:t>
            </a:r>
            <a:r>
              <a:rPr lang="en-US" dirty="0">
                <a:solidFill>
                  <a:prstClr val="black"/>
                </a:solidFill>
              </a:rPr>
              <a:t> di Sarajevo 28 </a:t>
            </a:r>
            <a:r>
              <a:rPr lang="en-US" dirty="0" err="1">
                <a:solidFill>
                  <a:prstClr val="black"/>
                </a:solidFill>
              </a:rPr>
              <a:t>Juni</a:t>
            </a:r>
            <a:r>
              <a:rPr lang="en-US" dirty="0">
                <a:solidFill>
                  <a:prstClr val="black"/>
                </a:solidFill>
              </a:rPr>
              <a:t> 1014, </a:t>
            </a:r>
            <a:r>
              <a:rPr lang="en-US" dirty="0" err="1">
                <a:solidFill>
                  <a:prstClr val="black"/>
                </a:solidFill>
              </a:rPr>
              <a:t>terjadilah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perang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besar</a:t>
            </a:r>
            <a:r>
              <a:rPr lang="en-US" dirty="0">
                <a:solidFill>
                  <a:prstClr val="black"/>
                </a:solidFill>
              </a:rPr>
              <a:t> yang </a:t>
            </a:r>
            <a:r>
              <a:rPr lang="en-US" dirty="0" err="1">
                <a:solidFill>
                  <a:prstClr val="black"/>
                </a:solidFill>
              </a:rPr>
              <a:t>melibatkan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semua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negara</a:t>
            </a:r>
            <a:r>
              <a:rPr lang="en-US" dirty="0">
                <a:solidFill>
                  <a:prstClr val="black"/>
                </a:solidFill>
              </a:rPr>
              <a:t> di </a:t>
            </a:r>
            <a:r>
              <a:rPr lang="en-US" dirty="0" err="1">
                <a:solidFill>
                  <a:prstClr val="black"/>
                </a:solidFill>
              </a:rPr>
              <a:t>Eropa</a:t>
            </a:r>
            <a:r>
              <a:rPr lang="en-US" dirty="0">
                <a:solidFill>
                  <a:prstClr val="black"/>
                </a:solidFill>
              </a:rPr>
              <a:t>, yang </a:t>
            </a:r>
            <a:r>
              <a:rPr lang="en-US" dirty="0" err="1">
                <a:solidFill>
                  <a:prstClr val="black"/>
                </a:solidFill>
              </a:rPr>
              <a:t>kemudian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dikenal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dengan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Perang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Dunia</a:t>
            </a:r>
            <a:r>
              <a:rPr lang="en-US" dirty="0">
                <a:solidFill>
                  <a:prstClr val="black"/>
                </a:solidFill>
              </a:rPr>
              <a:t> I.</a:t>
            </a:r>
          </a:p>
          <a:p>
            <a:pPr lvl="0"/>
            <a:r>
              <a:rPr lang="en-US" dirty="0" err="1">
                <a:solidFill>
                  <a:prstClr val="black"/>
                </a:solidFill>
              </a:rPr>
              <a:t>Perang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ini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melibatkan</a:t>
            </a:r>
            <a:r>
              <a:rPr lang="en-US" dirty="0">
                <a:solidFill>
                  <a:prstClr val="black"/>
                </a:solidFill>
              </a:rPr>
              <a:t> Triple Alliance (</a:t>
            </a:r>
            <a:r>
              <a:rPr lang="en-US" dirty="0" err="1">
                <a:solidFill>
                  <a:prstClr val="black"/>
                </a:solidFill>
              </a:rPr>
              <a:t>Jerman</a:t>
            </a:r>
            <a:r>
              <a:rPr lang="en-US" dirty="0">
                <a:solidFill>
                  <a:prstClr val="black"/>
                </a:solidFill>
              </a:rPr>
              <a:t>, Austria-</a:t>
            </a:r>
            <a:r>
              <a:rPr lang="en-US" dirty="0" err="1">
                <a:solidFill>
                  <a:prstClr val="black"/>
                </a:solidFill>
              </a:rPr>
              <a:t>Hungaria</a:t>
            </a:r>
            <a:r>
              <a:rPr lang="en-US" dirty="0">
                <a:solidFill>
                  <a:prstClr val="black"/>
                </a:solidFill>
              </a:rPr>
              <a:t>, Italia) </a:t>
            </a:r>
            <a:r>
              <a:rPr lang="en-US" dirty="0" err="1">
                <a:solidFill>
                  <a:prstClr val="black"/>
                </a:solidFill>
              </a:rPr>
              <a:t>melawan</a:t>
            </a:r>
            <a:r>
              <a:rPr lang="en-US" dirty="0">
                <a:solidFill>
                  <a:prstClr val="black"/>
                </a:solidFill>
              </a:rPr>
              <a:t> Triple Entente (</a:t>
            </a:r>
            <a:r>
              <a:rPr lang="en-US" dirty="0" err="1">
                <a:solidFill>
                  <a:prstClr val="black"/>
                </a:solidFill>
              </a:rPr>
              <a:t>Inggris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</a:rPr>
              <a:t>Perancis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</a:rPr>
              <a:t>Rusia</a:t>
            </a:r>
            <a:r>
              <a:rPr lang="en-US" dirty="0">
                <a:solidFill>
                  <a:prstClr val="black"/>
                </a:solidFill>
              </a:rPr>
              <a:t>).</a:t>
            </a:r>
          </a:p>
          <a:p>
            <a:pPr marL="0" indent="0">
              <a:buNone/>
            </a:pPr>
            <a:endParaRPr lang="en-US" dirty="0">
              <a:solidFill>
                <a:prstClr val="black"/>
              </a:solidFill>
            </a:endParaRP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12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5544616" cy="5517232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Perang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en-US" dirty="0"/>
              <a:t> I </a:t>
            </a:r>
            <a:r>
              <a:rPr lang="en-US" dirty="0" err="1"/>
              <a:t>berakhir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ditandatanganinya</a:t>
            </a:r>
            <a:r>
              <a:rPr lang="en-US" dirty="0"/>
              <a:t> </a:t>
            </a:r>
            <a:r>
              <a:rPr lang="en-US" dirty="0" err="1"/>
              <a:t>Perjanjian</a:t>
            </a:r>
            <a:r>
              <a:rPr lang="en-US" dirty="0"/>
              <a:t> Versailles 11 November 1918.</a:t>
            </a:r>
          </a:p>
          <a:p>
            <a:r>
              <a:rPr lang="en-US" dirty="0"/>
              <a:t>PD I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r>
              <a:rPr lang="en-US" dirty="0"/>
              <a:t>, </a:t>
            </a:r>
            <a:r>
              <a:rPr lang="en-US" dirty="0" err="1"/>
              <a:t>diantaranya</a:t>
            </a:r>
            <a:r>
              <a:rPr lang="en-US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Berubahnya</a:t>
            </a:r>
            <a:r>
              <a:rPr lang="en-US" dirty="0"/>
              <a:t> </a:t>
            </a:r>
            <a:r>
              <a:rPr lang="en-US" dirty="0" err="1"/>
              <a:t>batas-batas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, </a:t>
            </a:r>
            <a:r>
              <a:rPr lang="en-US" dirty="0" err="1"/>
              <a:t>sekaligus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konstelasi</a:t>
            </a:r>
            <a:r>
              <a:rPr lang="en-US" dirty="0"/>
              <a:t> </a:t>
            </a:r>
            <a:r>
              <a:rPr lang="en-US" dirty="0" err="1"/>
              <a:t>peta</a:t>
            </a:r>
            <a:r>
              <a:rPr lang="en-US" dirty="0"/>
              <a:t> </a:t>
            </a:r>
            <a:r>
              <a:rPr lang="en-US" dirty="0" err="1"/>
              <a:t>kekuatan</a:t>
            </a:r>
            <a:r>
              <a:rPr lang="en-US" dirty="0"/>
              <a:t> di </a:t>
            </a:r>
            <a:r>
              <a:rPr lang="en-US" dirty="0" err="1"/>
              <a:t>Eropa</a:t>
            </a:r>
            <a:r>
              <a:rPr lang="en-US" dirty="0"/>
              <a:t> </a:t>
            </a:r>
            <a:r>
              <a:rPr lang="en-US" dirty="0" err="1"/>
              <a:t>pasca</a:t>
            </a:r>
            <a:r>
              <a:rPr lang="en-US" dirty="0"/>
              <a:t> Concert of Europe.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lahir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Munculnya</a:t>
            </a:r>
            <a:r>
              <a:rPr lang="en-US" dirty="0"/>
              <a:t> </a:t>
            </a:r>
            <a:r>
              <a:rPr lang="en-US" dirty="0" err="1"/>
              <a:t>peran</a:t>
            </a:r>
            <a:r>
              <a:rPr lang="en-US" dirty="0"/>
              <a:t> AS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i="1" dirty="0"/>
              <a:t>super power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meluasnya</a:t>
            </a:r>
            <a:r>
              <a:rPr lang="en-US" dirty="0"/>
              <a:t> </a:t>
            </a:r>
            <a:r>
              <a:rPr lang="en-US" dirty="0" err="1"/>
              <a:t>negeri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global.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Kemenangan</a:t>
            </a:r>
            <a:r>
              <a:rPr lang="en-US" dirty="0"/>
              <a:t> </a:t>
            </a:r>
            <a:r>
              <a:rPr lang="en-US" dirty="0" err="1"/>
              <a:t>nilai-nilai</a:t>
            </a:r>
            <a:r>
              <a:rPr lang="en-US" dirty="0"/>
              <a:t> </a:t>
            </a:r>
            <a:r>
              <a:rPr lang="en-US" dirty="0" err="1"/>
              <a:t>demokrasi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national self-determination </a:t>
            </a:r>
            <a:r>
              <a:rPr lang="en-US" dirty="0" err="1"/>
              <a:t>sebagaimana</a:t>
            </a:r>
            <a:r>
              <a:rPr lang="en-US" dirty="0"/>
              <a:t> yang </a:t>
            </a:r>
            <a:r>
              <a:rPr lang="en-US" dirty="0" err="1"/>
              <a:t>diperjuangkan</a:t>
            </a:r>
            <a:r>
              <a:rPr lang="en-US" dirty="0"/>
              <a:t> </a:t>
            </a:r>
            <a:r>
              <a:rPr lang="en-US" dirty="0" err="1"/>
              <a:t>Presiden</a:t>
            </a:r>
            <a:r>
              <a:rPr lang="en-US" dirty="0"/>
              <a:t> AS Woodrow Wilson.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06090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</a:rPr>
              <a:t>HUBUNGAN INTERNASIONAL </a:t>
            </a:r>
            <a:br>
              <a:rPr lang="en-US" sz="3600" dirty="0">
                <a:solidFill>
                  <a:srgbClr val="0070C0"/>
                </a:solidFill>
              </a:rPr>
            </a:br>
            <a:r>
              <a:rPr lang="en-US" sz="3600" dirty="0">
                <a:solidFill>
                  <a:srgbClr val="0070C0"/>
                </a:solidFill>
              </a:rPr>
              <a:t>PASCA PERANG DUNIA I</a:t>
            </a:r>
          </a:p>
        </p:txBody>
      </p:sp>
      <p:pic>
        <p:nvPicPr>
          <p:cNvPr id="1026" name="Picture 2" descr="Image result for map of europe after concert of eur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626515"/>
            <a:ext cx="3632092" cy="270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ap of europe after world war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309" y="3352592"/>
            <a:ext cx="3420137" cy="341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344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6833"/>
            <a:ext cx="8229600" cy="5611167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Pada</a:t>
            </a:r>
            <a:r>
              <a:rPr lang="en-US" dirty="0"/>
              <a:t> 10 </a:t>
            </a:r>
            <a:r>
              <a:rPr lang="en-US" dirty="0" err="1"/>
              <a:t>Januari</a:t>
            </a:r>
            <a:r>
              <a:rPr lang="en-US" dirty="0"/>
              <a:t> 1920 </a:t>
            </a:r>
            <a:r>
              <a:rPr lang="en-US" dirty="0" err="1"/>
              <a:t>dibentuk</a:t>
            </a:r>
            <a:r>
              <a:rPr lang="en-US" dirty="0"/>
              <a:t> LBB,                             </a:t>
            </a:r>
          </a:p>
          <a:p>
            <a:pPr marL="0" indent="0">
              <a:buNone/>
            </a:pPr>
            <a:r>
              <a:rPr lang="en-US" dirty="0"/>
              <a:t>    yang </a:t>
            </a:r>
            <a:r>
              <a:rPr lang="en-US" dirty="0" err="1"/>
              <a:t>dimotori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Presiden</a:t>
            </a:r>
            <a:r>
              <a:rPr lang="en-US" dirty="0"/>
              <a:t> Woodrow Wilson</a:t>
            </a:r>
          </a:p>
          <a:p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id-ID" dirty="0"/>
              <a:t>L</a:t>
            </a:r>
            <a:r>
              <a:rPr lang="en-US" dirty="0"/>
              <a:t>BB, </a:t>
            </a:r>
            <a:r>
              <a:rPr lang="en-US" dirty="0" err="1"/>
              <a:t>diharapkan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pelanggaran</a:t>
            </a:r>
            <a:r>
              <a:rPr lang="en-US" dirty="0"/>
              <a:t> </a:t>
            </a:r>
            <a:r>
              <a:rPr lang="en-US" dirty="0" err="1"/>
              <a:t>kedaulatan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   </a:t>
            </a:r>
            <a:r>
              <a:rPr lang="en-US" dirty="0" err="1"/>
              <a:t>perdamaian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terwujud</a:t>
            </a:r>
            <a:r>
              <a:rPr lang="en-US" dirty="0"/>
              <a:t>.</a:t>
            </a:r>
          </a:p>
          <a:p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genap</a:t>
            </a:r>
            <a:r>
              <a:rPr lang="en-US" dirty="0"/>
              <a:t> 10 </a:t>
            </a:r>
            <a:r>
              <a:rPr lang="en-US" dirty="0" err="1"/>
              <a:t>tahun</a:t>
            </a:r>
            <a:r>
              <a:rPr lang="en-US" dirty="0"/>
              <a:t>, </a:t>
            </a:r>
            <a:r>
              <a:rPr lang="en-US" dirty="0" err="1"/>
              <a:t>integritas</a:t>
            </a:r>
            <a:r>
              <a:rPr lang="en-US" dirty="0"/>
              <a:t> LBB </a:t>
            </a:r>
            <a:r>
              <a:rPr lang="en-US" dirty="0" err="1"/>
              <a:t>goyah</a:t>
            </a:r>
            <a:r>
              <a:rPr lang="en-US" dirty="0"/>
              <a:t>. </a:t>
            </a:r>
            <a:r>
              <a:rPr lang="en-US" dirty="0" err="1"/>
              <a:t>Sehubungan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Great Depression </a:t>
            </a:r>
            <a:r>
              <a:rPr lang="en-US" dirty="0" err="1"/>
              <a:t>sejak</a:t>
            </a:r>
            <a:r>
              <a:rPr lang="en-US" dirty="0"/>
              <a:t> 1929, </a:t>
            </a:r>
            <a:r>
              <a:rPr lang="en-US" dirty="0" err="1"/>
              <a:t>negara-negara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nasionalistis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peduli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perdamaian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en-US" dirty="0"/>
              <a:t>.</a:t>
            </a:r>
          </a:p>
          <a:p>
            <a:r>
              <a:rPr lang="en-US" dirty="0" err="1"/>
              <a:t>Akibatnya</a:t>
            </a:r>
            <a:r>
              <a:rPr lang="en-US" dirty="0"/>
              <a:t> </a:t>
            </a:r>
            <a:r>
              <a:rPr lang="en-US" dirty="0" err="1"/>
              <a:t>mulai</a:t>
            </a:r>
            <a:r>
              <a:rPr lang="en-US" dirty="0"/>
              <a:t> 1936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bertindak</a:t>
            </a:r>
            <a:r>
              <a:rPr lang="en-US" dirty="0"/>
              <a:t> </a:t>
            </a:r>
            <a:r>
              <a:rPr lang="en-US" dirty="0" err="1"/>
              <a:t>ekspansionistis</a:t>
            </a:r>
            <a:r>
              <a:rPr lang="en-US" dirty="0"/>
              <a:t>.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1939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meletus</a:t>
            </a:r>
            <a:r>
              <a:rPr lang="en-US" dirty="0"/>
              <a:t> </a:t>
            </a:r>
            <a:r>
              <a:rPr lang="en-US" dirty="0" err="1"/>
              <a:t>Perang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en-US" dirty="0"/>
              <a:t> II </a:t>
            </a:r>
            <a:r>
              <a:rPr lang="en-US" dirty="0" err="1"/>
              <a:t>hingga</a:t>
            </a:r>
            <a:r>
              <a:rPr lang="en-US" dirty="0"/>
              <a:t> 1945.</a:t>
            </a:r>
          </a:p>
          <a:p>
            <a:r>
              <a:rPr lang="en-US" dirty="0" err="1"/>
              <a:t>Perang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en-US" dirty="0"/>
              <a:t> II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hampir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kekuatan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di </a:t>
            </a:r>
            <a:r>
              <a:rPr lang="en-US" dirty="0" err="1"/>
              <a:t>dunia</a:t>
            </a:r>
            <a:r>
              <a:rPr lang="en-US" dirty="0"/>
              <a:t>, </a:t>
            </a:r>
            <a:r>
              <a:rPr lang="en-US" dirty="0" err="1"/>
              <a:t>yakni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negara-negara</a:t>
            </a:r>
            <a:r>
              <a:rPr lang="en-US" dirty="0"/>
              <a:t> </a:t>
            </a:r>
            <a:r>
              <a:rPr lang="en-US" dirty="0" err="1"/>
              <a:t>fasis</a:t>
            </a:r>
            <a:r>
              <a:rPr lang="en-US" dirty="0"/>
              <a:t> (</a:t>
            </a:r>
            <a:r>
              <a:rPr lang="en-US" dirty="0" err="1"/>
              <a:t>Jerman</a:t>
            </a:r>
            <a:r>
              <a:rPr lang="en-US" dirty="0"/>
              <a:t>, Italia, </a:t>
            </a:r>
            <a:r>
              <a:rPr lang="en-US" dirty="0" err="1"/>
              <a:t>Jepang</a:t>
            </a:r>
            <a:r>
              <a:rPr lang="en-US" dirty="0"/>
              <a:t>) </a:t>
            </a:r>
            <a:r>
              <a:rPr lang="en-US" dirty="0" err="1"/>
              <a:t>melawan</a:t>
            </a:r>
            <a:r>
              <a:rPr lang="en-US" dirty="0"/>
              <a:t> </a:t>
            </a:r>
            <a:r>
              <a:rPr lang="en-US" dirty="0" err="1"/>
              <a:t>negara-negara</a:t>
            </a:r>
            <a:r>
              <a:rPr lang="en-US" dirty="0"/>
              <a:t> </a:t>
            </a:r>
            <a:r>
              <a:rPr lang="en-US" dirty="0" err="1"/>
              <a:t>sekutu</a:t>
            </a:r>
            <a:r>
              <a:rPr lang="en-US" dirty="0"/>
              <a:t> (AS, </a:t>
            </a:r>
            <a:r>
              <a:rPr lang="en-US" dirty="0" err="1"/>
              <a:t>Inggris</a:t>
            </a:r>
            <a:r>
              <a:rPr lang="en-US" dirty="0"/>
              <a:t>, </a:t>
            </a:r>
            <a:r>
              <a:rPr lang="en-US" dirty="0" err="1"/>
              <a:t>Perancis</a:t>
            </a:r>
            <a:r>
              <a:rPr lang="en-US" dirty="0"/>
              <a:t>, China </a:t>
            </a:r>
            <a:r>
              <a:rPr lang="en-US" dirty="0" err="1"/>
              <a:t>dsb</a:t>
            </a:r>
            <a:r>
              <a:rPr lang="en-US" dirty="0"/>
              <a:t>).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06090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</a:rPr>
              <a:t>HUBUNGAN INTERNASIONAL </a:t>
            </a:r>
            <a:br>
              <a:rPr lang="en-US" sz="3600" dirty="0">
                <a:solidFill>
                  <a:srgbClr val="0070C0"/>
                </a:solidFill>
              </a:rPr>
            </a:br>
            <a:r>
              <a:rPr lang="en-US" sz="3600" dirty="0">
                <a:solidFill>
                  <a:srgbClr val="0070C0"/>
                </a:solidFill>
              </a:rPr>
              <a:t>PASCA PERANG DUNIA I</a:t>
            </a:r>
          </a:p>
        </p:txBody>
      </p:sp>
      <p:sp>
        <p:nvSpPr>
          <p:cNvPr id="5" name="AutoShape 2" descr="Image result for woodrow wils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woodrow wils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Image result for woodrow wil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54043"/>
            <a:ext cx="1656184" cy="218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623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Pasca</a:t>
            </a:r>
            <a:r>
              <a:rPr lang="en-US" dirty="0"/>
              <a:t> </a:t>
            </a:r>
            <a:r>
              <a:rPr lang="en-US" dirty="0" err="1"/>
              <a:t>Perang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en-US" dirty="0"/>
              <a:t> II, </a:t>
            </a:r>
            <a:r>
              <a:rPr lang="en-US" dirty="0" err="1"/>
              <a:t>peta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internasional</a:t>
            </a:r>
            <a:r>
              <a:rPr lang="en-US" dirty="0"/>
              <a:t> </a:t>
            </a:r>
            <a:r>
              <a:rPr lang="en-US" dirty="0" err="1"/>
              <a:t>berubah</a:t>
            </a:r>
            <a:r>
              <a:rPr lang="en-US" dirty="0"/>
              <a:t>. PBB </a:t>
            </a:r>
            <a:r>
              <a:rPr lang="en-US" dirty="0" err="1"/>
              <a:t>didirikan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mencegah</a:t>
            </a:r>
            <a:r>
              <a:rPr lang="en-US" dirty="0"/>
              <a:t>  </a:t>
            </a:r>
            <a:r>
              <a:rPr lang="en-US" dirty="0" err="1"/>
              <a:t>konflik-konflik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r>
              <a:rPr lang="en-US" dirty="0"/>
              <a:t>.</a:t>
            </a:r>
          </a:p>
          <a:p>
            <a:r>
              <a:rPr lang="en-US" dirty="0"/>
              <a:t>Lima </a:t>
            </a:r>
            <a:r>
              <a:rPr lang="en-US" dirty="0" err="1"/>
              <a:t>kekuatan</a:t>
            </a:r>
            <a:r>
              <a:rPr lang="en-US" dirty="0"/>
              <a:t> yang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pemenang</a:t>
            </a:r>
            <a:r>
              <a:rPr lang="en-US" dirty="0"/>
              <a:t> </a:t>
            </a:r>
            <a:r>
              <a:rPr lang="en-US" dirty="0" err="1"/>
              <a:t>perang</a:t>
            </a:r>
            <a:r>
              <a:rPr lang="en-US" dirty="0"/>
              <a:t> (AS, </a:t>
            </a:r>
            <a:r>
              <a:rPr lang="en-US" dirty="0" err="1"/>
              <a:t>Inggris</a:t>
            </a:r>
            <a:r>
              <a:rPr lang="en-US" dirty="0"/>
              <a:t>, </a:t>
            </a:r>
            <a:r>
              <a:rPr lang="en-US" dirty="0" err="1"/>
              <a:t>Perancis</a:t>
            </a:r>
            <a:r>
              <a:rPr lang="en-US" dirty="0"/>
              <a:t>, </a:t>
            </a:r>
            <a:r>
              <a:rPr lang="en-US" dirty="0" err="1"/>
              <a:t>Rusia</a:t>
            </a:r>
            <a:r>
              <a:rPr lang="en-US" dirty="0"/>
              <a:t>, China)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DK PBB </a:t>
            </a:r>
            <a:r>
              <a:rPr lang="en-US" dirty="0" err="1"/>
              <a:t>sekaligus</a:t>
            </a:r>
            <a:r>
              <a:rPr lang="en-US" dirty="0"/>
              <a:t> </a:t>
            </a:r>
            <a:r>
              <a:rPr lang="en-US" dirty="0" err="1"/>
              <a:t>memegang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veto.</a:t>
            </a:r>
          </a:p>
          <a:p>
            <a:r>
              <a:rPr lang="en-US" dirty="0" err="1"/>
              <a:t>Episentrum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r>
              <a:rPr lang="en-US" dirty="0"/>
              <a:t>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bergeser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Eropa</a:t>
            </a:r>
            <a:r>
              <a:rPr lang="en-US" dirty="0"/>
              <a:t> Barat, </a:t>
            </a:r>
            <a:r>
              <a:rPr lang="en-US" dirty="0" err="1"/>
              <a:t>ke</a:t>
            </a:r>
            <a:r>
              <a:rPr lang="en-US" dirty="0"/>
              <a:t> Washington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Moskow</a:t>
            </a:r>
            <a:r>
              <a:rPr lang="en-US" dirty="0"/>
              <a:t>.</a:t>
            </a:r>
          </a:p>
          <a:p>
            <a:r>
              <a:rPr lang="en-US" dirty="0"/>
              <a:t>AS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Rusia</a:t>
            </a:r>
            <a:r>
              <a:rPr lang="en-US" dirty="0"/>
              <a:t> yang </a:t>
            </a:r>
            <a:r>
              <a:rPr lang="en-US" dirty="0" err="1"/>
              <a:t>bahu</a:t>
            </a:r>
            <a:r>
              <a:rPr lang="en-US" dirty="0"/>
              <a:t> </a:t>
            </a:r>
            <a:r>
              <a:rPr lang="en-US" dirty="0" err="1"/>
              <a:t>membahu</a:t>
            </a:r>
            <a:r>
              <a:rPr lang="en-US" dirty="0"/>
              <a:t> </a:t>
            </a:r>
            <a:r>
              <a:rPr lang="en-US" dirty="0" err="1"/>
              <a:t>menghancurkan</a:t>
            </a:r>
            <a:r>
              <a:rPr lang="en-US" dirty="0"/>
              <a:t> </a:t>
            </a:r>
            <a:r>
              <a:rPr lang="en-US" dirty="0" err="1"/>
              <a:t>nasi</a:t>
            </a:r>
            <a:r>
              <a:rPr lang="en-US" dirty="0"/>
              <a:t> </a:t>
            </a:r>
            <a:r>
              <a:rPr lang="en-US" dirty="0" err="1"/>
              <a:t>Jerman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PD II,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berhadap-hadapan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musuh</a:t>
            </a:r>
            <a:r>
              <a:rPr lang="en-US" dirty="0"/>
              <a:t>. </a:t>
            </a:r>
          </a:p>
          <a:p>
            <a:r>
              <a:rPr lang="en-US" dirty="0" err="1"/>
              <a:t>Persaingan</a:t>
            </a:r>
            <a:r>
              <a:rPr lang="en-US" dirty="0"/>
              <a:t> AS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Rusia</a:t>
            </a:r>
            <a:r>
              <a:rPr lang="en-US" dirty="0"/>
              <a:t> </a:t>
            </a:r>
            <a:r>
              <a:rPr lang="en-US" dirty="0" err="1"/>
              <a:t>pasca</a:t>
            </a:r>
            <a:r>
              <a:rPr lang="en-US" dirty="0"/>
              <a:t> PD II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situasi</a:t>
            </a:r>
            <a:r>
              <a:rPr lang="en-US" dirty="0"/>
              <a:t> </a:t>
            </a:r>
            <a:r>
              <a:rPr lang="en-US" dirty="0" err="1"/>
              <a:t>Perang</a:t>
            </a:r>
            <a:r>
              <a:rPr lang="en-US" dirty="0"/>
              <a:t> </a:t>
            </a:r>
            <a:r>
              <a:rPr lang="en-US" dirty="0" err="1"/>
              <a:t>Dingin</a:t>
            </a:r>
            <a:r>
              <a:rPr lang="en-US" dirty="0"/>
              <a:t> yang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hampir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di </a:t>
            </a:r>
            <a:r>
              <a:rPr lang="en-US" dirty="0" err="1"/>
              <a:t>dunia</a:t>
            </a:r>
            <a:r>
              <a:rPr lang="en-US" dirty="0"/>
              <a:t> (</a:t>
            </a:r>
            <a:r>
              <a:rPr lang="en-US" dirty="0" err="1"/>
              <a:t>terbelah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Barat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dirty="0" err="1"/>
              <a:t>Timur</a:t>
            </a:r>
            <a:r>
              <a:rPr lang="en-US" dirty="0"/>
              <a:t>), NATO versus </a:t>
            </a:r>
            <a:r>
              <a:rPr lang="en-US" dirty="0" err="1"/>
              <a:t>Pakta</a:t>
            </a:r>
            <a:r>
              <a:rPr lang="en-US" dirty="0"/>
              <a:t> </a:t>
            </a:r>
            <a:r>
              <a:rPr lang="en-US" dirty="0" err="1"/>
              <a:t>Warsawa</a:t>
            </a:r>
            <a:r>
              <a:rPr lang="en-US" dirty="0"/>
              <a:t>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06090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</a:rPr>
              <a:t>HUBUNGAN INTERNASIONAL </a:t>
            </a:r>
            <a:br>
              <a:rPr lang="en-US" sz="3600" dirty="0">
                <a:solidFill>
                  <a:srgbClr val="0070C0"/>
                </a:solidFill>
              </a:rPr>
            </a:br>
            <a:r>
              <a:rPr lang="en-US" sz="3600" dirty="0">
                <a:solidFill>
                  <a:srgbClr val="0070C0"/>
                </a:solidFill>
              </a:rPr>
              <a:t>PASCA PERANG DUNIA II</a:t>
            </a:r>
          </a:p>
        </p:txBody>
      </p:sp>
      <p:pic>
        <p:nvPicPr>
          <p:cNvPr id="3074" name="Picture 2" descr="Image result for world war 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617" y="30234"/>
            <a:ext cx="2965871" cy="167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687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558924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Perang</a:t>
            </a:r>
            <a:r>
              <a:rPr lang="en-US" dirty="0"/>
              <a:t> </a:t>
            </a:r>
            <a:r>
              <a:rPr lang="en-US" dirty="0" err="1"/>
              <a:t>Dingin</a:t>
            </a:r>
            <a:r>
              <a:rPr lang="en-US" dirty="0"/>
              <a:t>,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r>
              <a:rPr lang="en-US" dirty="0"/>
              <a:t> bipolar yang </a:t>
            </a:r>
            <a:r>
              <a:rPr lang="en-US" dirty="0" err="1"/>
              <a:t>ketat</a:t>
            </a:r>
            <a:r>
              <a:rPr lang="en-US" dirty="0"/>
              <a:t> (</a:t>
            </a:r>
            <a:r>
              <a:rPr lang="en-US" i="1" dirty="0"/>
              <a:t>tight bipolar</a:t>
            </a:r>
            <a:r>
              <a:rPr lang="en-US" dirty="0"/>
              <a:t>) yang </a:t>
            </a:r>
            <a:r>
              <a:rPr lang="en-US" dirty="0" err="1"/>
              <a:t>masing-masing</a:t>
            </a:r>
            <a:r>
              <a:rPr lang="en-US" dirty="0"/>
              <a:t> polar (</a:t>
            </a:r>
            <a:r>
              <a:rPr lang="en-US" dirty="0" err="1"/>
              <a:t>kutub</a:t>
            </a:r>
            <a:r>
              <a:rPr lang="en-US" dirty="0"/>
              <a:t>) </a:t>
            </a:r>
            <a:r>
              <a:rPr lang="en-US" dirty="0" err="1"/>
              <a:t>dihegemoni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Washington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Moskow</a:t>
            </a:r>
            <a:r>
              <a:rPr lang="en-US" dirty="0"/>
              <a:t>, </a:t>
            </a:r>
            <a:r>
              <a:rPr lang="en-US" dirty="0" err="1"/>
              <a:t>menjadikan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cair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era </a:t>
            </a:r>
            <a:r>
              <a:rPr lang="en-US" i="1" dirty="0"/>
              <a:t>Concert of Europe</a:t>
            </a:r>
            <a:r>
              <a:rPr lang="en-US" dirty="0"/>
              <a:t>. </a:t>
            </a:r>
          </a:p>
          <a:p>
            <a:r>
              <a:rPr lang="en-US" dirty="0" err="1"/>
              <a:t>Hubungan-hubungan</a:t>
            </a:r>
            <a:r>
              <a:rPr lang="en-US" dirty="0"/>
              <a:t> </a:t>
            </a:r>
            <a:r>
              <a:rPr lang="en-US" dirty="0" err="1"/>
              <a:t>diplomatik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kaku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terbatas</a:t>
            </a:r>
            <a:r>
              <a:rPr lang="en-US" dirty="0"/>
              <a:t>,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relatif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berinteraksi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negara-negara</a:t>
            </a:r>
            <a:r>
              <a:rPr lang="en-US" dirty="0"/>
              <a:t> </a:t>
            </a:r>
            <a:r>
              <a:rPr lang="en-US" dirty="0" err="1"/>
              <a:t>sesama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kutub</a:t>
            </a:r>
            <a:r>
              <a:rPr lang="en-US" dirty="0"/>
              <a:t>. </a:t>
            </a:r>
          </a:p>
          <a:p>
            <a:r>
              <a:rPr lang="en-US" dirty="0" err="1"/>
              <a:t>Meskipun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yang </a:t>
            </a:r>
            <a:r>
              <a:rPr lang="en-US" dirty="0" err="1"/>
              <a:t>menyebut</a:t>
            </a:r>
            <a:r>
              <a:rPr lang="en-US" dirty="0"/>
              <a:t> </a:t>
            </a:r>
            <a:r>
              <a:rPr lang="en-US" dirty="0" err="1"/>
              <a:t>dirinya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non-</a:t>
            </a:r>
            <a:r>
              <a:rPr lang="en-US" dirty="0" err="1"/>
              <a:t>blok</a:t>
            </a:r>
            <a:r>
              <a:rPr lang="en-US" dirty="0"/>
              <a:t> (</a:t>
            </a:r>
            <a:r>
              <a:rPr lang="en-US" i="1" dirty="0"/>
              <a:t>non-aligned</a:t>
            </a:r>
            <a:r>
              <a:rPr lang="en-US" dirty="0"/>
              <a:t>),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praktiknya</a:t>
            </a:r>
            <a:r>
              <a:rPr lang="en-US" dirty="0"/>
              <a:t> </a:t>
            </a:r>
            <a:r>
              <a:rPr lang="en-US" dirty="0" err="1"/>
              <a:t>negara-negara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terbelah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ideologis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. </a:t>
            </a:r>
          </a:p>
          <a:p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negatif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Perang</a:t>
            </a:r>
            <a:r>
              <a:rPr lang="en-US" dirty="0"/>
              <a:t> </a:t>
            </a:r>
            <a:r>
              <a:rPr lang="en-US" dirty="0" err="1"/>
              <a:t>Dingin</a:t>
            </a:r>
            <a:r>
              <a:rPr lang="en-US" dirty="0"/>
              <a:t>,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r>
              <a:rPr lang="en-US" dirty="0"/>
              <a:t> </a:t>
            </a:r>
            <a:r>
              <a:rPr lang="en-US" dirty="0" err="1"/>
              <a:t>pasca</a:t>
            </a:r>
            <a:r>
              <a:rPr lang="en-US" dirty="0"/>
              <a:t> </a:t>
            </a:r>
            <a:r>
              <a:rPr lang="en-US" dirty="0" err="1"/>
              <a:t>Perang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en-US" dirty="0"/>
              <a:t> II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ditandai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proses </a:t>
            </a:r>
            <a:r>
              <a:rPr lang="en-US" dirty="0" err="1"/>
              <a:t>dekolonisasi</a:t>
            </a:r>
            <a:r>
              <a:rPr lang="en-US" dirty="0"/>
              <a:t> yang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di Asia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Afrika</a:t>
            </a:r>
            <a:r>
              <a:rPr lang="en-US" dirty="0"/>
              <a:t> </a:t>
            </a:r>
            <a:r>
              <a:rPr lang="en-US" dirty="0" err="1"/>
              <a:t>lahir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aktor</a:t>
            </a:r>
            <a:r>
              <a:rPr lang="en-US" dirty="0"/>
              <a:t> </a:t>
            </a:r>
            <a:r>
              <a:rPr lang="en-US" dirty="0" err="1"/>
              <a:t>independen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global.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06090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</a:rPr>
              <a:t>HUBUNGAN INTERNASIONAL </a:t>
            </a:r>
            <a:br>
              <a:rPr lang="en-US" sz="3600" dirty="0">
                <a:solidFill>
                  <a:srgbClr val="0070C0"/>
                </a:solidFill>
              </a:rPr>
            </a:br>
            <a:r>
              <a:rPr lang="en-US" sz="3600" dirty="0">
                <a:solidFill>
                  <a:srgbClr val="0070C0"/>
                </a:solidFill>
              </a:rPr>
              <a:t>PASCA PERANG DUNIA II</a:t>
            </a:r>
          </a:p>
        </p:txBody>
      </p:sp>
      <p:sp>
        <p:nvSpPr>
          <p:cNvPr id="5" name="AutoShape 2" descr="Image result for konferensi asia afri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konferensi asia afrik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Image result for konferensi asia afri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7937"/>
            <a:ext cx="2106007" cy="126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772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579296" cy="5661248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Perang</a:t>
            </a:r>
            <a:r>
              <a:rPr lang="en-US" dirty="0"/>
              <a:t> </a:t>
            </a:r>
            <a:r>
              <a:rPr lang="en-US" dirty="0" err="1"/>
              <a:t>Dingin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resmi</a:t>
            </a:r>
            <a:r>
              <a:rPr lang="en-US" dirty="0"/>
              <a:t> </a:t>
            </a:r>
            <a:r>
              <a:rPr lang="en-US" dirty="0" err="1"/>
              <a:t>berakhir</a:t>
            </a:r>
            <a:r>
              <a:rPr lang="en-US" dirty="0"/>
              <a:t> 19 November 1990,              </a:t>
            </a:r>
            <a:r>
              <a:rPr lang="en-US" dirty="0" err="1"/>
              <a:t>ditandai</a:t>
            </a:r>
            <a:r>
              <a:rPr lang="en-US" dirty="0"/>
              <a:t> </a:t>
            </a:r>
            <a:r>
              <a:rPr lang="en-US" dirty="0" err="1"/>
              <a:t>Perjanjian</a:t>
            </a:r>
            <a:r>
              <a:rPr lang="en-US" dirty="0"/>
              <a:t> Paris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negara-negara</a:t>
            </a:r>
            <a:r>
              <a:rPr lang="en-US" dirty="0"/>
              <a:t> NATO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Pakta</a:t>
            </a:r>
            <a:r>
              <a:rPr lang="en-US" dirty="0"/>
              <a:t> </a:t>
            </a:r>
            <a:r>
              <a:rPr lang="en-US" dirty="0" err="1"/>
              <a:t>Warsawa</a:t>
            </a:r>
            <a:r>
              <a:rPr lang="en-US" dirty="0"/>
              <a:t>.</a:t>
            </a:r>
          </a:p>
          <a:p>
            <a:r>
              <a:rPr lang="en-US" dirty="0" err="1"/>
              <a:t>Menurut</a:t>
            </a:r>
            <a:r>
              <a:rPr lang="en-US" dirty="0"/>
              <a:t> Francis Fukuyama, </a:t>
            </a:r>
            <a:r>
              <a:rPr lang="en-US" dirty="0" err="1"/>
              <a:t>berakhirnya</a:t>
            </a:r>
            <a:r>
              <a:rPr lang="en-US" dirty="0"/>
              <a:t> </a:t>
            </a:r>
            <a:r>
              <a:rPr lang="en-US" dirty="0" err="1"/>
              <a:t>Perang</a:t>
            </a:r>
            <a:r>
              <a:rPr lang="en-US" dirty="0"/>
              <a:t> </a:t>
            </a:r>
            <a:r>
              <a:rPr lang="en-US" dirty="0" err="1"/>
              <a:t>Dingin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sejarah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berakhir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kemenangan</a:t>
            </a:r>
            <a:r>
              <a:rPr lang="en-US" dirty="0"/>
              <a:t> </a:t>
            </a:r>
            <a:r>
              <a:rPr lang="en-US" dirty="0" err="1"/>
              <a:t>kapitalisme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demokrasi</a:t>
            </a:r>
            <a:r>
              <a:rPr lang="en-US" dirty="0"/>
              <a:t> liberal, </a:t>
            </a:r>
            <a:r>
              <a:rPr lang="en-US" dirty="0" err="1"/>
              <a:t>sehingga</a:t>
            </a:r>
            <a:r>
              <a:rPr lang="en-US" dirty="0"/>
              <a:t> di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depan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diwarnai</a:t>
            </a:r>
            <a:r>
              <a:rPr lang="en-US" dirty="0"/>
              <a:t> </a:t>
            </a:r>
            <a:r>
              <a:rPr lang="en-US" dirty="0" err="1"/>
              <a:t>pertarungan</a:t>
            </a:r>
            <a:r>
              <a:rPr lang="en-US" dirty="0"/>
              <a:t> </a:t>
            </a:r>
            <a:r>
              <a:rPr lang="en-US" dirty="0" err="1"/>
              <a:t>idelogi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.</a:t>
            </a:r>
          </a:p>
          <a:p>
            <a:r>
              <a:rPr lang="en-US" dirty="0" err="1"/>
              <a:t>Menurut</a:t>
            </a:r>
            <a:r>
              <a:rPr lang="en-US" dirty="0"/>
              <a:t> Samuel Huntington,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usainya</a:t>
            </a:r>
            <a:r>
              <a:rPr lang="en-US" dirty="0"/>
              <a:t> </a:t>
            </a:r>
            <a:r>
              <a:rPr lang="en-US" dirty="0" err="1"/>
              <a:t>Perang</a:t>
            </a:r>
            <a:r>
              <a:rPr lang="en-US" dirty="0"/>
              <a:t> </a:t>
            </a:r>
            <a:r>
              <a:rPr lang="en-US" dirty="0" err="1"/>
              <a:t>Dingin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diwarnai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pertarungan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yang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peradaban</a:t>
            </a:r>
            <a:r>
              <a:rPr lang="en-US" dirty="0"/>
              <a:t> (</a:t>
            </a:r>
            <a:r>
              <a:rPr lang="en-US" i="1" dirty="0"/>
              <a:t>the clash of civilization</a:t>
            </a:r>
            <a:r>
              <a:rPr lang="en-US" dirty="0"/>
              <a:t>).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spesifik</a:t>
            </a:r>
            <a:r>
              <a:rPr lang="en-US" dirty="0"/>
              <a:t>, </a:t>
            </a:r>
            <a:r>
              <a:rPr lang="en-US" dirty="0" err="1"/>
              <a:t>pasca</a:t>
            </a:r>
            <a:r>
              <a:rPr lang="en-US" dirty="0"/>
              <a:t> </a:t>
            </a:r>
            <a:r>
              <a:rPr lang="en-US" dirty="0" err="1"/>
              <a:t>Perang</a:t>
            </a:r>
            <a:r>
              <a:rPr lang="en-US" dirty="0"/>
              <a:t> </a:t>
            </a:r>
            <a:r>
              <a:rPr lang="en-US" dirty="0" err="1"/>
              <a:t>Dingin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dipenuhi</a:t>
            </a:r>
            <a:r>
              <a:rPr lang="en-US" dirty="0"/>
              <a:t> </a:t>
            </a:r>
            <a:r>
              <a:rPr lang="en-US" dirty="0" err="1"/>
              <a:t>konflik</a:t>
            </a:r>
            <a:r>
              <a:rPr lang="en-US" dirty="0"/>
              <a:t> yang </a:t>
            </a:r>
            <a:r>
              <a:rPr lang="en-US" dirty="0" err="1"/>
              <a:t>didasari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identitas</a:t>
            </a:r>
            <a:r>
              <a:rPr lang="en-US" dirty="0"/>
              <a:t>, </a:t>
            </a:r>
            <a:r>
              <a:rPr lang="en-US" dirty="0" err="1"/>
              <a:t>budaya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keagamaan</a:t>
            </a:r>
            <a:r>
              <a:rPr lang="en-US" dirty="0"/>
              <a:t>.</a:t>
            </a:r>
          </a:p>
          <a:p>
            <a:r>
              <a:rPr lang="en-US" dirty="0" err="1"/>
              <a:t>Menurut</a:t>
            </a:r>
            <a:r>
              <a:rPr lang="en-US" dirty="0"/>
              <a:t> Juliet </a:t>
            </a:r>
            <a:r>
              <a:rPr lang="en-US" dirty="0" err="1"/>
              <a:t>Kaarbo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James Lee Ray,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r>
              <a:rPr lang="en-US" dirty="0"/>
              <a:t> </a:t>
            </a:r>
            <a:r>
              <a:rPr lang="en-US" dirty="0" err="1"/>
              <a:t>pasca</a:t>
            </a:r>
            <a:r>
              <a:rPr lang="en-US" dirty="0"/>
              <a:t> </a:t>
            </a:r>
            <a:r>
              <a:rPr lang="en-US" dirty="0" err="1"/>
              <a:t>Perang</a:t>
            </a:r>
            <a:r>
              <a:rPr lang="en-US" dirty="0"/>
              <a:t> </a:t>
            </a:r>
            <a:r>
              <a:rPr lang="en-US" dirty="0" err="1"/>
              <a:t>Dingin</a:t>
            </a:r>
            <a:r>
              <a:rPr lang="en-US" dirty="0"/>
              <a:t> </a:t>
            </a:r>
            <a:r>
              <a:rPr lang="en-US" dirty="0" err="1"/>
              <a:t>ditandai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fenomena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menonjol</a:t>
            </a:r>
            <a:r>
              <a:rPr lang="en-US" dirty="0"/>
              <a:t>. </a:t>
            </a:r>
            <a:r>
              <a:rPr lang="en-US" i="1" dirty="0" err="1"/>
              <a:t>Pertama</a:t>
            </a:r>
            <a:r>
              <a:rPr lang="en-US" dirty="0"/>
              <a:t>, </a:t>
            </a:r>
            <a:r>
              <a:rPr lang="en-US" dirty="0" err="1"/>
              <a:t>bangkitnya</a:t>
            </a:r>
            <a:r>
              <a:rPr lang="en-US" dirty="0"/>
              <a:t> </a:t>
            </a:r>
            <a:r>
              <a:rPr lang="en-US" dirty="0" err="1"/>
              <a:t>semangat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</a:t>
            </a:r>
            <a:r>
              <a:rPr lang="en-US" dirty="0" err="1"/>
              <a:t>identitas</a:t>
            </a:r>
            <a:r>
              <a:rPr lang="en-US" dirty="0"/>
              <a:t>, </a:t>
            </a:r>
            <a:r>
              <a:rPr lang="en-US" dirty="0" err="1"/>
              <a:t>munculnya</a:t>
            </a:r>
            <a:r>
              <a:rPr lang="en-US" dirty="0"/>
              <a:t> </a:t>
            </a:r>
            <a:r>
              <a:rPr lang="en-US" dirty="0" err="1"/>
              <a:t>konflik-konflik</a:t>
            </a:r>
            <a:r>
              <a:rPr lang="en-US" dirty="0"/>
              <a:t> </a:t>
            </a:r>
            <a:r>
              <a:rPr lang="en-US" dirty="0" err="1"/>
              <a:t>etnis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tuntutan</a:t>
            </a:r>
            <a:r>
              <a:rPr lang="en-US" dirty="0"/>
              <a:t> </a:t>
            </a:r>
            <a:r>
              <a:rPr lang="en-US" dirty="0" err="1"/>
              <a:t>kemerdekaan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wilayah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etnis</a:t>
            </a:r>
            <a:r>
              <a:rPr lang="en-US" dirty="0"/>
              <a:t>. </a:t>
            </a:r>
            <a:r>
              <a:rPr lang="en-US" i="1" dirty="0" err="1"/>
              <a:t>Kedua</a:t>
            </a:r>
            <a:r>
              <a:rPr lang="en-US" dirty="0"/>
              <a:t>, </a:t>
            </a:r>
            <a:r>
              <a:rPr lang="en-US" dirty="0" err="1"/>
              <a:t>berkembangnya</a:t>
            </a:r>
            <a:r>
              <a:rPr lang="en-US" dirty="0"/>
              <a:t> </a:t>
            </a:r>
            <a:r>
              <a:rPr lang="en-US" dirty="0" err="1"/>
              <a:t>ancaman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kelompok-kelompok</a:t>
            </a:r>
            <a:r>
              <a:rPr lang="en-US" dirty="0"/>
              <a:t> </a:t>
            </a:r>
            <a:r>
              <a:rPr lang="en-US" dirty="0" err="1"/>
              <a:t>terorisme</a:t>
            </a:r>
            <a:r>
              <a:rPr lang="en-US" dirty="0"/>
              <a:t>. </a:t>
            </a:r>
            <a:r>
              <a:rPr lang="en-US" i="1" dirty="0" err="1"/>
              <a:t>Ketiga</a:t>
            </a:r>
            <a:r>
              <a:rPr lang="en-US" dirty="0"/>
              <a:t>,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meluasnya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globalisasi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sendi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bernegara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dinamika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r>
              <a:rPr lang="en-US" dirty="0"/>
              <a:t>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06090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</a:rPr>
              <a:t>HUBUNGAN INTERNASIONAL </a:t>
            </a:r>
            <a:br>
              <a:rPr lang="en-US" sz="3600" dirty="0">
                <a:solidFill>
                  <a:srgbClr val="0070C0"/>
                </a:solidFill>
              </a:rPr>
            </a:br>
            <a:r>
              <a:rPr lang="en-US" sz="3600" dirty="0">
                <a:solidFill>
                  <a:srgbClr val="0070C0"/>
                </a:solidFill>
              </a:rPr>
              <a:t>PASCA PERANG DINGIN</a:t>
            </a:r>
          </a:p>
        </p:txBody>
      </p:sp>
      <p:pic>
        <p:nvPicPr>
          <p:cNvPr id="2050" name="Picture 2" descr="Image result for clash of civiliza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4955"/>
            <a:ext cx="936104" cy="142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346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D9169-AB0F-7D48-018F-1CF6C92E0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err="1"/>
              <a:t>Hubungan</a:t>
            </a:r>
            <a:r>
              <a:rPr lang="en-US" sz="4800" dirty="0"/>
              <a:t> </a:t>
            </a:r>
            <a:r>
              <a:rPr lang="en-US" sz="4800" dirty="0" err="1"/>
              <a:t>Internasional</a:t>
            </a:r>
            <a:r>
              <a:rPr lang="en-US" sz="4800" dirty="0"/>
              <a:t> = </a:t>
            </a:r>
            <a:r>
              <a:rPr lang="en-US" sz="4800" dirty="0" err="1"/>
              <a:t>Disiplin</a:t>
            </a:r>
            <a:r>
              <a:rPr lang="en-US" sz="4800" dirty="0"/>
              <a:t> </a:t>
            </a:r>
            <a:r>
              <a:rPr lang="en-US" sz="4800" dirty="0" err="1"/>
              <a:t>Ilmu</a:t>
            </a:r>
            <a:endParaRPr lang="en-US" sz="4800" dirty="0"/>
          </a:p>
          <a:p>
            <a:r>
              <a:rPr lang="en-US" sz="4800" dirty="0" err="1"/>
              <a:t>hubungan</a:t>
            </a:r>
            <a:r>
              <a:rPr lang="en-US" sz="4800" dirty="0"/>
              <a:t> </a:t>
            </a:r>
            <a:r>
              <a:rPr lang="en-US" sz="4800" dirty="0" err="1"/>
              <a:t>internasional</a:t>
            </a:r>
            <a:r>
              <a:rPr lang="en-US" sz="4800" dirty="0"/>
              <a:t> = </a:t>
            </a:r>
            <a:r>
              <a:rPr lang="en-US" sz="4800" dirty="0" err="1"/>
              <a:t>Fenomena</a:t>
            </a:r>
            <a:r>
              <a:rPr lang="en-US" sz="4800" dirty="0"/>
              <a:t> </a:t>
            </a:r>
            <a:r>
              <a:rPr lang="en-US" sz="4800" dirty="0" err="1"/>
              <a:t>Sosial</a:t>
            </a:r>
            <a:endParaRPr lang="en-ID" sz="4800" dirty="0"/>
          </a:p>
        </p:txBody>
      </p:sp>
    </p:spTree>
    <p:extLst>
      <p:ext uri="{BB962C8B-B14F-4D97-AF65-F5344CB8AC3E}">
        <p14:creationId xmlns:p14="http://schemas.microsoft.com/office/powerpoint/2010/main" val="4057197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EVOLUSI HUBUNGAN INTERNASIONAL</a:t>
            </a:r>
            <a:br>
              <a:rPr lang="en-US" dirty="0"/>
            </a:br>
            <a:r>
              <a:rPr lang="en-US" dirty="0" err="1">
                <a:solidFill>
                  <a:srgbClr val="0070C0"/>
                </a:solidFill>
              </a:rPr>
              <a:t>Sebagai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Fenomena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Sosial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9743" y="1700808"/>
            <a:ext cx="4978896" cy="3701008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Fenomena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sejak</a:t>
            </a:r>
            <a:r>
              <a:rPr lang="en-US" dirty="0"/>
              <a:t> </a:t>
            </a:r>
            <a:r>
              <a:rPr lang="en-US" dirty="0" err="1"/>
              <a:t>zaman</a:t>
            </a:r>
            <a:r>
              <a:rPr lang="en-US" dirty="0"/>
              <a:t> </a:t>
            </a:r>
            <a:r>
              <a:rPr lang="en-US" dirty="0" err="1"/>
              <a:t>Yunani</a:t>
            </a:r>
            <a:r>
              <a:rPr lang="en-US" dirty="0"/>
              <a:t> </a:t>
            </a:r>
            <a:r>
              <a:rPr lang="en-US" dirty="0" err="1"/>
              <a:t>Kuno</a:t>
            </a:r>
            <a:r>
              <a:rPr lang="en-US" dirty="0"/>
              <a:t> (</a:t>
            </a:r>
            <a:r>
              <a:rPr lang="en-US" i="1" dirty="0"/>
              <a:t>Ancient Greece</a:t>
            </a:r>
            <a:r>
              <a:rPr lang="en-US" dirty="0"/>
              <a:t>) 500-200 SM.</a:t>
            </a:r>
          </a:p>
          <a:p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kota</a:t>
            </a:r>
            <a:r>
              <a:rPr lang="en-US" dirty="0"/>
              <a:t> (</a:t>
            </a:r>
            <a:r>
              <a:rPr lang="en-US" i="1" dirty="0"/>
              <a:t>city-state</a:t>
            </a:r>
            <a:r>
              <a:rPr lang="en-US" dirty="0"/>
              <a:t>) yang </a:t>
            </a:r>
            <a:r>
              <a:rPr lang="en-US" dirty="0" err="1"/>
              <a:t>berhubungan</a:t>
            </a:r>
            <a:r>
              <a:rPr lang="en-US" dirty="0"/>
              <a:t>,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konflik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kerjasama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Athena, Sparta, Olympia, Corinth, Argos, Thebes,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sebagainya</a:t>
            </a:r>
            <a:r>
              <a:rPr lang="en-US" dirty="0"/>
              <a:t>.</a:t>
            </a:r>
          </a:p>
        </p:txBody>
      </p:sp>
      <p:pic>
        <p:nvPicPr>
          <p:cNvPr id="2052" name="Picture 4" descr="Image result for map of old gre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3552329" cy="327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90590" y="4978027"/>
            <a:ext cx="8910704" cy="170080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Selain</a:t>
            </a:r>
            <a:r>
              <a:rPr lang="en-US" dirty="0"/>
              <a:t> di </a:t>
            </a:r>
            <a:r>
              <a:rPr lang="en-US" dirty="0" err="1"/>
              <a:t>Yunani</a:t>
            </a:r>
            <a:r>
              <a:rPr lang="en-US" dirty="0"/>
              <a:t> </a:t>
            </a:r>
            <a:r>
              <a:rPr lang="en-US" dirty="0" err="1"/>
              <a:t>Kuno</a:t>
            </a:r>
            <a:r>
              <a:rPr lang="en-US" dirty="0"/>
              <a:t>, </a:t>
            </a:r>
            <a:r>
              <a:rPr lang="en-US" dirty="0" err="1"/>
              <a:t>fenomena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berlangsung</a:t>
            </a:r>
            <a:r>
              <a:rPr lang="en-US" dirty="0"/>
              <a:t> di China </a:t>
            </a:r>
            <a:r>
              <a:rPr lang="en-US" dirty="0" err="1"/>
              <a:t>Kuno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India </a:t>
            </a:r>
            <a:r>
              <a:rPr lang="en-US" dirty="0" err="1"/>
              <a:t>Kuno</a:t>
            </a:r>
            <a:r>
              <a:rPr lang="en-US" dirty="0"/>
              <a:t>.</a:t>
            </a:r>
          </a:p>
          <a:p>
            <a:r>
              <a:rPr lang="en-US" dirty="0" err="1"/>
              <a:t>Bahkan</a:t>
            </a:r>
            <a:r>
              <a:rPr lang="en-US" dirty="0"/>
              <a:t>, di </a:t>
            </a:r>
            <a:r>
              <a:rPr lang="en-US" dirty="0" err="1"/>
              <a:t>wilayah</a:t>
            </a:r>
            <a:r>
              <a:rPr lang="en-US" dirty="0"/>
              <a:t> Mesopotamia (</a:t>
            </a:r>
            <a:r>
              <a:rPr lang="en-US" dirty="0" err="1"/>
              <a:t>kini</a:t>
            </a:r>
            <a:r>
              <a:rPr lang="en-US" dirty="0"/>
              <a:t> </a:t>
            </a:r>
            <a:r>
              <a:rPr lang="en-US" dirty="0" err="1"/>
              <a:t>sekitar</a:t>
            </a:r>
            <a:r>
              <a:rPr lang="en-US" dirty="0"/>
              <a:t> </a:t>
            </a:r>
            <a:r>
              <a:rPr lang="en-US" dirty="0" err="1"/>
              <a:t>Irak</a:t>
            </a:r>
            <a:r>
              <a:rPr lang="en-US" dirty="0"/>
              <a:t>) </a:t>
            </a:r>
            <a:r>
              <a:rPr lang="en-US" dirty="0" err="1"/>
              <a:t>sebelum</a:t>
            </a:r>
            <a:r>
              <a:rPr lang="en-US" dirty="0"/>
              <a:t> era </a:t>
            </a:r>
            <a:r>
              <a:rPr lang="en-US" dirty="0" err="1"/>
              <a:t>kuno</a:t>
            </a:r>
            <a:r>
              <a:rPr lang="en-US" dirty="0"/>
              <a:t> di </a:t>
            </a:r>
            <a:r>
              <a:rPr lang="en-US" dirty="0" err="1"/>
              <a:t>Yunani</a:t>
            </a:r>
            <a:r>
              <a:rPr lang="en-US" dirty="0"/>
              <a:t>, China, </a:t>
            </a:r>
            <a:r>
              <a:rPr lang="en-US" dirty="0" err="1"/>
              <a:t>dan</a:t>
            </a:r>
            <a:r>
              <a:rPr lang="en-US" dirty="0"/>
              <a:t> India, </a:t>
            </a:r>
            <a:r>
              <a:rPr lang="en-US" dirty="0" err="1"/>
              <a:t>konon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fenomena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057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DARI ERA CITY STATES 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KE ERA KEKAISARAN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936" y="1556792"/>
            <a:ext cx="4690864" cy="2952327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Setelah</a:t>
            </a:r>
            <a:r>
              <a:rPr lang="en-US" dirty="0"/>
              <a:t> model </a:t>
            </a:r>
            <a:r>
              <a:rPr lang="en-US" i="1" dirty="0"/>
              <a:t>city-states</a:t>
            </a:r>
            <a:r>
              <a:rPr lang="en-US" dirty="0"/>
              <a:t> (</a:t>
            </a:r>
            <a:r>
              <a:rPr lang="en-US" dirty="0" err="1"/>
              <a:t>khususnya</a:t>
            </a:r>
            <a:r>
              <a:rPr lang="en-US" dirty="0"/>
              <a:t> </a:t>
            </a:r>
            <a:r>
              <a:rPr lang="en-US" dirty="0" err="1"/>
              <a:t>Yunani</a:t>
            </a:r>
            <a:r>
              <a:rPr lang="en-US" dirty="0"/>
              <a:t> </a:t>
            </a:r>
            <a:r>
              <a:rPr lang="en-US" dirty="0" err="1"/>
              <a:t>Kuno</a:t>
            </a:r>
            <a:r>
              <a:rPr lang="en-US" dirty="0"/>
              <a:t>),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berevolusi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imperium (</a:t>
            </a:r>
            <a:r>
              <a:rPr lang="en-US" dirty="0" err="1"/>
              <a:t>kekaisaran</a:t>
            </a:r>
            <a:r>
              <a:rPr lang="en-US" dirty="0"/>
              <a:t>).</a:t>
            </a:r>
          </a:p>
          <a:p>
            <a:r>
              <a:rPr lang="en-US" dirty="0"/>
              <a:t>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kekaisaran</a:t>
            </a:r>
            <a:r>
              <a:rPr lang="en-US" dirty="0"/>
              <a:t> yang paling </a:t>
            </a:r>
            <a:r>
              <a:rPr lang="en-US" dirty="0" err="1"/>
              <a:t>menonjol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Romawi</a:t>
            </a:r>
            <a:r>
              <a:rPr lang="en-US" dirty="0"/>
              <a:t> </a:t>
            </a:r>
            <a:r>
              <a:rPr lang="en-US" dirty="0" err="1"/>
              <a:t>Kuno</a:t>
            </a:r>
            <a:r>
              <a:rPr lang="en-US" dirty="0"/>
              <a:t> (</a:t>
            </a:r>
            <a:r>
              <a:rPr lang="en-US" i="1" dirty="0"/>
              <a:t>Roman Empire</a:t>
            </a:r>
            <a:r>
              <a:rPr lang="en-US" dirty="0"/>
              <a:t>) </a:t>
            </a:r>
            <a:r>
              <a:rPr lang="en-US" dirty="0" err="1"/>
              <a:t>pada</a:t>
            </a:r>
            <a:r>
              <a:rPr lang="en-US" dirty="0"/>
              <a:t> 200 SM – 500 M).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556792"/>
            <a:ext cx="3600401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90590" y="4509120"/>
            <a:ext cx="8910704" cy="23488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Namun</a:t>
            </a:r>
            <a:r>
              <a:rPr lang="en-US" dirty="0"/>
              <a:t> di </a:t>
            </a:r>
            <a:r>
              <a:rPr lang="en-US" dirty="0" err="1"/>
              <a:t>belahan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en-US" dirty="0"/>
              <a:t> lain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tumbuh</a:t>
            </a:r>
            <a:r>
              <a:rPr lang="en-US" dirty="0"/>
              <a:t> </a:t>
            </a:r>
            <a:r>
              <a:rPr lang="en-US" dirty="0" err="1"/>
              <a:t>kekaisaran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Kerajaan</a:t>
            </a:r>
            <a:r>
              <a:rPr lang="en-US" dirty="0"/>
              <a:t> Persia, </a:t>
            </a:r>
            <a:r>
              <a:rPr lang="en-US" dirty="0" err="1"/>
              <a:t>Kekaisaran</a:t>
            </a:r>
            <a:r>
              <a:rPr lang="en-US" dirty="0"/>
              <a:t> Byzantium, </a:t>
            </a:r>
            <a:r>
              <a:rPr lang="en-US" dirty="0" err="1"/>
              <a:t>Kerajaan</a:t>
            </a:r>
            <a:r>
              <a:rPr lang="en-US" dirty="0"/>
              <a:t> Maya </a:t>
            </a:r>
            <a:r>
              <a:rPr lang="en-US" dirty="0" err="1"/>
              <a:t>dan</a:t>
            </a:r>
            <a:r>
              <a:rPr lang="en-US" dirty="0"/>
              <a:t> Aztec di </a:t>
            </a:r>
            <a:r>
              <a:rPr lang="en-US" dirty="0" err="1"/>
              <a:t>Amerika</a:t>
            </a:r>
            <a:r>
              <a:rPr lang="en-US" dirty="0"/>
              <a:t> Latin, </a:t>
            </a:r>
            <a:r>
              <a:rPr lang="en-US" dirty="0" err="1"/>
              <a:t>Kerajaan</a:t>
            </a:r>
            <a:r>
              <a:rPr lang="en-US" dirty="0"/>
              <a:t> Mughal di India, </a:t>
            </a:r>
            <a:r>
              <a:rPr lang="en-US" dirty="0" err="1"/>
              <a:t>kemudiaan</a:t>
            </a:r>
            <a:r>
              <a:rPr lang="en-US" dirty="0"/>
              <a:t> </a:t>
            </a:r>
            <a:r>
              <a:rPr lang="en-US" dirty="0" err="1"/>
              <a:t>Kekhalifahan</a:t>
            </a:r>
            <a:r>
              <a:rPr lang="en-US" dirty="0"/>
              <a:t> Islam di </a:t>
            </a:r>
            <a:r>
              <a:rPr lang="en-US" dirty="0" err="1"/>
              <a:t>jazirah</a:t>
            </a:r>
            <a:r>
              <a:rPr lang="en-US" dirty="0"/>
              <a:t> Arab. </a:t>
            </a:r>
          </a:p>
          <a:p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kekaisaran</a:t>
            </a:r>
            <a:r>
              <a:rPr lang="en-US" dirty="0"/>
              <a:t>,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“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berdaulat</a:t>
            </a:r>
            <a:r>
              <a:rPr lang="en-US" dirty="0"/>
              <a:t>”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negara-negara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mengintervensi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lain.</a:t>
            </a:r>
          </a:p>
        </p:txBody>
      </p:sp>
    </p:spTree>
    <p:extLst>
      <p:ext uri="{BB962C8B-B14F-4D97-AF65-F5344CB8AC3E}">
        <p14:creationId xmlns:p14="http://schemas.microsoft.com/office/powerpoint/2010/main" val="131217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90" y="1240112"/>
            <a:ext cx="5040560" cy="3744415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Ketika</a:t>
            </a:r>
            <a:r>
              <a:rPr lang="en-US" dirty="0"/>
              <a:t> era </a:t>
            </a:r>
            <a:r>
              <a:rPr lang="en-US" dirty="0" err="1"/>
              <a:t>Kekaisaran</a:t>
            </a:r>
            <a:r>
              <a:rPr lang="en-US" dirty="0"/>
              <a:t> </a:t>
            </a:r>
            <a:r>
              <a:rPr lang="en-US" dirty="0" err="1"/>
              <a:t>Romawi</a:t>
            </a:r>
            <a:r>
              <a:rPr lang="en-US" dirty="0"/>
              <a:t> </a:t>
            </a:r>
            <a:r>
              <a:rPr lang="en-US" dirty="0" err="1"/>
              <a:t>Kuno</a:t>
            </a:r>
            <a:r>
              <a:rPr lang="en-US" dirty="0"/>
              <a:t> </a:t>
            </a:r>
            <a:r>
              <a:rPr lang="en-US" dirty="0" err="1"/>
              <a:t>melemah</a:t>
            </a:r>
            <a:r>
              <a:rPr lang="en-US" dirty="0"/>
              <a:t>,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(</a:t>
            </a:r>
            <a:r>
              <a:rPr lang="en-US" dirty="0" err="1"/>
              <a:t>khususnya</a:t>
            </a:r>
            <a:r>
              <a:rPr lang="en-US" dirty="0"/>
              <a:t> di </a:t>
            </a:r>
            <a:r>
              <a:rPr lang="en-US" dirty="0" err="1"/>
              <a:t>Eropa</a:t>
            </a:r>
            <a:r>
              <a:rPr lang="en-US" dirty="0"/>
              <a:t>) </a:t>
            </a:r>
            <a:r>
              <a:rPr lang="en-US" dirty="0" err="1"/>
              <a:t>memasuki</a:t>
            </a:r>
            <a:r>
              <a:rPr lang="en-US" dirty="0"/>
              <a:t> </a:t>
            </a:r>
            <a:r>
              <a:rPr lang="en-US" dirty="0" err="1"/>
              <a:t>babak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yang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Abad </a:t>
            </a:r>
            <a:r>
              <a:rPr lang="en-US" dirty="0" err="1"/>
              <a:t>Pertengahan</a:t>
            </a:r>
            <a:r>
              <a:rPr lang="en-US" dirty="0"/>
              <a:t> (Medieval Times)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terkenal</a:t>
            </a:r>
            <a:r>
              <a:rPr lang="en-US" dirty="0"/>
              <a:t> pula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sebutan</a:t>
            </a:r>
            <a:r>
              <a:rPr lang="en-US" dirty="0"/>
              <a:t> Dark Age.</a:t>
            </a:r>
          </a:p>
          <a:p>
            <a:r>
              <a:rPr lang="en-US" dirty="0" err="1"/>
              <a:t>Tahta</a:t>
            </a:r>
            <a:r>
              <a:rPr lang="en-US" dirty="0"/>
              <a:t> </a:t>
            </a:r>
            <a:r>
              <a:rPr lang="en-US" dirty="0" err="1"/>
              <a:t>Suci</a:t>
            </a:r>
            <a:r>
              <a:rPr lang="en-US" dirty="0"/>
              <a:t> </a:t>
            </a:r>
            <a:r>
              <a:rPr lang="en-US" dirty="0" err="1"/>
              <a:t>Romawi</a:t>
            </a:r>
            <a:r>
              <a:rPr lang="en-US" dirty="0"/>
              <a:t> (</a:t>
            </a:r>
            <a:r>
              <a:rPr lang="en-US" i="1" dirty="0"/>
              <a:t>Holy Roman Empire</a:t>
            </a:r>
            <a:r>
              <a:rPr lang="en-US" dirty="0"/>
              <a:t>) </a:t>
            </a:r>
            <a:r>
              <a:rPr lang="en-US" dirty="0" err="1"/>
              <a:t>bertindak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kekuasaan</a:t>
            </a:r>
            <a:r>
              <a:rPr lang="en-US" dirty="0"/>
              <a:t>  </a:t>
            </a:r>
            <a:r>
              <a:rPr lang="en-US" dirty="0" err="1"/>
              <a:t>pengganti</a:t>
            </a:r>
            <a:r>
              <a:rPr lang="en-US" dirty="0"/>
              <a:t> </a:t>
            </a:r>
            <a:r>
              <a:rPr lang="en-US" dirty="0" err="1"/>
              <a:t>Kekaisaran</a:t>
            </a:r>
            <a:r>
              <a:rPr lang="en-US" dirty="0"/>
              <a:t> </a:t>
            </a:r>
            <a:r>
              <a:rPr lang="en-US" dirty="0" err="1"/>
              <a:t>Romawi</a:t>
            </a:r>
            <a:r>
              <a:rPr lang="en-US" dirty="0"/>
              <a:t>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rgbClr val="0070C0"/>
                </a:solidFill>
              </a:rPr>
            </a:br>
            <a:r>
              <a:rPr lang="en-US" sz="4000" dirty="0">
                <a:solidFill>
                  <a:srgbClr val="0070C0"/>
                </a:solidFill>
              </a:rPr>
              <a:t>KE ERA KEKAISARAN </a:t>
            </a:r>
            <a:br>
              <a:rPr lang="en-US" sz="4000" dirty="0">
                <a:solidFill>
                  <a:srgbClr val="0070C0"/>
                </a:solidFill>
              </a:rPr>
            </a:br>
            <a:r>
              <a:rPr lang="en-US" sz="4000" dirty="0">
                <a:solidFill>
                  <a:srgbClr val="0070C0"/>
                </a:solidFill>
              </a:rPr>
              <a:t>KE ABAD PERTENGAHAN</a:t>
            </a:r>
          </a:p>
        </p:txBody>
      </p:sp>
      <p:pic>
        <p:nvPicPr>
          <p:cNvPr id="4098" name="Picture 2" descr="Image result for map of europe in dark age 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68760"/>
            <a:ext cx="3528392" cy="348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90590" y="4752301"/>
            <a:ext cx="8910704" cy="23488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Eropa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diatur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unit-unit feudal </a:t>
            </a:r>
            <a:r>
              <a:rPr lang="en-US" dirty="0" err="1"/>
              <a:t>kecil</a:t>
            </a:r>
            <a:r>
              <a:rPr lang="en-US" dirty="0"/>
              <a:t>, principalities, dukedoms,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monarkhi</a:t>
            </a:r>
            <a:r>
              <a:rPr lang="en-US" dirty="0"/>
              <a:t> yang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keterikatan</a:t>
            </a:r>
            <a:r>
              <a:rPr lang="en-US" dirty="0"/>
              <a:t> </a:t>
            </a:r>
            <a:r>
              <a:rPr lang="en-US" dirty="0" err="1"/>
              <a:t>longgar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Tahta</a:t>
            </a:r>
            <a:r>
              <a:rPr lang="en-US" dirty="0"/>
              <a:t> </a:t>
            </a:r>
            <a:r>
              <a:rPr lang="en-US" dirty="0" err="1"/>
              <a:t>Suci</a:t>
            </a:r>
            <a:r>
              <a:rPr lang="en-US" dirty="0"/>
              <a:t> </a:t>
            </a:r>
            <a:r>
              <a:rPr lang="en-US" dirty="0" err="1"/>
              <a:t>Romawi</a:t>
            </a:r>
            <a:r>
              <a:rPr lang="en-US" dirty="0"/>
              <a:t>.</a:t>
            </a:r>
          </a:p>
          <a:p>
            <a:r>
              <a:rPr lang="en-US" dirty="0"/>
              <a:t>Di </a:t>
            </a:r>
            <a:r>
              <a:rPr lang="en-US" dirty="0" err="1"/>
              <a:t>wilayah-wilayah</a:t>
            </a:r>
            <a:r>
              <a:rPr lang="en-US" dirty="0"/>
              <a:t> yang </a:t>
            </a:r>
            <a:r>
              <a:rPr lang="en-US" dirty="0" err="1"/>
              <a:t>berpenduduk</a:t>
            </a:r>
            <a:r>
              <a:rPr lang="en-US" dirty="0"/>
              <a:t> </a:t>
            </a:r>
            <a:r>
              <a:rPr lang="en-US" dirty="0" err="1"/>
              <a:t>Katolik</a:t>
            </a:r>
            <a:r>
              <a:rPr lang="en-US" dirty="0"/>
              <a:t> (Christendom), </a:t>
            </a:r>
            <a:r>
              <a:rPr lang="en-US" dirty="0" err="1"/>
              <a:t>rakyat</a:t>
            </a:r>
            <a:r>
              <a:rPr lang="en-US" dirty="0"/>
              <a:t> </a:t>
            </a:r>
            <a:r>
              <a:rPr lang="en-US" dirty="0" err="1"/>
              <a:t>diatur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raja-raja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tuan-tuan</a:t>
            </a:r>
            <a:r>
              <a:rPr lang="en-US" dirty="0"/>
              <a:t> </a:t>
            </a:r>
            <a:r>
              <a:rPr lang="en-US" dirty="0" err="1"/>
              <a:t>lokal</a:t>
            </a:r>
            <a:r>
              <a:rPr lang="en-US" dirty="0"/>
              <a:t> (baron)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uskup-uskup</a:t>
            </a:r>
            <a:r>
              <a:rPr lang="en-US" dirty="0"/>
              <a:t> yang </a:t>
            </a:r>
            <a:r>
              <a:rPr lang="en-US" dirty="0" err="1"/>
              <a:t>mewakili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Gereja</a:t>
            </a:r>
            <a:r>
              <a:rPr lang="en-US" dirty="0"/>
              <a:t> </a:t>
            </a:r>
            <a:r>
              <a:rPr lang="en-US" dirty="0" err="1"/>
              <a:t>Katolik</a:t>
            </a:r>
            <a:r>
              <a:rPr lang="en-US" dirty="0"/>
              <a:t> di Roma.</a:t>
            </a:r>
          </a:p>
        </p:txBody>
      </p:sp>
    </p:spTree>
    <p:extLst>
      <p:ext uri="{BB962C8B-B14F-4D97-AF65-F5344CB8AC3E}">
        <p14:creationId xmlns:p14="http://schemas.microsoft.com/office/powerpoint/2010/main" val="164915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DARI ABAD PERTENGAHAN</a:t>
            </a:r>
            <a:br>
              <a:rPr lang="en-US" sz="3600" dirty="0">
                <a:solidFill>
                  <a:srgbClr val="0070C0"/>
                </a:solidFill>
              </a:rPr>
            </a:br>
            <a:r>
              <a:rPr lang="en-US" sz="3600" dirty="0">
                <a:solidFill>
                  <a:srgbClr val="0070C0"/>
                </a:solidFill>
              </a:rPr>
              <a:t> MENUJU ABAD </a:t>
            </a:r>
            <a:r>
              <a:rPr lang="en-US" sz="3600" i="1" dirty="0">
                <a:solidFill>
                  <a:srgbClr val="0070C0"/>
                </a:solidFill>
              </a:rPr>
              <a:t>RENAISSANCE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4839328" cy="352839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Ada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perlawanan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kekuasaan</a:t>
            </a:r>
            <a:r>
              <a:rPr lang="en-US" dirty="0"/>
              <a:t> </a:t>
            </a:r>
            <a:r>
              <a:rPr lang="en-US" dirty="0" err="1"/>
              <a:t>dominan</a:t>
            </a:r>
            <a:r>
              <a:rPr lang="en-US" dirty="0"/>
              <a:t> </a:t>
            </a:r>
            <a:r>
              <a:rPr lang="en-US" dirty="0" err="1"/>
              <a:t>Gereja</a:t>
            </a:r>
            <a:r>
              <a:rPr lang="en-US" dirty="0"/>
              <a:t> </a:t>
            </a:r>
            <a:r>
              <a:rPr lang="en-US" dirty="0" err="1"/>
              <a:t>Katolik</a:t>
            </a:r>
            <a:r>
              <a:rPr lang="en-US" dirty="0"/>
              <a:t>. </a:t>
            </a:r>
            <a:r>
              <a:rPr lang="en-US" b="1" dirty="0" err="1"/>
              <a:t>Pertama</a:t>
            </a:r>
            <a:r>
              <a:rPr lang="en-US" dirty="0"/>
              <a:t>, </a:t>
            </a:r>
            <a:r>
              <a:rPr lang="en-US" dirty="0" err="1"/>
              <a:t>negara-negara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berupaya</a:t>
            </a:r>
            <a:r>
              <a:rPr lang="en-US" dirty="0"/>
              <a:t> </a:t>
            </a:r>
            <a:r>
              <a:rPr lang="en-US" dirty="0" err="1"/>
              <a:t>melepaskan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Tahta</a:t>
            </a:r>
            <a:r>
              <a:rPr lang="en-US" dirty="0"/>
              <a:t> </a:t>
            </a:r>
            <a:r>
              <a:rPr lang="en-US" dirty="0" err="1"/>
              <a:t>Suci</a:t>
            </a:r>
            <a:r>
              <a:rPr lang="en-US" dirty="0"/>
              <a:t> </a:t>
            </a:r>
            <a:r>
              <a:rPr lang="en-US" dirty="0" err="1"/>
              <a:t>Romawi</a:t>
            </a:r>
            <a:r>
              <a:rPr lang="en-US" dirty="0"/>
              <a:t>.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mengumumkan</a:t>
            </a:r>
            <a:r>
              <a:rPr lang="en-US" dirty="0"/>
              <a:t>  </a:t>
            </a:r>
            <a:r>
              <a:rPr lang="en-US" dirty="0" err="1"/>
              <a:t>wilayahnya</a:t>
            </a:r>
            <a:r>
              <a:rPr lang="en-US" dirty="0"/>
              <a:t> </a:t>
            </a:r>
            <a:r>
              <a:rPr lang="en-US" dirty="0" err="1"/>
              <a:t>independen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otoritas</a:t>
            </a:r>
            <a:r>
              <a:rPr lang="en-US" dirty="0"/>
              <a:t> </a:t>
            </a:r>
            <a:r>
              <a:rPr lang="en-US" dirty="0" err="1"/>
              <a:t>Kepausan</a:t>
            </a:r>
            <a:r>
              <a:rPr lang="en-US" dirty="0"/>
              <a:t>. </a:t>
            </a:r>
            <a:r>
              <a:rPr lang="en-US" b="1" dirty="0" err="1"/>
              <a:t>Kedua</a:t>
            </a:r>
            <a:r>
              <a:rPr lang="en-US" dirty="0"/>
              <a:t>, </a:t>
            </a:r>
            <a:r>
              <a:rPr lang="en-US" dirty="0" err="1"/>
              <a:t>Reformasi</a:t>
            </a:r>
            <a:r>
              <a:rPr lang="en-US" dirty="0"/>
              <a:t> </a:t>
            </a:r>
            <a:r>
              <a:rPr lang="en-US" dirty="0" err="1"/>
              <a:t>Protestan</a:t>
            </a:r>
            <a:r>
              <a:rPr lang="en-US" dirty="0"/>
              <a:t> yang </a:t>
            </a:r>
            <a:r>
              <a:rPr lang="en-US" dirty="0" err="1"/>
              <a:t>menentang</a:t>
            </a:r>
            <a:r>
              <a:rPr lang="en-US" dirty="0"/>
              <a:t> </a:t>
            </a:r>
            <a:r>
              <a:rPr lang="en-US" dirty="0" err="1"/>
              <a:t>otoritas</a:t>
            </a:r>
            <a:r>
              <a:rPr lang="en-US" dirty="0"/>
              <a:t> </a:t>
            </a:r>
            <a:r>
              <a:rPr lang="en-US" dirty="0" err="1"/>
              <a:t>Katolik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urusan-urusan</a:t>
            </a:r>
            <a:r>
              <a:rPr lang="en-US" dirty="0"/>
              <a:t> </a:t>
            </a:r>
            <a:r>
              <a:rPr lang="en-US" dirty="0" err="1"/>
              <a:t>kenegaraan</a:t>
            </a:r>
            <a:r>
              <a:rPr lang="en-US" dirty="0"/>
              <a:t> </a:t>
            </a:r>
          </a:p>
        </p:txBody>
      </p:sp>
      <p:pic>
        <p:nvPicPr>
          <p:cNvPr id="5122" name="Picture 2" descr="Image result for map of thirty years w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840" y="1268761"/>
            <a:ext cx="392981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79511" y="4509120"/>
            <a:ext cx="8802079" cy="270891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negara-negara</a:t>
            </a:r>
            <a:r>
              <a:rPr lang="en-US" dirty="0"/>
              <a:t> </a:t>
            </a:r>
            <a:r>
              <a:rPr lang="en-US" dirty="0" err="1"/>
              <a:t>lepas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Katolik</a:t>
            </a:r>
            <a:r>
              <a:rPr lang="en-US" dirty="0"/>
              <a:t> Roma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Reformasi</a:t>
            </a:r>
            <a:r>
              <a:rPr lang="en-US" dirty="0"/>
              <a:t> </a:t>
            </a:r>
            <a:r>
              <a:rPr lang="en-US" dirty="0" err="1"/>
              <a:t>Protestan</a:t>
            </a:r>
            <a:r>
              <a:rPr lang="en-US" dirty="0"/>
              <a:t> di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di </a:t>
            </a:r>
            <a:r>
              <a:rPr lang="en-US" dirty="0" err="1"/>
              <a:t>Eropa</a:t>
            </a:r>
            <a:r>
              <a:rPr lang="en-US" dirty="0"/>
              <a:t> </a:t>
            </a:r>
            <a:r>
              <a:rPr lang="en-US" dirty="0" err="1"/>
              <a:t>mengakibatkan</a:t>
            </a:r>
            <a:r>
              <a:rPr lang="en-US" dirty="0"/>
              <a:t> </a:t>
            </a:r>
            <a:r>
              <a:rPr lang="en-US" dirty="0" err="1"/>
              <a:t>Perang</a:t>
            </a:r>
            <a:r>
              <a:rPr lang="en-US" dirty="0"/>
              <a:t> 30 </a:t>
            </a:r>
            <a:r>
              <a:rPr lang="en-US" dirty="0" err="1"/>
              <a:t>Tahun</a:t>
            </a:r>
            <a:r>
              <a:rPr lang="en-US" dirty="0"/>
              <a:t> (</a:t>
            </a:r>
            <a:r>
              <a:rPr lang="en-US" i="1" dirty="0"/>
              <a:t>Thirty Years War</a:t>
            </a:r>
            <a:r>
              <a:rPr lang="en-US" dirty="0"/>
              <a:t>) 1618-1648.</a:t>
            </a:r>
          </a:p>
          <a:p>
            <a:r>
              <a:rPr lang="en-US" dirty="0" err="1"/>
              <a:t>Perang</a:t>
            </a:r>
            <a:r>
              <a:rPr lang="en-US" dirty="0"/>
              <a:t> yang </a:t>
            </a:r>
            <a:r>
              <a:rPr lang="en-US" dirty="0" err="1"/>
              <a:t>bermotif</a:t>
            </a:r>
            <a:r>
              <a:rPr lang="en-US" dirty="0"/>
              <a:t> agama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meluas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persaingan</a:t>
            </a:r>
            <a:r>
              <a:rPr lang="en-US" dirty="0"/>
              <a:t> </a:t>
            </a:r>
            <a:r>
              <a:rPr lang="en-US" dirty="0" err="1"/>
              <a:t>perebutan</a:t>
            </a:r>
            <a:r>
              <a:rPr lang="en-US" dirty="0"/>
              <a:t> </a:t>
            </a:r>
            <a:r>
              <a:rPr lang="en-US" dirty="0" err="1"/>
              <a:t>hegemoni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Perancis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Habsburg. </a:t>
            </a:r>
            <a:r>
              <a:rPr lang="en-US" dirty="0" err="1"/>
              <a:t>Perang</a:t>
            </a:r>
            <a:r>
              <a:rPr lang="en-US" dirty="0"/>
              <a:t> 30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2/3 </a:t>
            </a:r>
            <a:r>
              <a:rPr lang="en-US" dirty="0" err="1"/>
              <a:t>penduduk</a:t>
            </a:r>
            <a:r>
              <a:rPr lang="en-US" dirty="0"/>
              <a:t> </a:t>
            </a:r>
            <a:r>
              <a:rPr lang="en-US" dirty="0" err="1"/>
              <a:t>hilang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5/6 </a:t>
            </a:r>
            <a:r>
              <a:rPr lang="en-US" dirty="0" err="1"/>
              <a:t>perkampungan</a:t>
            </a:r>
            <a:r>
              <a:rPr lang="en-US" dirty="0"/>
              <a:t> di </a:t>
            </a:r>
            <a:r>
              <a:rPr lang="en-US" dirty="0" err="1"/>
              <a:t>Eropa</a:t>
            </a:r>
            <a:r>
              <a:rPr lang="en-US" dirty="0"/>
              <a:t> </a:t>
            </a:r>
            <a:r>
              <a:rPr lang="en-US" dirty="0" err="1"/>
              <a:t>dihancurkan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9009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PERDAMAIAN WESTPHALIA:</a:t>
            </a:r>
            <a:br>
              <a:rPr lang="en-US" sz="3600" dirty="0">
                <a:solidFill>
                  <a:srgbClr val="0070C0"/>
                </a:solidFill>
              </a:rPr>
            </a:br>
            <a:r>
              <a:rPr lang="en-US" sz="3600" dirty="0">
                <a:solidFill>
                  <a:srgbClr val="0070C0"/>
                </a:solidFill>
              </a:rPr>
              <a:t>BANGKITNYA NEGARA MODERN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3968" y="1124745"/>
            <a:ext cx="4680520" cy="3312367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Bencana</a:t>
            </a:r>
            <a:r>
              <a:rPr lang="en-US" dirty="0"/>
              <a:t> </a:t>
            </a:r>
            <a:r>
              <a:rPr lang="en-US" dirty="0" err="1"/>
              <a:t>Perang</a:t>
            </a:r>
            <a:r>
              <a:rPr lang="en-US" dirty="0"/>
              <a:t> 30 </a:t>
            </a:r>
            <a:r>
              <a:rPr lang="en-US" dirty="0" err="1"/>
              <a:t>Tahun</a:t>
            </a:r>
            <a:r>
              <a:rPr lang="en-US" dirty="0"/>
              <a:t> yang </a:t>
            </a:r>
            <a:r>
              <a:rPr lang="en-US" dirty="0" err="1"/>
              <a:t>menghancurkan</a:t>
            </a:r>
            <a:r>
              <a:rPr lang="en-US" dirty="0"/>
              <a:t> </a:t>
            </a:r>
            <a:r>
              <a:rPr lang="en-US" dirty="0" err="1"/>
              <a:t>Eropa</a:t>
            </a:r>
            <a:r>
              <a:rPr lang="en-US" dirty="0"/>
              <a:t>, </a:t>
            </a:r>
            <a:r>
              <a:rPr lang="en-US" dirty="0" err="1"/>
              <a:t>menegaskan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Komunitas</a:t>
            </a:r>
            <a:r>
              <a:rPr lang="en-US" dirty="0"/>
              <a:t> Kristen di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Tahta</a:t>
            </a:r>
            <a:r>
              <a:rPr lang="en-US" dirty="0"/>
              <a:t> </a:t>
            </a:r>
            <a:r>
              <a:rPr lang="en-US" dirty="0" err="1"/>
              <a:t>Suci</a:t>
            </a:r>
            <a:r>
              <a:rPr lang="en-US" dirty="0"/>
              <a:t> </a:t>
            </a:r>
            <a:r>
              <a:rPr lang="en-US" dirty="0" err="1"/>
              <a:t>Romawi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rapu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yang </a:t>
            </a:r>
            <a:r>
              <a:rPr lang="en-US" dirty="0" err="1"/>
              <a:t>baru</a:t>
            </a:r>
            <a:r>
              <a:rPr lang="en-US" dirty="0"/>
              <a:t>. </a:t>
            </a:r>
          </a:p>
          <a:p>
            <a:r>
              <a:rPr lang="en-US" dirty="0" err="1"/>
              <a:t>Akhirnya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1648 </a:t>
            </a:r>
            <a:r>
              <a:rPr lang="en-US" dirty="0" err="1"/>
              <a:t>ditandatangani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Peace of Westphalia</a:t>
            </a:r>
            <a:r>
              <a:rPr lang="en-US" dirty="0"/>
              <a:t>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03" y="1268760"/>
            <a:ext cx="399072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79511" y="4365105"/>
            <a:ext cx="8802079" cy="2376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Perdamaian</a:t>
            </a:r>
            <a:r>
              <a:rPr lang="en-US" dirty="0"/>
              <a:t> Westphalia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serangkaian</a:t>
            </a:r>
            <a:r>
              <a:rPr lang="en-US" dirty="0"/>
              <a:t> </a:t>
            </a:r>
            <a:r>
              <a:rPr lang="en-US" dirty="0" err="1"/>
              <a:t>perjanjian</a:t>
            </a:r>
            <a:r>
              <a:rPr lang="en-US" dirty="0"/>
              <a:t> yang </a:t>
            </a:r>
            <a:r>
              <a:rPr lang="en-US" dirty="0" err="1"/>
              <a:t>mengakhiri</a:t>
            </a:r>
            <a:r>
              <a:rPr lang="en-US" dirty="0"/>
              <a:t> </a:t>
            </a:r>
            <a:r>
              <a:rPr lang="en-US" dirty="0" err="1"/>
              <a:t>Perang</a:t>
            </a:r>
            <a:r>
              <a:rPr lang="en-US" dirty="0"/>
              <a:t> 30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perang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di </a:t>
            </a:r>
            <a:r>
              <a:rPr lang="en-US" dirty="0" err="1"/>
              <a:t>Eropa</a:t>
            </a:r>
            <a:r>
              <a:rPr lang="en-US" dirty="0"/>
              <a:t> yang </a:t>
            </a:r>
            <a:r>
              <a:rPr lang="en-US" dirty="0" err="1"/>
              <a:t>bernuansa</a:t>
            </a:r>
            <a:r>
              <a:rPr lang="en-US" dirty="0"/>
              <a:t> agama.</a:t>
            </a:r>
          </a:p>
          <a:p>
            <a:r>
              <a:rPr lang="en-US" dirty="0" err="1"/>
              <a:t>Perdamaian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melahirkan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norma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i="1" dirty="0"/>
              <a:t>self-determination, sovereignty</a:t>
            </a:r>
            <a:r>
              <a:rPr lang="en-US" dirty="0"/>
              <a:t>,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mengakui</a:t>
            </a:r>
            <a:r>
              <a:rPr lang="en-US" dirty="0"/>
              <a:t> (</a:t>
            </a:r>
            <a:r>
              <a:rPr lang="en-US" i="1" dirty="0"/>
              <a:t>co-existing</a:t>
            </a:r>
            <a:r>
              <a:rPr lang="en-US" dirty="0"/>
              <a:t>), </a:t>
            </a:r>
            <a:r>
              <a:rPr lang="en-US" i="1" dirty="0"/>
              <a:t>balance of power</a:t>
            </a:r>
            <a:r>
              <a:rPr lang="en-US" dirty="0"/>
              <a:t>, </a:t>
            </a:r>
            <a:r>
              <a:rPr lang="en-US" i="1" dirty="0"/>
              <a:t>non-interference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non-intervention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406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832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706090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</a:rPr>
              <a:t>HUBUNGAN INTERNASIONAL </a:t>
            </a:r>
            <a:br>
              <a:rPr lang="en-US" sz="3600" dirty="0">
                <a:solidFill>
                  <a:srgbClr val="0070C0"/>
                </a:solidFill>
              </a:rPr>
            </a:br>
            <a:r>
              <a:rPr lang="en-US" sz="3600" dirty="0">
                <a:solidFill>
                  <a:srgbClr val="0070C0"/>
                </a:solidFill>
              </a:rPr>
              <a:t>PASCA PERDAMAIAN WESTPHALIA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558924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Pasca</a:t>
            </a:r>
            <a:r>
              <a:rPr lang="en-US" dirty="0"/>
              <a:t> Westphalia 1648,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didasarkan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yang </a:t>
            </a:r>
            <a:r>
              <a:rPr lang="en-US" dirty="0" err="1"/>
              <a:t>berdaulat</a:t>
            </a:r>
            <a:r>
              <a:rPr lang="en-US" dirty="0"/>
              <a:t>,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kerajaan</a:t>
            </a:r>
            <a:r>
              <a:rPr lang="en-US" dirty="0"/>
              <a:t>, imperium,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Gereja</a:t>
            </a:r>
            <a:r>
              <a:rPr lang="en-US" dirty="0"/>
              <a:t>.</a:t>
            </a:r>
          </a:p>
          <a:p>
            <a:r>
              <a:rPr lang="en-US" dirty="0" err="1"/>
              <a:t>Kekuasaan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pemerintahan</a:t>
            </a:r>
            <a:r>
              <a:rPr lang="en-US" dirty="0"/>
              <a:t> </a:t>
            </a:r>
            <a:r>
              <a:rPr lang="en-US" dirty="0" err="1"/>
              <a:t>dipisahkan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Gereja</a:t>
            </a:r>
            <a:r>
              <a:rPr lang="en-US" dirty="0"/>
              <a:t>.</a:t>
            </a:r>
          </a:p>
          <a:p>
            <a:r>
              <a:rPr lang="en-US" dirty="0" err="1"/>
              <a:t>Pasca</a:t>
            </a:r>
            <a:r>
              <a:rPr lang="en-US" dirty="0"/>
              <a:t> Westphalia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representative government, </a:t>
            </a:r>
            <a:r>
              <a:rPr lang="en-US" dirty="0" err="1"/>
              <a:t>Revolusi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,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r>
              <a:rPr lang="en-US" dirty="0"/>
              <a:t> </a:t>
            </a:r>
            <a:r>
              <a:rPr lang="en-US" dirty="0" err="1"/>
              <a:t>berkembang</a:t>
            </a:r>
            <a:r>
              <a:rPr lang="en-US" dirty="0"/>
              <a:t>,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diplomasi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penyelesaian</a:t>
            </a:r>
            <a:r>
              <a:rPr lang="en-US" dirty="0"/>
              <a:t> </a:t>
            </a:r>
            <a:r>
              <a:rPr lang="en-US" dirty="0" err="1"/>
              <a:t>konflik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damai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ketergantungan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meningkat</a:t>
            </a:r>
            <a:r>
              <a:rPr lang="en-US" dirty="0"/>
              <a:t>.</a:t>
            </a:r>
          </a:p>
          <a:p>
            <a:r>
              <a:rPr lang="en-US" dirty="0"/>
              <a:t>Di lain </a:t>
            </a:r>
            <a:r>
              <a:rPr lang="en-US" dirty="0" err="1"/>
              <a:t>pihak</a:t>
            </a:r>
            <a:r>
              <a:rPr lang="en-US" dirty="0"/>
              <a:t>, </a:t>
            </a:r>
            <a:r>
              <a:rPr lang="en-US" dirty="0" err="1"/>
              <a:t>pasca</a:t>
            </a:r>
            <a:r>
              <a:rPr lang="en-US" dirty="0"/>
              <a:t> Westphalia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negatif</a:t>
            </a:r>
            <a:r>
              <a:rPr lang="en-US" dirty="0"/>
              <a:t>, </a:t>
            </a:r>
            <a:r>
              <a:rPr lang="en-US" dirty="0" err="1"/>
              <a:t>yakni</a:t>
            </a:r>
            <a:r>
              <a:rPr lang="en-US" dirty="0"/>
              <a:t> </a:t>
            </a:r>
            <a:r>
              <a:rPr lang="en-US" dirty="0" err="1"/>
              <a:t>tumbuhnya</a:t>
            </a:r>
            <a:r>
              <a:rPr lang="en-US" dirty="0"/>
              <a:t> </a:t>
            </a:r>
            <a:r>
              <a:rPr lang="en-US" dirty="0" err="1"/>
              <a:t>semangat</a:t>
            </a:r>
            <a:r>
              <a:rPr lang="en-US" dirty="0"/>
              <a:t> </a:t>
            </a:r>
            <a:r>
              <a:rPr lang="en-US" dirty="0" err="1"/>
              <a:t>nasionalisme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kehendak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negara-bangsa</a:t>
            </a:r>
            <a:r>
              <a:rPr lang="en-US" dirty="0"/>
              <a:t> yang </a:t>
            </a:r>
            <a:r>
              <a:rPr lang="en-US" dirty="0" err="1"/>
              <a:t>kuat</a:t>
            </a:r>
            <a:r>
              <a:rPr lang="en-US" dirty="0"/>
              <a:t>.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,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Revolusi</a:t>
            </a:r>
            <a:r>
              <a:rPr lang="en-US" dirty="0"/>
              <a:t> </a:t>
            </a:r>
            <a:r>
              <a:rPr lang="en-US" dirty="0" err="1"/>
              <a:t>Perancis</a:t>
            </a:r>
            <a:r>
              <a:rPr lang="en-US" dirty="0"/>
              <a:t> 1789 yang </a:t>
            </a:r>
            <a:r>
              <a:rPr lang="en-US" dirty="0" err="1"/>
              <a:t>mengekspresikan</a:t>
            </a:r>
            <a:r>
              <a:rPr lang="en-US" dirty="0"/>
              <a:t> </a:t>
            </a:r>
            <a:r>
              <a:rPr lang="en-US" dirty="0" err="1"/>
              <a:t>semangat</a:t>
            </a:r>
            <a:r>
              <a:rPr lang="en-US" dirty="0"/>
              <a:t> </a:t>
            </a:r>
            <a:r>
              <a:rPr lang="en-US" dirty="0" err="1"/>
              <a:t>nasionalisme</a:t>
            </a:r>
            <a:r>
              <a:rPr lang="en-US" dirty="0"/>
              <a:t> yang </a:t>
            </a:r>
            <a:r>
              <a:rPr lang="en-US" dirty="0" err="1"/>
              <a:t>tinggi</a:t>
            </a:r>
            <a:r>
              <a:rPr lang="en-US" dirty="0"/>
              <a:t>.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akhirnya</a:t>
            </a:r>
            <a:r>
              <a:rPr lang="en-US" dirty="0"/>
              <a:t> </a:t>
            </a:r>
            <a:r>
              <a:rPr lang="en-US" dirty="0" err="1"/>
              <a:t>berkembang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semangat</a:t>
            </a:r>
            <a:r>
              <a:rPr lang="en-US" dirty="0"/>
              <a:t> </a:t>
            </a:r>
            <a:r>
              <a:rPr lang="en-US" dirty="0" err="1"/>
              <a:t>ekspansionisme</a:t>
            </a:r>
            <a:r>
              <a:rPr lang="en-US" dirty="0"/>
              <a:t> </a:t>
            </a:r>
            <a:r>
              <a:rPr lang="en-US" dirty="0" err="1"/>
              <a:t>Perancis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dipimpin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Napoleon Bonaparte.</a:t>
            </a:r>
          </a:p>
        </p:txBody>
      </p:sp>
    </p:spTree>
    <p:extLst>
      <p:ext uri="{BB962C8B-B14F-4D97-AF65-F5344CB8AC3E}">
        <p14:creationId xmlns:p14="http://schemas.microsoft.com/office/powerpoint/2010/main" val="152267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Meskipun</a:t>
            </a:r>
            <a:r>
              <a:rPr lang="en-US" dirty="0"/>
              <a:t> </a:t>
            </a:r>
            <a:r>
              <a:rPr lang="en-US" dirty="0" err="1"/>
              <a:t>ekspansionisme</a:t>
            </a:r>
            <a:r>
              <a:rPr lang="en-US" dirty="0"/>
              <a:t> </a:t>
            </a:r>
            <a:r>
              <a:rPr lang="en-US" dirty="0" err="1"/>
              <a:t>Perancis</a:t>
            </a:r>
            <a:r>
              <a:rPr lang="en-US" dirty="0"/>
              <a:t> </a:t>
            </a:r>
            <a:r>
              <a:rPr lang="en-US" dirty="0" err="1"/>
              <a:t>akhirnya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dipatahkan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aliansi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Eropa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Revolusi</a:t>
            </a:r>
            <a:r>
              <a:rPr lang="en-US" dirty="0"/>
              <a:t> </a:t>
            </a:r>
            <a:r>
              <a:rPr lang="en-US" dirty="0" err="1"/>
              <a:t>Perancis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mewariskan</a:t>
            </a:r>
            <a:r>
              <a:rPr lang="en-US" dirty="0"/>
              <a:t> </a:t>
            </a:r>
            <a:r>
              <a:rPr lang="en-US" dirty="0" err="1"/>
              <a:t>nilai-nilai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bernegara</a:t>
            </a:r>
            <a:r>
              <a:rPr lang="en-US" dirty="0"/>
              <a:t> yang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abadi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kini</a:t>
            </a:r>
            <a:r>
              <a:rPr lang="en-US" dirty="0"/>
              <a:t>. </a:t>
            </a:r>
            <a:r>
              <a:rPr lang="en-US" b="1" dirty="0" err="1"/>
              <a:t>Pertama</a:t>
            </a:r>
            <a:r>
              <a:rPr lang="en-US" dirty="0"/>
              <a:t>,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kedaulatan</a:t>
            </a:r>
            <a:r>
              <a:rPr lang="en-US" dirty="0"/>
              <a:t> </a:t>
            </a:r>
            <a:r>
              <a:rPr lang="en-US" dirty="0" err="1"/>
              <a:t>rakyat</a:t>
            </a:r>
            <a:r>
              <a:rPr lang="en-US" dirty="0"/>
              <a:t> (</a:t>
            </a:r>
            <a:r>
              <a:rPr lang="en-US" i="1" dirty="0"/>
              <a:t>popular sovereignty</a:t>
            </a:r>
            <a:r>
              <a:rPr lang="en-US" dirty="0"/>
              <a:t>), yang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intinya</a:t>
            </a:r>
            <a:r>
              <a:rPr lang="en-US" dirty="0"/>
              <a:t> </a:t>
            </a:r>
            <a:r>
              <a:rPr lang="en-US" dirty="0" err="1"/>
              <a:t>menegaskan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kekuasaan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di </a:t>
            </a:r>
            <a:r>
              <a:rPr lang="en-US" dirty="0" err="1"/>
              <a:t>tangan</a:t>
            </a:r>
            <a:r>
              <a:rPr lang="en-US" dirty="0"/>
              <a:t> </a:t>
            </a:r>
            <a:r>
              <a:rPr lang="en-US" dirty="0" err="1"/>
              <a:t>rakyat</a:t>
            </a:r>
            <a:r>
              <a:rPr lang="en-US" dirty="0"/>
              <a:t>. </a:t>
            </a:r>
            <a:r>
              <a:rPr lang="en-US" b="1" dirty="0" err="1"/>
              <a:t>Kedua</a:t>
            </a:r>
            <a:r>
              <a:rPr lang="en-US" dirty="0"/>
              <a:t>,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nasionalisme</a:t>
            </a:r>
            <a:r>
              <a:rPr lang="en-US" dirty="0"/>
              <a:t>. </a:t>
            </a:r>
            <a:r>
              <a:rPr lang="en-US" dirty="0" err="1"/>
              <a:t>Walaupun</a:t>
            </a:r>
            <a:r>
              <a:rPr lang="en-US" dirty="0"/>
              <a:t> </a:t>
            </a:r>
            <a:r>
              <a:rPr lang="en-US" dirty="0" err="1"/>
              <a:t>globalisasi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menjadikan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“</a:t>
            </a:r>
            <a:r>
              <a:rPr lang="en-US" dirty="0" err="1"/>
              <a:t>kampung</a:t>
            </a:r>
            <a:r>
              <a:rPr lang="en-US" dirty="0"/>
              <a:t>”,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nasionalisme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rgbClr val="0070C0"/>
                </a:solidFill>
              </a:rPr>
              <a:t>Liberty, equality, and fraternity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nilai-nilai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Revolusi</a:t>
            </a:r>
            <a:r>
              <a:rPr lang="en-US" dirty="0"/>
              <a:t> </a:t>
            </a:r>
            <a:r>
              <a:rPr lang="en-US" dirty="0" err="1"/>
              <a:t>Perancis</a:t>
            </a:r>
            <a:r>
              <a:rPr lang="en-US" dirty="0"/>
              <a:t> yang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abadi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bahkan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populer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r>
              <a:rPr lang="en-US" dirty="0"/>
              <a:t> modern </a:t>
            </a:r>
            <a:r>
              <a:rPr lang="en-US" dirty="0" err="1"/>
              <a:t>sekarang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706090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</a:rPr>
              <a:t>HUBUNGAN INTERNASIONAL </a:t>
            </a:r>
            <a:br>
              <a:rPr lang="en-US" sz="3600" dirty="0">
                <a:solidFill>
                  <a:srgbClr val="0070C0"/>
                </a:solidFill>
              </a:rPr>
            </a:br>
            <a:r>
              <a:rPr lang="en-US" sz="3600" dirty="0">
                <a:solidFill>
                  <a:srgbClr val="0070C0"/>
                </a:solidFill>
              </a:rPr>
              <a:t>PASCA PERDAMAIAN WESTPHALIA</a:t>
            </a:r>
          </a:p>
        </p:txBody>
      </p:sp>
    </p:spTree>
    <p:extLst>
      <p:ext uri="{BB962C8B-B14F-4D97-AF65-F5344CB8AC3E}">
        <p14:creationId xmlns:p14="http://schemas.microsoft.com/office/powerpoint/2010/main" val="260201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1652</Words>
  <Application>Microsoft Office PowerPoint</Application>
  <PresentationFormat>On-screen Show (4:3)</PresentationFormat>
  <Paragraphs>81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Bodoni MT</vt:lpstr>
      <vt:lpstr>Calibri</vt:lpstr>
      <vt:lpstr>Verdana</vt:lpstr>
      <vt:lpstr>Office Theme</vt:lpstr>
      <vt:lpstr>PowerPoint Presentation</vt:lpstr>
      <vt:lpstr>EVOLUSI HUBUNGAN INTERNASIONAL Sebagai Fenomena Sosial</vt:lpstr>
      <vt:lpstr>DARI ERA CITY STATES  KE ERA KEKAISARAN</vt:lpstr>
      <vt:lpstr> KE ERA KEKAISARAN  KE ABAD PERTENGAHAN</vt:lpstr>
      <vt:lpstr>DARI ABAD PERTENGAHAN  MENUJU ABAD RENAISSANCE</vt:lpstr>
      <vt:lpstr>PERDAMAIAN WESTPHALIA: BANGKITNYA NEGARA MODERN</vt:lpstr>
      <vt:lpstr>PowerPoint Presentation</vt:lpstr>
      <vt:lpstr>HUBUNGAN INTERNASIONAL  PASCA PERDAMAIAN WESTPHALIA</vt:lpstr>
      <vt:lpstr>HUBUNGAN INTERNASIONAL  PASCA PERDAMAIAN WESTPHALIA</vt:lpstr>
      <vt:lpstr>Congress of Vienna 1815</vt:lpstr>
      <vt:lpstr>HUBUNGAN INTERNASIONAL  PASCA CONCERT OF EUROPE</vt:lpstr>
      <vt:lpstr>HUBUNGAN INTERNASIONAL  PASCA PERANG DUNIA I</vt:lpstr>
      <vt:lpstr>HUBUNGAN INTERNASIONAL  PASCA PERANG DUNIA I</vt:lpstr>
      <vt:lpstr>HUBUNGAN INTERNASIONAL  PASCA PERANG DUNIA II</vt:lpstr>
      <vt:lpstr>HUBUNGAN INTERNASIONAL  PASCA PERANG DUNIA II</vt:lpstr>
      <vt:lpstr>HUBUNGAN INTERNASIONAL  PASCA PERANG DINGIN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ls</dc:creator>
  <cp:lastModifiedBy>Umar Bakry</cp:lastModifiedBy>
  <cp:revision>40</cp:revision>
  <dcterms:created xsi:type="dcterms:W3CDTF">2017-03-20T06:34:00Z</dcterms:created>
  <dcterms:modified xsi:type="dcterms:W3CDTF">2024-10-11T04:11:40Z</dcterms:modified>
</cp:coreProperties>
</file>