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70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84" r:id="rId17"/>
    <p:sldId id="278" r:id="rId18"/>
    <p:sldId id="289" r:id="rId19"/>
    <p:sldId id="279" r:id="rId20"/>
    <p:sldId id="280" r:id="rId21"/>
    <p:sldId id="281" r:id="rId22"/>
    <p:sldId id="282" r:id="rId23"/>
    <p:sldId id="283" r:id="rId24"/>
    <p:sldId id="318" r:id="rId25"/>
    <p:sldId id="319" r:id="rId26"/>
    <p:sldId id="320" r:id="rId27"/>
    <p:sldId id="321" r:id="rId28"/>
    <p:sldId id="322" r:id="rId29"/>
    <p:sldId id="314" r:id="rId30"/>
    <p:sldId id="315" r:id="rId31"/>
    <p:sldId id="316" r:id="rId32"/>
    <p:sldId id="317" r:id="rId33"/>
    <p:sldId id="274" r:id="rId34"/>
    <p:sldId id="273" r:id="rId35"/>
    <p:sldId id="271" r:id="rId36"/>
    <p:sldId id="272" r:id="rId37"/>
    <p:sldId id="275" r:id="rId38"/>
    <p:sldId id="276" r:id="rId39"/>
    <p:sldId id="285" r:id="rId40"/>
    <p:sldId id="290" r:id="rId41"/>
    <p:sldId id="286" r:id="rId42"/>
    <p:sldId id="291" r:id="rId43"/>
    <p:sldId id="292" r:id="rId44"/>
    <p:sldId id="293" r:id="rId45"/>
    <p:sldId id="287" r:id="rId46"/>
    <p:sldId id="306" r:id="rId47"/>
    <p:sldId id="288" r:id="rId48"/>
    <p:sldId id="308" r:id="rId49"/>
    <p:sldId id="294" r:id="rId50"/>
    <p:sldId id="295" r:id="rId51"/>
    <p:sldId id="296" r:id="rId52"/>
    <p:sldId id="297" r:id="rId53"/>
    <p:sldId id="305" r:id="rId54"/>
    <p:sldId id="300" r:id="rId55"/>
    <p:sldId id="299" r:id="rId56"/>
    <p:sldId id="301" r:id="rId57"/>
    <p:sldId id="312" r:id="rId58"/>
    <p:sldId id="302" r:id="rId59"/>
    <p:sldId id="303" r:id="rId60"/>
    <p:sldId id="304" r:id="rId61"/>
    <p:sldId id="313" r:id="rId62"/>
    <p:sldId id="309" r:id="rId63"/>
    <p:sldId id="310" r:id="rId64"/>
    <p:sldId id="311" r:id="rId65"/>
    <p:sldId id="323" r:id="rId66"/>
    <p:sldId id="325" r:id="rId67"/>
    <p:sldId id="324" r:id="rId68"/>
    <p:sldId id="326" r:id="rId69"/>
    <p:sldId id="327" r:id="rId7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86835" autoAdjust="0"/>
  </p:normalViewPr>
  <p:slideViewPr>
    <p:cSldViewPr>
      <p:cViewPr varScale="1">
        <p:scale>
          <a:sx n="50" d="100"/>
          <a:sy n="50" d="100"/>
        </p:scale>
        <p:origin x="-5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0F94282-AC0A-4F65-97C6-5369FFE84513}" type="datetimeFigureOut">
              <a:rPr lang="id-ID" smtClean="0"/>
              <a:t>16/03/2019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3E3C39D-3195-4325-B748-40A25689EE0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2892" y="5229200"/>
            <a:ext cx="7406208" cy="1152128"/>
          </a:xfrm>
        </p:spPr>
        <p:txBody>
          <a:bodyPr/>
          <a:lstStyle/>
          <a:p>
            <a:pPr marL="0" indent="0" algn="ctr">
              <a:buNone/>
            </a:pPr>
            <a:r>
              <a:rPr lang="id-ID" sz="4000" b="0" dirty="0" smtClean="0"/>
              <a:t>DR.UMAR S. BAKRY, MA</a:t>
            </a:r>
            <a:br>
              <a:rPr lang="id-ID" sz="4000" b="0" dirty="0" smtClean="0"/>
            </a:br>
            <a:r>
              <a:rPr lang="id-ID" sz="2400" b="0" dirty="0" smtClean="0">
                <a:solidFill>
                  <a:srgbClr val="0070C0"/>
                </a:solidFill>
              </a:rPr>
              <a:t>Associate Professor in International Relations</a:t>
            </a:r>
            <a:br>
              <a:rPr lang="id-ID" sz="2400" b="0" dirty="0" smtClean="0">
                <a:solidFill>
                  <a:srgbClr val="0070C0"/>
                </a:solidFill>
              </a:rPr>
            </a:br>
            <a:endParaRPr lang="id-ID" sz="2400" b="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0" y="260648"/>
            <a:ext cx="9144000" cy="3945592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id-ID" sz="3600" b="1" dirty="0" smtClean="0"/>
              <a:t>METODOLOGI HUBUNGAN INTERNASIONAL</a:t>
            </a:r>
          </a:p>
          <a:p>
            <a:pPr marL="45720" indent="0" algn="ctr">
              <a:buNone/>
            </a:pPr>
            <a:r>
              <a:rPr lang="id-ID" sz="3600" dirty="0" smtClean="0">
                <a:solidFill>
                  <a:schemeClr val="bg2">
                    <a:lumMod val="50000"/>
                  </a:schemeClr>
                </a:solidFill>
              </a:rPr>
              <a:t>Methodology in the Study of International Relations</a:t>
            </a:r>
          </a:p>
          <a:p>
            <a:pPr marL="45720" indent="0">
              <a:buNone/>
            </a:pPr>
            <a:endParaRPr lang="id-ID" sz="3600" dirty="0"/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5856" y="2636912"/>
            <a:ext cx="2520280" cy="2304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7398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560839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/>
              <a:t>HAKEKAT </a:t>
            </a:r>
            <a:r>
              <a:rPr lang="id-ID" dirty="0" smtClean="0"/>
              <a:t>SAINS-2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700808"/>
            <a:ext cx="8136904" cy="4521656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Salah satu sifat dasar manusia adalah memiliki rasa ingin tahu (</a:t>
            </a:r>
            <a:r>
              <a:rPr lang="id-ID" sz="3200" i="1" dirty="0" smtClean="0"/>
              <a:t>sense to know</a:t>
            </a:r>
            <a:r>
              <a:rPr lang="id-ID" sz="3200" dirty="0" smtClean="0"/>
              <a:t>)</a:t>
            </a:r>
          </a:p>
          <a:p>
            <a:r>
              <a:rPr lang="id-ID" sz="3200" dirty="0" smtClean="0"/>
              <a:t>Manusia selalu berusaha ingin tahu hal-hal baru yang belum diketahuinya</a:t>
            </a:r>
          </a:p>
          <a:p>
            <a:r>
              <a:rPr lang="id-ID" sz="3200" dirty="0" smtClean="0"/>
              <a:t>Sains adalah sebuah kesimpulan atau penjelasan umum dari penjelajahan rasa ingin tahu manusia tentang fenomena tertentu yang terjadi di alam raya (</a:t>
            </a:r>
            <a:r>
              <a:rPr lang="id-ID" sz="3200" i="1" dirty="0" smtClean="0"/>
              <a:t>universe</a:t>
            </a:r>
            <a:r>
              <a:rPr lang="id-ID" sz="3200" dirty="0" smtClean="0"/>
              <a:t>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547991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5" y="548680"/>
            <a:ext cx="7478216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KEBENARAN ILMIAH-1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1772816"/>
            <a:ext cx="7920880" cy="4752528"/>
          </a:xfrm>
        </p:spPr>
        <p:txBody>
          <a:bodyPr>
            <a:normAutofit/>
          </a:bodyPr>
          <a:lstStyle/>
          <a:p>
            <a:r>
              <a:rPr lang="id-ID" sz="3200" dirty="0" smtClean="0"/>
              <a:t>Tujuan dari rasa ingin tahu manusia adalah menemukan kebenaran (fakta) dibalik fenomena tertentu</a:t>
            </a:r>
          </a:p>
          <a:p>
            <a:r>
              <a:rPr lang="id-ID" sz="3200" dirty="0" smtClean="0"/>
              <a:t>Dengan demikian sains hakekatnya merupakan kumpulan kebenaran-kebenaran atau fakta-fakta yang diperoleh dari penjelajahan rasa ingin tahun manusia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14476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404664"/>
            <a:ext cx="7478217" cy="1152128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KEBENARAN ILMIAH-2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484784"/>
            <a:ext cx="7848872" cy="4968552"/>
          </a:xfrm>
        </p:spPr>
        <p:txBody>
          <a:bodyPr>
            <a:normAutofit/>
          </a:bodyPr>
          <a:lstStyle/>
          <a:p>
            <a:r>
              <a:rPr lang="id-ID" sz="3200" dirty="0" smtClean="0"/>
              <a:t>Kebenaran yang ingin dicari manusia terdiri dari kebenaran ilmiah dan kebenaran tidak ilmiah</a:t>
            </a:r>
          </a:p>
          <a:p>
            <a:r>
              <a:rPr lang="id-ID" sz="3200" dirty="0" smtClean="0"/>
              <a:t>Kebenaran ilmiah (</a:t>
            </a:r>
            <a:r>
              <a:rPr lang="id-ID" sz="3200" i="1" dirty="0" smtClean="0"/>
              <a:t>scientific truth</a:t>
            </a:r>
            <a:r>
              <a:rPr lang="id-ID" sz="3200" dirty="0" smtClean="0"/>
              <a:t>) adalah kebenaran (fakta) yang diperoleh melalui metode ilmiah</a:t>
            </a:r>
          </a:p>
          <a:p>
            <a:r>
              <a:rPr lang="id-ID" sz="3200" dirty="0" smtClean="0"/>
              <a:t>Kebenaran tidak ilmiah (</a:t>
            </a:r>
            <a:r>
              <a:rPr lang="id-ID" sz="3200" i="1" dirty="0" smtClean="0"/>
              <a:t>non-scientific truth</a:t>
            </a:r>
            <a:r>
              <a:rPr lang="id-ID" sz="3200" dirty="0" smtClean="0"/>
              <a:t>) adalah kebenaran (fakta) yang diperoleh melalui metode non ilmiah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611871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6863" cy="1296144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METODE NON ILMIAH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844824"/>
            <a:ext cx="7704856" cy="4392488"/>
          </a:xfrm>
        </p:spPr>
        <p:txBody>
          <a:bodyPr>
            <a:normAutofit/>
          </a:bodyPr>
          <a:lstStyle/>
          <a:p>
            <a:r>
              <a:rPr lang="id-ID" sz="3200" dirty="0" smtClean="0"/>
              <a:t>Metode non ilmiah (</a:t>
            </a:r>
            <a:r>
              <a:rPr lang="id-ID" sz="3200" i="1" dirty="0" smtClean="0"/>
              <a:t>non-scientific method</a:t>
            </a:r>
            <a:r>
              <a:rPr lang="id-ID" sz="3200" dirty="0" smtClean="0"/>
              <a:t>) adalah sejumlah cara untuk menemukan sebuah kebenaran tetapi tidak berpijak pada prinsip-prinsip ilmiah</a:t>
            </a:r>
          </a:p>
          <a:p>
            <a:r>
              <a:rPr lang="id-ID" sz="3200" dirty="0" smtClean="0"/>
              <a:t>Misalnya commonsense, mistik, metafisik, paranormal dan sejenisnya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77171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920879" cy="1224136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SYARAT METODE ILMIAH-1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1772816"/>
            <a:ext cx="7920880" cy="4608512"/>
          </a:xfrm>
        </p:spPr>
        <p:txBody>
          <a:bodyPr>
            <a:normAutofit lnSpcReduction="10000"/>
          </a:bodyPr>
          <a:lstStyle/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Empiris: obyek yang diteliti oleh metode itu benar-benar terjadi di alam raya ini, bisa ditangkap oleh pancaindera, bukan intuisi, ilusi, atau wahyu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Rasional: obyek maupun metode yang digunakan harus masuk akal (logis) atau mengikuti aturan-aturan penalaran yang diterima secara umum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684162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76672"/>
            <a:ext cx="8168695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/>
              <a:t>SYARAT METODE </a:t>
            </a:r>
            <a:r>
              <a:rPr lang="id-ID" dirty="0" smtClean="0"/>
              <a:t>ILMIAH-2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844824"/>
            <a:ext cx="7848872" cy="446449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id-ID" sz="3200" dirty="0" smtClean="0">
                <a:solidFill>
                  <a:srgbClr val="FF0000"/>
                </a:solidFill>
              </a:rPr>
              <a:t>3. </a:t>
            </a:r>
            <a:r>
              <a:rPr lang="id-ID" sz="3200" dirty="0" smtClean="0"/>
              <a:t>Sekuler: hanya berhubungan dengan  hal-hal yang bersifat duniawi (</a:t>
            </a:r>
            <a:r>
              <a:rPr lang="id-ID" sz="3200" i="1" dirty="0" smtClean="0"/>
              <a:t>worldly</a:t>
            </a:r>
            <a:r>
              <a:rPr lang="id-ID" sz="3200" dirty="0" smtClean="0"/>
              <a:t>)</a:t>
            </a:r>
          </a:p>
          <a:p>
            <a:pPr marL="45720" indent="0">
              <a:buNone/>
            </a:pPr>
            <a:r>
              <a:rPr lang="id-ID" sz="3200" dirty="0" smtClean="0">
                <a:solidFill>
                  <a:srgbClr val="FF0000"/>
                </a:solidFill>
              </a:rPr>
              <a:t>4.</a:t>
            </a:r>
            <a:r>
              <a:rPr lang="id-ID" sz="3200" dirty="0" smtClean="0"/>
              <a:t> Relatif: bahwa kebenaran ilmiah sifatnya sementara, tidak absolut, tidak bersifat mutlak</a:t>
            </a:r>
          </a:p>
          <a:p>
            <a:pPr marL="45720" indent="0">
              <a:buNone/>
            </a:pPr>
            <a:r>
              <a:rPr lang="id-ID" sz="3200" dirty="0" smtClean="0">
                <a:solidFill>
                  <a:srgbClr val="FF0000"/>
                </a:solidFill>
              </a:rPr>
              <a:t>5.</a:t>
            </a:r>
            <a:r>
              <a:rPr lang="id-ID" sz="3200" dirty="0" smtClean="0"/>
              <a:t> Obyektif: harus bisa diuji ulang (diverifikasi) oleh ilmuwan lain secara terbuka.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137136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5" y="620688"/>
            <a:ext cx="7478216" cy="1224136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PRINSIP DASAR SAINS</a:t>
            </a:r>
            <a:endParaRPr lang="id-ID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772816"/>
            <a:ext cx="3948715" cy="4608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00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776863" cy="936104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FUNGSI SAINS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412776"/>
            <a:ext cx="7992888" cy="5040560"/>
          </a:xfrm>
        </p:spPr>
        <p:txBody>
          <a:bodyPr>
            <a:normAutofit lnSpcReduction="1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id-ID" sz="3200" dirty="0" smtClean="0">
                <a:solidFill>
                  <a:schemeClr val="accent1"/>
                </a:solidFill>
              </a:rPr>
              <a:t>To describe </a:t>
            </a:r>
            <a:r>
              <a:rPr lang="id-ID" sz="3200" dirty="0" smtClean="0"/>
              <a:t>(untuk mendeskripsikan)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>
                <a:solidFill>
                  <a:schemeClr val="accent1"/>
                </a:solidFill>
              </a:rPr>
              <a:t>To explain </a:t>
            </a:r>
            <a:r>
              <a:rPr lang="id-ID" sz="3200" dirty="0" smtClean="0"/>
              <a:t>(untuk menjelaskan)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>
                <a:solidFill>
                  <a:schemeClr val="accent1"/>
                </a:solidFill>
              </a:rPr>
              <a:t>To analyze </a:t>
            </a:r>
            <a:r>
              <a:rPr lang="id-ID" sz="3200" dirty="0" smtClean="0"/>
              <a:t>(untuk menganalisis)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>
                <a:solidFill>
                  <a:schemeClr val="accent1"/>
                </a:solidFill>
              </a:rPr>
              <a:t>To predict </a:t>
            </a:r>
            <a:r>
              <a:rPr lang="id-ID" sz="3200" dirty="0" smtClean="0"/>
              <a:t>(untuk memprediksikan)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>
                <a:solidFill>
                  <a:schemeClr val="accent1"/>
                </a:solidFill>
              </a:rPr>
              <a:t>To control </a:t>
            </a:r>
            <a:r>
              <a:rPr lang="id-ID" sz="3200" dirty="0" smtClean="0"/>
              <a:t>(untuk mengontrol)</a:t>
            </a:r>
          </a:p>
          <a:p>
            <a:pPr marL="45720" indent="0">
              <a:buNone/>
            </a:pPr>
            <a:endParaRPr lang="id-ID" sz="3200" dirty="0" smtClean="0"/>
          </a:p>
          <a:p>
            <a:pPr marL="45720" indent="0">
              <a:buNone/>
            </a:pPr>
            <a:r>
              <a:rPr lang="id-ID" sz="3200" dirty="0" smtClean="0"/>
              <a:t>Semua ilmu pengetahuan (sains) yang normal memiliki kemampuan untuk menjalankan kelima fungsi tersebut.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7766413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920879" cy="792088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FUNGSI ILMU HI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340768"/>
            <a:ext cx="8748464" cy="5184576"/>
          </a:xfrm>
        </p:spPr>
        <p:txBody>
          <a:bodyPr>
            <a:normAutofit/>
          </a:bodyPr>
          <a:lstStyle/>
          <a:p>
            <a:r>
              <a:rPr lang="id-ID" sz="3200" dirty="0">
                <a:solidFill>
                  <a:srgbClr val="FF0000"/>
                </a:solidFill>
              </a:rPr>
              <a:t>Fungsi Ilmu HI</a:t>
            </a:r>
            <a:r>
              <a:rPr lang="id-ID" sz="3200" dirty="0"/>
              <a:t>: Untuk mendeskripsikan, menjelaskan, menganalisis, memprediksikan, dan mengontrol fenomena-fenomena internasional</a:t>
            </a:r>
            <a:r>
              <a:rPr lang="id-ID" sz="3200" dirty="0" smtClean="0"/>
              <a:t>.</a:t>
            </a:r>
          </a:p>
          <a:p>
            <a:r>
              <a:rPr lang="id-ID" sz="3200" dirty="0" smtClean="0"/>
              <a:t>Tetapi dalam menjalankan fungsi </a:t>
            </a:r>
            <a:r>
              <a:rPr lang="id-ID" sz="3200" i="1" dirty="0" smtClean="0"/>
              <a:t>to predict </a:t>
            </a:r>
            <a:r>
              <a:rPr lang="id-ID" sz="3200" dirty="0" smtClean="0"/>
              <a:t>(memprediksikan) dan </a:t>
            </a:r>
            <a:r>
              <a:rPr lang="id-ID" sz="3200" i="1" dirty="0" smtClean="0"/>
              <a:t>to control </a:t>
            </a:r>
            <a:r>
              <a:rPr lang="id-ID" sz="3200" dirty="0" smtClean="0"/>
              <a:t>(mengendalikan) praktek/fenomena internasional, ilmu HI masih sangat lemah. Bahkan banyak ahli menyebut ilmu HI gagal dalam menjalan kedua fungsi tersebut. </a:t>
            </a:r>
            <a:endParaRPr lang="id-ID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138364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920879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ASUMSI-ASUMSI SAINS-1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412776"/>
            <a:ext cx="8568952" cy="5445224"/>
          </a:xfrm>
        </p:spPr>
        <p:txBody>
          <a:bodyPr>
            <a:normAutofit lnSpcReduction="10000"/>
          </a:bodyPr>
          <a:lstStyle/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 Setiap peristiwa/fenomena pasti ada penyebabnya dan penyebab itu bisa diamati (prinsip determinisme)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/>
              <a:t> </a:t>
            </a:r>
            <a:r>
              <a:rPr lang="id-ID" sz="3200" dirty="0" smtClean="0"/>
              <a:t>Manusia adalah bagian dunia alamiah yang bisa dipelajari dengan menggunakan metode-metode yang umum dipakai dalam mempelajari sains 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 Kehidupan alam berlangsung menurut pola-pola keajegan (</a:t>
            </a:r>
            <a:r>
              <a:rPr lang="id-ID" sz="3200" i="1" dirty="0" smtClean="0"/>
              <a:t>regularity</a:t>
            </a:r>
            <a:r>
              <a:rPr lang="id-ID" sz="3200" dirty="0" smtClean="0"/>
              <a:t>) yang memungkinkan semua fenomena di alam raya ini bisa diteliti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360044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8064895" cy="1296144"/>
          </a:xfrm>
        </p:spPr>
        <p:txBody>
          <a:bodyPr/>
          <a:lstStyle/>
          <a:p>
            <a:pPr marL="0" indent="0" algn="l">
              <a:buNone/>
            </a:pPr>
            <a:r>
              <a:rPr lang="id-ID" b="0" dirty="0" smtClean="0"/>
              <a:t>INTRODUCTION</a:t>
            </a:r>
            <a:endParaRPr lang="id-ID" b="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2060848"/>
            <a:ext cx="8136904" cy="4032448"/>
          </a:xfrm>
        </p:spPr>
        <p:txBody>
          <a:bodyPr>
            <a:normAutofit fontScale="85000" lnSpcReduction="20000"/>
          </a:bodyPr>
          <a:lstStyle/>
          <a:p>
            <a:r>
              <a:rPr lang="id-ID" sz="4800" dirty="0" smtClean="0"/>
              <a:t>Ilmu hubungan internasional merupakan bidang studi baru</a:t>
            </a:r>
          </a:p>
          <a:p>
            <a:r>
              <a:rPr lang="id-ID" sz="4800" dirty="0" smtClean="0"/>
              <a:t>Ilmu ini masih memiliki banyak keterbatasan dan perdebatan mengenai metodologinya</a:t>
            </a:r>
          </a:p>
          <a:p>
            <a:r>
              <a:rPr lang="id-ID" sz="4800" dirty="0" smtClean="0"/>
              <a:t>Literatur mengenai metodologi ilmu HI masih sangat langka</a:t>
            </a:r>
          </a:p>
        </p:txBody>
      </p:sp>
    </p:spTree>
    <p:extLst>
      <p:ext uri="{BB962C8B-B14F-4D97-AF65-F5344CB8AC3E}">
        <p14:creationId xmlns:p14="http://schemas.microsoft.com/office/powerpoint/2010/main" val="1285050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848871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ASUMSI-ASUMSI SAINS-2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8496944" cy="5184576"/>
          </a:xfrm>
        </p:spPr>
        <p:txBody>
          <a:bodyPr>
            <a:normAutofit fontScale="92500" lnSpcReduction="10000"/>
          </a:bodyPr>
          <a:lstStyle/>
          <a:p>
            <a:pPr marL="560070" indent="-514350">
              <a:buAutoNum type="arabicPeriod" startAt="4"/>
            </a:pPr>
            <a:r>
              <a:rPr lang="id-ID" sz="3200" dirty="0" smtClean="0"/>
              <a:t>Bahwa daya pikir manusia mampu   menyingkap rahasia alam raya </a:t>
            </a:r>
            <a:r>
              <a:rPr lang="id-ID" sz="3200" i="1" dirty="0" smtClean="0"/>
              <a:t>(universe</a:t>
            </a:r>
            <a:r>
              <a:rPr lang="id-ID" sz="3200" dirty="0" smtClean="0"/>
              <a:t>)</a:t>
            </a:r>
          </a:p>
          <a:p>
            <a:pPr marL="560070" indent="-514350">
              <a:buAutoNum type="arabicPeriod" startAt="4"/>
            </a:pPr>
            <a:r>
              <a:rPr lang="id-ID" sz="3200" dirty="0" smtClean="0"/>
              <a:t>Tidak ada hal yang dengan sendirinya benar, kebenaran harus dapat ditunjukkan secara intersubyektif</a:t>
            </a:r>
          </a:p>
          <a:p>
            <a:pPr marL="560070" indent="-514350">
              <a:buAutoNum type="arabicPeriod" startAt="4"/>
            </a:pPr>
            <a:r>
              <a:rPr lang="id-ID" sz="3200" dirty="0" smtClean="0"/>
              <a:t>Kebenaran adalah relatif, apa yang disepakati sebagai kebenaran saat ini bisa ditolak di masa mendatang</a:t>
            </a:r>
          </a:p>
          <a:p>
            <a:pPr marL="560070" indent="-514350">
              <a:buAutoNum type="arabicPeriod" startAt="4"/>
            </a:pPr>
            <a:r>
              <a:rPr lang="id-ID" sz="3200" dirty="0" smtClean="0"/>
              <a:t>Semua pengetahuan layak dipercaya hanya jika bisa ditangkap pancaindera (prinsip empirisme)</a:t>
            </a:r>
          </a:p>
          <a:p>
            <a:pPr marL="560070" indent="-514350">
              <a:buFont typeface="+mj-lt"/>
              <a:buAutoNum type="arabicPeriod"/>
            </a:pP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05773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992888" cy="136815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TEORI PERKEMBANGAN SAINS-1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2132856"/>
            <a:ext cx="8136904" cy="4104456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id-ID" sz="3200" dirty="0" smtClean="0">
                <a:solidFill>
                  <a:srgbClr val="FF0000"/>
                </a:solidFill>
              </a:rPr>
              <a:t>TEORI POPPERIAN</a:t>
            </a:r>
            <a:r>
              <a:rPr lang="id-ID" sz="3200" dirty="0" smtClean="0"/>
              <a:t>: </a:t>
            </a:r>
          </a:p>
          <a:p>
            <a:pPr marL="45720" indent="0">
              <a:buNone/>
            </a:pPr>
            <a:r>
              <a:rPr lang="id-ID" sz="3200" dirty="0" smtClean="0"/>
              <a:t>Bahwa sains berkembang secara rasional dan akumulatif, yaitu melalui proses falsifikasi dan penemuan baru. Keputusan seorang ilmuwan untuk mendukung/ menolak suatu teori didasarkan pada pertimbangan obyektif, yaitu apakah teori itu lulus pengujian atau tidak (</a:t>
            </a:r>
            <a:r>
              <a:rPr lang="id-ID" sz="3200" dirty="0" smtClean="0">
                <a:solidFill>
                  <a:schemeClr val="accent6"/>
                </a:solidFill>
              </a:rPr>
              <a:t>Karl Popper</a:t>
            </a:r>
            <a:r>
              <a:rPr lang="id-ID" sz="3200" dirty="0" smtClean="0"/>
              <a:t>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54907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704855" cy="1296144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TEORI PERKEMBANGAN SAINS-2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2060848"/>
            <a:ext cx="8136904" cy="439248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id-ID" sz="3200" dirty="0" smtClean="0">
                <a:solidFill>
                  <a:srgbClr val="FF0000"/>
                </a:solidFill>
              </a:rPr>
              <a:t>TEORI KUHNIAN:</a:t>
            </a:r>
          </a:p>
          <a:p>
            <a:pPr marL="45720" indent="0">
              <a:buNone/>
            </a:pPr>
            <a:r>
              <a:rPr lang="id-ID" sz="3200" dirty="0" smtClean="0"/>
              <a:t>Bahwa sains lebih banyak berkembang melalui “kesepakatan” para ilmuwannya. Apakah suatu teori diterima/ditolak lebih banyak ditentukan oleh pertimbangan irrasional, yaitu kesepakatan dalam komunitas ilmuwannya (paradigma) (</a:t>
            </a:r>
            <a:r>
              <a:rPr lang="id-ID" sz="3200" dirty="0" smtClean="0">
                <a:solidFill>
                  <a:srgbClr val="FF0000"/>
                </a:solidFill>
              </a:rPr>
              <a:t>Thomas Kuhn</a:t>
            </a:r>
            <a:r>
              <a:rPr lang="id-ID" sz="3200" dirty="0" smtClean="0"/>
              <a:t>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3696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704855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TEORI PERKEMBANGAN ILMU HI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916832"/>
            <a:ext cx="8136904" cy="4536504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id-ID" sz="3200" dirty="0" smtClean="0"/>
              <a:t>Ilmu HI berkembang berdasarkan Teori Kuhnian, lebih spesifik lagi melalui suatu proses perdebatan paradigma (</a:t>
            </a:r>
            <a:r>
              <a:rPr lang="id-ID" sz="3200" i="1" dirty="0" smtClean="0">
                <a:solidFill>
                  <a:srgbClr val="FF0000"/>
                </a:solidFill>
              </a:rPr>
              <a:t>paradigm debate</a:t>
            </a:r>
            <a:r>
              <a:rPr lang="id-ID" sz="3200" dirty="0" smtClean="0"/>
              <a:t>), dimana munculnya sebuah paradigma baru tidak dengan sendirinya menggugurkan paradigma-paradigma sebelumnya. Ilmu-ilmu alam pada umumnya berkembang melalui proses pergeseran paradigma (</a:t>
            </a:r>
            <a:r>
              <a:rPr lang="id-ID" sz="3200" i="1" dirty="0" smtClean="0">
                <a:solidFill>
                  <a:srgbClr val="FF0000"/>
                </a:solidFill>
              </a:rPr>
              <a:t>paradigm shift</a:t>
            </a:r>
            <a:r>
              <a:rPr lang="id-ID" sz="3200" dirty="0" smtClean="0"/>
              <a:t>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87511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424936" cy="1296144"/>
          </a:xfrm>
        </p:spPr>
        <p:txBody>
          <a:bodyPr/>
          <a:lstStyle/>
          <a:p>
            <a:pPr marL="0" indent="0" algn="ctr">
              <a:buNone/>
            </a:pPr>
            <a:r>
              <a:rPr lang="id-ID" sz="4400" dirty="0" smtClean="0">
                <a:solidFill>
                  <a:srgbClr val="FF0000"/>
                </a:solidFill>
              </a:rPr>
              <a:t>THE GREAT DEBATE</a:t>
            </a:r>
            <a:br>
              <a:rPr lang="id-ID" sz="4400" dirty="0" smtClean="0">
                <a:solidFill>
                  <a:srgbClr val="FF0000"/>
                </a:solidFill>
              </a:rPr>
            </a:br>
            <a:r>
              <a:rPr lang="id-ID" sz="4400" dirty="0" smtClean="0">
                <a:solidFill>
                  <a:srgbClr val="FF0000"/>
                </a:solidFill>
              </a:rPr>
              <a:t> IN INTERNATIONAL RELATIONS</a:t>
            </a:r>
            <a:endParaRPr lang="id-ID" sz="4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844824"/>
            <a:ext cx="8280920" cy="4752528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Perkembangan studi HI diwarnai ketidak-sepakatan (</a:t>
            </a:r>
            <a:r>
              <a:rPr lang="id-ID" sz="3200" i="1" dirty="0" smtClean="0"/>
              <a:t>disagreements</a:t>
            </a:r>
            <a:r>
              <a:rPr lang="id-ID" sz="3200" dirty="0" smtClean="0"/>
              <a:t>) diantara para ahlinya, baik mengenai pokok kajian, cara mengakaji atau aksiologi dari ilmu ini</a:t>
            </a:r>
          </a:p>
          <a:p>
            <a:r>
              <a:rPr lang="id-ID" sz="3200" dirty="0" smtClean="0"/>
              <a:t>Hingga kini sudah terjadi 4 (empat) kali perdebatan besar (</a:t>
            </a:r>
            <a:r>
              <a:rPr lang="id-ID" sz="3200" i="1" dirty="0" smtClean="0"/>
              <a:t>great debate</a:t>
            </a:r>
            <a:r>
              <a:rPr lang="id-ID" sz="3200" dirty="0" smtClean="0"/>
              <a:t>) dalam studi HI</a:t>
            </a:r>
          </a:p>
          <a:p>
            <a:r>
              <a:rPr lang="id-ID" sz="3200" dirty="0" smtClean="0"/>
              <a:t> Selama ini tidak pernah ada paradigma tunggal (</a:t>
            </a:r>
            <a:r>
              <a:rPr lang="id-ID" sz="3200" i="1" dirty="0" smtClean="0"/>
              <a:t>no single paradigm</a:t>
            </a:r>
            <a:r>
              <a:rPr lang="id-ID" sz="3200" dirty="0" smtClean="0"/>
              <a:t>) yang berhasil mendominasi perkembangan studi HI 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413990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92887" cy="1296144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THE FIRST GREAT DEBATE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268760"/>
            <a:ext cx="8784976" cy="5184576"/>
          </a:xfrm>
        </p:spPr>
        <p:txBody>
          <a:bodyPr>
            <a:normAutofit fontScale="92500" lnSpcReduction="10000"/>
          </a:bodyPr>
          <a:lstStyle/>
          <a:p>
            <a:r>
              <a:rPr lang="id-ID" sz="3200" dirty="0" smtClean="0"/>
              <a:t>Perdebatan pertama dalam studi HI dikenal dengan “</a:t>
            </a:r>
            <a:r>
              <a:rPr lang="id-ID" sz="3200" dirty="0" smtClean="0">
                <a:solidFill>
                  <a:srgbClr val="FF0000"/>
                </a:solidFill>
              </a:rPr>
              <a:t>Idealist-Realist Debate</a:t>
            </a:r>
            <a:r>
              <a:rPr lang="id-ID" sz="3200" dirty="0" smtClean="0"/>
              <a:t>”</a:t>
            </a:r>
          </a:p>
          <a:p>
            <a:r>
              <a:rPr lang="id-ID" sz="3200" dirty="0" smtClean="0"/>
              <a:t>Perdebatan ini terjadi pada dekade 1930an hingga 1940an</a:t>
            </a:r>
          </a:p>
          <a:p>
            <a:r>
              <a:rPr lang="id-ID" sz="3200" dirty="0" smtClean="0"/>
              <a:t>Kaum idealis bertahan pada posisinya bahwa hukum dan organisasi internasional adalah instrumen vital perdamain dunia</a:t>
            </a:r>
          </a:p>
          <a:p>
            <a:r>
              <a:rPr lang="id-ID" sz="3200" dirty="0" smtClean="0"/>
              <a:t>Kaum realis menekankan sifat anarkhi dari politik internasional dan bagaimana negara harus survival dalam situasi itu dengan power yang memadai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32051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92887" cy="1224136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THE SECOND GREAT DEBATE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340768"/>
            <a:ext cx="8496944" cy="5184576"/>
          </a:xfrm>
        </p:spPr>
        <p:txBody>
          <a:bodyPr>
            <a:normAutofit fontScale="92500" lnSpcReduction="20000"/>
          </a:bodyPr>
          <a:lstStyle/>
          <a:p>
            <a:r>
              <a:rPr lang="id-ID" sz="3200" dirty="0" smtClean="0"/>
              <a:t>Perdebatan besar yang kedua dalam studi HI dikenal dengan “</a:t>
            </a:r>
            <a:r>
              <a:rPr lang="id-ID" sz="3200" dirty="0" smtClean="0">
                <a:solidFill>
                  <a:srgbClr val="FF0000"/>
                </a:solidFill>
              </a:rPr>
              <a:t>traditionalism </a:t>
            </a:r>
            <a:r>
              <a:rPr lang="id-ID" sz="3200" dirty="0" smtClean="0"/>
              <a:t>versus </a:t>
            </a:r>
            <a:r>
              <a:rPr lang="id-ID" sz="3200" dirty="0" smtClean="0">
                <a:solidFill>
                  <a:srgbClr val="FF0000"/>
                </a:solidFill>
              </a:rPr>
              <a:t>scientism/behavioralism</a:t>
            </a:r>
            <a:r>
              <a:rPr lang="id-ID" sz="3200" dirty="0" smtClean="0"/>
              <a:t>”  </a:t>
            </a:r>
          </a:p>
          <a:p>
            <a:r>
              <a:rPr lang="id-ID" sz="3200" dirty="0" smtClean="0"/>
              <a:t>Perdebatan ini terjadi pada akhir dekade 1950an hingga dekade 1960an</a:t>
            </a:r>
          </a:p>
          <a:p>
            <a:r>
              <a:rPr lang="id-ID" sz="3200" dirty="0" smtClean="0"/>
              <a:t>Kaum saintifik/behavioralis memperkenal-kan dan mempercayai kekuatan metode ilmiah (</a:t>
            </a:r>
            <a:r>
              <a:rPr lang="id-ID" sz="3200" i="1" dirty="0" smtClean="0"/>
              <a:t>scientific method</a:t>
            </a:r>
            <a:r>
              <a:rPr lang="id-ID" sz="3200" dirty="0" smtClean="0"/>
              <a:t>) dalam penelitian hubungan internaional</a:t>
            </a:r>
          </a:p>
          <a:p>
            <a:r>
              <a:rPr lang="id-ID" sz="3200" dirty="0" smtClean="0"/>
              <a:t>Kaum tradisionalis lebih mempercayai kekuatan pendekatan historis-interpretatif dalam kajian hubungan internasional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3738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20879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THE THIRD GREAT DEBATE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8892480" cy="5328592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Perdebatan besar ketiga dalam studi HI lebih dikenal dengan sebutan “</a:t>
            </a:r>
            <a:r>
              <a:rPr lang="id-ID" sz="3200" i="1" dirty="0" smtClean="0">
                <a:solidFill>
                  <a:srgbClr val="FF0000"/>
                </a:solidFill>
              </a:rPr>
              <a:t>inter-paradigm debate</a:t>
            </a:r>
            <a:r>
              <a:rPr lang="id-ID" sz="3200" dirty="0" smtClean="0"/>
              <a:t>” (perdebatan antar paradigma)</a:t>
            </a:r>
          </a:p>
          <a:p>
            <a:r>
              <a:rPr lang="id-ID" sz="3200" dirty="0" smtClean="0"/>
              <a:t>Perdebatan antara </a:t>
            </a:r>
            <a:r>
              <a:rPr lang="id-ID" sz="3200" u="sng" dirty="0" smtClean="0">
                <a:solidFill>
                  <a:schemeClr val="accent1"/>
                </a:solidFill>
              </a:rPr>
              <a:t>liberalisme</a:t>
            </a:r>
            <a:r>
              <a:rPr lang="id-ID" sz="3200" dirty="0" smtClean="0"/>
              <a:t>, </a:t>
            </a:r>
            <a:r>
              <a:rPr lang="id-ID" sz="3200" u="sng" dirty="0" smtClean="0">
                <a:solidFill>
                  <a:srgbClr val="0070C0"/>
                </a:solidFill>
              </a:rPr>
              <a:t>realisme</a:t>
            </a:r>
            <a:r>
              <a:rPr lang="id-ID" sz="3200" dirty="0" smtClean="0"/>
              <a:t> dan </a:t>
            </a:r>
            <a:r>
              <a:rPr lang="id-ID" sz="3200" u="sng" dirty="0" smtClean="0">
                <a:solidFill>
                  <a:srgbClr val="7030A0"/>
                </a:solidFill>
              </a:rPr>
              <a:t>teori radikal </a:t>
            </a:r>
            <a:r>
              <a:rPr lang="id-ID" sz="3200" dirty="0" smtClean="0"/>
              <a:t>dalam HI</a:t>
            </a:r>
          </a:p>
          <a:p>
            <a:r>
              <a:rPr lang="id-ID" sz="3200" dirty="0" smtClean="0"/>
              <a:t>Ada pula yang menyebut perdebatan antara </a:t>
            </a:r>
            <a:r>
              <a:rPr lang="id-ID" sz="3200" u="sng" dirty="0" smtClean="0">
                <a:solidFill>
                  <a:schemeClr val="accent5">
                    <a:lumMod val="75000"/>
                  </a:schemeClr>
                </a:solidFill>
              </a:rPr>
              <a:t>realisme</a:t>
            </a:r>
            <a:r>
              <a:rPr lang="id-ID" sz="3200" dirty="0" smtClean="0"/>
              <a:t>, </a:t>
            </a:r>
            <a:r>
              <a:rPr lang="id-ID" sz="3200" u="sng" dirty="0" smtClean="0">
                <a:solidFill>
                  <a:schemeClr val="accent5">
                    <a:lumMod val="75000"/>
                  </a:schemeClr>
                </a:solidFill>
              </a:rPr>
              <a:t>institusionalisme</a:t>
            </a:r>
            <a:r>
              <a:rPr lang="id-ID" sz="3200" dirty="0" smtClean="0"/>
              <a:t>, dan </a:t>
            </a:r>
            <a:r>
              <a:rPr lang="id-ID" sz="3200" u="sng" dirty="0" smtClean="0">
                <a:solidFill>
                  <a:schemeClr val="bg2">
                    <a:lumMod val="50000"/>
                  </a:schemeClr>
                </a:solidFill>
              </a:rPr>
              <a:t>strukturalisme</a:t>
            </a:r>
          </a:p>
          <a:p>
            <a:r>
              <a:rPr lang="id-ID" sz="32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Perdebatan mereka terjadi pada dekade 1970an hingga 1980an awal</a:t>
            </a:r>
            <a:endParaRPr lang="id-ID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697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136903" cy="1152128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THE FOURTH GREAT DEBATE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340768"/>
            <a:ext cx="8424936" cy="5112568"/>
          </a:xfrm>
        </p:spPr>
        <p:txBody>
          <a:bodyPr>
            <a:normAutofit fontScale="92500" lnSpcReduction="10000"/>
          </a:bodyPr>
          <a:lstStyle/>
          <a:p>
            <a:r>
              <a:rPr lang="id-ID" sz="3200" dirty="0" smtClean="0"/>
              <a:t>Perdebatan besar keempat dalam studi HI adalah antara kaum </a:t>
            </a:r>
            <a:r>
              <a:rPr lang="id-ID" sz="3200" i="1" dirty="0" smtClean="0">
                <a:solidFill>
                  <a:srgbClr val="FF0000"/>
                </a:solidFill>
              </a:rPr>
              <a:t>positivist</a:t>
            </a:r>
            <a:r>
              <a:rPr lang="id-ID" sz="3200" dirty="0" smtClean="0"/>
              <a:t> dan kaum </a:t>
            </a:r>
            <a:r>
              <a:rPr lang="id-ID" sz="3200" i="1" dirty="0" smtClean="0">
                <a:solidFill>
                  <a:srgbClr val="FF0000"/>
                </a:solidFill>
              </a:rPr>
              <a:t>post-positivist. </a:t>
            </a:r>
          </a:p>
          <a:p>
            <a:r>
              <a:rPr lang="id-ID" sz="3200" dirty="0" smtClean="0"/>
              <a:t>Ada pula yang menyebut debat antara “</a:t>
            </a:r>
            <a:r>
              <a:rPr lang="id-ID" sz="3200" dirty="0" smtClean="0">
                <a:solidFill>
                  <a:srgbClr val="FF0000"/>
                </a:solidFill>
              </a:rPr>
              <a:t>rationalists versus reflectivists</a:t>
            </a:r>
            <a:r>
              <a:rPr lang="id-ID" sz="3200" dirty="0" smtClean="0"/>
              <a:t>”</a:t>
            </a:r>
          </a:p>
          <a:p>
            <a:r>
              <a:rPr lang="id-ID" sz="3200" dirty="0" smtClean="0"/>
              <a:t>Perdebatan mereka mulai terjadi pada akhir dekade 1980an hingga 1990an, bahkan masih berlangsung sampai kini</a:t>
            </a:r>
          </a:p>
          <a:p>
            <a:r>
              <a:rPr lang="id-ID" sz="3200" dirty="0" smtClean="0"/>
              <a:t>Perdebatan mereka lebih pada aspek epistemologi/metodologi yang paling sesuai untuk studi HI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277961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08911" cy="792088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TIANG PENYANGGA SAINS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412776"/>
            <a:ext cx="8424936" cy="5184576"/>
          </a:xfrm>
        </p:spPr>
        <p:txBody>
          <a:bodyPr>
            <a:normAutofit/>
          </a:bodyPr>
          <a:lstStyle/>
          <a:p>
            <a:pPr marL="560070" indent="-514350">
              <a:buAutoNum type="arabicPeriod"/>
            </a:pPr>
            <a:r>
              <a:rPr lang="id-ID" sz="3200" dirty="0" smtClean="0">
                <a:solidFill>
                  <a:srgbClr val="FF0000"/>
                </a:solidFill>
              </a:rPr>
              <a:t>Ontologi</a:t>
            </a:r>
            <a:r>
              <a:rPr lang="id-ID" sz="3200" dirty="0" smtClean="0"/>
              <a:t>: berkenaan dengan obyek, hakekat, atau apa yang dikaji/dipelajari oleh ilmu pengetahuan tertentu</a:t>
            </a:r>
          </a:p>
          <a:p>
            <a:pPr marL="560070" indent="-514350">
              <a:buAutoNum type="arabicPeriod"/>
            </a:pPr>
            <a:r>
              <a:rPr lang="id-ID" sz="3200" dirty="0" smtClean="0">
                <a:solidFill>
                  <a:srgbClr val="FF0000"/>
                </a:solidFill>
              </a:rPr>
              <a:t>Epistemologi</a:t>
            </a:r>
            <a:r>
              <a:rPr lang="id-ID" sz="3200" dirty="0" smtClean="0"/>
              <a:t>: berkenaan dengan bagai-mana cara mengkaji/mempelajari ilmu pengetahuan tersebut     Metodologi</a:t>
            </a:r>
          </a:p>
          <a:p>
            <a:pPr marL="560070" indent="-514350">
              <a:buAutoNum type="arabicPeriod"/>
            </a:pPr>
            <a:r>
              <a:rPr lang="id-ID" sz="3200" dirty="0" smtClean="0">
                <a:solidFill>
                  <a:srgbClr val="FF0000"/>
                </a:solidFill>
              </a:rPr>
              <a:t>Aksiologi</a:t>
            </a:r>
            <a:r>
              <a:rPr lang="id-ID" sz="3200" dirty="0" smtClean="0"/>
              <a:t>: berkenaan dengan apa manfaat atau kegunaan ilmu pengetahuan itu bagi manusia (masyarakat).</a:t>
            </a:r>
          </a:p>
          <a:p>
            <a:pPr marL="45720" indent="0">
              <a:buNone/>
            </a:pPr>
            <a:endParaRPr lang="id-ID" sz="32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07868" y="429309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8905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920879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Mohtar Mas’oed</a:t>
            </a:r>
            <a:endParaRPr lang="id-ID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1844824"/>
            <a:ext cx="3600400" cy="4680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171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920879" cy="792088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ONTOLOGI ILMU HI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844824"/>
            <a:ext cx="8424936" cy="468052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Menurut </a:t>
            </a:r>
            <a:r>
              <a:rPr lang="id-ID" sz="3200" dirty="0" smtClean="0">
                <a:solidFill>
                  <a:srgbClr val="FF0000"/>
                </a:solidFill>
              </a:rPr>
              <a:t>kaum tradisional</a:t>
            </a:r>
            <a:r>
              <a:rPr lang="id-ID" sz="3200" dirty="0" smtClean="0"/>
              <a:t>, studi HI mempe-jari hal ihwal aksi-reaksi antar negara (</a:t>
            </a:r>
            <a:r>
              <a:rPr lang="id-ID" sz="3200" i="1" dirty="0" smtClean="0"/>
              <a:t>inter-state relations</a:t>
            </a:r>
            <a:r>
              <a:rPr lang="id-ID" sz="3200" dirty="0" smtClean="0"/>
              <a:t>)</a:t>
            </a:r>
          </a:p>
          <a:p>
            <a:r>
              <a:rPr lang="id-ID" sz="3200" dirty="0" smtClean="0"/>
              <a:t>Menurut </a:t>
            </a:r>
            <a:r>
              <a:rPr lang="id-ID" sz="3200" dirty="0" smtClean="0">
                <a:solidFill>
                  <a:srgbClr val="FF0000"/>
                </a:solidFill>
              </a:rPr>
              <a:t>kaum saintifik</a:t>
            </a:r>
            <a:r>
              <a:rPr lang="id-ID" sz="3200" dirty="0" smtClean="0"/>
              <a:t>, studi HI mempela-jari semua bentuk interaksi antar </a:t>
            </a:r>
            <a:r>
              <a:rPr lang="id-ID" sz="3200" dirty="0" smtClean="0"/>
              <a:t>aktor (state and non-state actors) yang </a:t>
            </a:r>
            <a:r>
              <a:rPr lang="id-ID" sz="3200" dirty="0" smtClean="0"/>
              <a:t>melintasi batas-batas nasional (</a:t>
            </a:r>
            <a:r>
              <a:rPr lang="id-ID" sz="3200" i="1" dirty="0" smtClean="0"/>
              <a:t>all aspects of human life, all actors of interaction</a:t>
            </a:r>
            <a:r>
              <a:rPr lang="id-ID" sz="3200" dirty="0" smtClean="0"/>
              <a:t>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806081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848871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EPISTEMOLOGI ILMU HI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844824"/>
            <a:ext cx="8280920" cy="4608512"/>
          </a:xfrm>
        </p:spPr>
        <p:txBody>
          <a:bodyPr>
            <a:normAutofit/>
          </a:bodyPr>
          <a:lstStyle/>
          <a:p>
            <a:r>
              <a:rPr lang="id-ID" sz="3200" dirty="0" smtClean="0"/>
              <a:t>Cara mempelajari </a:t>
            </a:r>
            <a:r>
              <a:rPr lang="id-ID" sz="3200" dirty="0" smtClean="0"/>
              <a:t>ilmu </a:t>
            </a:r>
            <a:r>
              <a:rPr lang="id-ID" sz="3200" dirty="0" smtClean="0"/>
              <a:t>HI berbeda-beda tergantung pendekatan atau paradigma yang dianut</a:t>
            </a:r>
          </a:p>
          <a:p>
            <a:r>
              <a:rPr lang="id-ID" sz="3200" dirty="0" smtClean="0"/>
              <a:t>Secara garis besar ada 2 (dua) pendekatan utama (</a:t>
            </a:r>
            <a:r>
              <a:rPr lang="id-ID" sz="3200" i="1" dirty="0" smtClean="0"/>
              <a:t>mainstream</a:t>
            </a:r>
            <a:r>
              <a:rPr lang="id-ID" sz="3200" dirty="0" smtClean="0"/>
              <a:t>) dalam mempelajari obyek ilmu HI, yaitu secara kualitatif dan kuantitatif (humanisme dan </a:t>
            </a:r>
            <a:r>
              <a:rPr lang="id-ID" sz="3200" dirty="0" smtClean="0"/>
              <a:t>positivisme, rasionalisme vs reflektivisme)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782928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848871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AKSIOLOGI ILMU HI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700808"/>
            <a:ext cx="8208912" cy="4752528"/>
          </a:xfrm>
        </p:spPr>
        <p:txBody>
          <a:bodyPr>
            <a:normAutofit/>
          </a:bodyPr>
          <a:lstStyle/>
          <a:p>
            <a:r>
              <a:rPr lang="id-ID" sz="3200" dirty="0" smtClean="0"/>
              <a:t>Sesuai sejarah kelahirannya pasca PD I, ilmu HI lahir untuk mencari sebab-sebab perang (</a:t>
            </a:r>
            <a:r>
              <a:rPr lang="id-ID" sz="3200" i="1" dirty="0" smtClean="0"/>
              <a:t>the causes of war</a:t>
            </a:r>
            <a:r>
              <a:rPr lang="id-ID" sz="3200" dirty="0" smtClean="0"/>
              <a:t>) guna memberikan sumbangan pada terciptanya perdamain dan ketertiban dunia (</a:t>
            </a:r>
            <a:r>
              <a:rPr lang="id-ID" sz="3200" i="1" dirty="0" smtClean="0"/>
              <a:t>peace and world order</a:t>
            </a:r>
            <a:r>
              <a:rPr lang="id-ID" sz="3200" dirty="0" smtClean="0"/>
              <a:t>)</a:t>
            </a:r>
          </a:p>
          <a:p>
            <a:r>
              <a:rPr lang="id-ID" sz="3200" dirty="0" smtClean="0"/>
              <a:t>Ilmu HI dilahirkan untuk membantu terciptanya sistem internasional yang stabil dan adil </a:t>
            </a:r>
            <a:r>
              <a:rPr lang="id-ID" sz="3200" dirty="0" smtClean="0"/>
              <a:t>(security, welfare, justice)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69834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848871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PENGERTIAN METODOLOGI</a:t>
            </a:r>
            <a:endParaRPr lang="id-ID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1772816"/>
            <a:ext cx="6336704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10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76672"/>
            <a:ext cx="7848871" cy="936104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DEFINISI METODOLOGI-1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55576" y="1844824"/>
            <a:ext cx="7992888" cy="4536504"/>
          </a:xfrm>
        </p:spPr>
        <p:txBody>
          <a:bodyPr>
            <a:normAutofit/>
          </a:bodyPr>
          <a:lstStyle/>
          <a:p>
            <a:r>
              <a:rPr lang="id-ID" sz="3200" dirty="0" smtClean="0">
                <a:solidFill>
                  <a:schemeClr val="accent6"/>
                </a:solidFill>
              </a:rPr>
              <a:t>Metodologi</a:t>
            </a:r>
            <a:r>
              <a:rPr lang="id-ID" sz="3200" dirty="0" smtClean="0"/>
              <a:t> : methodos + logos (ilmu tentang metode)</a:t>
            </a:r>
          </a:p>
          <a:p>
            <a:r>
              <a:rPr lang="id-ID" sz="3200" dirty="0" smtClean="0">
                <a:solidFill>
                  <a:srgbClr val="FF0000"/>
                </a:solidFill>
              </a:rPr>
              <a:t>Rusadi Kantaprawira</a:t>
            </a:r>
            <a:r>
              <a:rPr lang="id-ID" sz="3200" dirty="0" smtClean="0"/>
              <a:t>: Ilmu yang berkenaan dengan metode-metode (cara-cara) </a:t>
            </a:r>
          </a:p>
          <a:p>
            <a:r>
              <a:rPr lang="id-ID" sz="3200" dirty="0" smtClean="0">
                <a:solidFill>
                  <a:srgbClr val="FF0000"/>
                </a:solidFill>
              </a:rPr>
              <a:t>English Dictionary: </a:t>
            </a:r>
            <a:r>
              <a:rPr lang="id-ID" sz="3200" dirty="0" smtClean="0"/>
              <a:t>Studi tentang metoda-metoda</a:t>
            </a:r>
          </a:p>
          <a:p>
            <a:endParaRPr lang="id-ID" sz="3200" dirty="0" smtClean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336636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848871" cy="864096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DEFINISI METODOLOGI-2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1700808"/>
            <a:ext cx="8280920" cy="4752528"/>
          </a:xfrm>
        </p:spPr>
        <p:txBody>
          <a:bodyPr>
            <a:normAutofit/>
          </a:bodyPr>
          <a:lstStyle/>
          <a:p>
            <a:r>
              <a:rPr lang="id-ID" sz="3200" dirty="0" smtClean="0">
                <a:solidFill>
                  <a:schemeClr val="accent6"/>
                </a:solidFill>
              </a:rPr>
              <a:t>Huang Jianping </a:t>
            </a:r>
            <a:r>
              <a:rPr lang="id-ID" sz="3200" dirty="0" smtClean="0"/>
              <a:t>– Metodologi adalah prosedur yang digunakan untuk mencapai tujuan. Dalam prosedur itu digunakan metoda-metoda dan alat-alat (instrument)</a:t>
            </a:r>
          </a:p>
          <a:p>
            <a:r>
              <a:rPr lang="id-ID" sz="3200" dirty="0" smtClean="0">
                <a:solidFill>
                  <a:srgbClr val="FF0000"/>
                </a:solidFill>
              </a:rPr>
              <a:t>Toety Herati Nurhadi </a:t>
            </a:r>
            <a:r>
              <a:rPr lang="id-ID" sz="3200" dirty="0" smtClean="0"/>
              <a:t>– Metodologi adalah metode yang ditempuh untuk mendapatkan teori dalam ilmu pengetahuan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00994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704855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DEFINISI METODOLOGI-3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1556792"/>
            <a:ext cx="8280920" cy="4824536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>
                <a:solidFill>
                  <a:srgbClr val="FF0000"/>
                </a:solidFill>
              </a:rPr>
              <a:t>English Dictionary </a:t>
            </a:r>
            <a:r>
              <a:rPr lang="id-ID" sz="3200" dirty="0" smtClean="0"/>
              <a:t>– Metodologi merupakan sekumpulan metoda, praktek, prosedur dan aturan yang digunakan untuk melakukan riset dalam bidang ilmu tertentu.</a:t>
            </a:r>
          </a:p>
          <a:p>
            <a:r>
              <a:rPr lang="id-ID" sz="3200" dirty="0" smtClean="0">
                <a:solidFill>
                  <a:srgbClr val="FF0000"/>
                </a:solidFill>
              </a:rPr>
              <a:t>American Heritage Dictionary </a:t>
            </a:r>
            <a:r>
              <a:rPr lang="id-ID" sz="3200" dirty="0" smtClean="0"/>
              <a:t>– Metodologi merupakan keseluruhan praktek, prosedur, dan aturan (</a:t>
            </a:r>
            <a:r>
              <a:rPr lang="id-ID" sz="3200" i="1" dirty="0" smtClean="0"/>
              <a:t>rules</a:t>
            </a:r>
            <a:r>
              <a:rPr lang="id-ID" sz="3200" dirty="0" smtClean="0"/>
              <a:t>) yang digunakan dalam disiplin ilmu atau dalam pelaksanaan sebuah riset.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241396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776863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METODOLOGI HI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1268760"/>
            <a:ext cx="8280920" cy="5328592"/>
          </a:xfrm>
        </p:spPr>
        <p:txBody>
          <a:bodyPr>
            <a:normAutofit/>
          </a:bodyPr>
          <a:lstStyle/>
          <a:p>
            <a:r>
              <a:rPr lang="id-ID" sz="3200" dirty="0" smtClean="0"/>
              <a:t>Merupakan prosedur bagaimana ilmu/pengetahuan tentang hubungan internasional diperoleh</a:t>
            </a:r>
          </a:p>
          <a:p>
            <a:r>
              <a:rPr lang="id-ID" sz="3200" dirty="0" smtClean="0"/>
              <a:t>Tentang cara-cara, teknik-teknik, prinsip-prinsip, atau aturan-aturan penelitian apa yang diterapkan untuk membangun ilmu HI</a:t>
            </a:r>
          </a:p>
          <a:p>
            <a:r>
              <a:rPr lang="id-ID" sz="3200" dirty="0" smtClean="0"/>
              <a:t>Metode yang dipakai untuk mendeskripsikan, menjelaskan, menganalisis, meramalkan, dan melakukan evaluasi atas fenomena-fenomena HI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135175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776863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HAKEKAT METODOLOGI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1412776"/>
            <a:ext cx="8352928" cy="5040560"/>
          </a:xfrm>
        </p:spPr>
        <p:txBody>
          <a:bodyPr>
            <a:normAutofit fontScale="92500"/>
          </a:bodyPr>
          <a:lstStyle/>
          <a:p>
            <a:r>
              <a:rPr lang="id-ID" sz="3200" dirty="0" smtClean="0">
                <a:solidFill>
                  <a:srgbClr val="FF0000"/>
                </a:solidFill>
              </a:rPr>
              <a:t>Kata kunci metodologi </a:t>
            </a:r>
            <a:r>
              <a:rPr lang="id-ID" sz="3200" dirty="0" smtClean="0"/>
              <a:t>: </a:t>
            </a:r>
          </a:p>
          <a:p>
            <a:pPr marL="4572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- PROSEDUR</a:t>
            </a:r>
          </a:p>
          <a:p>
            <a:pPr marL="4572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- PENELITIAN </a:t>
            </a:r>
          </a:p>
          <a:p>
            <a:pPr marL="45720" indent="0">
              <a:buNone/>
            </a:pPr>
            <a:r>
              <a:rPr lang="id-ID" sz="3200" dirty="0"/>
              <a:t> </a:t>
            </a:r>
            <a:r>
              <a:rPr lang="id-ID" sz="3200" dirty="0" smtClean="0"/>
              <a:t> - ILMU PENGETAHUAN </a:t>
            </a:r>
          </a:p>
          <a:p>
            <a:r>
              <a:rPr lang="id-ID" sz="3200" dirty="0"/>
              <a:t> </a:t>
            </a:r>
            <a:r>
              <a:rPr lang="id-ID" sz="3200" dirty="0" smtClean="0"/>
              <a:t>Tak ada ilmu pengetahuan (sains) tanpa  penelitian (riset). Tak ada riset tanpa menggunakan prosedur</a:t>
            </a:r>
          </a:p>
          <a:p>
            <a:r>
              <a:rPr lang="id-ID" sz="3200" dirty="0"/>
              <a:t> </a:t>
            </a:r>
            <a:r>
              <a:rPr lang="id-ID" sz="3200" dirty="0" smtClean="0">
                <a:solidFill>
                  <a:srgbClr val="FF0000"/>
                </a:solidFill>
              </a:rPr>
              <a:t>Metodologi HI</a:t>
            </a:r>
            <a:r>
              <a:rPr lang="id-ID" sz="3200" dirty="0" smtClean="0"/>
              <a:t>: berbagai prosedur penelitian (riset) untuk membangun ilmu HI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6051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5" y="404664"/>
            <a:ext cx="7478216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PROSEDUR KEILMUAN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1412776"/>
            <a:ext cx="7848872" cy="5040560"/>
          </a:xfrm>
        </p:spPr>
        <p:txBody>
          <a:bodyPr/>
          <a:lstStyle/>
          <a:p>
            <a:pPr algn="ctr"/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971598" y="1556792"/>
            <a:ext cx="2952331" cy="936104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MENETAPKAN MASALAH</a:t>
            </a:r>
            <a:endParaRPr lang="id-ID" sz="2000" dirty="0"/>
          </a:p>
        </p:txBody>
      </p:sp>
      <p:sp>
        <p:nvSpPr>
          <p:cNvPr id="5" name="Oval 4"/>
          <p:cNvSpPr/>
          <p:nvPr/>
        </p:nvSpPr>
        <p:spPr>
          <a:xfrm>
            <a:off x="683568" y="3731000"/>
            <a:ext cx="3600400" cy="914400"/>
          </a:xfrm>
          <a:prstGeom prst="ellipse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MENDEFINISIKAN KONSEP</a:t>
            </a:r>
            <a:endParaRPr lang="id-ID" dirty="0"/>
          </a:p>
        </p:txBody>
      </p:sp>
      <p:sp>
        <p:nvSpPr>
          <p:cNvPr id="6" name="Rectangle 5"/>
          <p:cNvSpPr/>
          <p:nvPr/>
        </p:nvSpPr>
        <p:spPr>
          <a:xfrm>
            <a:off x="971599" y="5517232"/>
            <a:ext cx="2952329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OPERASIONALISASI </a:t>
            </a:r>
          </a:p>
          <a:p>
            <a:pPr algn="ctr"/>
            <a:r>
              <a:rPr lang="id-ID" sz="2000" dirty="0" smtClean="0"/>
              <a:t>KONSEP</a:t>
            </a:r>
            <a:endParaRPr lang="id-ID" sz="2000" dirty="0"/>
          </a:p>
        </p:txBody>
      </p:sp>
      <p:sp>
        <p:nvSpPr>
          <p:cNvPr id="7" name="Rectangle 6"/>
          <p:cNvSpPr/>
          <p:nvPr/>
        </p:nvSpPr>
        <p:spPr>
          <a:xfrm>
            <a:off x="5220072" y="5505716"/>
            <a:ext cx="309634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dirty="0" smtClean="0"/>
              <a:t>MENETAPKAN </a:t>
            </a:r>
          </a:p>
          <a:p>
            <a:pPr algn="ctr"/>
            <a:r>
              <a:rPr lang="id-ID" sz="2000" dirty="0" smtClean="0"/>
              <a:t>INSTRUMEN</a:t>
            </a:r>
            <a:endParaRPr lang="id-ID" sz="2000" dirty="0"/>
          </a:p>
        </p:txBody>
      </p:sp>
      <p:sp>
        <p:nvSpPr>
          <p:cNvPr id="8" name="Oval 7"/>
          <p:cNvSpPr/>
          <p:nvPr/>
        </p:nvSpPr>
        <p:spPr>
          <a:xfrm>
            <a:off x="5004048" y="3573016"/>
            <a:ext cx="3456384" cy="1072384"/>
          </a:xfrm>
          <a:prstGeom prst="ellipse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/>
              <a:t>MENETAPKAN UNIT ANALISIS &amp; SAMPEL</a:t>
            </a:r>
            <a:endParaRPr lang="id-ID" dirty="0"/>
          </a:p>
        </p:txBody>
      </p:sp>
      <p:sp>
        <p:nvSpPr>
          <p:cNvPr id="9" name="Rectangle 8"/>
          <p:cNvSpPr/>
          <p:nvPr/>
        </p:nvSpPr>
        <p:spPr>
          <a:xfrm>
            <a:off x="5004048" y="1556792"/>
            <a:ext cx="3312368" cy="936104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RISET</a:t>
            </a:r>
            <a:endParaRPr lang="id-ID" sz="2400" b="1" dirty="0"/>
          </a:p>
        </p:txBody>
      </p:sp>
      <p:sp>
        <p:nvSpPr>
          <p:cNvPr id="10" name="Down Arrow 9"/>
          <p:cNvSpPr/>
          <p:nvPr/>
        </p:nvSpPr>
        <p:spPr>
          <a:xfrm>
            <a:off x="1943708" y="2537207"/>
            <a:ext cx="1080120" cy="1193793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1" name="Down Arrow 10"/>
          <p:cNvSpPr/>
          <p:nvPr/>
        </p:nvSpPr>
        <p:spPr>
          <a:xfrm>
            <a:off x="1943708" y="4645400"/>
            <a:ext cx="1080120" cy="871832"/>
          </a:xfrm>
          <a:prstGeom prst="down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2" name="Right Arrow 11"/>
          <p:cNvSpPr/>
          <p:nvPr/>
        </p:nvSpPr>
        <p:spPr>
          <a:xfrm>
            <a:off x="3923929" y="5688520"/>
            <a:ext cx="1296143" cy="54879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Up Arrow 12"/>
          <p:cNvSpPr/>
          <p:nvPr/>
        </p:nvSpPr>
        <p:spPr>
          <a:xfrm>
            <a:off x="6228184" y="4645400"/>
            <a:ext cx="988688" cy="871831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Up Arrow 13"/>
          <p:cNvSpPr/>
          <p:nvPr/>
        </p:nvSpPr>
        <p:spPr>
          <a:xfrm>
            <a:off x="6228184" y="2537207"/>
            <a:ext cx="988688" cy="978408"/>
          </a:xfrm>
          <a:prstGeom prst="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53359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548680"/>
            <a:ext cx="7560839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Trygve Mathisen</a:t>
            </a:r>
            <a:endParaRPr lang="id-ID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99" y="1628800"/>
            <a:ext cx="3672409" cy="496855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444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79" cy="936104"/>
          </a:xfrm>
        </p:spPr>
        <p:txBody>
          <a:bodyPr/>
          <a:lstStyle/>
          <a:p>
            <a:pPr marL="0" indent="0" algn="ctr">
              <a:buNone/>
            </a:pPr>
            <a:r>
              <a:rPr lang="id-ID" sz="4400" dirty="0" smtClean="0"/>
              <a:t>HUBUNGAN RISET - SAINS</a:t>
            </a:r>
            <a:endParaRPr lang="id-ID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539552" y="1340768"/>
            <a:ext cx="8136904" cy="5328592"/>
          </a:xfrm>
        </p:spPr>
        <p:txBody>
          <a:bodyPr>
            <a:normAutofit fontScale="92500" lnSpcReduction="10000"/>
          </a:bodyPr>
          <a:lstStyle/>
          <a:p>
            <a:r>
              <a:rPr lang="id-ID" sz="3200" dirty="0" smtClean="0"/>
              <a:t>Riset/penelitian hakekatnya merupakan suatu proses untuk mengembangkan sains</a:t>
            </a:r>
          </a:p>
          <a:p>
            <a:r>
              <a:rPr lang="id-ID" sz="3200" dirty="0" smtClean="0"/>
              <a:t>Sains hanya dapat berkembang melalui riset-riset, tidak ada cara lain</a:t>
            </a:r>
          </a:p>
          <a:p>
            <a:r>
              <a:rPr lang="id-ID" sz="3200" dirty="0" smtClean="0"/>
              <a:t>Riset dalam rangka pengembangan sains dapat dilakukan melalui prosedur/ metodologi </a:t>
            </a:r>
            <a:r>
              <a:rPr lang="id-ID" sz="3200" u="sng" dirty="0" smtClean="0">
                <a:solidFill>
                  <a:srgbClr val="FF0000"/>
                </a:solidFill>
              </a:rPr>
              <a:t>induktif </a:t>
            </a:r>
            <a:r>
              <a:rPr lang="id-ID" sz="3200" dirty="0" smtClean="0"/>
              <a:t>dan </a:t>
            </a:r>
            <a:r>
              <a:rPr lang="id-ID" sz="3200" u="sng" dirty="0" smtClean="0">
                <a:solidFill>
                  <a:srgbClr val="FF0000"/>
                </a:solidFill>
              </a:rPr>
              <a:t>deduktif</a:t>
            </a:r>
          </a:p>
          <a:p>
            <a:r>
              <a:rPr lang="id-ID" sz="3200" dirty="0" smtClean="0"/>
              <a:t>Masing-masing prosedur/metodologi mempunyai aturan mainnya sendiri-sendiri, tetapi keduanya membentuk suatu siklus keilmuan dalam rangka pengembangan sains </a:t>
            </a:r>
          </a:p>
          <a:p>
            <a:endParaRPr lang="id-ID" sz="3200" dirty="0" smtClean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667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7" y="404664"/>
            <a:ext cx="7550224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SIKLUS KEILMUAN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412776"/>
            <a:ext cx="8712968" cy="5445224"/>
          </a:xfrm>
          <a:ln w="38100">
            <a:solidFill>
              <a:schemeClr val="bg1"/>
            </a:solidFill>
          </a:ln>
        </p:spPr>
        <p:txBody>
          <a:bodyPr/>
          <a:lstStyle/>
          <a:p>
            <a:endParaRPr lang="id-ID" dirty="0"/>
          </a:p>
        </p:txBody>
      </p:sp>
      <p:sp>
        <p:nvSpPr>
          <p:cNvPr id="4" name="Oval 3"/>
          <p:cNvSpPr/>
          <p:nvPr/>
        </p:nvSpPr>
        <p:spPr>
          <a:xfrm>
            <a:off x="3851920" y="1484784"/>
            <a:ext cx="1465312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TEORI</a:t>
            </a:r>
            <a:endParaRPr lang="id-ID" sz="2400" b="1" dirty="0"/>
          </a:p>
        </p:txBody>
      </p:sp>
      <p:sp>
        <p:nvSpPr>
          <p:cNvPr id="5" name="Oval 4"/>
          <p:cNvSpPr/>
          <p:nvPr/>
        </p:nvSpPr>
        <p:spPr>
          <a:xfrm>
            <a:off x="5652120" y="3501007"/>
            <a:ext cx="2880320" cy="106072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HIPOTESA</a:t>
            </a:r>
            <a:endParaRPr lang="id-ID" sz="2400" b="1" dirty="0"/>
          </a:p>
        </p:txBody>
      </p:sp>
      <p:sp>
        <p:nvSpPr>
          <p:cNvPr id="6" name="Oval 5"/>
          <p:cNvSpPr/>
          <p:nvPr/>
        </p:nvSpPr>
        <p:spPr>
          <a:xfrm>
            <a:off x="467544" y="3501007"/>
            <a:ext cx="2833464" cy="10607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000" b="1" dirty="0" smtClean="0"/>
              <a:t>GENERALISASI EMPIRIS</a:t>
            </a:r>
            <a:endParaRPr lang="id-ID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3851920" y="5661248"/>
            <a:ext cx="1465312" cy="8640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FAKTA</a:t>
            </a:r>
            <a:endParaRPr lang="id-ID" sz="2400" b="1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691680" y="1916650"/>
            <a:ext cx="2146310" cy="1440160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1691680" y="4568949"/>
            <a:ext cx="2146310" cy="1524348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5317232" y="4568949"/>
            <a:ext cx="1919064" cy="1675581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317232" y="1916650"/>
            <a:ext cx="1919064" cy="1440160"/>
          </a:xfrm>
          <a:prstGeom prst="straightConnector1">
            <a:avLst/>
          </a:prstGeom>
          <a:ln w="3810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3" idx="2"/>
          </p:cNvCxnSpPr>
          <p:nvPr/>
        </p:nvCxnSpPr>
        <p:spPr>
          <a:xfrm>
            <a:off x="4584576" y="1196752"/>
            <a:ext cx="23428" cy="56612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179512" y="4027376"/>
            <a:ext cx="8784976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935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3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PENJELASAN GAMBAR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556792"/>
            <a:ext cx="8280920" cy="504056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Wilayah di sebelah kiri garis biru adalah wilayah prosedur/metodologi induktif</a:t>
            </a:r>
          </a:p>
          <a:p>
            <a:r>
              <a:rPr lang="id-ID" sz="3200" dirty="0" smtClean="0"/>
              <a:t>Wilayah di sebelah kanan garis biru adalah wilayah prosedur/metodologi deduktif</a:t>
            </a:r>
          </a:p>
          <a:p>
            <a:r>
              <a:rPr lang="id-ID" sz="3200" dirty="0" smtClean="0"/>
              <a:t>Wilayah di bagian atas garis kuning adalah wilayah abstraksi</a:t>
            </a:r>
          </a:p>
          <a:p>
            <a:r>
              <a:rPr lang="id-ID" sz="3200" dirty="0" smtClean="0"/>
              <a:t>Wilayah di bagian bawah garis kuning adalah wilayah empiris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17966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20879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METODOLOGI INDUKTIF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1268760"/>
            <a:ext cx="8496944" cy="5184576"/>
          </a:xfrm>
        </p:spPr>
        <p:txBody>
          <a:bodyPr>
            <a:normAutofit fontScale="92500"/>
          </a:bodyPr>
          <a:lstStyle/>
          <a:p>
            <a:r>
              <a:rPr lang="id-ID" sz="3200" dirty="0" smtClean="0"/>
              <a:t>Metodologi induktif bersifat </a:t>
            </a:r>
            <a:r>
              <a:rPr lang="id-ID" sz="3200" i="1" dirty="0" smtClean="0"/>
              <a:t>bottom up,</a:t>
            </a:r>
            <a:r>
              <a:rPr lang="id-ID" sz="3200" dirty="0" smtClean="0"/>
              <a:t> dari bawah ke atas</a:t>
            </a:r>
          </a:p>
          <a:p>
            <a:r>
              <a:rPr lang="id-ID" sz="3200" dirty="0" smtClean="0"/>
              <a:t>Dari wilayah yang empiris menuju wilayah yang abstrak</a:t>
            </a:r>
          </a:p>
          <a:p>
            <a:r>
              <a:rPr lang="id-ID" sz="3200" dirty="0" smtClean="0"/>
              <a:t>Dari pernyataan yang bersifat khusus ke umum</a:t>
            </a:r>
          </a:p>
          <a:p>
            <a:r>
              <a:rPr lang="id-ID" sz="3200" dirty="0" smtClean="0"/>
              <a:t>Bermula dari proses pengumpulan fakta-fakta di lapangan menuju proses pembentukan teori</a:t>
            </a:r>
          </a:p>
          <a:p>
            <a:r>
              <a:rPr lang="id-ID" sz="3200" dirty="0" smtClean="0"/>
              <a:t>Tujuan metodologi induktif adalah untuk melahirkan atau membangun teori (</a:t>
            </a:r>
            <a:r>
              <a:rPr lang="id-ID" sz="3200" i="1" dirty="0" smtClean="0">
                <a:solidFill>
                  <a:srgbClr val="FF0000"/>
                </a:solidFill>
              </a:rPr>
              <a:t>theory building</a:t>
            </a:r>
            <a:r>
              <a:rPr lang="id-ID" sz="3200" dirty="0" smtClean="0"/>
              <a:t>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7097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992887" cy="864096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METODOLOGI DEDUKTIF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196752"/>
            <a:ext cx="8892480" cy="5112568"/>
          </a:xfrm>
        </p:spPr>
        <p:txBody>
          <a:bodyPr>
            <a:noAutofit/>
          </a:bodyPr>
          <a:lstStyle/>
          <a:p>
            <a:r>
              <a:rPr lang="id-ID" sz="3200" dirty="0"/>
              <a:t>Metodologi </a:t>
            </a:r>
            <a:r>
              <a:rPr lang="id-ID" sz="3200" dirty="0" smtClean="0"/>
              <a:t>deduktif </a:t>
            </a:r>
            <a:r>
              <a:rPr lang="id-ID" sz="3200" dirty="0"/>
              <a:t>bersifat </a:t>
            </a:r>
            <a:r>
              <a:rPr lang="id-ID" sz="3200" i="1" dirty="0" smtClean="0"/>
              <a:t>top down,</a:t>
            </a:r>
            <a:r>
              <a:rPr lang="id-ID" sz="3200" dirty="0" smtClean="0"/>
              <a:t> </a:t>
            </a:r>
            <a:r>
              <a:rPr lang="id-ID" sz="3200" dirty="0"/>
              <a:t>dari </a:t>
            </a:r>
            <a:r>
              <a:rPr lang="id-ID" sz="3200" dirty="0" smtClean="0"/>
              <a:t>atas ke bawah</a:t>
            </a:r>
            <a:endParaRPr lang="id-ID" sz="3200" dirty="0"/>
          </a:p>
          <a:p>
            <a:r>
              <a:rPr lang="id-ID" sz="3200" dirty="0"/>
              <a:t>Dari wilayah yang </a:t>
            </a:r>
            <a:r>
              <a:rPr lang="id-ID" sz="3200" dirty="0" smtClean="0"/>
              <a:t>abstrak </a:t>
            </a:r>
            <a:r>
              <a:rPr lang="id-ID" sz="3200" dirty="0"/>
              <a:t>menuju wilayah yang </a:t>
            </a:r>
            <a:r>
              <a:rPr lang="id-ID" sz="3200" dirty="0" smtClean="0"/>
              <a:t>empiris</a:t>
            </a:r>
          </a:p>
          <a:p>
            <a:r>
              <a:rPr lang="id-ID" sz="3200" dirty="0" smtClean="0"/>
              <a:t>Dari pernyataan yg bersifat umum ke khusus</a:t>
            </a:r>
            <a:endParaRPr lang="id-ID" sz="3200" dirty="0"/>
          </a:p>
          <a:p>
            <a:r>
              <a:rPr lang="id-ID" sz="3200" dirty="0"/>
              <a:t>Bermula dari </a:t>
            </a:r>
            <a:r>
              <a:rPr lang="id-ID" sz="3200" dirty="0" smtClean="0"/>
              <a:t>teori menuju proses pengumpulan fakta-fakta </a:t>
            </a:r>
            <a:r>
              <a:rPr lang="id-ID" sz="3200" dirty="0"/>
              <a:t>di lapangan </a:t>
            </a:r>
          </a:p>
          <a:p>
            <a:r>
              <a:rPr lang="id-ID" sz="3200" dirty="0"/>
              <a:t>Tujuan metodologi </a:t>
            </a:r>
            <a:r>
              <a:rPr lang="id-ID" sz="3200" dirty="0" smtClean="0"/>
              <a:t>deduktif </a:t>
            </a:r>
            <a:r>
              <a:rPr lang="id-ID" sz="3200" dirty="0"/>
              <a:t>adalah untuk </a:t>
            </a:r>
            <a:r>
              <a:rPr lang="id-ID" sz="3200" dirty="0" smtClean="0"/>
              <a:t>menguji teori </a:t>
            </a:r>
            <a:r>
              <a:rPr lang="id-ID" sz="3200" dirty="0"/>
              <a:t>(</a:t>
            </a:r>
            <a:r>
              <a:rPr lang="id-ID" sz="3200" i="1" dirty="0">
                <a:solidFill>
                  <a:srgbClr val="FF0000"/>
                </a:solidFill>
              </a:rPr>
              <a:t>theory </a:t>
            </a:r>
            <a:r>
              <a:rPr lang="id-ID" sz="3200" i="1" dirty="0" smtClean="0">
                <a:solidFill>
                  <a:srgbClr val="FF0000"/>
                </a:solidFill>
              </a:rPr>
              <a:t>testing</a:t>
            </a:r>
            <a:r>
              <a:rPr lang="id-ID" sz="3200" dirty="0" smtClean="0"/>
              <a:t>) apakah masih relevan dengan fakta atau tidak</a:t>
            </a:r>
            <a:endParaRPr lang="id-ID" sz="3200" dirty="0"/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481609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766249" cy="1224136"/>
          </a:xfrm>
        </p:spPr>
        <p:txBody>
          <a:bodyPr/>
          <a:lstStyle/>
          <a:p>
            <a:pPr marL="0" indent="0" algn="l">
              <a:buNone/>
            </a:pPr>
            <a:r>
              <a:rPr lang="id-ID" sz="3600" dirty="0" smtClean="0">
                <a:solidFill>
                  <a:schemeClr val="tx1"/>
                </a:solidFill>
              </a:rPr>
              <a:t>PROSEDUR/TAHAPAN </a:t>
            </a:r>
            <a:br>
              <a:rPr lang="id-ID" sz="3600" dirty="0" smtClean="0">
                <a:solidFill>
                  <a:schemeClr val="tx1"/>
                </a:solidFill>
              </a:rPr>
            </a:br>
            <a:r>
              <a:rPr lang="id-ID" sz="3600" dirty="0" smtClean="0">
                <a:solidFill>
                  <a:schemeClr val="tx1"/>
                </a:solidFill>
              </a:rPr>
              <a:t>METODOLOGI INDUKTIF</a:t>
            </a:r>
            <a:endParaRPr lang="id-ID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628800"/>
            <a:ext cx="8064896" cy="4824536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215380" y="6044108"/>
            <a:ext cx="198072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GEJALA</a:t>
            </a:r>
            <a:endParaRPr lang="id-ID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992460" y="5229200"/>
            <a:ext cx="223224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FAKTA</a:t>
            </a:r>
            <a:endParaRPr lang="id-ID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160240" y="4365104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INDIKATOR</a:t>
            </a:r>
            <a:endParaRPr lang="id-ID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3224708" y="3437570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VARIABEL</a:t>
            </a:r>
            <a:endParaRPr lang="id-ID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4536504" y="2492896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KONSEP</a:t>
            </a:r>
            <a:endParaRPr lang="id-ID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5600972" y="1628800"/>
            <a:ext cx="252028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GENERALISASI</a:t>
            </a:r>
            <a:endParaRPr lang="id-ID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6912768" y="692696"/>
            <a:ext cx="211687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TEORI</a:t>
            </a:r>
            <a:endParaRPr lang="id-ID" sz="2400" b="1" dirty="0"/>
          </a:p>
        </p:txBody>
      </p:sp>
      <p:sp>
        <p:nvSpPr>
          <p:cNvPr id="12" name="Bent-Up Arrow 11"/>
          <p:cNvSpPr/>
          <p:nvPr/>
        </p:nvSpPr>
        <p:spPr>
          <a:xfrm>
            <a:off x="3275098" y="5094634"/>
            <a:ext cx="850392" cy="566614"/>
          </a:xfrm>
          <a:prstGeom prst="bentUp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3" name="Bent-Up Arrow 12"/>
          <p:cNvSpPr/>
          <p:nvPr/>
        </p:nvSpPr>
        <p:spPr>
          <a:xfrm>
            <a:off x="2203320" y="5958680"/>
            <a:ext cx="850392" cy="525860"/>
          </a:xfrm>
          <a:prstGeom prst="bentUp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4" name="Bent-Up Arrow 13"/>
          <p:cNvSpPr/>
          <p:nvPr/>
        </p:nvSpPr>
        <p:spPr>
          <a:xfrm>
            <a:off x="4536504" y="4108401"/>
            <a:ext cx="987252" cy="580739"/>
          </a:xfrm>
          <a:prstGeom prst="bentUp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5" name="Bent-Up Arrow 14"/>
          <p:cNvSpPr/>
          <p:nvPr/>
        </p:nvSpPr>
        <p:spPr>
          <a:xfrm>
            <a:off x="5657886" y="3227040"/>
            <a:ext cx="1080120" cy="576064"/>
          </a:xfrm>
          <a:prstGeom prst="bentUp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6" name="Bent-Up Arrow 15"/>
          <p:cNvSpPr/>
          <p:nvPr/>
        </p:nvSpPr>
        <p:spPr>
          <a:xfrm>
            <a:off x="6953286" y="2276872"/>
            <a:ext cx="943000" cy="580739"/>
          </a:xfrm>
          <a:prstGeom prst="bentUp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17" name="Bent-Up Arrow 16"/>
          <p:cNvSpPr/>
          <p:nvPr/>
        </p:nvSpPr>
        <p:spPr>
          <a:xfrm>
            <a:off x="8179252" y="1421718"/>
            <a:ext cx="850392" cy="570570"/>
          </a:xfrm>
          <a:prstGeom prst="bentUp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564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92887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sz="4000" dirty="0" smtClean="0"/>
              <a:t>TAHAP-TAHAP RISET INDUKTIF</a:t>
            </a:r>
            <a:br>
              <a:rPr lang="id-ID" sz="4000" dirty="0" smtClean="0"/>
            </a:br>
            <a:r>
              <a:rPr lang="id-ID" sz="4000" dirty="0" smtClean="0"/>
              <a:t>(David &amp; Chava Nachmias)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1628800"/>
            <a:ext cx="8640960" cy="4896544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 Penelaahan suatu gejala untuk mengidenti-fikasi sifat-sifat dan menemukan fakta-fakta dari gejala itu</a:t>
            </a:r>
          </a:p>
          <a:p>
            <a:r>
              <a:rPr lang="id-ID" sz="3200" dirty="0" smtClean="0"/>
              <a:t>Pengukuran sifat-sifat dan fakta-fakta melalui sejumlah indikator dan variabel</a:t>
            </a:r>
          </a:p>
          <a:p>
            <a:r>
              <a:rPr lang="id-ID" sz="3200" dirty="0" smtClean="0"/>
              <a:t>Analisis terhadap data yang terkumpul utk menentukan apakah ada pola variasi yang sistematis di dalamnya</a:t>
            </a:r>
          </a:p>
          <a:p>
            <a:r>
              <a:rPr lang="id-ID" sz="3200" dirty="0" smtClean="0"/>
              <a:t>Proses konseptualisasi, generalisasi, dan teorisasi dari pola yang sistematis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107242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188640"/>
            <a:ext cx="7027183" cy="792087"/>
          </a:xfrm>
        </p:spPr>
        <p:txBody>
          <a:bodyPr/>
          <a:lstStyle/>
          <a:p>
            <a:pPr marL="0" indent="0">
              <a:buNone/>
            </a:pPr>
            <a:r>
              <a:rPr lang="id-ID" sz="3600" dirty="0" smtClean="0"/>
              <a:t>PROSEDUR/TAHAPAN </a:t>
            </a:r>
            <a:br>
              <a:rPr lang="id-ID" sz="3600" dirty="0" smtClean="0"/>
            </a:br>
            <a:r>
              <a:rPr lang="id-ID" sz="3600" dirty="0" smtClean="0"/>
              <a:t>METODOLOGI DEDUKTIF</a:t>
            </a:r>
            <a:endParaRPr lang="id-ID" sz="3600" dirty="0"/>
          </a:p>
        </p:txBody>
      </p:sp>
      <p:sp>
        <p:nvSpPr>
          <p:cNvPr id="4" name="Rectangle 3"/>
          <p:cNvSpPr/>
          <p:nvPr/>
        </p:nvSpPr>
        <p:spPr>
          <a:xfrm>
            <a:off x="395536" y="620688"/>
            <a:ext cx="201622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TEORI</a:t>
            </a:r>
            <a:endParaRPr lang="id-ID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1259632" y="1340768"/>
            <a:ext cx="237626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MODEL</a:t>
            </a:r>
            <a:endParaRPr lang="id-ID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411760" y="2204864"/>
            <a:ext cx="252028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HIPOTESIS</a:t>
            </a:r>
            <a:endParaRPr lang="id-ID" sz="2400" b="1" dirty="0"/>
          </a:p>
        </p:txBody>
      </p:sp>
      <p:sp>
        <p:nvSpPr>
          <p:cNvPr id="7" name="Rectangle 6"/>
          <p:cNvSpPr/>
          <p:nvPr/>
        </p:nvSpPr>
        <p:spPr>
          <a:xfrm>
            <a:off x="3491880" y="3153358"/>
            <a:ext cx="2484277" cy="635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KONSEP</a:t>
            </a:r>
            <a:endParaRPr lang="id-ID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4716017" y="4005064"/>
            <a:ext cx="252028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VARIABEL</a:t>
            </a:r>
            <a:endParaRPr lang="id-ID" sz="2400" b="1" dirty="0"/>
          </a:p>
        </p:txBody>
      </p:sp>
      <p:sp>
        <p:nvSpPr>
          <p:cNvPr id="9" name="Rectangle 8"/>
          <p:cNvSpPr/>
          <p:nvPr/>
        </p:nvSpPr>
        <p:spPr>
          <a:xfrm>
            <a:off x="6012160" y="4946848"/>
            <a:ext cx="2376264" cy="570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INDIKATOR</a:t>
            </a:r>
            <a:endParaRPr lang="id-ID" sz="2400" b="1" dirty="0"/>
          </a:p>
        </p:txBody>
      </p:sp>
      <p:sp>
        <p:nvSpPr>
          <p:cNvPr id="10" name="Rectangle 9"/>
          <p:cNvSpPr/>
          <p:nvPr/>
        </p:nvSpPr>
        <p:spPr>
          <a:xfrm>
            <a:off x="7236296" y="5805264"/>
            <a:ext cx="1800200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b="1" dirty="0" smtClean="0"/>
              <a:t>FAKTA</a:t>
            </a:r>
            <a:endParaRPr lang="id-ID" sz="2400" b="1" dirty="0"/>
          </a:p>
        </p:txBody>
      </p:sp>
      <p:sp>
        <p:nvSpPr>
          <p:cNvPr id="11" name="Bent-Up Arrow 10"/>
          <p:cNvSpPr/>
          <p:nvPr/>
        </p:nvSpPr>
        <p:spPr>
          <a:xfrm flipV="1">
            <a:off x="2447764" y="764698"/>
            <a:ext cx="900100" cy="432054"/>
          </a:xfrm>
          <a:prstGeom prst="bentUp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3526" y="1700808"/>
            <a:ext cx="932769" cy="457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225" y="2696158"/>
            <a:ext cx="933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471199"/>
            <a:ext cx="933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873" y="4424536"/>
            <a:ext cx="9334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8424" y="5206144"/>
            <a:ext cx="620664" cy="58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0947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92887" cy="1152128"/>
          </a:xfrm>
        </p:spPr>
        <p:txBody>
          <a:bodyPr/>
          <a:lstStyle/>
          <a:p>
            <a:pPr marL="0" indent="0" algn="ctr">
              <a:buNone/>
            </a:pPr>
            <a:r>
              <a:rPr lang="id-ID" sz="4000" dirty="0"/>
              <a:t>TAHAP-TAHAP RISET </a:t>
            </a:r>
            <a:r>
              <a:rPr lang="id-ID" sz="4000" dirty="0" smtClean="0"/>
              <a:t>DEDUKTIF</a:t>
            </a:r>
            <a:r>
              <a:rPr lang="id-ID" sz="4000" dirty="0"/>
              <a:t/>
            </a:r>
            <a:br>
              <a:rPr lang="id-ID" sz="4000" dirty="0"/>
            </a:br>
            <a:r>
              <a:rPr lang="id-ID" sz="4000" dirty="0"/>
              <a:t>(David &amp; Chava Nachmias)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628800"/>
            <a:ext cx="8712968" cy="5040560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 Penetapan teori apa yang akan diverifikasi dan menggambarkannya dalam sebuah model yang eksplisit (jelas/tegas)</a:t>
            </a:r>
          </a:p>
          <a:p>
            <a:r>
              <a:rPr lang="id-ID" sz="3200" dirty="0" smtClean="0"/>
              <a:t> Perumusan proposisi (hipotesis) dari teori dan model tersebut</a:t>
            </a:r>
          </a:p>
          <a:p>
            <a:r>
              <a:rPr lang="id-ID" sz="3200" dirty="0" smtClean="0"/>
              <a:t> Pembuatan </a:t>
            </a:r>
            <a:r>
              <a:rPr lang="id-ID" sz="3200" i="1" dirty="0" smtClean="0"/>
              <a:t>research design </a:t>
            </a:r>
            <a:r>
              <a:rPr lang="id-ID" sz="3200" dirty="0" smtClean="0"/>
              <a:t>utk menguji hipotesis itu (variabel, indikator, parameter)</a:t>
            </a:r>
          </a:p>
          <a:p>
            <a:r>
              <a:rPr lang="id-ID" sz="3200" dirty="0" smtClean="0"/>
              <a:t> Jika hipotesis diterima (didukung data empiris) berarti teori masih valid. Jika hipotesis ditolak, berarti teori tak valid lagi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403378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0640"/>
            <a:ext cx="7992887" cy="1196752"/>
          </a:xfrm>
        </p:spPr>
        <p:txBody>
          <a:bodyPr/>
          <a:lstStyle/>
          <a:p>
            <a:pPr marL="0" indent="0" algn="ctr">
              <a:buNone/>
            </a:pPr>
            <a:r>
              <a:rPr lang="id-ID" sz="3600" dirty="0" smtClean="0"/>
              <a:t>PERBEDAAN METODOLOGI</a:t>
            </a:r>
            <a:br>
              <a:rPr lang="id-ID" sz="3600" dirty="0" smtClean="0"/>
            </a:br>
            <a:r>
              <a:rPr lang="id-ID" sz="3600" dirty="0" smtClean="0"/>
              <a:t>INDUKTIF DAN DEDUKTIF-1</a:t>
            </a:r>
            <a:endParaRPr lang="id-ID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856531860"/>
              </p:ext>
            </p:extLst>
          </p:nvPr>
        </p:nvGraphicFramePr>
        <p:xfrm>
          <a:off x="323528" y="1412875"/>
          <a:ext cx="8568952" cy="5112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476"/>
                <a:gridCol w="4284476"/>
              </a:tblGrid>
              <a:tr h="568052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INDUKTIF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DEDUKTIF</a:t>
                      </a:r>
                      <a:endParaRPr lang="id-ID" sz="2400" dirty="0"/>
                    </a:p>
                  </a:txBody>
                  <a:tcPr/>
                </a:tc>
              </a:tr>
              <a:tr h="568052">
                <a:tc>
                  <a:txBody>
                    <a:bodyPr/>
                    <a:lstStyle/>
                    <a:p>
                      <a:r>
                        <a:rPr lang="id-ID" dirty="0" smtClean="0"/>
                        <a:t>- Membuat</a:t>
                      </a:r>
                      <a:r>
                        <a:rPr lang="id-ID" baseline="0" dirty="0" smtClean="0"/>
                        <a:t> teori (</a:t>
                      </a:r>
                      <a:r>
                        <a:rPr lang="id-ID" i="1" dirty="0" smtClean="0"/>
                        <a:t>Theory building</a:t>
                      </a:r>
                      <a:r>
                        <a:rPr lang="id-ID" dirty="0" smtClean="0"/>
                        <a:t>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Menguji teori (</a:t>
                      </a:r>
                      <a:r>
                        <a:rPr lang="id-ID" i="1" dirty="0" smtClean="0"/>
                        <a:t>Theory</a:t>
                      </a:r>
                      <a:r>
                        <a:rPr lang="id-ID" i="1" baseline="0" dirty="0" smtClean="0"/>
                        <a:t> </a:t>
                      </a:r>
                      <a:r>
                        <a:rPr lang="id-ID" i="1" dirty="0" smtClean="0"/>
                        <a:t>testing</a:t>
                      </a:r>
                      <a:r>
                        <a:rPr lang="id-ID" dirty="0" smtClean="0"/>
                        <a:t>)</a:t>
                      </a:r>
                      <a:endParaRPr lang="id-ID" dirty="0"/>
                    </a:p>
                  </a:txBody>
                  <a:tcPr/>
                </a:tc>
              </a:tr>
              <a:tr h="568052">
                <a:tc>
                  <a:txBody>
                    <a:bodyPr/>
                    <a:lstStyle/>
                    <a:p>
                      <a:r>
                        <a:rPr lang="id-ID" dirty="0" smtClean="0"/>
                        <a:t>- Proses </a:t>
                      </a:r>
                      <a:r>
                        <a:rPr lang="id-ID" i="1" dirty="0" smtClean="0"/>
                        <a:t>bottom</a:t>
                      </a:r>
                      <a:r>
                        <a:rPr lang="id-ID" i="1" baseline="0" dirty="0" smtClean="0"/>
                        <a:t> up </a:t>
                      </a:r>
                      <a:r>
                        <a:rPr lang="id-ID" baseline="0" dirty="0" smtClean="0"/>
                        <a:t>(bawah ke atas)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Proses </a:t>
                      </a:r>
                      <a:r>
                        <a:rPr lang="id-ID" i="1" dirty="0" smtClean="0"/>
                        <a:t>top down </a:t>
                      </a:r>
                      <a:r>
                        <a:rPr lang="id-ID" dirty="0" smtClean="0"/>
                        <a:t>(atas ke</a:t>
                      </a:r>
                      <a:r>
                        <a:rPr lang="id-ID" baseline="0" dirty="0" smtClean="0"/>
                        <a:t> bawah)</a:t>
                      </a:r>
                      <a:endParaRPr lang="id-ID" dirty="0"/>
                    </a:p>
                  </a:txBody>
                  <a:tcPr/>
                </a:tc>
              </a:tr>
              <a:tr h="568052">
                <a:tc>
                  <a:txBody>
                    <a:bodyPr/>
                    <a:lstStyle/>
                    <a:p>
                      <a:r>
                        <a:rPr lang="id-ID" dirty="0" smtClean="0"/>
                        <a:t>- Dari fakta menuju teori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Dari teori menuju fakta</a:t>
                      </a:r>
                      <a:endParaRPr lang="id-ID" dirty="0"/>
                    </a:p>
                  </a:txBody>
                  <a:tcPr/>
                </a:tc>
              </a:tr>
              <a:tr h="568052">
                <a:tc>
                  <a:txBody>
                    <a:bodyPr/>
                    <a:lstStyle/>
                    <a:p>
                      <a:r>
                        <a:rPr lang="id-ID" dirty="0" smtClean="0"/>
                        <a:t>- Dari wilayah empiris menuju abstrak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Dari wilayah abstrak menuju empiris</a:t>
                      </a:r>
                      <a:endParaRPr lang="id-ID" dirty="0"/>
                    </a:p>
                  </a:txBody>
                  <a:tcPr/>
                </a:tc>
              </a:tr>
              <a:tr h="568052">
                <a:tc>
                  <a:txBody>
                    <a:bodyPr/>
                    <a:lstStyle/>
                    <a:p>
                      <a:r>
                        <a:rPr lang="id-ID" dirty="0" smtClean="0"/>
                        <a:t>- Penelitian</a:t>
                      </a:r>
                      <a:r>
                        <a:rPr lang="id-ID" baseline="0" dirty="0" smtClean="0"/>
                        <a:t> dahulu, teori kemudian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Teori dahulu, penelitian kemudian</a:t>
                      </a:r>
                      <a:endParaRPr lang="id-ID" dirty="0"/>
                    </a:p>
                  </a:txBody>
                  <a:tcPr/>
                </a:tc>
              </a:tr>
              <a:tr h="568052">
                <a:tc>
                  <a:txBody>
                    <a:bodyPr/>
                    <a:lstStyle/>
                    <a:p>
                      <a:r>
                        <a:rPr lang="id-ID" dirty="0" smtClean="0"/>
                        <a:t>- </a:t>
                      </a:r>
                      <a:r>
                        <a:rPr lang="id-ID" i="1" dirty="0" smtClean="0"/>
                        <a:t>Research design </a:t>
                      </a:r>
                      <a:r>
                        <a:rPr lang="id-ID" dirty="0" smtClean="0"/>
                        <a:t>longgar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</a:t>
                      </a:r>
                      <a:r>
                        <a:rPr lang="id-ID" i="1" dirty="0" smtClean="0"/>
                        <a:t>Research design </a:t>
                      </a:r>
                      <a:r>
                        <a:rPr lang="id-ID" dirty="0" smtClean="0"/>
                        <a:t>ketat (mutlak)</a:t>
                      </a:r>
                      <a:endParaRPr lang="id-ID" dirty="0"/>
                    </a:p>
                  </a:txBody>
                  <a:tcPr/>
                </a:tc>
              </a:tr>
              <a:tr h="568052">
                <a:tc>
                  <a:txBody>
                    <a:bodyPr/>
                    <a:lstStyle/>
                    <a:p>
                      <a:r>
                        <a:rPr lang="id-ID" dirty="0" smtClean="0"/>
                        <a:t>- Bersifat kualitatif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Bersifat kuantitatif</a:t>
                      </a:r>
                      <a:endParaRPr lang="id-ID" dirty="0"/>
                    </a:p>
                  </a:txBody>
                  <a:tcPr/>
                </a:tc>
              </a:tr>
              <a:tr h="568052">
                <a:tc>
                  <a:txBody>
                    <a:bodyPr/>
                    <a:lstStyle/>
                    <a:p>
                      <a:r>
                        <a:rPr lang="id-ID" dirty="0" smtClean="0"/>
                        <a:t>- Hipotesis sambil berjalan di lapangan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Hipotesis ditetapkan sebelum meneliti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87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5" y="548680"/>
            <a:ext cx="7478216" cy="1296144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Frank P. Harvey</a:t>
            </a:r>
            <a:br>
              <a:rPr lang="id-ID" dirty="0" smtClean="0"/>
            </a:br>
            <a:r>
              <a:rPr lang="id-ID" dirty="0" smtClean="0"/>
              <a:t>Michael Brecher</a:t>
            </a:r>
            <a:endParaRPr lang="id-ID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204864"/>
            <a:ext cx="5328592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004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52927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sz="3600" dirty="0"/>
              <a:t>PERBEDAAN METODOLOGI</a:t>
            </a:r>
            <a:br>
              <a:rPr lang="id-ID" sz="3600" dirty="0"/>
            </a:br>
            <a:r>
              <a:rPr lang="id-ID" sz="3600" dirty="0"/>
              <a:t>INDUKTIF DAN </a:t>
            </a:r>
            <a:r>
              <a:rPr lang="id-ID" sz="3600" dirty="0" smtClean="0"/>
              <a:t>DEDUKTIF-2</a:t>
            </a:r>
            <a:endParaRPr lang="id-ID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275508902"/>
              </p:ext>
            </p:extLst>
          </p:nvPr>
        </p:nvGraphicFramePr>
        <p:xfrm>
          <a:off x="250825" y="1556790"/>
          <a:ext cx="8642350" cy="50405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1175"/>
                <a:gridCol w="4321175"/>
              </a:tblGrid>
              <a:tr h="560062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INDUKTIF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DEDUKTIF</a:t>
                      </a:r>
                      <a:endParaRPr lang="id-ID" sz="2400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id-ID" dirty="0" smtClean="0"/>
                        <a:t>- Bersifat deskriptif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Bersifat verifikatif</a:t>
                      </a:r>
                      <a:endParaRPr lang="id-ID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id-ID" dirty="0" smtClean="0"/>
                        <a:t>- Analisis menggunakan interpretasi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Analisis menggunakan statistik</a:t>
                      </a:r>
                      <a:endParaRPr lang="id-ID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id-ID" dirty="0" smtClean="0"/>
                        <a:t>- Instrument:</a:t>
                      </a:r>
                      <a:r>
                        <a:rPr lang="id-ID" baseline="0" dirty="0" smtClean="0"/>
                        <a:t> peneliti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Instrument: alat (misal</a:t>
                      </a:r>
                      <a:r>
                        <a:rPr lang="id-ID" baseline="0" dirty="0" smtClean="0"/>
                        <a:t> angket)</a:t>
                      </a:r>
                      <a:endParaRPr lang="id-ID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id-ID" dirty="0" smtClean="0"/>
                        <a:t>- Dapat</a:t>
                      </a:r>
                      <a:r>
                        <a:rPr lang="id-ID" baseline="0" dirty="0" smtClean="0"/>
                        <a:t> mengarah pada subyektivitas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Obyektivitas</a:t>
                      </a:r>
                      <a:r>
                        <a:rPr lang="id-ID" baseline="0" dirty="0" smtClean="0"/>
                        <a:t> bersifat mutlak</a:t>
                      </a:r>
                      <a:endParaRPr lang="id-ID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id-ID" dirty="0" smtClean="0"/>
                        <a:t>- Naturalistic (alamiah)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Scientific (ilmiah)</a:t>
                      </a:r>
                      <a:endParaRPr lang="id-ID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id-ID" dirty="0" smtClean="0"/>
                        <a:t> Eksplanasi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Verifikasi</a:t>
                      </a:r>
                      <a:endParaRPr lang="id-ID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id-ID" dirty="0" smtClean="0"/>
                        <a:t>- Metode pengamatan/observasi 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Metode pengukuran/penghitungan</a:t>
                      </a:r>
                      <a:endParaRPr lang="id-ID" dirty="0"/>
                    </a:p>
                  </a:txBody>
                  <a:tcPr/>
                </a:tc>
              </a:tr>
              <a:tr h="560062">
                <a:tc>
                  <a:txBody>
                    <a:bodyPr/>
                    <a:lstStyle/>
                    <a:p>
                      <a:r>
                        <a:rPr lang="id-ID" dirty="0" smtClean="0"/>
                        <a:t>- Ekspansionis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Reduksionis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74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548680"/>
            <a:ext cx="7920879" cy="936104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METODE ANALISIS INDUKTIF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916832"/>
            <a:ext cx="8064896" cy="4608512"/>
          </a:xfrm>
        </p:spPr>
        <p:txBody>
          <a:bodyPr>
            <a:normAutofit/>
          </a:bodyPr>
          <a:lstStyle/>
          <a:p>
            <a:r>
              <a:rPr lang="id-ID" sz="3200" dirty="0" smtClean="0"/>
              <a:t>Analisis metodologi induktif bersifat kualitatif</a:t>
            </a:r>
          </a:p>
          <a:p>
            <a:r>
              <a:rPr lang="id-ID" sz="3200" dirty="0" smtClean="0"/>
              <a:t>Menggunakan metode interpretasi/ pemahaman/pemaknaan/meaning: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 Pemahaman diri (self-meaning)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 Interpretasi pemahaman kritis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 Interpretasi pemahaman teoritis </a:t>
            </a:r>
            <a:endParaRPr lang="id-ID" sz="3200" dirty="0"/>
          </a:p>
          <a:p>
            <a:pPr marL="45720" indent="0">
              <a:buNone/>
            </a:pPr>
            <a:endParaRPr lang="id-ID" sz="3200" dirty="0" smtClean="0"/>
          </a:p>
          <a:p>
            <a:pPr marL="560070" indent="-514350">
              <a:buFont typeface="+mj-lt"/>
              <a:buAutoNum type="arabicPeriod"/>
            </a:pP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58620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92888" cy="864096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METODE ANALISIS DEDUKTIF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412776"/>
            <a:ext cx="8280920" cy="5256584"/>
          </a:xfrm>
        </p:spPr>
        <p:txBody>
          <a:bodyPr>
            <a:normAutofit fontScale="92500" lnSpcReduction="10000"/>
          </a:bodyPr>
          <a:lstStyle/>
          <a:p>
            <a:r>
              <a:rPr lang="id-ID" sz="3200" dirty="0" smtClean="0"/>
              <a:t>Analisis metodologi deduktif bersifat kuantitatif</a:t>
            </a:r>
          </a:p>
          <a:p>
            <a:r>
              <a:rPr lang="id-ID" sz="3200" dirty="0" smtClean="0"/>
              <a:t>Menggunakan alat bantu (statistik):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Regresi ganda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Korelasi kanonik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Analisis diskriminan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Analisis faktor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Analisis jalur (</a:t>
            </a:r>
            <a:r>
              <a:rPr lang="id-ID" sz="3200" i="1" dirty="0" smtClean="0"/>
              <a:t>path analysis</a:t>
            </a:r>
            <a:r>
              <a:rPr lang="id-ID" sz="3200" dirty="0" smtClean="0"/>
              <a:t>)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Analisis model log-linear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Analisis SEM (</a:t>
            </a:r>
            <a:r>
              <a:rPr lang="id-ID" sz="3200" i="1" dirty="0" smtClean="0"/>
              <a:t>Structural Equation Modeling</a:t>
            </a:r>
            <a:r>
              <a:rPr lang="id-ID" sz="3200" dirty="0" smtClean="0"/>
              <a:t>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9940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6669360"/>
            <a:ext cx="6512511" cy="18864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260648"/>
            <a:ext cx="8496944" cy="648072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Karena penulisan skripsi HI Jayabaya hampir selalu mensyaratkan adanya “hipotesis”, berarti menganut paradigma </a:t>
            </a:r>
            <a:r>
              <a:rPr lang="id-ID" sz="3200" dirty="0" smtClean="0">
                <a:solidFill>
                  <a:srgbClr val="FF0000"/>
                </a:solidFill>
              </a:rPr>
              <a:t>kuantitatif alias deduktif</a:t>
            </a:r>
            <a:r>
              <a:rPr lang="id-ID" sz="3200" dirty="0" smtClean="0"/>
              <a:t>.</a:t>
            </a:r>
          </a:p>
          <a:p>
            <a:r>
              <a:rPr lang="id-ID" sz="3200" dirty="0" smtClean="0"/>
              <a:t>Namun hingga kini tidak ada 1 pun skripsi HI Jayabaya yang bersifat kuantitatif. Tidak ada aplikasi metode deduktif yang konsisten.</a:t>
            </a:r>
          </a:p>
          <a:p>
            <a:r>
              <a:rPr lang="id-ID" sz="3200" dirty="0" smtClean="0"/>
              <a:t>Tapi skripsi HI Jayabaya juga bukan kualitatif/induktif karena metode k</a:t>
            </a:r>
            <a:r>
              <a:rPr lang="id-ID" sz="3200" dirty="0" smtClean="0">
                <a:solidFill>
                  <a:srgbClr val="FF0000"/>
                </a:solidFill>
              </a:rPr>
              <a:t>ualitatif</a:t>
            </a:r>
            <a:r>
              <a:rPr lang="id-ID" sz="3200" dirty="0" smtClean="0"/>
              <a:t> tdk mengenal hipotesis dan analisisis datanya juga bersifat interpretasi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27586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0648"/>
            <a:ext cx="7920879" cy="1152128"/>
          </a:xfrm>
        </p:spPr>
        <p:txBody>
          <a:bodyPr/>
          <a:lstStyle/>
          <a:p>
            <a:pPr marL="0" indent="0" algn="ctr">
              <a:buNone/>
            </a:pPr>
            <a:r>
              <a:rPr lang="id-ID" sz="3600" dirty="0" smtClean="0"/>
              <a:t>METODOLOGI INDUKTIF </a:t>
            </a:r>
            <a:br>
              <a:rPr lang="id-ID" sz="3600" dirty="0" smtClean="0"/>
            </a:br>
            <a:r>
              <a:rPr lang="id-ID" sz="3600" dirty="0" smtClean="0"/>
              <a:t>DALAM STUDI HI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556792"/>
            <a:ext cx="8496944" cy="5040560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Dalam studi HI, metodologi induktif diterapkan oleh para penganut pendekatan tradisional (</a:t>
            </a:r>
            <a:r>
              <a:rPr lang="id-ID" sz="3200" i="1" dirty="0" smtClean="0">
                <a:solidFill>
                  <a:srgbClr val="FF0000"/>
                </a:solidFill>
              </a:rPr>
              <a:t>traditional approach</a:t>
            </a:r>
            <a:r>
              <a:rPr lang="id-ID" sz="3200" dirty="0" smtClean="0"/>
              <a:t>)</a:t>
            </a:r>
          </a:p>
          <a:p>
            <a:r>
              <a:rPr lang="id-ID" sz="3200" dirty="0" smtClean="0"/>
              <a:t>Kaum tradisionalis mengandalkan pada pengumpulan fakta-fakta HI langsung ke lapangan (</a:t>
            </a:r>
            <a:r>
              <a:rPr lang="id-ID" sz="3200" i="1" dirty="0" smtClean="0"/>
              <a:t>field research/going native</a:t>
            </a:r>
            <a:r>
              <a:rPr lang="id-ID" sz="3200" dirty="0" smtClean="0"/>
              <a:t>)</a:t>
            </a:r>
          </a:p>
          <a:p>
            <a:r>
              <a:rPr lang="id-ID" sz="3200" dirty="0" smtClean="0"/>
              <a:t>Selain itu fakta HI juga diperoleh dari hasil pengalaman langsung para diplomat ulung maupun para jenderal dalam berbagai peristiwa diplomasi dan perang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58064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548680"/>
            <a:ext cx="7920879" cy="1584176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476672"/>
            <a:ext cx="8496944" cy="6381328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Teori-teori HI di masa lalu merupakan hasil generalisasi dari pengalaman-pengalaman (keterlibatan) langsung para diplomat ulung dan jenderal besar</a:t>
            </a:r>
          </a:p>
          <a:p>
            <a:r>
              <a:rPr lang="id-ID" sz="3200" dirty="0" smtClean="0"/>
              <a:t>Teori-teori HI masa kini (kontemporer) berasal dari generalisasi yang bersifat deskriptif dan mendasarkan analisa pada sumber-sumber sejarah, filsafat, etika, hukum, disamping </a:t>
            </a:r>
            <a:r>
              <a:rPr lang="id-ID" sz="3200" i="1" dirty="0" smtClean="0"/>
              <a:t>memoirs </a:t>
            </a:r>
            <a:r>
              <a:rPr lang="id-ID" sz="3200" dirty="0" smtClean="0"/>
              <a:t>para pelaku HI</a:t>
            </a:r>
          </a:p>
          <a:p>
            <a:r>
              <a:rPr lang="id-ID" sz="3200" dirty="0" smtClean="0"/>
              <a:t>Jadi “peneliti” metode induktif dalam studi HI selain peneliti profesional juga para diplomat atau jenderal yang terlibat aktif dalam dinamika hubungan internasional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842710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6165304"/>
            <a:ext cx="6512511" cy="360040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548680"/>
            <a:ext cx="8820472" cy="6309320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Menurut kaum tradisionalis, fakta-fakta HI tdk transparan (</a:t>
            </a:r>
            <a:r>
              <a:rPr lang="id-ID" sz="3200" i="1" dirty="0" smtClean="0">
                <a:solidFill>
                  <a:srgbClr val="FF0000"/>
                </a:solidFill>
              </a:rPr>
              <a:t>cannot speak for themselves</a:t>
            </a:r>
            <a:r>
              <a:rPr lang="id-ID" sz="3200" dirty="0" smtClean="0"/>
              <a:t>)</a:t>
            </a:r>
          </a:p>
          <a:p>
            <a:r>
              <a:rPr lang="id-ID" sz="3200" dirty="0" smtClean="0"/>
              <a:t>Sebab itu “peneliti” HI harus memberi makna (</a:t>
            </a:r>
            <a:r>
              <a:rPr lang="id-ID" sz="3200" i="1" dirty="0" smtClean="0">
                <a:solidFill>
                  <a:srgbClr val="FF0000"/>
                </a:solidFill>
              </a:rPr>
              <a:t>meaning</a:t>
            </a:r>
            <a:r>
              <a:rPr lang="id-ID" sz="3200" dirty="0" smtClean="0"/>
              <a:t>) dan interpretasi thd fakta-2 itu</a:t>
            </a:r>
          </a:p>
          <a:p>
            <a:r>
              <a:rPr lang="id-ID" sz="3200" dirty="0" smtClean="0"/>
              <a:t>Peneliti induktif/tradisional dituntut punya kedalaman wawasan (insight) dan kebijak-sanaan (wisdom), baik pada saat mengumpulkan informasi (data), membuat analisis, maupun dalam membuat generalisasi atas hasil riset mereka</a:t>
            </a:r>
          </a:p>
          <a:p>
            <a:r>
              <a:rPr lang="id-ID" sz="3200" dirty="0" smtClean="0"/>
              <a:t>Contoh teori HI hasil proses riset induktif: “</a:t>
            </a:r>
            <a:r>
              <a:rPr lang="id-ID" sz="3200" dirty="0" smtClean="0">
                <a:solidFill>
                  <a:srgbClr val="FF0000"/>
                </a:solidFill>
              </a:rPr>
              <a:t>Teori Domino</a:t>
            </a:r>
            <a:r>
              <a:rPr lang="id-ID" sz="3200" dirty="0" smtClean="0"/>
              <a:t>” John Foster Dulles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87595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80919" cy="1152128"/>
          </a:xfrm>
        </p:spPr>
        <p:txBody>
          <a:bodyPr/>
          <a:lstStyle/>
          <a:p>
            <a:pPr marL="0" indent="0" algn="ctr">
              <a:buNone/>
            </a:pPr>
            <a:r>
              <a:rPr lang="id-ID" sz="4000" dirty="0" smtClean="0"/>
              <a:t>TOKOH-TOKOH PENDEKATAN TRADISIONAL DALAM STUDI HI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1484784"/>
            <a:ext cx="8496944" cy="5112568"/>
          </a:xfrm>
        </p:spPr>
        <p:txBody>
          <a:bodyPr>
            <a:normAutofit/>
          </a:bodyPr>
          <a:lstStyle/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Hans J. Morgenthau   </a:t>
            </a:r>
            <a:r>
              <a:rPr lang="id-ID" sz="3200" dirty="0" smtClean="0">
                <a:solidFill>
                  <a:srgbClr val="FF0000"/>
                </a:solidFill>
              </a:rPr>
              <a:t>9.</a:t>
            </a:r>
            <a:r>
              <a:rPr lang="id-ID" sz="3200" dirty="0" smtClean="0"/>
              <a:t> Arnold Wolfers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Kenneth Waltz         </a:t>
            </a:r>
            <a:r>
              <a:rPr lang="id-ID" sz="3200" dirty="0" smtClean="0">
                <a:solidFill>
                  <a:srgbClr val="FF0000"/>
                </a:solidFill>
              </a:rPr>
              <a:t>10.</a:t>
            </a:r>
            <a:r>
              <a:rPr lang="id-ID" sz="3200" dirty="0" smtClean="0"/>
              <a:t> Edward H. Carr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Henry Kissinger	     </a:t>
            </a:r>
            <a:r>
              <a:rPr lang="id-ID" sz="3200" dirty="0" smtClean="0">
                <a:solidFill>
                  <a:srgbClr val="FF0000"/>
                </a:solidFill>
              </a:rPr>
              <a:t>11.</a:t>
            </a:r>
            <a:r>
              <a:rPr lang="id-ID" sz="3200" dirty="0" smtClean="0"/>
              <a:t> John Hertz		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Stanley Hoffman      </a:t>
            </a:r>
            <a:r>
              <a:rPr lang="id-ID" sz="3200" dirty="0" smtClean="0">
                <a:solidFill>
                  <a:srgbClr val="FF0000"/>
                </a:solidFill>
              </a:rPr>
              <a:t>12. </a:t>
            </a:r>
            <a:r>
              <a:rPr lang="id-ID" sz="3200" dirty="0" smtClean="0"/>
              <a:t>Inil L. Claude 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Raymond Aron         </a:t>
            </a:r>
            <a:r>
              <a:rPr lang="id-ID" sz="3200" dirty="0" smtClean="0">
                <a:solidFill>
                  <a:srgbClr val="FF0000"/>
                </a:solidFill>
              </a:rPr>
              <a:t>13. </a:t>
            </a:r>
            <a:r>
              <a:rPr lang="id-ID" sz="3200" dirty="0" smtClean="0"/>
              <a:t>George Kennan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Kenneth Thomson    </a:t>
            </a:r>
            <a:r>
              <a:rPr lang="id-ID" sz="3200" dirty="0" smtClean="0">
                <a:solidFill>
                  <a:srgbClr val="FF0000"/>
                </a:solidFill>
              </a:rPr>
              <a:t>14. </a:t>
            </a:r>
            <a:r>
              <a:rPr lang="id-ID" sz="3200" dirty="0" smtClean="0"/>
              <a:t>Joseph Frankel 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Nicholas Spykman    </a:t>
            </a:r>
            <a:r>
              <a:rPr lang="id-ID" sz="3200" dirty="0" smtClean="0">
                <a:solidFill>
                  <a:srgbClr val="FF0000"/>
                </a:solidFill>
              </a:rPr>
              <a:t>15</a:t>
            </a:r>
            <a:r>
              <a:rPr lang="id-ID" sz="3200" dirty="0" smtClean="0"/>
              <a:t>. David Ziegler</a:t>
            </a:r>
          </a:p>
          <a:p>
            <a:pPr marL="502920" indent="-457200">
              <a:buFont typeface="+mj-lt"/>
              <a:buAutoNum type="arabicPeriod"/>
            </a:pPr>
            <a:r>
              <a:rPr lang="id-ID" sz="3200" dirty="0" smtClean="0"/>
              <a:t>Frederick Schuman   </a:t>
            </a:r>
            <a:r>
              <a:rPr lang="id-ID" sz="3200" dirty="0" smtClean="0">
                <a:solidFill>
                  <a:srgbClr val="FF0000"/>
                </a:solidFill>
              </a:rPr>
              <a:t>16</a:t>
            </a:r>
            <a:r>
              <a:rPr lang="id-ID" sz="3200" dirty="0" smtClean="0"/>
              <a:t>. Dll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76148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992887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sz="3600" dirty="0" smtClean="0"/>
              <a:t>METODOLOGI DEDUKTIF</a:t>
            </a:r>
            <a:br>
              <a:rPr lang="id-ID" sz="3600" dirty="0" smtClean="0"/>
            </a:br>
            <a:r>
              <a:rPr lang="id-ID" sz="3600" dirty="0" smtClean="0"/>
              <a:t>DALAM STUDI HI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556792"/>
            <a:ext cx="8892480" cy="5040560"/>
          </a:xfrm>
        </p:spPr>
        <p:txBody>
          <a:bodyPr>
            <a:normAutofit/>
          </a:bodyPr>
          <a:lstStyle/>
          <a:p>
            <a:r>
              <a:rPr lang="id-ID" sz="3200" dirty="0" smtClean="0"/>
              <a:t>Dalam studi HI metodologi deduktif banyak dipraktekkan oleh para penganut pendekatan saintifik (</a:t>
            </a:r>
            <a:r>
              <a:rPr lang="id-ID" sz="3200" i="1" dirty="0" smtClean="0">
                <a:solidFill>
                  <a:schemeClr val="accent6"/>
                </a:solidFill>
              </a:rPr>
              <a:t>scientific approach</a:t>
            </a:r>
            <a:r>
              <a:rPr lang="id-ID" sz="3200" dirty="0" smtClean="0"/>
              <a:t>)</a:t>
            </a:r>
          </a:p>
          <a:p>
            <a:r>
              <a:rPr lang="id-ID" sz="3200" dirty="0" smtClean="0"/>
              <a:t>Kaum saintifik (behavioralis) mengandalkan pada pengujian-pengujian (eksperimen) dari hipotesis deduktif</a:t>
            </a:r>
          </a:p>
          <a:p>
            <a:r>
              <a:rPr lang="id-ID" sz="3200" dirty="0" smtClean="0"/>
              <a:t>Teori-teori dan prinsip-prinsip HI yang ada harus selalu diperkuat melalui verifikasi secara berulang dan terus menerus</a:t>
            </a:r>
          </a:p>
        </p:txBody>
      </p:sp>
    </p:spTree>
    <p:extLst>
      <p:ext uri="{BB962C8B-B14F-4D97-AF65-F5344CB8AC3E}">
        <p14:creationId xmlns:p14="http://schemas.microsoft.com/office/powerpoint/2010/main" val="98407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6237312"/>
            <a:ext cx="6512511" cy="620688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404664"/>
            <a:ext cx="8496944" cy="6336704"/>
          </a:xfrm>
        </p:spPr>
        <p:txBody>
          <a:bodyPr>
            <a:normAutofit/>
          </a:bodyPr>
          <a:lstStyle/>
          <a:p>
            <a:r>
              <a:rPr lang="id-ID" sz="3200" dirty="0" smtClean="0"/>
              <a:t>Dalam pengujian (riset) peneliti harus bersikap netral (obyektif), sehingga proses pemaknaan dan interpretasi harus dihindari</a:t>
            </a:r>
          </a:p>
          <a:p>
            <a:r>
              <a:rPr lang="id-ID" sz="3200" dirty="0" smtClean="0"/>
              <a:t>Kaum saintifik mengedepankan riset yang akademik dan sistematis, sebab itu konsistensi pada model atau </a:t>
            </a:r>
            <a:r>
              <a:rPr lang="id-ID" sz="3200" i="1" dirty="0" smtClean="0"/>
              <a:t>research design</a:t>
            </a:r>
            <a:r>
              <a:rPr lang="id-ID" sz="3200" dirty="0" smtClean="0"/>
              <a:t> bersifat mutlak</a:t>
            </a:r>
          </a:p>
          <a:p>
            <a:r>
              <a:rPr lang="id-ID" sz="3200" dirty="0" smtClean="0"/>
              <a:t>Pembuktian teori dilakukan melalui operasionalisasi konsep-konsep yang ada dalam teori tersebut, kemudian dicocokkan dengan indikator-indikator yang berkembang di lapangan penelitian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618750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1" y="404664"/>
            <a:ext cx="7334200" cy="108012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Detlef P. Sprinz</a:t>
            </a:r>
            <a:br>
              <a:rPr lang="id-ID" dirty="0" smtClean="0"/>
            </a:br>
            <a:r>
              <a:rPr lang="id-ID" dirty="0" smtClean="0"/>
              <a:t>Yael Wolinsky-Nahmias</a:t>
            </a:r>
            <a:br>
              <a:rPr lang="id-ID" dirty="0" smtClean="0"/>
            </a:br>
            <a:endParaRPr lang="id-ID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060848"/>
            <a:ext cx="3528392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392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6597352"/>
            <a:ext cx="6512511" cy="260648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404664"/>
            <a:ext cx="8352928" cy="6264696"/>
          </a:xfrm>
        </p:spPr>
        <p:txBody>
          <a:bodyPr>
            <a:normAutofit/>
          </a:bodyPr>
          <a:lstStyle/>
          <a:p>
            <a:r>
              <a:rPr lang="id-ID" sz="3200" dirty="0" smtClean="0"/>
              <a:t>Peneliti saintifik menggunakan instrument netral dalam menjaring data-data di lapangan penelitian</a:t>
            </a:r>
          </a:p>
          <a:p>
            <a:r>
              <a:rPr lang="id-ID" sz="3200" dirty="0" smtClean="0"/>
              <a:t>Untuk menjamin akurasi dan presisi  dalam analisis data mereka mengandalkan pada instrument statistik dan matematik, bukan interpretasi</a:t>
            </a:r>
          </a:p>
          <a:p>
            <a:r>
              <a:rPr lang="id-ID" sz="3200" dirty="0" smtClean="0"/>
              <a:t>Contoh penelitian saintifik: Rapoport &amp; Deutch (biologi/genetika), Herman Kahn (fisika), Wohlstetter &amp; Singer (matematika- statistika), Bruck &amp; Sapin (sibernetika), dll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338918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36903" cy="1152128"/>
          </a:xfrm>
        </p:spPr>
        <p:txBody>
          <a:bodyPr/>
          <a:lstStyle/>
          <a:p>
            <a:pPr marL="0" indent="0" algn="ctr">
              <a:buNone/>
            </a:pPr>
            <a:r>
              <a:rPr lang="id-ID" sz="4000" dirty="0"/>
              <a:t>TOKOH-TOKOH PENDEKATAN </a:t>
            </a:r>
            <a:r>
              <a:rPr lang="id-ID" sz="4000" dirty="0" smtClean="0"/>
              <a:t>SAINTIFIK </a:t>
            </a:r>
            <a:r>
              <a:rPr lang="id-ID" sz="4000" dirty="0"/>
              <a:t>DALAM STUDI HI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628800"/>
            <a:ext cx="8892480" cy="5040560"/>
          </a:xfrm>
        </p:spPr>
        <p:txBody>
          <a:bodyPr>
            <a:normAutofit/>
          </a:bodyPr>
          <a:lstStyle/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David Singer		</a:t>
            </a:r>
            <a:r>
              <a:rPr lang="id-ID" sz="3200" dirty="0" smtClean="0">
                <a:solidFill>
                  <a:srgbClr val="FF0000"/>
                </a:solidFill>
              </a:rPr>
              <a:t>9. </a:t>
            </a:r>
            <a:r>
              <a:rPr lang="id-ID" sz="3200" dirty="0" smtClean="0"/>
              <a:t>Kenneth Boulding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James N. Rosenau     </a:t>
            </a:r>
            <a:r>
              <a:rPr lang="id-ID" sz="3200" dirty="0" smtClean="0">
                <a:solidFill>
                  <a:srgbClr val="FF0000"/>
                </a:solidFill>
              </a:rPr>
              <a:t>10.</a:t>
            </a:r>
            <a:r>
              <a:rPr lang="id-ID" sz="3200" dirty="0" smtClean="0"/>
              <a:t> Ole Holsti	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Charles McClelland    </a:t>
            </a:r>
            <a:r>
              <a:rPr lang="id-ID" sz="3200" dirty="0" smtClean="0">
                <a:solidFill>
                  <a:srgbClr val="FF0000"/>
                </a:solidFill>
              </a:rPr>
              <a:t>11.</a:t>
            </a:r>
            <a:r>
              <a:rPr lang="id-ID" sz="3200" dirty="0" smtClean="0"/>
              <a:t> John Burton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Richard Rammel        </a:t>
            </a:r>
            <a:r>
              <a:rPr lang="id-ID" sz="3200" dirty="0" smtClean="0">
                <a:solidFill>
                  <a:srgbClr val="FF0000"/>
                </a:solidFill>
              </a:rPr>
              <a:t>12.</a:t>
            </a:r>
            <a:r>
              <a:rPr lang="id-ID" sz="3200" dirty="0" smtClean="0"/>
              <a:t> Herbert Kelman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Richard Snyder          </a:t>
            </a:r>
            <a:r>
              <a:rPr lang="id-ID" sz="3200" dirty="0" smtClean="0">
                <a:solidFill>
                  <a:srgbClr val="FF0000"/>
                </a:solidFill>
              </a:rPr>
              <a:t>13.</a:t>
            </a:r>
            <a:r>
              <a:rPr lang="id-ID" sz="3200" dirty="0" smtClean="0"/>
              <a:t> Ernst Haas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Morton Kaplan           </a:t>
            </a:r>
            <a:r>
              <a:rPr lang="id-ID" sz="3200" dirty="0" smtClean="0">
                <a:solidFill>
                  <a:srgbClr val="FF0000"/>
                </a:solidFill>
              </a:rPr>
              <a:t>14.</a:t>
            </a:r>
            <a:r>
              <a:rPr lang="id-ID" sz="3200" dirty="0" smtClean="0"/>
              <a:t> Harold Guetzkow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Karl Deutsch              </a:t>
            </a:r>
            <a:r>
              <a:rPr lang="id-ID" sz="3200" dirty="0" smtClean="0">
                <a:solidFill>
                  <a:srgbClr val="FF0000"/>
                </a:solidFill>
              </a:rPr>
              <a:t>15.</a:t>
            </a:r>
            <a:r>
              <a:rPr lang="id-ID" sz="3200" dirty="0" smtClean="0"/>
              <a:t> Michael Nicholson</a:t>
            </a:r>
          </a:p>
          <a:p>
            <a:pPr marL="560070" indent="-514350">
              <a:buFont typeface="+mj-lt"/>
              <a:buAutoNum type="arabicPeriod"/>
            </a:pPr>
            <a:r>
              <a:rPr lang="id-ID" sz="3200" dirty="0" smtClean="0"/>
              <a:t>Melvin Small              </a:t>
            </a:r>
            <a:r>
              <a:rPr lang="id-ID" sz="3200" dirty="0" smtClean="0">
                <a:solidFill>
                  <a:srgbClr val="FF0000"/>
                </a:solidFill>
              </a:rPr>
              <a:t>16.</a:t>
            </a:r>
            <a:r>
              <a:rPr lang="id-ID" sz="3200" dirty="0" smtClean="0"/>
              <a:t> Robert Pfaltgraff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567219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352928" cy="936104"/>
          </a:xfrm>
        </p:spPr>
        <p:txBody>
          <a:bodyPr/>
          <a:lstStyle/>
          <a:p>
            <a:pPr marL="0" indent="0" algn="ctr">
              <a:buNone/>
            </a:pPr>
            <a:r>
              <a:rPr lang="id-ID" sz="3600" dirty="0" smtClean="0"/>
              <a:t>PERBEDAAN METODOLOGI TRADISIONAL DAN SAINTIFIK</a:t>
            </a:r>
            <a:endParaRPr lang="id-ID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503967141"/>
              </p:ext>
            </p:extLst>
          </p:nvPr>
        </p:nvGraphicFramePr>
        <p:xfrm>
          <a:off x="323850" y="1412869"/>
          <a:ext cx="8712646" cy="5256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56323"/>
                <a:gridCol w="4356323"/>
              </a:tblGrid>
              <a:tr h="525649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TRADISIONAL</a:t>
                      </a:r>
                      <a:endParaRPr lang="id-ID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SAINTIFIK</a:t>
                      </a:r>
                      <a:endParaRPr lang="id-ID" sz="2400" dirty="0"/>
                    </a:p>
                  </a:txBody>
                  <a:tcPr/>
                </a:tc>
              </a:tr>
              <a:tr h="525649">
                <a:tc>
                  <a:txBody>
                    <a:bodyPr/>
                    <a:lstStyle/>
                    <a:p>
                      <a:r>
                        <a:rPr lang="id-ID" dirty="0" smtClean="0"/>
                        <a:t>- Menggunakan</a:t>
                      </a:r>
                      <a:r>
                        <a:rPr lang="id-ID" baseline="0" dirty="0" smtClean="0"/>
                        <a:t> strategi </a:t>
                      </a:r>
                      <a:r>
                        <a:rPr lang="id-ID" dirty="0" smtClean="0"/>
                        <a:t>induktif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Menggunakan</a:t>
                      </a:r>
                      <a:r>
                        <a:rPr lang="id-ID" baseline="0" dirty="0" smtClean="0"/>
                        <a:t> strategi deduktif</a:t>
                      </a:r>
                      <a:endParaRPr lang="id-ID" dirty="0"/>
                    </a:p>
                  </a:txBody>
                  <a:tcPr/>
                </a:tc>
              </a:tr>
              <a:tr h="525649">
                <a:tc>
                  <a:txBody>
                    <a:bodyPr/>
                    <a:lstStyle/>
                    <a:p>
                      <a:r>
                        <a:rPr lang="id-ID" dirty="0" smtClean="0"/>
                        <a:t>- Bersifat kualitatif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Bersifat kuantitatif</a:t>
                      </a:r>
                      <a:endParaRPr lang="id-ID" dirty="0"/>
                    </a:p>
                  </a:txBody>
                  <a:tcPr/>
                </a:tc>
              </a:tr>
              <a:tr h="525649">
                <a:tc>
                  <a:txBody>
                    <a:bodyPr/>
                    <a:lstStyle/>
                    <a:p>
                      <a:r>
                        <a:rPr lang="id-ID" dirty="0" smtClean="0"/>
                        <a:t>- Penelitian dahulu,</a:t>
                      </a:r>
                      <a:r>
                        <a:rPr lang="id-ID" baseline="0" dirty="0" smtClean="0"/>
                        <a:t> teori kemudian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Teori dahulu, penelitian kemudian</a:t>
                      </a:r>
                      <a:endParaRPr lang="id-ID" dirty="0"/>
                    </a:p>
                  </a:txBody>
                  <a:tcPr/>
                </a:tc>
              </a:tr>
              <a:tr h="525649">
                <a:tc>
                  <a:txBody>
                    <a:bodyPr/>
                    <a:lstStyle/>
                    <a:p>
                      <a:r>
                        <a:rPr lang="id-ID" dirty="0" smtClean="0"/>
                        <a:t>- Untuk melahirkan teori/prinsip-2</a:t>
                      </a:r>
                      <a:r>
                        <a:rPr lang="id-ID" baseline="0" dirty="0" smtClean="0"/>
                        <a:t> HI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Untuk menguji/verifikasi teori HI</a:t>
                      </a:r>
                      <a:endParaRPr lang="id-ID" dirty="0"/>
                    </a:p>
                  </a:txBody>
                  <a:tcPr/>
                </a:tc>
              </a:tr>
              <a:tr h="525649">
                <a:tc>
                  <a:txBody>
                    <a:bodyPr/>
                    <a:lstStyle/>
                    <a:p>
                      <a:r>
                        <a:rPr lang="id-ID" dirty="0" smtClean="0"/>
                        <a:t>- Menemukan keajegan pola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Mencari</a:t>
                      </a:r>
                      <a:r>
                        <a:rPr lang="id-ID" baseline="0" dirty="0" smtClean="0"/>
                        <a:t> keajegan statistik</a:t>
                      </a:r>
                      <a:endParaRPr lang="id-ID" dirty="0"/>
                    </a:p>
                  </a:txBody>
                  <a:tcPr/>
                </a:tc>
              </a:tr>
              <a:tr h="525649">
                <a:tc>
                  <a:txBody>
                    <a:bodyPr/>
                    <a:lstStyle/>
                    <a:p>
                      <a:r>
                        <a:rPr lang="id-ID" dirty="0" smtClean="0"/>
                        <a:t>- The logic of discovery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The deductive</a:t>
                      </a:r>
                      <a:r>
                        <a:rPr lang="id-ID" baseline="0" dirty="0" smtClean="0"/>
                        <a:t> logic of confirmation</a:t>
                      </a:r>
                      <a:endParaRPr lang="id-ID" dirty="0"/>
                    </a:p>
                  </a:txBody>
                  <a:tcPr/>
                </a:tc>
              </a:tr>
              <a:tr h="525649">
                <a:tc>
                  <a:txBody>
                    <a:bodyPr/>
                    <a:lstStyle/>
                    <a:p>
                      <a:r>
                        <a:rPr lang="id-ID" dirty="0" smtClean="0"/>
                        <a:t>- Deskriptif-historis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Empiris-analitis</a:t>
                      </a:r>
                      <a:endParaRPr lang="id-ID" dirty="0"/>
                    </a:p>
                  </a:txBody>
                  <a:tcPr/>
                </a:tc>
              </a:tr>
              <a:tr h="525649">
                <a:tc>
                  <a:txBody>
                    <a:bodyPr/>
                    <a:lstStyle/>
                    <a:p>
                      <a:r>
                        <a:rPr lang="id-ID" dirty="0" smtClean="0"/>
                        <a:t>- HI cenderung bagian dari Ilmu Politik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HI adalah</a:t>
                      </a:r>
                      <a:r>
                        <a:rPr lang="id-ID" baseline="0" dirty="0" smtClean="0"/>
                        <a:t> ilmu multidisiplin</a:t>
                      </a:r>
                      <a:endParaRPr lang="id-ID" dirty="0"/>
                    </a:p>
                  </a:txBody>
                  <a:tcPr/>
                </a:tc>
              </a:tr>
              <a:tr h="525649">
                <a:tc>
                  <a:txBody>
                    <a:bodyPr/>
                    <a:lstStyle/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id-ID" dirty="0" smtClean="0"/>
                        <a:t>- Fokusnya soal-2</a:t>
                      </a:r>
                      <a:r>
                        <a:rPr lang="id-ID" baseline="0" dirty="0" smtClean="0"/>
                        <a:t> perang dan damai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- Fokusnya</a:t>
                      </a:r>
                      <a:r>
                        <a:rPr lang="id-ID" baseline="0" dirty="0" smtClean="0"/>
                        <a:t> semua perilaku internasional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5833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820472" cy="1080120"/>
          </a:xfrm>
        </p:spPr>
        <p:txBody>
          <a:bodyPr/>
          <a:lstStyle/>
          <a:p>
            <a:pPr marL="0" indent="0" algn="l">
              <a:buNone/>
            </a:pPr>
            <a:r>
              <a:rPr lang="id-ID" sz="3600" dirty="0" smtClean="0">
                <a:solidFill>
                  <a:srgbClr val="FF0000"/>
                </a:solidFill>
              </a:rPr>
              <a:t>Charles A. McClelland</a:t>
            </a:r>
            <a:r>
              <a:rPr lang="id-ID" sz="3600" dirty="0" smtClean="0"/>
              <a:t>: Metodologi Tradi-sional dalam HI lebih sulit dari Saintifik 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484784"/>
            <a:ext cx="8892480" cy="5112568"/>
          </a:xfrm>
        </p:spPr>
        <p:txBody>
          <a:bodyPr>
            <a:normAutofit fontScale="92500" lnSpcReduction="10000"/>
          </a:bodyPr>
          <a:lstStyle/>
          <a:p>
            <a:r>
              <a:rPr lang="id-ID" sz="3200" dirty="0" smtClean="0"/>
              <a:t>Peneliti HI harus punya dasar pengetahuan yang kuat tentang sejarah, budaya dan bahasa dari negara yang ingin diteliti</a:t>
            </a:r>
          </a:p>
          <a:p>
            <a:r>
              <a:rPr lang="id-ID" sz="3200" smtClean="0"/>
              <a:t>Perlu pengalaman </a:t>
            </a:r>
            <a:r>
              <a:rPr lang="id-ID" sz="3200" dirty="0" smtClean="0"/>
              <a:t>langsung dengan menetap dalam waktu cukup lama di negara yang ingin diteliti (metode: </a:t>
            </a:r>
            <a:r>
              <a:rPr lang="id-ID" sz="3200" i="1" dirty="0" smtClean="0"/>
              <a:t>going native</a:t>
            </a:r>
            <a:r>
              <a:rPr lang="id-ID" sz="3200" dirty="0" smtClean="0"/>
              <a:t>)</a:t>
            </a:r>
          </a:p>
          <a:p>
            <a:r>
              <a:rPr lang="id-ID" sz="3200" dirty="0" smtClean="0"/>
              <a:t>Peneliti harus punya kedalam wawasan (</a:t>
            </a:r>
            <a:r>
              <a:rPr lang="id-ID" sz="3200" i="1" dirty="0" smtClean="0"/>
              <a:t>insight</a:t>
            </a:r>
            <a:r>
              <a:rPr lang="id-ID" sz="3200" dirty="0" smtClean="0"/>
              <a:t>) dan kebijaksanaan (</a:t>
            </a:r>
            <a:r>
              <a:rPr lang="id-ID" sz="3200" i="1" dirty="0" smtClean="0"/>
              <a:t>wisdom</a:t>
            </a:r>
            <a:r>
              <a:rPr lang="id-ID" sz="3200" dirty="0" smtClean="0"/>
              <a:t>) selama meneliti, menganalisis data, dan membuat generalisasi hasil penelitiannya –tak semua orang mampu</a:t>
            </a:r>
          </a:p>
          <a:p>
            <a:r>
              <a:rPr lang="id-ID" sz="3200" dirty="0" smtClean="0"/>
              <a:t>Waktu penelitian lebih lama, biaya lebih mahal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74604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820472" cy="1224136"/>
          </a:xfrm>
        </p:spPr>
        <p:txBody>
          <a:bodyPr/>
          <a:lstStyle/>
          <a:p>
            <a:pPr marL="0" indent="0" algn="l">
              <a:buNone/>
            </a:pPr>
            <a:r>
              <a:rPr lang="id-ID" sz="4000" dirty="0" smtClean="0">
                <a:solidFill>
                  <a:srgbClr val="FF0000"/>
                </a:solidFill>
              </a:rPr>
              <a:t>Mohtar Mas’oed</a:t>
            </a:r>
            <a:r>
              <a:rPr lang="id-ID" sz="4000" dirty="0" smtClean="0"/>
              <a:t>: Kelebihan Metodo-logi Saintifik dari Tradisional </a:t>
            </a: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1628800"/>
            <a:ext cx="8568952" cy="4968552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Karena HI adalah sains maka riset HI bisa dilakukan oleh siapa saja yang menguasai metodologi (bukan orang “berbakat” saja)</a:t>
            </a:r>
          </a:p>
          <a:p>
            <a:r>
              <a:rPr lang="id-ID" sz="3200" dirty="0"/>
              <a:t>P</a:t>
            </a:r>
            <a:r>
              <a:rPr lang="id-ID" sz="3200" dirty="0" smtClean="0"/>
              <a:t>endekatan saintifik membuat kita yakin bahwa metodologi sangat vital bagi proses pengembangan ilmu pengetahuan (sains)</a:t>
            </a:r>
          </a:p>
          <a:p>
            <a:r>
              <a:rPr lang="id-ID" sz="3200" dirty="0" smtClean="0"/>
              <a:t>Dengan menguasai metodologi saintifik, kita dapat mengetahui mana deskripsi, eksplanasi, prediksi atau preskripsi yang baik/benar tentang hubungan internasional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29897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676456" cy="1296144"/>
          </a:xfrm>
        </p:spPr>
        <p:txBody>
          <a:bodyPr/>
          <a:lstStyle/>
          <a:p>
            <a:pPr marL="0" indent="0" algn="l">
              <a:buNone/>
            </a:pPr>
            <a:r>
              <a:rPr lang="id-ID" sz="4000" dirty="0" smtClean="0">
                <a:solidFill>
                  <a:srgbClr val="FF0000"/>
                </a:solidFill>
              </a:rPr>
              <a:t>J. David Singer</a:t>
            </a:r>
            <a:r>
              <a:rPr lang="id-ID" sz="4000" dirty="0" smtClean="0"/>
              <a:t>: </a:t>
            </a:r>
            <a:r>
              <a:rPr lang="id-ID" sz="4000" dirty="0" smtClean="0">
                <a:solidFill>
                  <a:srgbClr val="0070C0"/>
                </a:solidFill>
              </a:rPr>
              <a:t>“Tidak mungkin melakukan penelitian/riset dengan strategi/metodologi induktif”.</a:t>
            </a:r>
            <a:endParaRPr lang="id-ID" sz="4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2204864"/>
            <a:ext cx="8640960" cy="4392488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Karena tanpa suatu teori terlebih dahulu kita tidak akan tahu di mana akan memulai penelitian, data apa yang akan kita cari, dsb</a:t>
            </a:r>
          </a:p>
          <a:p>
            <a:r>
              <a:rPr lang="id-ID" sz="3200" dirty="0" smtClean="0"/>
              <a:t>Tanpa suatu teori yang jelas, kita tidak akan bisa melakukan pengujian, waktu juga akan banyak terbuang percuma</a:t>
            </a:r>
          </a:p>
          <a:p>
            <a:r>
              <a:rPr lang="id-ID" sz="3200" dirty="0" smtClean="0"/>
              <a:t>Pengetahuan tentang HI tidak akan bisa dihasilkan hanya dengan mengakumulasi data/informasi sebanyak-banyaknya. 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12209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6903717"/>
            <a:ext cx="6512511" cy="485722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404664"/>
            <a:ext cx="8820472" cy="6336704"/>
          </a:xfrm>
        </p:spPr>
        <p:txBody>
          <a:bodyPr>
            <a:normAutofit lnSpcReduction="10000"/>
          </a:bodyPr>
          <a:lstStyle/>
          <a:p>
            <a:r>
              <a:rPr lang="id-ID" sz="3200" dirty="0" smtClean="0"/>
              <a:t>David Singer yakin akan adanya keajegan perilaku (</a:t>
            </a:r>
            <a:r>
              <a:rPr lang="id-ID" sz="3200" i="1" dirty="0" smtClean="0"/>
              <a:t>regularity of behavior</a:t>
            </a:r>
            <a:r>
              <a:rPr lang="id-ID" sz="3200" dirty="0" smtClean="0"/>
              <a:t>) dalam fenomena hubungan internasional.</a:t>
            </a:r>
          </a:p>
          <a:p>
            <a:r>
              <a:rPr lang="id-ID" sz="3200" dirty="0" smtClean="0"/>
              <a:t>Kemajuan keilmuan hanya bisa dicapai melalui proses perumusan hipotesis yang diturunkan dari teori</a:t>
            </a:r>
          </a:p>
          <a:p>
            <a:r>
              <a:rPr lang="id-ID" sz="3200" dirty="0" smtClean="0"/>
              <a:t>Berdasarkan hipotesis dan pengujian hipotesis itu kita baru bisa melakukan perumusan kembali atau penolakan atas hipotesis tersebut</a:t>
            </a:r>
          </a:p>
          <a:p>
            <a:r>
              <a:rPr lang="id-ID" sz="3200" dirty="0" smtClean="0"/>
              <a:t>Inilah yang disebut “logika konfirmasi deduktif” (</a:t>
            </a:r>
            <a:r>
              <a:rPr lang="id-ID" sz="3200" i="1" dirty="0" smtClean="0"/>
              <a:t>the deductive logic of confirmation</a:t>
            </a:r>
            <a:r>
              <a:rPr lang="id-ID" sz="3200" dirty="0" smtClean="0"/>
              <a:t>)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39727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352928" cy="1440160"/>
          </a:xfrm>
        </p:spPr>
        <p:txBody>
          <a:bodyPr/>
          <a:lstStyle/>
          <a:p>
            <a:pPr marL="0" indent="0" algn="l">
              <a:buNone/>
            </a:pPr>
            <a:r>
              <a:rPr lang="id-ID" sz="4000" dirty="0" smtClean="0">
                <a:solidFill>
                  <a:srgbClr val="FF0000"/>
                </a:solidFill>
              </a:rPr>
              <a:t>Kenneth Waltz</a:t>
            </a:r>
            <a:r>
              <a:rPr lang="id-ID" sz="4000" dirty="0" smtClean="0"/>
              <a:t>: </a:t>
            </a:r>
            <a:r>
              <a:rPr lang="id-ID" sz="4000" dirty="0" smtClean="0">
                <a:solidFill>
                  <a:srgbClr val="0070C0"/>
                </a:solidFill>
              </a:rPr>
              <a:t>“Penelitian/riset secara induktif lebih sesuai untuk pengembangan ilmu HI”.</a:t>
            </a:r>
            <a:endParaRPr lang="id-ID" sz="4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95536" y="2204864"/>
            <a:ext cx="8748464" cy="4392488"/>
          </a:xfrm>
        </p:spPr>
        <p:txBody>
          <a:bodyPr>
            <a:normAutofit/>
          </a:bodyPr>
          <a:lstStyle/>
          <a:p>
            <a:r>
              <a:rPr lang="id-ID" sz="3200" dirty="0" smtClean="0"/>
              <a:t>Upaya untuk menghasilkan eksplanasi teoritis yang valid dalam studi HI harus didahului dengan pembentukan “data keras”</a:t>
            </a:r>
          </a:p>
          <a:p>
            <a:r>
              <a:rPr lang="id-ID" sz="3200" dirty="0" smtClean="0"/>
              <a:t>Kita tidak akan bisa menjelaskan (</a:t>
            </a:r>
            <a:r>
              <a:rPr lang="id-ID" sz="3200" i="1" dirty="0" smtClean="0"/>
              <a:t>to ex</a:t>
            </a:r>
            <a:r>
              <a:rPr lang="id-ID" sz="3200" dirty="0" smtClean="0"/>
              <a:t>plain) dan meramalkan (</a:t>
            </a:r>
            <a:r>
              <a:rPr lang="id-ID" sz="3200" i="1" dirty="0" smtClean="0"/>
              <a:t>to predict</a:t>
            </a:r>
            <a:r>
              <a:rPr lang="id-ID" sz="3200" dirty="0" smtClean="0"/>
              <a:t>) sebelum kita bisa mendeskripsikan (</a:t>
            </a:r>
            <a:r>
              <a:rPr lang="id-ID" sz="3200" i="1" dirty="0" smtClean="0"/>
              <a:t>to describe</a:t>
            </a:r>
            <a:r>
              <a:rPr lang="id-ID" sz="3200" dirty="0" smtClean="0"/>
              <a:t>) data</a:t>
            </a:r>
          </a:p>
          <a:p>
            <a:r>
              <a:rPr lang="id-ID" sz="3200" dirty="0" smtClean="0"/>
              <a:t>Kegiatan membuat deskripsi adalah awal dari langkah sistemik penelitian induktif</a:t>
            </a:r>
          </a:p>
          <a:p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268156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1793289" y="6957392"/>
            <a:ext cx="6512511" cy="288032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620688"/>
            <a:ext cx="8496944" cy="5904656"/>
          </a:xfrm>
        </p:spPr>
        <p:txBody>
          <a:bodyPr>
            <a:normAutofit/>
          </a:bodyPr>
          <a:lstStyle/>
          <a:p>
            <a:r>
              <a:rPr lang="id-ID" sz="3200" dirty="0" smtClean="0"/>
              <a:t>Kenneth Waltz: kita tidak tahu keajegan apa yang terdapat dalam politik dunia (hubungan internasional)</a:t>
            </a:r>
          </a:p>
          <a:p>
            <a:r>
              <a:rPr lang="id-ID" sz="3200" dirty="0" smtClean="0"/>
              <a:t> karena itu ia merasa tidak ada yang bisa dijelaskan sebelum ia mendokumentasikan keajegan yang betul-betul ada dalam fenomena HI</a:t>
            </a:r>
          </a:p>
          <a:p>
            <a:r>
              <a:rPr lang="id-ID" sz="3200" dirty="0" smtClean="0"/>
              <a:t>Ilmu HI tidak berkembang menurut jalan logika, tetapi mengikuti logika penemuan (</a:t>
            </a:r>
            <a:r>
              <a:rPr lang="id-ID" sz="3200" i="1" dirty="0" smtClean="0"/>
              <a:t>the logic of discovery</a:t>
            </a:r>
            <a:r>
              <a:rPr lang="id-ID" sz="3200" dirty="0" smtClean="0"/>
              <a:t>)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407709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08911" cy="1224136"/>
          </a:xfrm>
        </p:spPr>
        <p:txBody>
          <a:bodyPr/>
          <a:lstStyle/>
          <a:p>
            <a:pPr marL="0" indent="0" algn="l">
              <a:buNone/>
            </a:pPr>
            <a:r>
              <a:rPr lang="id-ID" sz="3400" dirty="0" smtClean="0">
                <a:solidFill>
                  <a:srgbClr val="FF0000"/>
                </a:solidFill>
              </a:rPr>
              <a:t>Franklin Weinstein</a:t>
            </a:r>
            <a:r>
              <a:rPr lang="id-ID" sz="3400" dirty="0" smtClean="0"/>
              <a:t>: </a:t>
            </a:r>
            <a:r>
              <a:rPr lang="id-ID" sz="3400" dirty="0" smtClean="0">
                <a:solidFill>
                  <a:srgbClr val="0070C0"/>
                </a:solidFill>
              </a:rPr>
              <a:t>“The Uses of Foreign Policy in Indonesia”</a:t>
            </a:r>
            <a:endParaRPr lang="id-ID" sz="34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251520" y="1340768"/>
            <a:ext cx="8892480" cy="5517232"/>
          </a:xfrm>
        </p:spPr>
        <p:txBody>
          <a:bodyPr>
            <a:noAutofit/>
          </a:bodyPr>
          <a:lstStyle/>
          <a:p>
            <a:r>
              <a:rPr lang="id-ID" sz="2800" dirty="0" smtClean="0"/>
              <a:t>Ia menolak menerapkan suatu model yang didasar-kan pada deduksi tentang politik luar negeri, tidak mulai dengan teori umum dalam melakukan riset</a:t>
            </a:r>
          </a:p>
          <a:p>
            <a:r>
              <a:rPr lang="id-ID" sz="2800" dirty="0" smtClean="0"/>
              <a:t>Tidak mulai dari kerangka analisis dari hasil pengamatan tentang PLN negara maju</a:t>
            </a:r>
          </a:p>
          <a:p>
            <a:r>
              <a:rPr lang="id-ID" sz="2800" dirty="0" smtClean="0"/>
              <a:t>Sebaiknya membuat kerangka analisis sendiri yang sesuai dengan data yang diperoleh di lapangan</a:t>
            </a:r>
          </a:p>
          <a:p>
            <a:r>
              <a:rPr lang="id-ID" sz="2800" dirty="0" smtClean="0"/>
              <a:t>Ia yakin bahwa pembentukan teori dapat dimulai dari tingkat rendah (dari bawah), dari data, dan perlahan-lahan meningkat kearah abstraksi sesuai akumulasi hasil studi yang terjadi</a:t>
            </a:r>
          </a:p>
          <a:p>
            <a:endParaRPr lang="id-ID" sz="2800" dirty="0"/>
          </a:p>
        </p:txBody>
      </p:sp>
    </p:spTree>
    <p:extLst>
      <p:ext uri="{BB962C8B-B14F-4D97-AF65-F5344CB8AC3E}">
        <p14:creationId xmlns:p14="http://schemas.microsoft.com/office/powerpoint/2010/main" val="1260357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5" y="548680"/>
            <a:ext cx="7478216" cy="1008112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SASARAN MHI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11560" y="1628800"/>
            <a:ext cx="7992888" cy="4680520"/>
          </a:xfrm>
        </p:spPr>
        <p:txBody>
          <a:bodyPr>
            <a:normAutofit fontScale="92500" lnSpcReduction="10000"/>
          </a:bodyPr>
          <a:lstStyle/>
          <a:p>
            <a:r>
              <a:rPr lang="id-ID" sz="3200" dirty="0" smtClean="0"/>
              <a:t>Agar mahasiswa memiliki pengetahuan tentang dasar-dasar penelitian dalam bidang studi hubungan internasional</a:t>
            </a:r>
          </a:p>
          <a:p>
            <a:r>
              <a:rPr lang="id-ID" sz="3200" dirty="0" smtClean="0"/>
              <a:t>Agar mahasiswa menguasai prinsip-prinsip terbentuknya ilmu pengetahuan, khususnya ilmu HI</a:t>
            </a:r>
          </a:p>
          <a:p>
            <a:r>
              <a:rPr lang="id-ID" sz="3200" dirty="0" smtClean="0"/>
              <a:t>Agar mahasiswa memahami dan kelak dapat mengamalkan prinsip-prinsip pokok sebagai seorang ilmuwan, khususnya ilmuwan HI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64643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7" y="332656"/>
            <a:ext cx="7550224" cy="1440160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UNIVERSALITAS METODOLOGI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83568" y="2060848"/>
            <a:ext cx="8064896" cy="4392488"/>
          </a:xfrm>
        </p:spPr>
        <p:txBody>
          <a:bodyPr>
            <a:normAutofit/>
          </a:bodyPr>
          <a:lstStyle/>
          <a:p>
            <a:r>
              <a:rPr lang="id-ID" sz="3200" dirty="0" smtClean="0"/>
              <a:t>Prinsip-prinsip metodologi bersifat universal, berlaku untuk semua bidang ilmu pengetahuan</a:t>
            </a:r>
          </a:p>
          <a:p>
            <a:r>
              <a:rPr lang="id-ID" sz="3200" dirty="0" smtClean="0"/>
              <a:t>Hanya terdapat sedikit perbedaan dalam aplikasinya pada saat penelitian</a:t>
            </a:r>
          </a:p>
          <a:p>
            <a:r>
              <a:rPr lang="id-ID" sz="3200" dirty="0" smtClean="0"/>
              <a:t>Sebab itu penguasaan metodologi berbanding lurus dengan kemampuan akademik seseorang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013150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5" y="620688"/>
            <a:ext cx="7478216" cy="1152128"/>
          </a:xfrm>
        </p:spPr>
        <p:txBody>
          <a:bodyPr/>
          <a:lstStyle/>
          <a:p>
            <a:pPr marL="0" indent="0" algn="ctr">
              <a:buNone/>
            </a:pPr>
            <a:r>
              <a:rPr lang="id-ID" dirty="0" smtClean="0"/>
              <a:t>HAKEKAT SAINS-1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659219" y="1700808"/>
            <a:ext cx="8089245" cy="4680520"/>
          </a:xfrm>
        </p:spPr>
        <p:txBody>
          <a:bodyPr>
            <a:normAutofit fontScale="92500" lnSpcReduction="10000"/>
          </a:bodyPr>
          <a:lstStyle/>
          <a:p>
            <a:r>
              <a:rPr lang="id-ID" sz="3200" dirty="0" smtClean="0"/>
              <a:t>Ilmu HI adalah sebuah sains (ilmu pengetahuan)</a:t>
            </a:r>
          </a:p>
          <a:p>
            <a:r>
              <a:rPr lang="id-ID" sz="3200" dirty="0" smtClean="0"/>
              <a:t>Sejarah terbentuknya ilmu HI, metodologi yang digunakannya, dan aplikasinya dalam kehidupan masyarakat manusia, menganut prinsip-prinsip sains sebagaimana ilmu pengetahuan yang lain</a:t>
            </a:r>
          </a:p>
          <a:p>
            <a:r>
              <a:rPr lang="id-ID" sz="3200" dirty="0" smtClean="0"/>
              <a:t>Sebab itu utk memahami ilmu dan metodologi HI terlebih dahulu harus dikuasai prinsip-prinsip sains yang berlaku universal 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36846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2120</TotalTime>
  <Words>3150</Words>
  <Application>Microsoft Office PowerPoint</Application>
  <PresentationFormat>On-screen Show (4:3)</PresentationFormat>
  <Paragraphs>340</Paragraphs>
  <Slides>69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Slipstream</vt:lpstr>
      <vt:lpstr>DR.UMAR S. BAKRY, MA Associate Professor in International Relations </vt:lpstr>
      <vt:lpstr>INTRODUCTION</vt:lpstr>
      <vt:lpstr>Mohtar Mas’oed</vt:lpstr>
      <vt:lpstr>Trygve Mathisen</vt:lpstr>
      <vt:lpstr>Frank P. Harvey Michael Brecher</vt:lpstr>
      <vt:lpstr>Detlef P. Sprinz Yael Wolinsky-Nahmias </vt:lpstr>
      <vt:lpstr>SASARAN MHI</vt:lpstr>
      <vt:lpstr>UNIVERSALITAS METODOLOGI</vt:lpstr>
      <vt:lpstr>HAKEKAT SAINS-1</vt:lpstr>
      <vt:lpstr>HAKEKAT SAINS-2</vt:lpstr>
      <vt:lpstr>KEBENARAN ILMIAH-1</vt:lpstr>
      <vt:lpstr>KEBENARAN ILMIAH-2</vt:lpstr>
      <vt:lpstr>METODE NON ILMIAH</vt:lpstr>
      <vt:lpstr>SYARAT METODE ILMIAH-1</vt:lpstr>
      <vt:lpstr>SYARAT METODE ILMIAH-2</vt:lpstr>
      <vt:lpstr>PRINSIP DASAR SAINS</vt:lpstr>
      <vt:lpstr>FUNGSI SAINS</vt:lpstr>
      <vt:lpstr>FUNGSI ILMU HI</vt:lpstr>
      <vt:lpstr>ASUMSI-ASUMSI SAINS-1</vt:lpstr>
      <vt:lpstr>ASUMSI-ASUMSI SAINS-2</vt:lpstr>
      <vt:lpstr>TEORI PERKEMBANGAN SAINS-1</vt:lpstr>
      <vt:lpstr>TEORI PERKEMBANGAN SAINS-2</vt:lpstr>
      <vt:lpstr>TEORI PERKEMBANGAN ILMU HI</vt:lpstr>
      <vt:lpstr>THE GREAT DEBATE  IN INTERNATIONAL RELATIONS</vt:lpstr>
      <vt:lpstr>THE FIRST GREAT DEBATE</vt:lpstr>
      <vt:lpstr>THE SECOND GREAT DEBATE</vt:lpstr>
      <vt:lpstr>THE THIRD GREAT DEBATE</vt:lpstr>
      <vt:lpstr>THE FOURTH GREAT DEBATE</vt:lpstr>
      <vt:lpstr>TIANG PENYANGGA SAINS</vt:lpstr>
      <vt:lpstr>ONTOLOGI ILMU HI</vt:lpstr>
      <vt:lpstr>EPISTEMOLOGI ILMU HI</vt:lpstr>
      <vt:lpstr>AKSIOLOGI ILMU HI</vt:lpstr>
      <vt:lpstr>PENGERTIAN METODOLOGI</vt:lpstr>
      <vt:lpstr>DEFINISI METODOLOGI-1</vt:lpstr>
      <vt:lpstr>DEFINISI METODOLOGI-2</vt:lpstr>
      <vt:lpstr>DEFINISI METODOLOGI-3</vt:lpstr>
      <vt:lpstr>METODOLOGI HI</vt:lpstr>
      <vt:lpstr>HAKEKAT METODOLOGI</vt:lpstr>
      <vt:lpstr>PROSEDUR KEILMUAN</vt:lpstr>
      <vt:lpstr>HUBUNGAN RISET - SAINS</vt:lpstr>
      <vt:lpstr>SIKLUS KEILMUAN</vt:lpstr>
      <vt:lpstr>PENJELASAN GAMBAR</vt:lpstr>
      <vt:lpstr>METODOLOGI INDUKTIF</vt:lpstr>
      <vt:lpstr>METODOLOGI DEDUKTIF</vt:lpstr>
      <vt:lpstr>PROSEDUR/TAHAPAN  METODOLOGI INDUKTIF</vt:lpstr>
      <vt:lpstr>TAHAP-TAHAP RISET INDUKTIF (David &amp; Chava Nachmias)</vt:lpstr>
      <vt:lpstr>PROSEDUR/TAHAPAN  METODOLOGI DEDUKTIF</vt:lpstr>
      <vt:lpstr>TAHAP-TAHAP RISET DEDUKTIF (David &amp; Chava Nachmias)</vt:lpstr>
      <vt:lpstr>PERBEDAAN METODOLOGI INDUKTIF DAN DEDUKTIF-1</vt:lpstr>
      <vt:lpstr>PERBEDAAN METODOLOGI INDUKTIF DAN DEDUKTIF-2</vt:lpstr>
      <vt:lpstr>METODE ANALISIS INDUKTIF</vt:lpstr>
      <vt:lpstr>METODE ANALISIS DEDUKTIF</vt:lpstr>
      <vt:lpstr>PowerPoint Presentation</vt:lpstr>
      <vt:lpstr>METODOLOGI INDUKTIF  DALAM STUDI HI</vt:lpstr>
      <vt:lpstr>PowerPoint Presentation</vt:lpstr>
      <vt:lpstr>PowerPoint Presentation</vt:lpstr>
      <vt:lpstr>TOKOH-TOKOH PENDEKATAN TRADISIONAL DALAM STUDI HI</vt:lpstr>
      <vt:lpstr>METODOLOGI DEDUKTIF DALAM STUDI HI</vt:lpstr>
      <vt:lpstr>PowerPoint Presentation</vt:lpstr>
      <vt:lpstr>PowerPoint Presentation</vt:lpstr>
      <vt:lpstr>TOKOH-TOKOH PENDEKATAN SAINTIFIK DALAM STUDI HI</vt:lpstr>
      <vt:lpstr>PERBEDAAN METODOLOGI TRADISIONAL DAN SAINTIFIK</vt:lpstr>
      <vt:lpstr>Charles A. McClelland: Metodologi Tradi-sional dalam HI lebih sulit dari Saintifik </vt:lpstr>
      <vt:lpstr>Mohtar Mas’oed: Kelebihan Metodo-logi Saintifik dari Tradisional </vt:lpstr>
      <vt:lpstr>J. David Singer: “Tidak mungkin melakukan penelitian/riset dengan strategi/metodologi induktif”.</vt:lpstr>
      <vt:lpstr>PowerPoint Presentation</vt:lpstr>
      <vt:lpstr>Kenneth Waltz: “Penelitian/riset secara induktif lebih sesuai untuk pengembangan ilmu HI”.</vt:lpstr>
      <vt:lpstr>PowerPoint Presentation</vt:lpstr>
      <vt:lpstr>Franklin Weinstein: “The Uses of Foreign Policy in Indonesia”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UMAR S. BAKRY Lektor Kepala Ilmu Hubungan Internasional</dc:title>
  <dc:creator>Umar</dc:creator>
  <cp:lastModifiedBy>Umar</cp:lastModifiedBy>
  <cp:revision>193</cp:revision>
  <dcterms:created xsi:type="dcterms:W3CDTF">2011-03-07T08:08:54Z</dcterms:created>
  <dcterms:modified xsi:type="dcterms:W3CDTF">2019-03-16T03:04:14Z</dcterms:modified>
</cp:coreProperties>
</file>