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2" r:id="rId5"/>
    <p:sldId id="257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988" y="5085184"/>
            <a:ext cx="75660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INTERNASIONAL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SEBAGAI BIDANG STUDI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78735" y="0"/>
            <a:ext cx="39858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C00000"/>
                </a:solidFill>
              </a:rPr>
              <a:t>Dr. Umar Suryadi Bakry</a:t>
            </a:r>
            <a:endParaRPr 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9570" y="894715"/>
            <a:ext cx="8425180" cy="6101715"/>
          </a:xfrm>
        </p:spPr>
        <p:txBody>
          <a:bodyPr>
            <a:normAutofit lnSpcReduction="20000"/>
          </a:bodyPr>
          <a:p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id-ID" sz="2400" dirty="0" smtClean="0"/>
              <a:t>yang </a:t>
            </a:r>
            <a:r>
              <a:rPr lang="en-US" sz="2400" dirty="0" err="1" smtClean="0"/>
              <a:t>sepenuhnya</a:t>
            </a:r>
            <a:r>
              <a:rPr lang="en-US" sz="2400" dirty="0" smtClean="0"/>
              <a:t> </a:t>
            </a:r>
            <a:r>
              <a:rPr lang="en-US" sz="2400" dirty="0" err="1"/>
              <a:t>didedikasikan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smtClean="0"/>
              <a:t>HI </a:t>
            </a:r>
            <a:r>
              <a:rPr lang="en-US" sz="2400" dirty="0" err="1"/>
              <a:t>adalah</a:t>
            </a:r>
            <a:r>
              <a:rPr lang="en-US" sz="2400" dirty="0"/>
              <a:t> Graduate Institute of International Studies (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smtClean="0"/>
              <a:t>Program </a:t>
            </a:r>
            <a:r>
              <a:rPr lang="en-US" sz="2400" dirty="0" err="1" smtClean="0"/>
              <a:t>Pascasarjana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/>
              <a:t>Pembangunan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), </a:t>
            </a:r>
            <a:r>
              <a:rPr lang="en-US" sz="2400" dirty="0"/>
              <a:t>yang </a:t>
            </a:r>
            <a:r>
              <a:rPr lang="en-US" sz="2400" dirty="0" err="1"/>
              <a:t>didirikan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1927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mendidik</a:t>
            </a:r>
            <a:r>
              <a:rPr lang="en-US" sz="2400" dirty="0" smtClean="0"/>
              <a:t> </a:t>
            </a:r>
            <a:r>
              <a:rPr lang="en-US" sz="2400" dirty="0" err="1" smtClean="0"/>
              <a:t>calon-calon</a:t>
            </a:r>
            <a:r>
              <a:rPr lang="en-US" sz="2400" dirty="0" smtClean="0"/>
              <a:t> </a:t>
            </a:r>
            <a:r>
              <a:rPr lang="en-US" sz="2400" dirty="0"/>
              <a:t>diplomat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Liga</a:t>
            </a:r>
            <a:r>
              <a:rPr lang="en-US" sz="2400" dirty="0"/>
              <a:t> </a:t>
            </a:r>
            <a:r>
              <a:rPr lang="en-US" sz="2400" dirty="0" err="1" smtClean="0"/>
              <a:t>Bangsa-Bangsa</a:t>
            </a:r>
            <a:r>
              <a:rPr lang="en-US" sz="2400" dirty="0" smtClean="0"/>
              <a:t>. LBB </a:t>
            </a:r>
            <a:r>
              <a:rPr lang="en-US" sz="2400" dirty="0" err="1"/>
              <a:t>didirikan</a:t>
            </a:r>
            <a:r>
              <a:rPr lang="en-US" sz="2400" dirty="0"/>
              <a:t> di </a:t>
            </a:r>
            <a:r>
              <a:rPr lang="en-US" sz="2400" dirty="0" err="1"/>
              <a:t>Jenewa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 </a:t>
            </a:r>
            <a:r>
              <a:rPr lang="en-US" sz="2400" dirty="0"/>
              <a:t>The Graduate Institute of International Studies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menawarkan</a:t>
            </a:r>
            <a:r>
              <a:rPr lang="en-US" sz="2400" dirty="0" smtClean="0"/>
              <a:t> program </a:t>
            </a:r>
            <a:r>
              <a:rPr lang="en-US" sz="2400" dirty="0"/>
              <a:t>Ph.D. 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Di AS Edmund </a:t>
            </a:r>
            <a:r>
              <a:rPr lang="en-US" sz="2400" dirty="0"/>
              <a:t>A. Walsh School of Foreign Service </a:t>
            </a:r>
            <a:r>
              <a:rPr lang="en-US" sz="2400" dirty="0" smtClean="0"/>
              <a:t>Georgetown University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fakultas</a:t>
            </a:r>
            <a:r>
              <a:rPr lang="en-US" sz="2400" dirty="0" smtClean="0"/>
              <a:t> </a:t>
            </a:r>
            <a:r>
              <a:rPr lang="en-US" sz="2400" dirty="0" err="1" smtClean="0"/>
              <a:t>tertua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, </a:t>
            </a:r>
            <a:r>
              <a:rPr lang="en-US" sz="2400" dirty="0"/>
              <a:t>yang </a:t>
            </a:r>
            <a:r>
              <a:rPr lang="en-US" sz="2400" dirty="0" err="1"/>
              <a:t>didirikan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1919.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Komite</a:t>
            </a:r>
            <a:r>
              <a:rPr lang="en-US" sz="2400" dirty="0" smtClean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di </a:t>
            </a:r>
            <a:r>
              <a:rPr lang="en-US" sz="2400" dirty="0" err="1"/>
              <a:t>Universitas</a:t>
            </a:r>
            <a:r>
              <a:rPr lang="en-US" sz="2400" dirty="0"/>
              <a:t> Chicago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menawarkan</a:t>
            </a:r>
            <a:r>
              <a:rPr lang="en-US" sz="2400" dirty="0"/>
              <a:t> </a:t>
            </a:r>
            <a:r>
              <a:rPr lang="en-US" sz="2400" dirty="0" err="1"/>
              <a:t>gelar</a:t>
            </a:r>
            <a:r>
              <a:rPr lang="en-US" sz="2400" dirty="0"/>
              <a:t> </a:t>
            </a:r>
            <a:r>
              <a:rPr lang="en-US" sz="2400" dirty="0" err="1" smtClean="0"/>
              <a:t>sarjana</a:t>
            </a:r>
            <a:r>
              <a:rPr lang="en-US" sz="2400" dirty="0" smtClean="0"/>
              <a:t> HI,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1928.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di </a:t>
            </a:r>
            <a:r>
              <a:rPr lang="en-US" sz="2400" dirty="0" err="1"/>
              <a:t>Amerika</a:t>
            </a:r>
            <a:r>
              <a:rPr lang="en-US" sz="2400" dirty="0"/>
              <a:t> </a:t>
            </a:r>
            <a:r>
              <a:rPr lang="en-US" sz="2400" dirty="0" err="1"/>
              <a:t>Serikat</a:t>
            </a:r>
            <a:r>
              <a:rPr lang="en-US" sz="2400" dirty="0"/>
              <a:t>, </a:t>
            </a:r>
            <a:r>
              <a:rPr lang="en-US" sz="2400" dirty="0" err="1"/>
              <a:t>Inggris</a:t>
            </a:r>
            <a:r>
              <a:rPr lang="en-US" sz="2400" dirty="0"/>
              <a:t>, </a:t>
            </a:r>
            <a:r>
              <a:rPr lang="en-US" sz="2400" dirty="0" err="1"/>
              <a:t>Eropa</a:t>
            </a:r>
            <a:r>
              <a:rPr lang="en-US" sz="2400" dirty="0"/>
              <a:t>, India, Kazakhstan, Brazil, Australia, </a:t>
            </a:r>
            <a:r>
              <a:rPr lang="en-US" sz="2400" dirty="0" err="1"/>
              <a:t>Kanada</a:t>
            </a:r>
            <a:r>
              <a:rPr lang="en-US" sz="2400" dirty="0"/>
              <a:t>, </a:t>
            </a:r>
            <a:r>
              <a:rPr lang="en-US" sz="2400" dirty="0" err="1"/>
              <a:t>Afrika</a:t>
            </a:r>
            <a:r>
              <a:rPr lang="en-US" sz="2400" dirty="0"/>
              <a:t>, </a:t>
            </a:r>
            <a:r>
              <a:rPr lang="en-US" sz="2400" dirty="0" err="1"/>
              <a:t>Rusia</a:t>
            </a:r>
            <a:r>
              <a:rPr lang="en-US" sz="2400" dirty="0"/>
              <a:t>, Indonesia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menawarkan</a:t>
            </a:r>
            <a:r>
              <a:rPr lang="en-US" sz="2400" dirty="0" smtClean="0"/>
              <a:t> </a:t>
            </a:r>
            <a:r>
              <a:rPr lang="en-US" sz="2400" dirty="0" err="1" smtClean="0"/>
              <a:t>gelar</a:t>
            </a:r>
            <a:r>
              <a:rPr lang="en-US" sz="2400" dirty="0" smtClean="0"/>
              <a:t> </a:t>
            </a:r>
            <a:r>
              <a:rPr lang="en-US" sz="2400" dirty="0" err="1" smtClean="0"/>
              <a:t>sarjana</a:t>
            </a:r>
            <a:r>
              <a:rPr lang="en-US" sz="2400" dirty="0" smtClean="0"/>
              <a:t>, </a:t>
            </a:r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/>
              <a:t>Sarjana</a:t>
            </a:r>
            <a:r>
              <a:rPr lang="en-US" sz="2400" dirty="0"/>
              <a:t> &amp; </a:t>
            </a:r>
            <a:r>
              <a:rPr lang="en-US" sz="2400" dirty="0" smtClean="0"/>
              <a:t>PhD </a:t>
            </a:r>
            <a:r>
              <a:rPr lang="en-US" sz="2400" dirty="0"/>
              <a:t>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HI.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>
            <a:normAutofit fontScale="90000"/>
          </a:bodyPr>
          <a:p>
            <a:pPr algn="ctr"/>
            <a:r>
              <a:rPr lang="en-US" sz="3555" dirty="0" smtClean="0">
                <a:solidFill>
                  <a:srgbClr val="0070C0"/>
                </a:solidFill>
              </a:rPr>
              <a:t>SEJARAH KELAHIRAN STUDI HI</a:t>
            </a:r>
            <a:endParaRPr lang="en-US" sz="3555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0000" lnSpcReduction="10000"/>
          </a:bodyPr>
          <a:lstStyle/>
          <a:p>
            <a:r>
              <a:rPr lang="en-US" dirty="0"/>
              <a:t>Studi HI pada periode antara PD I dan PD II (</a:t>
            </a:r>
            <a:r>
              <a:rPr lang="en-US" i="1" dirty="0"/>
              <a:t>interwar period</a:t>
            </a:r>
            <a:r>
              <a:rPr lang="en-US" dirty="0"/>
              <a:t>) memusatkan perhatin pada dua isu utama.</a:t>
            </a:r>
            <a:endParaRPr lang="en-US" dirty="0"/>
          </a:p>
          <a:p>
            <a:r>
              <a:rPr lang="en-US" dirty="0"/>
              <a:t>Pertama, kajian-kajian tentang sejarah diplomatik, terutama sejarah-sejarah yang belum terungkap berkenaan dengan motif-motif perang dan pembentukan aliansi sebelum perang (</a:t>
            </a:r>
            <a:r>
              <a:rPr lang="en-US" i="1" dirty="0"/>
              <a:t>prewar alliances</a:t>
            </a:r>
            <a:r>
              <a:rPr lang="en-US" dirty="0"/>
              <a:t>).</a:t>
            </a:r>
            <a:endParaRPr lang="en-US" dirty="0"/>
          </a:p>
          <a:p>
            <a:r>
              <a:rPr lang="en-US" dirty="0"/>
              <a:t>Kedua, kajian-kajian mengenai organisasi internasional dan hukum internasional, terutama berkaitan dengan asal-usul dan hal ihwal LBB, hingga analisis berbagai masalah dan prosedur internasional dan hukum internasional.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STUDI HI PADA INTERWAR PERIOD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003"/>
            <a:ext cx="8229600" cy="5877272"/>
          </a:xfrm>
        </p:spPr>
        <p:txBody>
          <a:bodyPr>
            <a:normAutofit lnSpcReduction="20000"/>
          </a:bodyPr>
          <a:lstStyle/>
          <a:p>
            <a:r>
              <a:rPr lang="en-US" dirty="0" err="1" smtClean="0"/>
              <a:t>Jika pada periode pasca PD I studi HI banyak memfokuskan pada studi-studi sejarah diplomasi, hukum dan organisasi internasional, maka pada periode pasca PD II lebih banyak menaruh perhatian pada isu-isu keamanan nasional (</a:t>
            </a:r>
            <a:r>
              <a:rPr lang="en-US" i="1" dirty="0" err="1" smtClean="0"/>
              <a:t>national security</a:t>
            </a:r>
            <a:r>
              <a:rPr lang="en-US" dirty="0" err="1" smtClean="0"/>
              <a:t>) dan </a:t>
            </a:r>
            <a:r>
              <a:rPr lang="en-US" i="1" dirty="0" err="1" smtClean="0"/>
              <a:t>power politics</a:t>
            </a:r>
            <a:r>
              <a:rPr lang="en-US" dirty="0" err="1" smtClean="0"/>
              <a:t>.</a:t>
            </a:r>
            <a:endParaRPr lang="en-US" dirty="0" err="1" smtClean="0"/>
          </a:p>
          <a:p>
            <a:r>
              <a:rPr lang="en-US" dirty="0"/>
              <a:t>Jika pada periode pasca PD I terminologi world peace begitu populer dalam studi HI, pada era pasca PD II konsep strategic stability mendominasi literatur-literatur HI.</a:t>
            </a:r>
            <a:endParaRPr lang="en-US" dirty="0"/>
          </a:p>
          <a:p>
            <a:r>
              <a:rPr lang="en-US" dirty="0"/>
              <a:t>Kalau pasca PD I pendekatan normatif (idealis) begitu dominan, maka pendekatan yang menghegemoni studi HI pada pasca PD II adalah realisme.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p>
            <a:r>
              <a:rPr lang="en-US" sz="3200" dirty="0" smtClean="0">
                <a:solidFill>
                  <a:srgbClr val="0070C0"/>
                </a:solidFill>
              </a:rPr>
              <a:t>STUDI HI PASCA PERANG DUNIA II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1026493"/>
            <a:ext cx="8229600" cy="5688632"/>
          </a:xfrm>
        </p:spPr>
        <p:txBody>
          <a:bodyPr>
            <a:normAutofit lnSpcReduction="20000"/>
          </a:bodyPr>
          <a:lstStyle/>
          <a:p>
            <a:r>
              <a:rPr lang="en-US" dirty="0" smtClean="0"/>
              <a:t>Periode Perang Dingin adalah suatu masa di mana masyarakat dunia diwarnai ketegangan dan kebekuan hubungan antar negara, sebagai akibat dari persaingan Blok Timur (US) dan Blok Barat (AS).</a:t>
            </a:r>
            <a:endParaRPr lang="en-US" dirty="0" smtClean="0"/>
          </a:p>
          <a:p>
            <a:r>
              <a:rPr lang="en-US" dirty="0"/>
              <a:t>Robert Keohane dalam pidato di depan ISA 1988 mengatakan bahwa paradigma baru yang bernama reflektivisme telah lahir. </a:t>
            </a:r>
            <a:endParaRPr lang="en-US" dirty="0"/>
          </a:p>
          <a:p>
            <a:r>
              <a:rPr lang="en-US" dirty="0"/>
              <a:t>Para penganut paradigma ini dengan tegas menolak semua asumsi teoritis dan tradisi metodologis dari paradigma rasionalisme (behavioralisme, positivisme, modernisme,foundationalism, dan lain-lain).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p>
            <a:r>
              <a:rPr lang="en-US" sz="3200" dirty="0" smtClean="0">
                <a:solidFill>
                  <a:srgbClr val="0070C0"/>
                </a:solidFill>
              </a:rPr>
              <a:t>STUDI HI PASCA PERANG DINGIN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0000" lnSpcReduction="20000"/>
          </a:bodyPr>
          <a:lstStyle/>
          <a:p>
            <a:r>
              <a:rPr lang="en-US" dirty="0" err="1" smtClean="0"/>
              <a:t>Menurut Keohane, reflektivisme mewakili sejumlah aliran pemikiran dalam studi HI yang menyebut dirinya post-behavioralisme, post-modernisme, post-positivisme, post-strukturalisme, post-kolonialisme, anti-foundationalisme, interpretivisme, dan sejenisnya).</a:t>
            </a:r>
            <a:endParaRPr lang="en-US" dirty="0" err="1" smtClean="0"/>
          </a:p>
          <a:p>
            <a:r>
              <a:rPr lang="en-US" dirty="0" smtClean="0"/>
              <a:t>Selain ditandai bangkitnya kaum reflektivis, era pasca Perang Dingin juga diwarnai berkembangnya semangat baru dalam pengajaran studi HI di seluruh dunia. Studi HI menjadi lebih atraktif dan dinamis dibanding era-era sebelumnya.</a:t>
            </a:r>
            <a:endParaRPr lang="en-US" dirty="0" smtClean="0"/>
          </a:p>
          <a:p>
            <a:r>
              <a:rPr lang="en-US" dirty="0" smtClean="0"/>
              <a:t>Amitav Acharya mengatakan bahwa studi HI adalah sebuah disiplin akademis yang paling cepat pertumbuhan (</a:t>
            </a:r>
            <a:r>
              <a:rPr lang="en-US" i="1" dirty="0" smtClean="0"/>
              <a:t>the fastest growing academic discipline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p>
            <a:r>
              <a:rPr lang="en-US" sz="3200" dirty="0" smtClean="0">
                <a:solidFill>
                  <a:srgbClr val="0070C0"/>
                </a:solidFill>
              </a:rPr>
              <a:t>STUDI HI PASCA PERANG DINGIN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534920"/>
            <a:ext cx="4161790" cy="21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74713"/>
            <a:ext cx="8229600" cy="1143000"/>
          </a:xfrm>
        </p:spPr>
        <p:txBody>
          <a:bodyPr/>
          <a:p>
            <a:pPr algn="ctr"/>
            <a:r>
              <a:rPr lang="en-US" sz="6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THANK YOU</a:t>
            </a:r>
            <a:endParaRPr lang="en-US" sz="66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3895" y="1417955"/>
            <a:ext cx="3368040" cy="452628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REFERENSI PIHI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290" y="1412875"/>
            <a:ext cx="3452495" cy="44951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360" y="274955"/>
            <a:ext cx="8281035" cy="700405"/>
          </a:xfrm>
        </p:spPr>
        <p:txBody>
          <a:bodyPr>
            <a:normAutofit fontScale="90000"/>
          </a:bodyPr>
          <a:p>
            <a:pPr algn="ctr"/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altLang="id-ID" dirty="0" smtClean="0">
                <a:solidFill>
                  <a:srgbClr val="C00000"/>
                </a:solidFill>
              </a:rPr>
              <a:t>What is International Relations</a:t>
            </a:r>
            <a:r>
              <a:rPr lang="id-ID" dirty="0" smtClean="0">
                <a:solidFill>
                  <a:srgbClr val="C00000"/>
                </a:solidFill>
              </a:rPr>
              <a:t>?</a:t>
            </a:r>
            <a:endParaRPr lang="id-ID" dirty="0" smtClean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460" y="975360"/>
            <a:ext cx="8496935" cy="5694045"/>
          </a:xfrm>
        </p:spPr>
        <p:txBody>
          <a:bodyPr>
            <a:normAutofit fontScale="90000" lnSpcReduction="10000"/>
          </a:bodyPr>
          <a:p>
            <a:r>
              <a:rPr lang="id-ID" sz="28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David Finlay &amp; Thomas Hovet Jr.</a:t>
            </a:r>
            <a:r>
              <a:rPr lang="en-US" altLang="id-ID" sz="2800" dirty="0" smtClean="0">
                <a:sym typeface="+mn-ea"/>
              </a:rPr>
              <a:t>: </a:t>
            </a:r>
            <a:r>
              <a:rPr lang="id-ID" sz="2800" dirty="0" smtClean="0"/>
              <a:t>The Study of International Relations is an inter-disciplinary field focusing the entire panoply of contact across national frontiers by government, groups, and individual</a:t>
            </a:r>
            <a:r>
              <a:rPr lang="en-US" altLang="id-ID" sz="2800" dirty="0" smtClean="0"/>
              <a:t>.</a:t>
            </a:r>
            <a:endParaRPr lang="id-ID" sz="2800" dirty="0" smtClean="0"/>
          </a:p>
          <a:p>
            <a:r>
              <a:rPr lang="id-ID" sz="2800" dirty="0" smtClean="0">
                <a:solidFill>
                  <a:srgbClr val="0070C0"/>
                </a:solidFill>
              </a:rPr>
              <a:t>Studi Hubungan Internasional adalah sebuah bidang studi yang bersifat interdisipliner yang memusatkan perhatian pada semua jenis hubungan yang melintasi batas-batas nasional, baik yang dilakukan oleh pemerintah, kelompok, maupun individu.</a:t>
            </a:r>
            <a:r>
              <a:rPr lang="id-ID" sz="2800" dirty="0" smtClean="0"/>
              <a:t> </a:t>
            </a:r>
            <a:endParaRPr lang="en-US" sz="2800" dirty="0" smtClean="0"/>
          </a:p>
          <a:p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Joshua Goldstein</a:t>
            </a:r>
            <a:r>
              <a:rPr lang="en-US" sz="2800" dirty="0"/>
              <a:t>: IR field is interdisciplinary, relating international politics to economics, history, sociology, and other </a:t>
            </a:r>
            <a:r>
              <a:rPr lang="en-US" sz="2800" dirty="0" smtClean="0"/>
              <a:t>disciplines (2002).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Goldstein </a:t>
            </a:r>
            <a:r>
              <a:rPr lang="en-US" sz="2800" dirty="0" err="1" smtClean="0">
                <a:solidFill>
                  <a:srgbClr val="0070C0"/>
                </a:solidFill>
              </a:rPr>
              <a:t>menegaskan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bahwa</a:t>
            </a:r>
            <a:r>
              <a:rPr lang="en-US" sz="2800" dirty="0" smtClean="0">
                <a:solidFill>
                  <a:srgbClr val="0070C0"/>
                </a:solidFill>
              </a:rPr>
              <a:t> HI </a:t>
            </a:r>
            <a:r>
              <a:rPr lang="en-US" sz="2800" dirty="0" err="1" smtClean="0">
                <a:solidFill>
                  <a:srgbClr val="0070C0"/>
                </a:solidFill>
              </a:rPr>
              <a:t>merupakan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bidang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studi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interdisipliner</a:t>
            </a:r>
            <a:r>
              <a:rPr lang="en-US" sz="2800" dirty="0" smtClean="0">
                <a:solidFill>
                  <a:srgbClr val="0070C0"/>
                </a:solidFill>
              </a:rPr>
              <a:t>, yang </a:t>
            </a:r>
            <a:r>
              <a:rPr lang="en-US" sz="2800" dirty="0" err="1" smtClean="0">
                <a:solidFill>
                  <a:srgbClr val="0070C0"/>
                </a:solidFill>
              </a:rPr>
              <a:t>berkaitan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dengan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politik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internasional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hingga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ekonomi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sejarah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sosiologi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dan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disiplin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ilmu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lainnya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7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2580" y="147320"/>
            <a:ext cx="8821420" cy="6192520"/>
          </a:xfrm>
        </p:spPr>
        <p:txBody>
          <a:bodyPr>
            <a:noAutofit/>
          </a:bodyPr>
          <a:p>
            <a:r>
              <a:rPr lang="id-ID" sz="2300" dirty="0" smtClean="0">
                <a:solidFill>
                  <a:srgbClr val="C00000"/>
                </a:solidFill>
                <a:sym typeface="+mn-ea"/>
              </a:rPr>
              <a:t>Trygve Mathisen</a:t>
            </a:r>
            <a:r>
              <a:rPr lang="en-US" altLang="id-ID" sz="2300" dirty="0" smtClean="0">
                <a:sym typeface="+mn-ea"/>
              </a:rPr>
              <a:t>: </a:t>
            </a:r>
            <a:r>
              <a:rPr lang="id-ID" sz="2300" dirty="0" smtClean="0"/>
              <a:t>The Study of International Relations is a field of specialization including all international aspects of human social life: that is all human behavior which originates on one side of a state boundary and effect human behavior on the other side of that boundary (Trygve Mathisen, 1975)</a:t>
            </a:r>
            <a:endParaRPr lang="id-ID" sz="2300" dirty="0" smtClean="0"/>
          </a:p>
          <a:p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Studi Hubungan Internasional merupakan sebuah bidang spesialisasi yang mencakup semua aspek internasional dari kehidupan sosial umat manusia; yaitu semua perilaku manusia dari suatu negara yang mempengaruhi perilaku manusia di negara lain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.</a:t>
            </a:r>
            <a:endParaRPr lang="en-US" sz="23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sz="2300" dirty="0">
                <a:solidFill>
                  <a:srgbClr val="C00000"/>
                </a:solidFill>
              </a:rPr>
              <a:t>Boniface Mgonja &amp; Iddi Makombe</a:t>
            </a:r>
            <a:r>
              <a:rPr lang="en-US" sz="2300" dirty="0"/>
              <a:t>: As a distinct </a:t>
            </a:r>
            <a:r>
              <a:rPr lang="en-US" sz="2300" dirty="0" smtClean="0"/>
              <a:t>field, </a:t>
            </a:r>
            <a:r>
              <a:rPr lang="en-US" sz="2300" dirty="0"/>
              <a:t>IR draws on political theory, political economy, feminism, and international law to provide its own theoretical perspectives in explaining conflicts and co-operations between states and non-state actors in the modern </a:t>
            </a:r>
            <a:r>
              <a:rPr lang="en-US" sz="2300" dirty="0" smtClean="0"/>
              <a:t>world.</a:t>
            </a:r>
            <a:endParaRPr lang="en-US" sz="2300" dirty="0" smtClean="0"/>
          </a:p>
          <a:p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Sebagai 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bidang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studi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yang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terpisah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, 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HI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mengacu pada teori politik, ekonomi politik, feminisme, dan hukum internasional 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yang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memberi</a:t>
            </a:r>
            <a:r>
              <a:rPr lang="en-US" alt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-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kan perspektif teoretis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ter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sendiri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dalam menjelaskan konflik dan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kerjasama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antar negara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dan aktor-aktor non-negara 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alam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dunia 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modern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(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Mgonja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dan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Makombe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,  2008).</a:t>
            </a:r>
            <a:endParaRPr lang="en-US" sz="23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360" y="274955"/>
            <a:ext cx="8281035" cy="700405"/>
          </a:xfrm>
        </p:spPr>
        <p:txBody>
          <a:bodyPr>
            <a:normAutofit fontScale="90000"/>
          </a:bodyPr>
          <a:p>
            <a:pPr algn="ctr"/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altLang="id-ID" dirty="0" smtClean="0">
                <a:solidFill>
                  <a:srgbClr val="C00000"/>
                </a:solidFill>
              </a:rPr>
              <a:t>What is International Relations</a:t>
            </a:r>
            <a:r>
              <a:rPr lang="id-ID" dirty="0" smtClean="0">
                <a:solidFill>
                  <a:srgbClr val="C00000"/>
                </a:solidFill>
              </a:rPr>
              <a:t>?</a:t>
            </a:r>
            <a:endParaRPr lang="id-ID" dirty="0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/>
          <p:nvPr>
            <p:ph idx="1"/>
          </p:nvPr>
        </p:nvSpPr>
        <p:spPr>
          <a:xfrm>
            <a:off x="457200" y="975360"/>
            <a:ext cx="8229600" cy="6447155"/>
          </a:xfrm>
        </p:spPr>
        <p:txBody>
          <a:bodyPr>
            <a:normAutofit/>
          </a:bodyPr>
          <a:p>
            <a:r>
              <a:rPr lang="en-US" altLang="id-ID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Dr. Umar S. Bakry</a:t>
            </a:r>
            <a:r>
              <a:rPr lang="en-US" altLang="id-ID" dirty="0" smtClean="0">
                <a:sym typeface="+mn-ea"/>
              </a:rPr>
              <a:t>: “Hubungan Internasional</a:t>
            </a:r>
            <a:r>
              <a:rPr lang="id-ID" dirty="0" smtClean="0">
                <a:sym typeface="+mn-ea"/>
              </a:rPr>
              <a:t> </a:t>
            </a:r>
            <a:r>
              <a:rPr lang="en-US" altLang="id-ID" dirty="0" smtClean="0">
                <a:sym typeface="+mn-ea"/>
              </a:rPr>
              <a:t>(</a:t>
            </a:r>
            <a:r>
              <a:rPr lang="id-ID" dirty="0" smtClean="0">
                <a:sym typeface="+mn-ea"/>
              </a:rPr>
              <a:t>HI</a:t>
            </a:r>
            <a:r>
              <a:rPr lang="en-US" altLang="id-ID" dirty="0" smtClean="0">
                <a:sym typeface="+mn-ea"/>
              </a:rPr>
              <a:t>)</a:t>
            </a:r>
            <a:r>
              <a:rPr lang="id-ID" dirty="0" smtClean="0">
                <a:sym typeface="+mn-ea"/>
              </a:rPr>
              <a:t> merupakan  bidang kajian interdisipliner yang membahas tentang semua jenis hubungan atau semua jenis interaksi antar aktor (baik aktor negara maupun aktor-aktor non-negara), yang bersifat lintas nasional, serta berbagai perubahan dan kecenderungan global yang memiliki  dampak terhadap masalah-masalah kemanusiaan</a:t>
            </a:r>
            <a:r>
              <a:rPr lang="en-US" altLang="id-ID" dirty="0" smtClean="0">
                <a:sym typeface="+mn-ea"/>
              </a:rPr>
              <a:t>” (</a:t>
            </a:r>
            <a:r>
              <a:rPr lang="en-US" altLang="id-ID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Umar S. Bakry. </a:t>
            </a:r>
            <a:r>
              <a:rPr lang="en-US" altLang="id-ID" i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Dasar-Dasar Hubungan Internasional</a:t>
            </a:r>
            <a:r>
              <a:rPr lang="en-US" altLang="id-ID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. Jakarta: Prenada-Media, 2019, hal. 7)</a:t>
            </a:r>
            <a:r>
              <a:rPr lang="id-ID" dirty="0" smtClean="0">
                <a:sym typeface="+mn-ea"/>
              </a:rPr>
              <a:t>.</a:t>
            </a:r>
            <a:endParaRPr lang="id-ID" dirty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id-ID" sz="3000" dirty="0" smtClean="0">
                <a:solidFill>
                  <a:srgbClr val="C00000"/>
                </a:solidFill>
                <a:sym typeface="+mn-ea"/>
              </a:rPr>
              <a:t>THE SCOPE OF INTERNATIONAL RELATIONS</a:t>
            </a:r>
            <a:endParaRPr lang="id-ID" sz="3000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47320" y="750570"/>
            <a:ext cx="8677910" cy="5641975"/>
          </a:xfrm>
        </p:spPr>
        <p:txBody>
          <a:bodyPr>
            <a:noAutofit/>
          </a:bodyPr>
          <a:p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Norman Palmer &amp; Howard Perkins</a:t>
            </a:r>
            <a:r>
              <a:rPr lang="en-US" sz="2800" dirty="0"/>
              <a:t>: Isu-isu tradisional yang menjadi cakupan studi HI diantaranya sistem negara, </a:t>
            </a:r>
            <a:r>
              <a:rPr lang="en-US" sz="2800" i="1" dirty="0"/>
              <a:t>national power</a:t>
            </a:r>
            <a:r>
              <a:rPr lang="en-US" sz="2800" dirty="0"/>
              <a:t>, diplomasi, propaganda, perang, imperialisme, </a:t>
            </a:r>
            <a:r>
              <a:rPr lang="en-US" sz="2800" i="1" dirty="0"/>
              <a:t>balance of power</a:t>
            </a:r>
            <a:r>
              <a:rPr lang="en-US" sz="2800" dirty="0"/>
              <a:t>, keamanan kolektif, organisasi internasional, hukum internasional, konflik-konflik regional, kepentingan nasional, senjata nuklir, aliansi-aliansi, dan sistem internasional yang berubah.</a:t>
            </a:r>
            <a:endParaRPr lang="en-US" sz="2800" dirty="0"/>
          </a:p>
          <a:p>
            <a:r>
              <a:rPr lang="en-US" sz="2700" dirty="0" smtClean="0">
                <a:solidFill>
                  <a:srgbClr val="0070C0"/>
                </a:solidFill>
              </a:rPr>
              <a:t>Richard Devetak: </a:t>
            </a:r>
            <a:r>
              <a:rPr lang="en-US" sz="2700" dirty="0" smtClean="0">
                <a:solidFill>
                  <a:schemeClr val="tx1"/>
                </a:solidFill>
              </a:rPr>
              <a:t>Isu-isu kontemporer studi HI meliputi masalah gender, </a:t>
            </a:r>
            <a:r>
              <a:rPr lang="en-US" sz="2700" i="1" dirty="0" smtClean="0">
                <a:solidFill>
                  <a:schemeClr val="tx1"/>
                </a:solidFill>
              </a:rPr>
              <a:t>human trafficking</a:t>
            </a:r>
            <a:r>
              <a:rPr lang="en-US" sz="2700" dirty="0" smtClean="0">
                <a:solidFill>
                  <a:schemeClr val="tx1"/>
                </a:solidFill>
              </a:rPr>
              <a:t>, lingkungan hidup, </a:t>
            </a:r>
            <a:r>
              <a:rPr lang="en-US" sz="2700" i="1" dirty="0" smtClean="0">
                <a:solidFill>
                  <a:schemeClr val="tx1"/>
                </a:solidFill>
              </a:rPr>
              <a:t>human security</a:t>
            </a:r>
            <a:r>
              <a:rPr lang="en-US" sz="2700" dirty="0" smtClean="0">
                <a:solidFill>
                  <a:schemeClr val="tx1"/>
                </a:solidFill>
              </a:rPr>
              <a:t>, kejahatan transnasional, perdagangan bebas, masalah keuangan internasional, globalisasi, </a:t>
            </a:r>
            <a:r>
              <a:rPr lang="en-US" sz="2700" i="1" dirty="0" smtClean="0">
                <a:solidFill>
                  <a:schemeClr val="tx1"/>
                </a:solidFill>
              </a:rPr>
              <a:t>global governance</a:t>
            </a:r>
            <a:r>
              <a:rPr lang="en-US" sz="2700" dirty="0" smtClean="0">
                <a:solidFill>
                  <a:schemeClr val="tx1"/>
                </a:solidFill>
              </a:rPr>
              <a:t>, isu kemiskinan, isu emansipasi, alih teknologi, penyakit menular, revolusi informasi dan internet, hingga </a:t>
            </a:r>
            <a:r>
              <a:rPr lang="en-US" sz="2700" i="1" dirty="0" smtClean="0">
                <a:solidFill>
                  <a:schemeClr val="tx1"/>
                </a:solidFill>
              </a:rPr>
              <a:t>cyberspace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  <a:endParaRPr lang="en-US" sz="2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STUDI HI SEBAGAI MULTIDISIPLIN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611560" y="141277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POLITIK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611560" y="2204864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EKONOMI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611560" y="299695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HUKUM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611560" y="3789040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SEJARAH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11560" y="4509120"/>
            <a:ext cx="2088232" cy="5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KOMUNIKASI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11560" y="5229200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PSIKOLOGI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1560" y="5949280"/>
            <a:ext cx="2088232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dirty="0" smtClean="0">
                <a:solidFill>
                  <a:srgbClr val="FFFF00"/>
                </a:solidFill>
              </a:rPr>
              <a:t>ILMIU ADMINISTRASI</a:t>
            </a:r>
            <a:endParaRPr lang="en-US" altLang="id-ID" dirty="0" smtClean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99792" y="17008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/>
          <p:nvPr/>
        </p:nvSpPr>
        <p:spPr>
          <a:xfrm>
            <a:off x="3131840" y="1412776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POLITIK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99792" y="24928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/>
          <p:nvPr/>
        </p:nvSpPr>
        <p:spPr>
          <a:xfrm>
            <a:off x="3131840" y="220486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EKONOMI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99792" y="32849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1"/>
          <p:cNvSpPr/>
          <p:nvPr/>
        </p:nvSpPr>
        <p:spPr>
          <a:xfrm>
            <a:off x="3131840" y="2996952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HUKUM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99792" y="40410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"/>
          <p:cNvSpPr/>
          <p:nvPr/>
        </p:nvSpPr>
        <p:spPr>
          <a:xfrm>
            <a:off x="3131840" y="3789040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SEJARAH DIPLOMASI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99792" y="4773724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3"/>
          <p:cNvSpPr/>
          <p:nvPr/>
        </p:nvSpPr>
        <p:spPr>
          <a:xfrm>
            <a:off x="3131840" y="4509120"/>
            <a:ext cx="2016224" cy="5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KOMUNIKASI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99792" y="548122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/>
          <p:nvPr/>
        </p:nvSpPr>
        <p:spPr>
          <a:xfrm>
            <a:off x="3131840" y="5229200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PERANG </a:t>
            </a:r>
            <a:endParaRPr lang="id-ID" dirty="0" smtClean="0">
              <a:solidFill>
                <a:srgbClr val="FFFF00"/>
              </a:solidFill>
            </a:endParaRPr>
          </a:p>
          <a:p>
            <a:pPr algn="ctr"/>
            <a:r>
              <a:rPr lang="id-ID" dirty="0" smtClean="0">
                <a:solidFill>
                  <a:srgbClr val="FFFF00"/>
                </a:solidFill>
              </a:rPr>
              <a:t>URAT SYARAF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99792" y="623188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131840" y="5949280"/>
            <a:ext cx="2016224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dirty="0" smtClean="0">
                <a:solidFill>
                  <a:srgbClr val="FFFF00"/>
                </a:solidFill>
              </a:rPr>
              <a:t>ORG/ADM INTERNASIONAL</a:t>
            </a:r>
            <a:endParaRPr lang="en-US" altLang="id-ID" dirty="0" smtClean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16216" y="2996952"/>
            <a:ext cx="244827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ILMU/STUDI HUBUNGAN INTERNASIONAL</a:t>
            </a:r>
            <a:endParaRPr lang="id-ID" dirty="0" smtClean="0">
              <a:solidFill>
                <a:srgbClr val="FFFF0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874757" y="1412776"/>
            <a:ext cx="163597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MATEMATIKA/ STATISTIKA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874757" y="5733256"/>
            <a:ext cx="1635979" cy="781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ILMU-ILMU ALAM &amp; HUMANIORA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48064" y="1700808"/>
            <a:ext cx="1726693" cy="1580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48064" y="2492896"/>
            <a:ext cx="1584176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148064" y="4656444"/>
            <a:ext cx="1726693" cy="1575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148064" y="4578679"/>
            <a:ext cx="1584176" cy="90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48064" y="4365104"/>
            <a:ext cx="1440160" cy="42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12060" y="3284984"/>
            <a:ext cx="14761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148064" y="3969060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692746" y="220486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692746" y="49411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6" grpId="0" animBg="1"/>
      <p:bldP spid="6" grpId="1" animBg="1"/>
      <p:bldP spid="12" grpId="0" animBg="1"/>
      <p:bldP spid="12" grpId="1" animBg="1"/>
      <p:bldP spid="7" grpId="0" animBg="1"/>
      <p:bldP spid="7" grpId="1" animBg="1"/>
      <p:bldP spid="13" grpId="0" animBg="1"/>
      <p:bldP spid="13" grpId="1" animBg="1"/>
      <p:bldP spid="8" grpId="0" animBg="1"/>
      <p:bldP spid="8" grpId="1" animBg="1"/>
      <p:bldP spid="14" grpId="0" animBg="1"/>
      <p:bldP spid="14" grpId="1" animBg="1"/>
      <p:bldP spid="9" grpId="0" animBg="1"/>
      <p:bldP spid="9" grpId="1" animBg="1"/>
      <p:bldP spid="15" grpId="0" animBg="1"/>
      <p:bldP spid="15" grpId="1" animBg="1"/>
      <p:bldP spid="10" grpId="0" animBg="1"/>
      <p:bldP spid="10" grpId="1" animBg="1"/>
      <p:bldP spid="16" grpId="0" animBg="1"/>
      <p:bldP spid="16" grpId="1" animBg="1"/>
      <p:bldP spid="48" grpId="0" animBg="1"/>
      <p:bldP spid="48" grpId="1" animBg="1"/>
      <p:bldP spid="49" grpId="0" animBg="1"/>
      <p:bldP spid="49" grpId="1" animBg="1"/>
      <p:bldP spid="17" grpId="0" animBg="1"/>
      <p:bldP spid="17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0695"/>
            <a:ext cx="8229600" cy="1003935"/>
          </a:xfrm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sym typeface="+mn-ea"/>
              </a:rPr>
              <a:t>IR IS NOT A PART OF POLITICAL SCIENCE</a:t>
            </a:r>
            <a:r>
              <a:rPr lang="en-US" altLang="id-ID" sz="3200" b="1" dirty="0">
                <a:solidFill>
                  <a:srgbClr val="C00000"/>
                </a:solidFill>
                <a:sym typeface="+mn-ea"/>
              </a:rPr>
              <a:t>...!!!</a:t>
            </a:r>
            <a:br>
              <a:rPr lang="id-ID" sz="3200" b="1" dirty="0">
                <a:solidFill>
                  <a:srgbClr val="C00000"/>
                </a:solidFill>
              </a:rPr>
            </a:br>
            <a:endParaRPr lang="id-ID" sz="32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395605" y="1199515"/>
            <a:ext cx="8568690" cy="5325745"/>
          </a:xfrm>
        </p:spPr>
        <p:txBody>
          <a:bodyPr>
            <a:normAutofit fontScale="92500" lnSpcReduction="10000"/>
          </a:bodyPr>
          <a:p>
            <a:r>
              <a:rPr lang="id-ID" sz="3200" dirty="0" smtClean="0"/>
              <a:t>Jadi, mengacu pada </a:t>
            </a:r>
            <a:r>
              <a:rPr lang="en-US" altLang="id-ID" sz="3200" dirty="0" smtClean="0"/>
              <a:t>berbagai pendapat</a:t>
            </a:r>
            <a:r>
              <a:rPr lang="id-ID" sz="3200" dirty="0" smtClean="0"/>
              <a:t> di atas, jelaslah bahwa Studi HI bukan bagian dari Ilmu Politik (</a:t>
            </a:r>
            <a:r>
              <a:rPr lang="id-ID" sz="3200" i="1" dirty="0" smtClean="0">
                <a:solidFill>
                  <a:srgbClr val="0070C0"/>
                </a:solidFill>
              </a:rPr>
              <a:t>IR is not a part of political science</a:t>
            </a:r>
            <a:r>
              <a:rPr lang="id-ID" sz="3200" dirty="0" smtClean="0"/>
              <a:t>)</a:t>
            </a:r>
            <a:endParaRPr lang="id-ID" sz="3200" dirty="0" smtClean="0"/>
          </a:p>
          <a:p>
            <a:r>
              <a:rPr lang="id-ID" sz="3200" dirty="0" smtClean="0"/>
              <a:t>HI merupakan bidang studi yang terpisah dari Ilmu Politik dan memiliki karakternya sendiri sebagai sebuah ilmu interdisiplin/multidisiplin</a:t>
            </a:r>
            <a:endParaRPr lang="id-ID" sz="3200" dirty="0" smtClean="0"/>
          </a:p>
          <a:p>
            <a:r>
              <a:rPr lang="id-ID" sz="3200" dirty="0" smtClean="0"/>
              <a:t>Pokok bahasan Studi HI akan terbatas jika bernaung di bawah Ilmu Politik. Pokok bahasan HI bukan hanya isu-isu politik, tapi juga ekonomi, hukum, komunikasi, alih teknologi, lingkungan hidup, feminisme, dan semua isu lainnya dalam kehidupan sosial umat manusia.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>
            <a:normAutofit fontScale="90000"/>
          </a:bodyPr>
          <a:p>
            <a:pPr algn="ctr"/>
            <a:r>
              <a:rPr lang="en-US" sz="3555" dirty="0" smtClean="0">
                <a:solidFill>
                  <a:srgbClr val="0070C0"/>
                </a:solidFill>
              </a:rPr>
              <a:t>SEJARAH KELAHIRAN STUDI HI</a:t>
            </a:r>
            <a:endParaRPr lang="en-US" sz="3555" dirty="0" smtClean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3781" y="765210"/>
            <a:ext cx="8496944" cy="5544616"/>
          </a:xfrm>
        </p:spPr>
        <p:txBody>
          <a:bodyPr>
            <a:noAutofit/>
          </a:bodyPr>
          <a:p>
            <a:r>
              <a:rPr lang="en-US" sz="2400" dirty="0" err="1"/>
              <a:t>Awalnya</a:t>
            </a:r>
            <a:r>
              <a:rPr lang="en-US" sz="2400" dirty="0"/>
              <a:t>,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seluruhnya</a:t>
            </a:r>
            <a:r>
              <a:rPr lang="en-US" sz="2400" dirty="0"/>
              <a:t> </a:t>
            </a:r>
            <a:r>
              <a:rPr lang="en-US" sz="2400" dirty="0" err="1" smtClean="0"/>
              <a:t>berpusat</a:t>
            </a:r>
            <a:r>
              <a:rPr lang="en-US" sz="2400" dirty="0" smtClean="0"/>
              <a:t> di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.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resmi</a:t>
            </a:r>
            <a:r>
              <a:rPr lang="en-US" sz="2400" dirty="0" smtClean="0"/>
              <a:t> HI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akademis</a:t>
            </a:r>
            <a:r>
              <a:rPr lang="en-US" sz="2400" dirty="0" smtClean="0"/>
              <a:t>”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1919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berdirinya</a:t>
            </a:r>
            <a:r>
              <a:rPr lang="en-US" sz="2400" dirty="0"/>
              <a:t> </a:t>
            </a:r>
            <a:r>
              <a:rPr lang="en-US" sz="2400" i="1" dirty="0" smtClean="0"/>
              <a:t>professorship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HI di </a:t>
            </a:r>
            <a:r>
              <a:rPr lang="en-US" sz="2400" dirty="0" err="1" smtClean="0"/>
              <a:t>Aberystwyth</a:t>
            </a:r>
            <a:r>
              <a:rPr lang="en-US" sz="2400" dirty="0" smtClean="0"/>
              <a:t> University of Wales yang </a:t>
            </a:r>
            <a:r>
              <a:rPr lang="en-US" sz="2400" dirty="0" err="1" smtClean="0"/>
              <a:t>diketuai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/>
              <a:t>Woodrow Wilson </a:t>
            </a:r>
            <a:r>
              <a:rPr lang="en-US" sz="2400" dirty="0" smtClean="0"/>
              <a:t>(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/>
              <a:t>Aberystwyth</a:t>
            </a:r>
            <a:r>
              <a:rPr lang="en-US" sz="2400" dirty="0"/>
              <a:t> </a:t>
            </a:r>
            <a:r>
              <a:rPr lang="en-US" sz="2400" dirty="0" smtClean="0"/>
              <a:t>University), </a:t>
            </a:r>
            <a:r>
              <a:rPr lang="en-US" sz="2400" dirty="0" err="1" smtClean="0"/>
              <a:t>atas</a:t>
            </a:r>
            <a:r>
              <a:rPr lang="en-US" sz="2400" dirty="0" smtClean="0"/>
              <a:t> saran </a:t>
            </a:r>
            <a:r>
              <a:rPr lang="en-US" sz="2400" dirty="0"/>
              <a:t>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David </a:t>
            </a:r>
            <a:r>
              <a:rPr lang="en-US" sz="2400" dirty="0" smtClean="0"/>
              <a:t>Davies.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akademis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didedikasikan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smtClean="0"/>
              <a:t>HI. </a:t>
            </a:r>
            <a:endParaRPr lang="en-US" sz="2400" dirty="0" smtClean="0"/>
          </a:p>
          <a:p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smtClean="0"/>
              <a:t>HI </a:t>
            </a:r>
            <a:r>
              <a:rPr lang="en-US" sz="2400" dirty="0"/>
              <a:t>di </a:t>
            </a:r>
            <a:r>
              <a:rPr lang="en-US" sz="2400" dirty="0" err="1"/>
              <a:t>universitas</a:t>
            </a:r>
            <a:r>
              <a:rPr lang="en-US" sz="2400" dirty="0"/>
              <a:t> AS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Jenewa</a:t>
            </a:r>
            <a:r>
              <a:rPr lang="en-US" sz="2400" dirty="0"/>
              <a:t>, Swiss.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1920-an</a:t>
            </a:r>
            <a:r>
              <a:rPr lang="en-US" sz="2400" dirty="0" smtClean="0"/>
              <a:t>, </a:t>
            </a:r>
            <a:r>
              <a:rPr lang="en-US" sz="2400" dirty="0" err="1" smtClean="0"/>
              <a:t>Jurusan</a:t>
            </a:r>
            <a:r>
              <a:rPr lang="en-US" sz="2400" dirty="0" smtClean="0"/>
              <a:t> ‘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id-ID" sz="2400" dirty="0" smtClean="0"/>
              <a:t>I</a:t>
            </a:r>
            <a:r>
              <a:rPr lang="en-US" sz="2400" dirty="0" err="1" smtClean="0"/>
              <a:t>nternasional</a:t>
            </a:r>
            <a:r>
              <a:rPr lang="en-US" sz="2400" dirty="0" smtClean="0"/>
              <a:t>’ </a:t>
            </a:r>
            <a:r>
              <a:rPr lang="en-US" sz="2400" dirty="0" err="1" smtClean="0"/>
              <a:t>didirikan</a:t>
            </a:r>
            <a:r>
              <a:rPr lang="en-US" sz="2400" dirty="0" smtClean="0"/>
              <a:t> di London </a:t>
            </a:r>
            <a:r>
              <a:rPr lang="en-US" sz="2400" dirty="0"/>
              <a:t>School of </a:t>
            </a:r>
            <a:r>
              <a:rPr lang="en-US" sz="2400" dirty="0" smtClean="0"/>
              <a:t>Economics (LSE) 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 smtClean="0"/>
              <a:t>nasihat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/>
              <a:t>pemenang</a:t>
            </a:r>
            <a:r>
              <a:rPr lang="en-US" sz="2400" dirty="0"/>
              <a:t> </a:t>
            </a:r>
            <a:r>
              <a:rPr lang="en-US" sz="2400" dirty="0" err="1"/>
              <a:t>Hadiah</a:t>
            </a:r>
            <a:r>
              <a:rPr lang="en-US" sz="2400" dirty="0"/>
              <a:t> Nobel </a:t>
            </a:r>
            <a:r>
              <a:rPr lang="en-US" sz="2400" dirty="0" err="1"/>
              <a:t>Perdamaian</a:t>
            </a:r>
            <a:r>
              <a:rPr lang="en-US" sz="2400" dirty="0"/>
              <a:t> Philip </a:t>
            </a:r>
            <a:r>
              <a:rPr lang="en-US" sz="2400" dirty="0" smtClean="0"/>
              <a:t>Noel-Baker.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 smtClean="0"/>
              <a:t>Jurusan</a:t>
            </a:r>
            <a:r>
              <a:rPr lang="en-US" sz="2400" dirty="0" smtClean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di LSE</a:t>
            </a:r>
            <a:r>
              <a:rPr lang="en-US" sz="2400" dirty="0" smtClean="0"/>
              <a:t>,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terfokus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smtClean="0"/>
              <a:t>HI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modern, </a:t>
            </a:r>
            <a:r>
              <a:rPr lang="en-US" sz="2400" dirty="0" smtClean="0"/>
              <a:t>era </a:t>
            </a:r>
            <a:r>
              <a:rPr lang="en-US" sz="2400" dirty="0" err="1" smtClean="0"/>
              <a:t>kolonial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Dingin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8362</Words>
  <Application>WPS Presentation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REFERENSI PIHI</vt:lpstr>
      <vt:lpstr> What is International Relations?</vt:lpstr>
      <vt:lpstr>PowerPoint 演示文稿</vt:lpstr>
      <vt:lpstr> What is International Relations?</vt:lpstr>
      <vt:lpstr>THE SCOPE OF INTERNATIONAL RELATIONS</vt:lpstr>
      <vt:lpstr>STUDI HI SEBAGAI MULTIDISIPLIN</vt:lpstr>
      <vt:lpstr>IR IS NOT A PART OF POLITICAL SCIENCE...!!! </vt:lpstr>
      <vt:lpstr>SEJARAH KELAHIRAN STUDI HI</vt:lpstr>
      <vt:lpstr>SEJARAH KELAHIRAN STUDI HI</vt:lpstr>
      <vt:lpstr>STUDI HI PADA INTERWAR PERIOD</vt:lpstr>
      <vt:lpstr>STUDI HI PASCA PERANG DUNIA II</vt:lpstr>
      <vt:lpstr>STUDI HI PASCA PERANG DINGIN</vt:lpstr>
      <vt:lpstr>STUDI HI PASCA PERANG DINGIN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</dc:creator>
  <cp:lastModifiedBy>u_bak</cp:lastModifiedBy>
  <cp:revision>22</cp:revision>
  <dcterms:created xsi:type="dcterms:W3CDTF">2018-10-25T01:33:00Z</dcterms:created>
  <dcterms:modified xsi:type="dcterms:W3CDTF">2021-03-19T04:05:38Z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