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3"/>
    <p:sldId id="594" r:id="rId4"/>
    <p:sldId id="652" r:id="rId5"/>
    <p:sldId id="636" r:id="rId6"/>
    <p:sldId id="637" r:id="rId7"/>
    <p:sldId id="638" r:id="rId8"/>
    <p:sldId id="639" r:id="rId9"/>
    <p:sldId id="640" r:id="rId10"/>
    <p:sldId id="641" r:id="rId11"/>
    <p:sldId id="642" r:id="rId12"/>
    <p:sldId id="643" r:id="rId13"/>
    <p:sldId id="644" r:id="rId14"/>
    <p:sldId id="645" r:id="rId15"/>
    <p:sldId id="646" r:id="rId16"/>
    <p:sldId id="647" r:id="rId17"/>
    <p:sldId id="648" r:id="rId18"/>
    <p:sldId id="649" r:id="rId19"/>
    <p:sldId id="592" r:id="rId20"/>
    <p:sldId id="65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A6C6C-AE37-4C5F-A7A3-8515678045A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C403F-BEAD-4A89-A8FF-BDC10A62A43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AF40-60A0-4458-ACCF-922154926B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344A-5D4B-4424-B41D-21FA138D41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AF40-60A0-4458-ACCF-922154926B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344A-5D4B-4424-B41D-21FA138D41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AF40-60A0-4458-ACCF-922154926B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344A-5D4B-4424-B41D-21FA138D41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AF40-60A0-4458-ACCF-922154926B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344A-5D4B-4424-B41D-21FA138D41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AF40-60A0-4458-ACCF-922154926B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344A-5D4B-4424-B41D-21FA138D41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AF40-60A0-4458-ACCF-922154926B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344A-5D4B-4424-B41D-21FA138D41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AF40-60A0-4458-ACCF-922154926B3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344A-5D4B-4424-B41D-21FA138D41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AF40-60A0-4458-ACCF-922154926B3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344A-5D4B-4424-B41D-21FA138D41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AF40-60A0-4458-ACCF-922154926B3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344A-5D4B-4424-B41D-21FA138D41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AF40-60A0-4458-ACCF-922154926B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344A-5D4B-4424-B41D-21FA138D41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AF40-60A0-4458-ACCF-922154926B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344A-5D4B-4424-B41D-21FA138D412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8AF40-60A0-4458-ACCF-922154926B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C344A-5D4B-4424-B41D-21FA138D412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hyperlink" Target="http://www.umarbakry.com/08111755379" TargetMode="Externa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12" y="0"/>
            <a:ext cx="2651787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077335"/>
            <a:ext cx="9144000" cy="172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METHODS</a:t>
            </a:r>
            <a:endParaRPr lang="en-US" sz="3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INTERNATIONAL RELATIONS</a:t>
            </a:r>
            <a:endParaRPr lang="en-US" sz="3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Pertemuan Ke-4 06-10-2020</a:t>
            </a:r>
            <a:endParaRPr lang="en-US" sz="2800" dirty="0" smtClean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AutoShape 4" descr="Image result for gambar globe du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91" y="1120928"/>
            <a:ext cx="3946604" cy="295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0451" y="5945835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Bookman Old Style" pitchFamily="18" charset="0"/>
              </a:rPr>
              <a:t>DR. UMAR S. BAKRY, MA</a:t>
            </a:r>
            <a:endParaRPr lang="en-US" sz="2000" b="1" dirty="0" smtClean="0">
              <a:latin typeface="Bookman Old Style" pitchFamily="18" charset="0"/>
            </a:endParaRPr>
          </a:p>
          <a:p>
            <a:pPr algn="ctr"/>
            <a:r>
              <a:rPr lang="en-US" sz="1600" dirty="0" smtClean="0">
                <a:latin typeface="Bookman Old Style" pitchFamily="18" charset="0"/>
                <a:hlinkClick r:id="rId3"/>
              </a:rPr>
              <a:t>www.umarbakry.com/08111755379</a:t>
            </a:r>
            <a:r>
              <a:rPr lang="en-US" sz="1600" dirty="0" smtClean="0">
                <a:latin typeface="Bookman Old Style" pitchFamily="18" charset="0"/>
              </a:rPr>
              <a:t> (WA)</a:t>
            </a:r>
            <a:endParaRPr lang="en-US" sz="1600" dirty="0" smtClean="0">
              <a:latin typeface="Bookman Old Style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160020"/>
            <a:ext cx="1464945" cy="162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9144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914527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914463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914463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914527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9143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>
            <a:spLocks noGrp="1"/>
          </p:cNvSpPr>
          <p:nvPr/>
        </p:nvSpPr>
        <p:spPr>
          <a:xfrm>
            <a:off x="554239" y="170758"/>
            <a:ext cx="8036234" cy="809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70C0"/>
                </a:solidFill>
              </a:rPr>
              <a:t>Research Question and Types of Research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8295" y="980420"/>
            <a:ext cx="8686800" cy="5660410"/>
          </a:xfrm>
        </p:spPr>
        <p:txBody>
          <a:bodyPr>
            <a:normAutofit fontScale="77500" lnSpcReduction="20000"/>
          </a:bodyPr>
          <a:p>
            <a:r>
              <a:rPr lang="en-US" dirty="0" smtClean="0"/>
              <a:t>Research question have two purpose: (1) to determine what type of research will be used by the researcher; and (2) to identify the specific objectives of the research to be done.</a:t>
            </a:r>
            <a:endParaRPr lang="en-US" dirty="0" smtClean="0"/>
          </a:p>
          <a:p>
            <a:r>
              <a:rPr lang="en-US" dirty="0"/>
              <a:t>The formulation of research questions is closely related to the purpose or type of research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/>
              <a:t>Different purposes or types of research will be different the formulation of research questions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/>
              <a:t>Social researchers usually ask two types of research questions that have relevance to the purpose of research, namely </a:t>
            </a:r>
            <a:r>
              <a:rPr lang="en-US" dirty="0">
                <a:solidFill>
                  <a:srgbClr val="0070C0"/>
                </a:solidFill>
              </a:rPr>
              <a:t>what is going on</a:t>
            </a:r>
            <a:r>
              <a:rPr lang="en-US" dirty="0"/>
              <a:t>? (What happens) and </a:t>
            </a:r>
            <a:r>
              <a:rPr lang="en-US" dirty="0">
                <a:solidFill>
                  <a:srgbClr val="0070C0"/>
                </a:solidFill>
              </a:rPr>
              <a:t>why is it going on</a:t>
            </a:r>
            <a:r>
              <a:rPr lang="en-US" dirty="0"/>
              <a:t>? (Why it happened</a:t>
            </a:r>
            <a:r>
              <a:rPr lang="en-US" dirty="0" smtClean="0"/>
              <a:t>).</a:t>
            </a:r>
            <a:endParaRPr lang="en-US" dirty="0" smtClean="0"/>
          </a:p>
          <a:p>
            <a:r>
              <a:rPr lang="en-US" dirty="0"/>
              <a:t>The first research question formula (what is going on) means that the purpose of the research is to know an event (descriptive research type). While the second research </a:t>
            </a:r>
            <a:r>
              <a:rPr lang="en-US" dirty="0" smtClean="0"/>
              <a:t>question formula </a:t>
            </a:r>
            <a:r>
              <a:rPr lang="en-US" dirty="0"/>
              <a:t>(why is it going on) means that the purpose of the research is to explain why the event occurred (type of explanatory research).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772160"/>
          </a:xfrm>
        </p:spPr>
        <p:txBody>
          <a:bodyPr>
            <a:noAutofit/>
          </a:bodyPr>
          <a:p>
            <a:r>
              <a:rPr lang="en-US" sz="3600" dirty="0">
                <a:solidFill>
                  <a:srgbClr val="0070C0"/>
                </a:solidFill>
              </a:rPr>
              <a:t>The </a:t>
            </a:r>
            <a:r>
              <a:rPr lang="en-US" sz="3600" dirty="0" smtClean="0">
                <a:solidFill>
                  <a:srgbClr val="0070C0"/>
                </a:solidFill>
              </a:rPr>
              <a:t>Relationship Between </a:t>
            </a:r>
            <a:r>
              <a:rPr lang="en-US" sz="3600" dirty="0">
                <a:solidFill>
                  <a:srgbClr val="0070C0"/>
                </a:solidFill>
              </a:rPr>
              <a:t>the </a:t>
            </a:r>
            <a:r>
              <a:rPr lang="en-US" sz="3600" dirty="0" smtClean="0">
                <a:solidFill>
                  <a:srgbClr val="0070C0"/>
                </a:solidFill>
              </a:rPr>
              <a:t>Types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smtClean="0">
                <a:solidFill>
                  <a:srgbClr val="0070C0"/>
                </a:solidFill>
              </a:rPr>
              <a:t>Objectives </a:t>
            </a:r>
            <a:r>
              <a:rPr lang="en-US" sz="3600" dirty="0">
                <a:solidFill>
                  <a:srgbClr val="0070C0"/>
                </a:solidFill>
              </a:rPr>
              <a:t>and </a:t>
            </a:r>
            <a:r>
              <a:rPr lang="en-US" sz="3600" dirty="0" smtClean="0">
                <a:solidFill>
                  <a:srgbClr val="0070C0"/>
                </a:solidFill>
              </a:rPr>
              <a:t>Research Questions</a:t>
            </a:r>
            <a:endParaRPr lang="en-US" sz="3600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99845"/>
          <a:ext cx="8229600" cy="5184993"/>
        </p:xfrm>
        <a:graphic>
          <a:graphicData uri="http://schemas.openxmlformats.org/drawingml/2006/table">
            <a:tbl>
              <a:tblPr firstRow="1" firstCol="1" bandRow="1"/>
              <a:tblGrid>
                <a:gridCol w="1929130"/>
                <a:gridCol w="6300470"/>
              </a:tblGrid>
              <a:tr h="56070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TYPES/AIMS OF RESEARCH </a:t>
                      </a:r>
                      <a:endParaRPr lang="en-US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RESEARCH QUESTION</a:t>
                      </a:r>
                      <a:endParaRPr lang="en-US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STARTED WITH</a:t>
                      </a:r>
                      <a:endParaRPr lang="en-US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60494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Exploratory</a:t>
                      </a:r>
                      <a:endParaRPr lang="en-US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What is the case</a:t>
                      </a:r>
                      <a:r>
                        <a:rPr lang="en-US" sz="16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? </a:t>
                      </a:r>
                      <a:r>
                        <a:rPr lang="en-US" sz="1600" i="1" dirty="0" err="1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Apa</a:t>
                      </a:r>
                      <a:r>
                        <a:rPr lang="en-US" sz="1600" i="1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600" i="1" dirty="0" err="1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masalahnya</a:t>
                      </a:r>
                      <a:r>
                        <a:rPr lang="en-US" sz="1600" i="1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?</a:t>
                      </a:r>
                      <a:endParaRPr lang="en-US" sz="1600" i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What are the key factors</a:t>
                      </a:r>
                      <a:r>
                        <a:rPr lang="en-US" sz="16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? </a:t>
                      </a:r>
                      <a:r>
                        <a:rPr lang="en-US" sz="1600" i="1" dirty="0" err="1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Apa</a:t>
                      </a:r>
                      <a:r>
                        <a:rPr lang="en-US" sz="1600" i="1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600" i="1" dirty="0" err="1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saja</a:t>
                      </a:r>
                      <a:r>
                        <a:rPr lang="en-US" sz="1600" i="1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600" i="1" dirty="0" err="1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faktor</a:t>
                      </a:r>
                      <a:r>
                        <a:rPr lang="en-US" sz="1600" i="1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600" i="1" dirty="0" err="1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kuncinya</a:t>
                      </a:r>
                      <a:r>
                        <a:rPr lang="en-US" sz="1600" i="1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?</a:t>
                      </a:r>
                      <a:endParaRPr lang="en-US" sz="1600" i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494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Descriptive</a:t>
                      </a:r>
                      <a:endParaRPr lang="en-US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How many? What is the incidence of x</a:t>
                      </a:r>
                      <a:r>
                        <a:rPr lang="en-US" sz="16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? </a:t>
                      </a:r>
                      <a:r>
                        <a:rPr lang="en-US" sz="1600" i="1" dirty="0" err="1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Apa</a:t>
                      </a:r>
                      <a:r>
                        <a:rPr lang="en-US" sz="1600" i="1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600" i="1" dirty="0" err="1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pengaruh</a:t>
                      </a:r>
                      <a:r>
                        <a:rPr lang="en-US" sz="1600" i="1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600" i="1" dirty="0" err="1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dari</a:t>
                      </a:r>
                      <a:r>
                        <a:rPr lang="en-US" sz="1600" i="1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x?</a:t>
                      </a:r>
                      <a:endParaRPr lang="en-US" sz="1600" i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Are variable x and variable y related?</a:t>
                      </a:r>
                      <a:endParaRPr lang="en-US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494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Explanative</a:t>
                      </a:r>
                      <a:endParaRPr lang="en-US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Why?</a:t>
                      </a:r>
                      <a:endParaRPr lang="en-US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What are the causes of variable y?</a:t>
                      </a:r>
                      <a:endParaRPr lang="en-US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494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Evaluative</a:t>
                      </a:r>
                      <a:endParaRPr lang="en-US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What was the outcome of x?</a:t>
                      </a:r>
                      <a:endParaRPr lang="en-US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Has the P been successful?</a:t>
                      </a:r>
                      <a:endParaRPr lang="en-US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494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Predictive/</a:t>
                      </a:r>
                      <a:endParaRPr lang="en-US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Prescriptive</a:t>
                      </a:r>
                      <a:endParaRPr lang="en-US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What will the effect of variable x be on variable y?</a:t>
                      </a:r>
                      <a:endParaRPr lang="en-US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What happens if….?</a:t>
                      </a:r>
                      <a:endParaRPr lang="en-US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70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Historical</a:t>
                      </a:r>
                      <a:endParaRPr lang="en-US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What led to y happening?</a:t>
                      </a:r>
                      <a:endParaRPr lang="en-US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What were the events that led up to y?</a:t>
                      </a:r>
                      <a:endParaRPr lang="en-US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71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Interpretive</a:t>
                      </a:r>
                      <a:endParaRPr lang="en-US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How can we understand a phenomenon?</a:t>
                      </a:r>
                      <a:endParaRPr lang="en-US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71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Emancipatory</a:t>
                      </a:r>
                      <a:endParaRPr lang="en-US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How to disrupt convention </a:t>
                      </a:r>
                      <a:r>
                        <a:rPr lang="en-US" sz="16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and </a:t>
                      </a:r>
                      <a:r>
                        <a:rPr lang="en-US" sz="16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empower participants?</a:t>
                      </a:r>
                      <a:endParaRPr lang="en-US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71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Comparative</a:t>
                      </a:r>
                      <a:endParaRPr lang="en-US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Do a and b differ in respect of x?</a:t>
                      </a:r>
                      <a:endParaRPr lang="en-US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2" descr="Image result for salaman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295525"/>
            <a:ext cx="4428490" cy="25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473" y="812448"/>
            <a:ext cx="8229600" cy="1143000"/>
          </a:xfrm>
        </p:spPr>
        <p:txBody>
          <a:bodyPr/>
          <a:p>
            <a:r>
              <a:rPr lang="en-US" dirty="0" smtClean="0">
                <a:latin typeface="Arial Black" panose="020B0A04020102020204" pitchFamily="34" charset="0"/>
              </a:rPr>
              <a:t>TERIMA KASIH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QUIS MPHI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966470" y="1671320"/>
            <a:ext cx="72110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9600"/>
              <a:t>QUIZIZZ.COM</a:t>
            </a:r>
            <a:endParaRPr lang="en-US" sz="9600"/>
          </a:p>
        </p:txBody>
      </p:sp>
      <p:sp>
        <p:nvSpPr>
          <p:cNvPr id="6" name="Text Box 5"/>
          <p:cNvSpPr txBox="1"/>
          <p:nvPr/>
        </p:nvSpPr>
        <p:spPr>
          <a:xfrm>
            <a:off x="-259715" y="4014470"/>
            <a:ext cx="1033018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600"/>
              <a:t>LINK  https://quizizz.com/join?gc=716569</a:t>
            </a:r>
            <a:endParaRPr lang="en-US" sz="6600"/>
          </a:p>
        </p:txBody>
      </p:sp>
      <p:sp>
        <p:nvSpPr>
          <p:cNvPr id="7" name="Text Box 6"/>
          <p:cNvSpPr txBox="1"/>
          <p:nvPr/>
        </p:nvSpPr>
        <p:spPr>
          <a:xfrm>
            <a:off x="1299210" y="5096510"/>
            <a:ext cx="654621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8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71550" y="1998980"/>
            <a:ext cx="3094990" cy="4127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17513"/>
            <a:ext cx="8229600" cy="1143000"/>
          </a:xfrm>
        </p:spPr>
        <p:txBody>
          <a:bodyPr>
            <a:normAutofit fontScale="90000"/>
          </a:bodyPr>
          <a:p>
            <a:r>
              <a:rPr lang="en-US" sz="3555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BUKU REFERENSI </a:t>
            </a:r>
            <a:br>
              <a:rPr lang="en-US" sz="3555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</a:br>
            <a:r>
              <a:rPr lang="en-US" sz="3555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JENIS, TUJUAN DAN PERTANYAAN PENELITIAN</a:t>
            </a:r>
            <a:endParaRPr lang="en-US" sz="3555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015" y="1998345"/>
            <a:ext cx="4557395" cy="4128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PERBEDAAN ISTILAH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38795" cy="4526280"/>
          </a:xfrm>
        </p:spPr>
        <p:txBody>
          <a:bodyPr/>
          <a:p>
            <a:pPr marL="514350" indent="-514350">
              <a:buAutoNum type="arabicPeriod"/>
            </a:pPr>
            <a:r>
              <a:rPr lang="en-US" sz="6000"/>
              <a:t>Metode </a:t>
            </a:r>
            <a:endParaRPr lang="en-US" sz="6000"/>
          </a:p>
          <a:p>
            <a:pPr marL="514350" indent="-514350">
              <a:buAutoNum type="arabicPeriod"/>
            </a:pPr>
            <a:r>
              <a:rPr lang="en-US" sz="6000"/>
              <a:t>Metodologi</a:t>
            </a:r>
            <a:endParaRPr lang="en-US" sz="6000"/>
          </a:p>
          <a:p>
            <a:pPr marL="514350" indent="-514350">
              <a:buAutoNum type="arabicPeriod"/>
            </a:pPr>
            <a:r>
              <a:rPr lang="en-US" sz="6000"/>
              <a:t>Metode Penelitian</a:t>
            </a:r>
            <a:endParaRPr lang="en-US" sz="6000"/>
          </a:p>
          <a:p>
            <a:pPr marL="514350" indent="-514350">
              <a:buAutoNum type="arabicPeriod"/>
            </a:pPr>
            <a:r>
              <a:rPr lang="en-US" sz="6000"/>
              <a:t>Metodologi Penelitian</a:t>
            </a:r>
            <a:endParaRPr lang="en-US"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871855"/>
          </a:xfrm>
        </p:spPr>
        <p:txBody>
          <a:bodyPr>
            <a:normAutofit fontScale="90000"/>
          </a:bodyPr>
          <a:p>
            <a:r>
              <a:rPr lang="en-US" sz="3555">
                <a:solidFill>
                  <a:srgbClr val="0070C0"/>
                </a:solidFill>
              </a:rPr>
              <a:t>JENIS DAN METODE PENELITIAN </a:t>
            </a:r>
            <a:br>
              <a:rPr lang="en-US" sz="3555">
                <a:solidFill>
                  <a:srgbClr val="0070C0"/>
                </a:solidFill>
              </a:rPr>
            </a:br>
            <a:r>
              <a:rPr lang="en-US" sz="3555">
                <a:solidFill>
                  <a:srgbClr val="0070C0"/>
                </a:solidFill>
              </a:rPr>
              <a:t>BERDASARKAN TEMPAT PENELITIAN</a:t>
            </a:r>
            <a:endParaRPr lang="en-US" sz="3555">
              <a:solidFill>
                <a:srgbClr val="0070C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566323" y="1412776"/>
          <a:ext cx="8147248" cy="47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3600400"/>
                <a:gridCol w="4032448"/>
              </a:tblGrid>
              <a:tr h="408138">
                <a:tc>
                  <a:txBody>
                    <a:bodyPr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dirty="0" smtClean="0"/>
                        <a:t>TYPES OF</a:t>
                      </a:r>
                      <a:r>
                        <a:rPr lang="en-US" baseline="0" dirty="0" smtClean="0"/>
                        <a:t> 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dirty="0" smtClean="0"/>
                        <a:t>RESEARCH METHODS</a:t>
                      </a:r>
                      <a:endParaRPr lang="en-US" dirty="0"/>
                    </a:p>
                  </a:txBody>
                  <a:tcPr/>
                </a:tc>
              </a:tr>
              <a:tr h="749704">
                <a:tc>
                  <a:txBody>
                    <a:bodyPr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dirty="0" smtClean="0"/>
                        <a:t>DOCUMENT-BASED</a:t>
                      </a:r>
                      <a:r>
                        <a:rPr lang="en-US" baseline="0" dirty="0" smtClean="0"/>
                        <a:t> 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p>
                      <a:pPr marL="342900" indent="-342900">
                        <a:buAutoNum type="alphaLcPeriod"/>
                      </a:pPr>
                      <a:r>
                        <a:rPr lang="en-US" baseline="0" dirty="0" smtClean="0"/>
                        <a:t>Analysis of historical records</a:t>
                      </a:r>
                      <a:endParaRPr lang="en-US" baseline="0" dirty="0" smtClean="0"/>
                    </a:p>
                    <a:p>
                      <a:pPr marL="342900" indent="-342900">
                        <a:buAutoNum type="alphaLcPeriod"/>
                      </a:pPr>
                      <a:r>
                        <a:rPr lang="en-US" baseline="0" dirty="0" smtClean="0"/>
                        <a:t>Analysis of documents (literature)</a:t>
                      </a:r>
                      <a:endParaRPr lang="en-US" dirty="0"/>
                    </a:p>
                  </a:txBody>
                  <a:tcPr/>
                </a:tc>
              </a:tr>
              <a:tr h="2756179">
                <a:tc>
                  <a:txBody>
                    <a:bodyPr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dirty="0" smtClean="0"/>
                        <a:t>FIELD 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p>
                      <a:pPr marL="342900" indent="-342900">
                        <a:buAutoNum type="alphaLcPeriod"/>
                      </a:pPr>
                      <a:r>
                        <a:rPr lang="en-US" dirty="0" smtClean="0"/>
                        <a:t>Non-participant direct observation</a:t>
                      </a:r>
                      <a:endParaRPr lang="en-US" dirty="0" smtClean="0"/>
                    </a:p>
                    <a:p>
                      <a:pPr marL="342900" indent="-342900">
                        <a:buAutoNum type="alphaLcPeriod"/>
                      </a:pPr>
                      <a:r>
                        <a:rPr lang="en-US" dirty="0" smtClean="0"/>
                        <a:t>Participant observation</a:t>
                      </a:r>
                      <a:endParaRPr lang="en-US" dirty="0" smtClean="0"/>
                    </a:p>
                    <a:p>
                      <a:pPr marL="342900" indent="-342900">
                        <a:buAutoNum type="alphaLcPeriod"/>
                      </a:pPr>
                      <a:r>
                        <a:rPr lang="en-US" dirty="0" smtClean="0"/>
                        <a:t>Mass observation</a:t>
                      </a:r>
                      <a:endParaRPr lang="en-US" dirty="0" smtClean="0"/>
                    </a:p>
                    <a:p>
                      <a:pPr marL="342900" indent="-342900">
                        <a:buAutoNum type="alphaLcPeriod"/>
                      </a:pPr>
                      <a:r>
                        <a:rPr lang="en-US" dirty="0" smtClean="0"/>
                        <a:t>Mail questionnaire </a:t>
                      </a:r>
                      <a:endParaRPr lang="en-US" dirty="0" smtClean="0"/>
                    </a:p>
                    <a:p>
                      <a:pPr marL="342900" indent="-342900">
                        <a:buAutoNum type="alphaLcPeriod"/>
                      </a:pPr>
                      <a:r>
                        <a:rPr lang="en-US" dirty="0" smtClean="0"/>
                        <a:t>Personal interview</a:t>
                      </a:r>
                      <a:endParaRPr lang="en-US" dirty="0" smtClean="0"/>
                    </a:p>
                    <a:p>
                      <a:pPr marL="342900" indent="-342900">
                        <a:buAutoNum type="alphaLcPeriod"/>
                      </a:pPr>
                      <a:r>
                        <a:rPr lang="en-US" dirty="0" smtClean="0"/>
                        <a:t>Focused interview</a:t>
                      </a:r>
                      <a:endParaRPr lang="en-US" dirty="0" smtClean="0"/>
                    </a:p>
                    <a:p>
                      <a:pPr marL="342900" indent="-342900">
                        <a:buAutoNum type="alphaLcPeriod"/>
                      </a:pPr>
                      <a:r>
                        <a:rPr lang="en-US" dirty="0" smtClean="0"/>
                        <a:t>Group interview</a:t>
                      </a:r>
                      <a:endParaRPr lang="en-US" dirty="0" smtClean="0"/>
                    </a:p>
                    <a:p>
                      <a:pPr marL="342900" indent="-342900">
                        <a:buAutoNum type="alphaLcPeriod"/>
                      </a:pPr>
                      <a:r>
                        <a:rPr lang="en-US" dirty="0" smtClean="0"/>
                        <a:t>Telephone survey</a:t>
                      </a:r>
                      <a:endParaRPr lang="en-US" dirty="0" smtClean="0"/>
                    </a:p>
                    <a:p>
                      <a:pPr marL="342900" indent="-342900">
                        <a:buAutoNum type="alphaLcPeriod"/>
                      </a:pPr>
                      <a:r>
                        <a:rPr lang="en-US" dirty="0" smtClean="0"/>
                        <a:t>Public opinion survey</a:t>
                      </a:r>
                      <a:endParaRPr lang="en-US" dirty="0" smtClean="0"/>
                    </a:p>
                    <a:p>
                      <a:pPr marL="342900" indent="-342900">
                        <a:buAutoNum type="alphaLcPeriod"/>
                      </a:pPr>
                      <a:r>
                        <a:rPr lang="en-US" dirty="0" smtClean="0"/>
                        <a:t>Case study and life history </a:t>
                      </a:r>
                      <a:endParaRPr lang="en-US" dirty="0"/>
                    </a:p>
                  </a:txBody>
                  <a:tcPr/>
                </a:tc>
              </a:tr>
              <a:tr h="760047">
                <a:tc>
                  <a:txBody>
                    <a:bodyPr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dirty="0" smtClean="0"/>
                        <a:t>LABORATORY 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dirty="0" smtClean="0"/>
                        <a:t>Small</a:t>
                      </a:r>
                      <a:r>
                        <a:rPr lang="en-US" baseline="0" dirty="0" smtClean="0"/>
                        <a:t> study group of random behavior, play, and role analysis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796290"/>
          </a:xfrm>
        </p:spPr>
        <p:txBody>
          <a:bodyPr/>
          <a:p>
            <a:pPr algn="l"/>
            <a:r>
              <a:rPr lang="en-US" sz="3200">
                <a:solidFill>
                  <a:srgbClr val="0070C0"/>
                </a:solidFill>
              </a:rPr>
              <a:t>DOCUMENT-BASED RESEARCH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680" y="1071245"/>
            <a:ext cx="8453120" cy="5786755"/>
          </a:xfrm>
        </p:spPr>
        <p:txBody>
          <a:bodyPr>
            <a:normAutofit fontScale="90000"/>
          </a:bodyPr>
          <a:p>
            <a:r>
              <a:rPr lang="en-US"/>
              <a:t>Di Indonesia jenis penelitian ini                                           banyak dikenal dengan </a:t>
            </a:r>
            <a:r>
              <a:rPr lang="en-US" i="1"/>
              <a:t>library research                          </a:t>
            </a:r>
            <a:r>
              <a:rPr lang="en-US"/>
              <a:t>(penelitian kepustakaan), yakni suatu kegiatan penelitian yang tempat penelitiannya di perpustakaan.</a:t>
            </a:r>
            <a:endParaRPr lang="en-US"/>
          </a:p>
          <a:p>
            <a:r>
              <a:rPr lang="en-US"/>
              <a:t>Yang dicari jenis penelitian semacam ini adalah dokumen-dokumen (berupa buku, jurnal, majalah, surat kabar, dan dokumen tertulis lainnya) yang umumnya tersedia di perpustakaan.</a:t>
            </a:r>
            <a:endParaRPr lang="en-US"/>
          </a:p>
          <a:p>
            <a:r>
              <a:rPr lang="en-US"/>
              <a:t>Namun istilah </a:t>
            </a:r>
            <a:r>
              <a:rPr lang="en-US" i="1"/>
              <a:t>library research</a:t>
            </a:r>
            <a:r>
              <a:rPr lang="en-US"/>
              <a:t> kurang banyak dikenal dalam buku-buku metode riset di negara-negara maju. Istilah </a:t>
            </a:r>
            <a:r>
              <a:rPr lang="en-US" i="1"/>
              <a:t>document-based research</a:t>
            </a:r>
            <a:r>
              <a:rPr lang="en-US"/>
              <a:t> ternyata lebih banyak digunakan oleh ahli-ahli penelitian sosial, termasuk ahli penelitian HI seperti Christopher Lamont dalam bukunya </a:t>
            </a:r>
            <a:r>
              <a:rPr lang="en-US" i="1"/>
              <a:t>Research Methods in International Research</a:t>
            </a:r>
            <a:r>
              <a:rPr lang="en-US"/>
              <a:t> (2015).</a:t>
            </a:r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833110" y="146685"/>
            <a:ext cx="3208020" cy="17246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796290"/>
          </a:xfrm>
        </p:spPr>
        <p:txBody>
          <a:bodyPr/>
          <a:p>
            <a:pPr algn="l"/>
            <a:r>
              <a:rPr lang="en-US">
                <a:solidFill>
                  <a:srgbClr val="0070C0"/>
                </a:solidFill>
              </a:rPr>
              <a:t>LABORATORY RESEARCH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233680" y="1218565"/>
            <a:ext cx="8453120" cy="5933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/>
              <a:t>Sesuai namanya, jenis penelitian                                                 ini tempat penelitiannya dilakukan                                              di laboratorium (</a:t>
            </a:r>
            <a:r>
              <a:rPr lang="en-US" sz="2300" i="1"/>
              <a:t>laboratory</a:t>
            </a:r>
            <a:r>
              <a:rPr lang="en-US" sz="2300"/>
              <a:t>).                                      .</a:t>
            </a:r>
            <a:endParaRPr lang="en-US" sz="2300"/>
          </a:p>
          <a:p>
            <a:r>
              <a:rPr lang="en-US" sz="2300"/>
              <a:t>Ketika mendengar kata laboratory                           banyak orang menganggap bahwa ini                                               adalah hanya tempat penelitiannya                                                                                          para ilmuwan dari ilmu-ilmu alam, padahal ilmu-ilmu sosial pun juga mengenal laboratorium.                                                                                        </a:t>
            </a:r>
            <a:endParaRPr lang="en-US" sz="2300"/>
          </a:p>
          <a:p>
            <a:r>
              <a:rPr lang="en-US" sz="2300"/>
              <a:t>Di beberapa kampus ada Laboratorium Ilmu Politik atau Laboratorium Hubungan Internasional.</a:t>
            </a:r>
            <a:endParaRPr lang="en-US" sz="2300"/>
          </a:p>
          <a:p>
            <a:r>
              <a:rPr lang="en-US" sz="2300"/>
              <a:t>Tentu penelitian di laboratorium ilmu-ilmu sosial tidak menggunakan alat-alat seperti di lab ilmu-ilmu alam, namun menggunakan teknik-teknik seperti s</a:t>
            </a:r>
            <a:r>
              <a:rPr lang="en-US" sz="2300" dirty="0" smtClean="0">
                <a:sym typeface="+mn-ea"/>
              </a:rPr>
              <a:t>mall study group of random behavior, play, and role analysis.</a:t>
            </a:r>
            <a:endParaRPr lang="en-US" sz="2300" dirty="0"/>
          </a:p>
          <a:p>
            <a:endParaRPr lang="en-US" sz="1800" dirty="0"/>
          </a:p>
        </p:txBody>
      </p:sp>
      <p:pic>
        <p:nvPicPr>
          <p:cNvPr id="8" name="Content Placeholder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668010" y="1071245"/>
            <a:ext cx="337185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sz="3555">
                <a:solidFill>
                  <a:srgbClr val="0070C0"/>
                </a:solidFill>
              </a:rPr>
              <a:t>JENIS-JENIS PENELITIAN</a:t>
            </a:r>
            <a:br>
              <a:rPr lang="en-US" sz="3555">
                <a:solidFill>
                  <a:srgbClr val="0070C0"/>
                </a:solidFill>
              </a:rPr>
            </a:br>
            <a:r>
              <a:rPr lang="en-US" sz="3555">
                <a:solidFill>
                  <a:srgbClr val="0070C0"/>
                </a:solidFill>
              </a:rPr>
              <a:t> BERDASARKAN TUJUANNYA</a:t>
            </a:r>
            <a:endParaRPr lang="en-US" sz="3555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8965" cy="5054600"/>
          </a:xfrm>
        </p:spPr>
        <p:txBody>
          <a:bodyPr>
            <a:normAutofit/>
          </a:bodyPr>
          <a:p>
            <a:pPr marL="514350" indent="-514350">
              <a:buAutoNum type="arabicPeriod"/>
            </a:pPr>
            <a:r>
              <a:rPr lang="en-US"/>
              <a:t>Exploratory Research</a:t>
            </a:r>
            <a:endParaRPr lang="en-US"/>
          </a:p>
          <a:p>
            <a:pPr marL="514350" indent="-514350">
              <a:buAutoNum type="arabicPeriod"/>
            </a:pPr>
            <a:r>
              <a:rPr lang="en-US"/>
              <a:t>Descriptive Research</a:t>
            </a:r>
            <a:endParaRPr lang="en-US"/>
          </a:p>
          <a:p>
            <a:pPr marL="514350" indent="-514350">
              <a:buAutoNum type="arabicPeriod"/>
            </a:pPr>
            <a:r>
              <a:rPr lang="en-US"/>
              <a:t>Explanative Research</a:t>
            </a:r>
            <a:endParaRPr lang="en-US"/>
          </a:p>
          <a:p>
            <a:pPr marL="514350" indent="-514350">
              <a:buAutoNum type="arabicPeriod"/>
            </a:pPr>
            <a:r>
              <a:rPr lang="en-US"/>
              <a:t>Evaluative Research</a:t>
            </a:r>
            <a:endParaRPr lang="en-US"/>
          </a:p>
          <a:p>
            <a:pPr marL="514350" indent="-514350">
              <a:buAutoNum type="arabicPeriod"/>
            </a:pPr>
            <a:r>
              <a:rPr lang="en-US"/>
              <a:t>Predictive/Prescriptive Research</a:t>
            </a:r>
            <a:endParaRPr lang="en-US"/>
          </a:p>
          <a:p>
            <a:pPr marL="514350" indent="-514350">
              <a:buAutoNum type="arabicPeriod"/>
            </a:pPr>
            <a:r>
              <a:rPr lang="en-US"/>
              <a:t>Historical Research</a:t>
            </a:r>
            <a:endParaRPr lang="en-US"/>
          </a:p>
          <a:p>
            <a:pPr marL="514350" indent="-514350">
              <a:buAutoNum type="arabicPeriod"/>
            </a:pPr>
            <a:r>
              <a:rPr lang="en-US"/>
              <a:t>Interpretive Research</a:t>
            </a:r>
            <a:endParaRPr lang="en-US"/>
          </a:p>
          <a:p>
            <a:pPr marL="514350" indent="-514350">
              <a:buAutoNum type="arabicPeriod"/>
            </a:pPr>
            <a:r>
              <a:rPr lang="en-US"/>
              <a:t>Emancipatory Research</a:t>
            </a:r>
            <a:endParaRPr lang="en-US"/>
          </a:p>
          <a:p>
            <a:pPr marL="514350" indent="-514350">
              <a:buAutoNum type="arabicPeriod"/>
            </a:pPr>
            <a:r>
              <a:rPr lang="en-US"/>
              <a:t>Comparative Research</a:t>
            </a:r>
            <a:endParaRPr lang="en-US"/>
          </a:p>
          <a:p>
            <a:pPr marL="514350" indent="-514350">
              <a:buAutoNum type="arabicPeriod"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914463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55905" y="0"/>
            <a:ext cx="9401810" cy="6857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4459</Words>
  <Application>WPS Presentation</Application>
  <PresentationFormat>On-screen Show (4:3)</PresentationFormat>
  <Paragraphs>145</Paragraphs>
  <Slides>19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SimSun</vt:lpstr>
      <vt:lpstr>Wingdings</vt:lpstr>
      <vt:lpstr>Verdana</vt:lpstr>
      <vt:lpstr>Times New Roman</vt:lpstr>
      <vt:lpstr>Bookman Old Style</vt:lpstr>
      <vt:lpstr>Euphorigenic</vt:lpstr>
      <vt:lpstr>Times New Roman</vt:lpstr>
      <vt:lpstr>Calibri</vt:lpstr>
      <vt:lpstr>Arial Black</vt:lpstr>
      <vt:lpstr>Microsoft YaHei</vt:lpstr>
      <vt:lpstr>Arial Unicode MS</vt:lpstr>
      <vt:lpstr>Calibri</vt:lpstr>
      <vt:lpstr>Office Theme</vt:lpstr>
      <vt:lpstr>PowerPoint 演示文稿</vt:lpstr>
      <vt:lpstr>BUKU REFERENSI  JENIS, TUJUAN DAN PERTANYAAN PENELITIAN</vt:lpstr>
      <vt:lpstr>PowerPoint 演示文稿</vt:lpstr>
      <vt:lpstr>JENIS DAN METODE PENELITIAN  BERDASARKAN TEMPAT PENELITIAN</vt:lpstr>
      <vt:lpstr>DOCUMENT-BASED RESEARCH</vt:lpstr>
      <vt:lpstr>LABORATORY RESEARCH</vt:lpstr>
      <vt:lpstr>JENIS-JENIS PENELITIAN  BERDASARKAN TUJUANNYA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Relationship Between the Types, Objectives and Research Questions</vt:lpstr>
      <vt:lpstr>TERIMA KASIH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ls</dc:creator>
  <cp:lastModifiedBy>u_bak</cp:lastModifiedBy>
  <cp:revision>386</cp:revision>
  <dcterms:created xsi:type="dcterms:W3CDTF">2017-03-07T04:59:00Z</dcterms:created>
  <dcterms:modified xsi:type="dcterms:W3CDTF">2020-10-06T08:46:04Z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