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594" r:id="rId3"/>
    <p:sldId id="608" r:id="rId4"/>
    <p:sldId id="595" r:id="rId5"/>
    <p:sldId id="596" r:id="rId6"/>
    <p:sldId id="597" r:id="rId7"/>
    <p:sldId id="593" r:id="rId8"/>
    <p:sldId id="599" r:id="rId9"/>
    <p:sldId id="598" r:id="rId10"/>
    <p:sldId id="600" r:id="rId11"/>
    <p:sldId id="601" r:id="rId12"/>
    <p:sldId id="602" r:id="rId13"/>
    <p:sldId id="603" r:id="rId14"/>
    <p:sldId id="604" r:id="rId15"/>
    <p:sldId id="607" r:id="rId16"/>
    <p:sldId id="59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94" autoAdjust="0"/>
  </p:normalViewPr>
  <p:slideViewPr>
    <p:cSldViewPr>
      <p:cViewPr varScale="1">
        <p:scale>
          <a:sx n="67" d="100"/>
          <a:sy n="67" d="100"/>
        </p:scale>
        <p:origin x="147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A6C6C-AE37-4C5F-A7A3-8515678045A9}" type="datetimeFigureOut">
              <a:rPr lang="en-US" smtClean="0"/>
              <a:t>3/21/2025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C403F-BEAD-4A89-A8FF-BDC10A62A43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8AF40-60A0-4458-ACCF-922154926B3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8AF40-60A0-4458-ACCF-922154926B3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8AF40-60A0-4458-ACCF-922154926B3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8AF40-60A0-4458-ACCF-922154926B3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8AF40-60A0-4458-ACCF-922154926B31}"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8AF40-60A0-4458-ACCF-922154926B31}"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8AF40-60A0-4458-ACCF-922154926B31}"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8AF40-60A0-4458-ACCF-922154926B31}"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8AF40-60A0-4458-ACCF-922154926B31}"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8AF40-60A0-4458-ACCF-922154926B31}"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8AF40-60A0-4458-ACCF-922154926B31}"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344A-5D4B-4424-B41D-21FA138D41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8AF40-60A0-4458-ACCF-922154926B31}" type="datetimeFigureOut">
              <a:rPr lang="en-US" smtClean="0"/>
              <a:t>3/21/2025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344A-5D4B-4424-B41D-21FA138D41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umarbakry.com/0811175537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212" y="0"/>
            <a:ext cx="2651787"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4077335"/>
            <a:ext cx="9144000" cy="1722120"/>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 </a:t>
            </a:r>
            <a:r>
              <a:rPr lang="en-US" sz="3800" b="1" dirty="0">
                <a:latin typeface="Verdana" panose="020B0604030504040204" pitchFamily="34" charset="0"/>
                <a:ea typeface="Verdana" panose="020B0604030504040204" pitchFamily="34" charset="0"/>
                <a:cs typeface="Verdana" panose="020B0604030504040204" pitchFamily="34" charset="0"/>
              </a:rPr>
              <a:t>RESEARCH METHODS</a:t>
            </a:r>
          </a:p>
          <a:p>
            <a:pPr algn="ctr"/>
            <a:r>
              <a:rPr lang="en-US" sz="3800" b="1" dirty="0">
                <a:latin typeface="Verdana" panose="020B0604030504040204" pitchFamily="34" charset="0"/>
                <a:ea typeface="Verdana" panose="020B0604030504040204" pitchFamily="34" charset="0"/>
                <a:cs typeface="Verdana" panose="020B0604030504040204" pitchFamily="34" charset="0"/>
              </a:rPr>
              <a:t>IN INTERNATIONAL RELATIONS</a:t>
            </a:r>
          </a:p>
          <a:p>
            <a:pPr algn="ctr"/>
            <a:endParaRPr lang="en-US" sz="2800" dirty="0">
              <a:solidFill>
                <a:srgbClr val="C00000"/>
              </a:solidFill>
              <a:latin typeface="Times New Roman" panose="02020603050405020304" charset="0"/>
              <a:cs typeface="Times New Roman" panose="02020603050405020304" charset="0"/>
            </a:endParaRPr>
          </a:p>
        </p:txBody>
      </p:sp>
      <p:sp>
        <p:nvSpPr>
          <p:cNvPr id="5" name="AutoShape 4" descr="Image result for gambar globe dun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391" y="1120928"/>
            <a:ext cx="3946604" cy="295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40451" y="5945835"/>
            <a:ext cx="4392488" cy="646331"/>
          </a:xfrm>
          <a:prstGeom prst="rect">
            <a:avLst/>
          </a:prstGeom>
          <a:noFill/>
        </p:spPr>
        <p:txBody>
          <a:bodyPr wrap="square" rtlCol="0">
            <a:spAutoFit/>
          </a:bodyPr>
          <a:lstStyle/>
          <a:p>
            <a:pPr algn="ctr"/>
            <a:r>
              <a:rPr lang="en-US" sz="2000" b="1" dirty="0">
                <a:latin typeface="Bookman Old Style" pitchFamily="18" charset="0"/>
              </a:rPr>
              <a:t>DR. UMAR S. BAKRY, MA</a:t>
            </a:r>
          </a:p>
          <a:p>
            <a:pPr algn="ctr"/>
            <a:r>
              <a:rPr lang="en-US" sz="1600" dirty="0">
                <a:latin typeface="Bookman Old Style" pitchFamily="18" charset="0"/>
                <a:hlinkClick r:id="rId4"/>
              </a:rPr>
              <a:t>www.umarbakry.com/08111755379</a:t>
            </a:r>
            <a:r>
              <a:rPr lang="en-US" sz="1600" dirty="0">
                <a:latin typeface="Bookman Old Style" pitchFamily="18" charset="0"/>
              </a:rPr>
              <a:t> (WA)</a:t>
            </a:r>
          </a:p>
        </p:txBody>
      </p:sp>
      <p:pic>
        <p:nvPicPr>
          <p:cNvPr id="9" name="Picture 8"/>
          <p:cNvPicPr>
            <a:picLocks noChangeAspect="1"/>
          </p:cNvPicPr>
          <p:nvPr/>
        </p:nvPicPr>
        <p:blipFill>
          <a:blip r:embed="rId5"/>
          <a:stretch>
            <a:fillRect/>
          </a:stretch>
        </p:blipFill>
        <p:spPr>
          <a:xfrm>
            <a:off x="155575" y="160020"/>
            <a:ext cx="1464945" cy="1625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9945"/>
            <a:ext cx="8229600" cy="6027420"/>
          </a:xfrm>
        </p:spPr>
        <p:txBody>
          <a:bodyPr>
            <a:normAutofit fontScale="80000"/>
          </a:bodyPr>
          <a:lstStyle/>
          <a:p>
            <a:r>
              <a:rPr lang="en-US"/>
              <a:t>Rasionalisme menerima gagasan </a:t>
            </a:r>
            <a:r>
              <a:rPr lang="en-US" i="1"/>
              <a:t>foundationalism</a:t>
            </a:r>
            <a:r>
              <a:rPr lang="en-US"/>
              <a:t>, yang menganggap bahwa kebenaran dapat dicapai semurni-murninya dan seobyektik-obyektifnya. </a:t>
            </a:r>
          </a:p>
          <a:p>
            <a:r>
              <a:rPr lang="en-US"/>
              <a:t>Dengan kata lain pengetahuan merupakan produk yang dihasilkan oleh manusia melalui prosedur-prosedur yang obyektif dan netral. </a:t>
            </a:r>
          </a:p>
          <a:p>
            <a:r>
              <a:rPr lang="en-US"/>
              <a:t>Kaum </a:t>
            </a:r>
            <a:r>
              <a:rPr lang="en-US" i="1"/>
              <a:t>foundationalist </a:t>
            </a:r>
            <a:r>
              <a:rPr lang="en-US"/>
              <a:t>meyakini bahwa semua klaim atau pernyataan tentang dunia dapat dinilai sebagai benar atau salah dan penelitian ilmiah harus mengandalkan falsifikasi atau validasi empiris.</a:t>
            </a:r>
          </a:p>
          <a:p>
            <a:r>
              <a:rPr lang="en-US"/>
              <a:t>Penganut rasionalisme meyakini bahwa metodologi mereka bisa menangkap esensi dari masalah-masalah atau fenomena apapun di dunia dengan cara atau metode yang dapat dijustifikasi secara empiris.</a:t>
            </a:r>
          </a:p>
        </p:txBody>
      </p:sp>
      <p:sp>
        <p:nvSpPr>
          <p:cNvPr id="4" name="Title 3"/>
          <p:cNvSpPr>
            <a:spLocks noGrp="1"/>
          </p:cNvSpPr>
          <p:nvPr>
            <p:ph type="title"/>
          </p:nvPr>
        </p:nvSpPr>
        <p:spPr>
          <a:xfrm>
            <a:off x="457200" y="186690"/>
            <a:ext cx="8229600" cy="642620"/>
          </a:xfrm>
        </p:spPr>
        <p:txBody>
          <a:bodyPr>
            <a:normAutofit/>
          </a:bodyPr>
          <a:lstStyle/>
          <a:p>
            <a:r>
              <a:rPr lang="en-US" sz="3200">
                <a:gradFill>
                  <a:gsLst>
                    <a:gs pos="0">
                      <a:srgbClr val="007BD3"/>
                    </a:gs>
                    <a:gs pos="100000">
                      <a:srgbClr val="034373"/>
                    </a:gs>
                  </a:gsLst>
                  <a:lin scaled="0"/>
                </a:gradFill>
                <a:sym typeface="+mn-ea"/>
              </a:rPr>
              <a:t>METODOLOGI RASIONALISME</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9945"/>
            <a:ext cx="8229600" cy="6567805"/>
          </a:xfrm>
        </p:spPr>
        <p:txBody>
          <a:bodyPr>
            <a:normAutofit/>
          </a:bodyPr>
          <a:lstStyle/>
          <a:p>
            <a:r>
              <a:rPr lang="en-US" sz="2400"/>
              <a:t>Para sarjana reflektivis cenderung menekankan refleksivitas yang melekat baik dari teori maupun dunia sosial yang dipelajarinya.</a:t>
            </a:r>
          </a:p>
          <a:p>
            <a:r>
              <a:rPr lang="en-US" sz="2400"/>
              <a:t>Secara umum, refleksivitas menekankan pentingnya kesadaran diri manusia: cara orang mengamati, mengimajinasikan, menggambarkan, memprediksi dan berteori tentang diri mereka sendiri maupun tentang realitas sosial di sekitar mereka. </a:t>
            </a:r>
          </a:p>
          <a:p>
            <a:r>
              <a:rPr lang="en-US" sz="2400"/>
              <a:t>Refleksivitas juga menekankan dampak rekursif dari 'pengetahuan diri' (</a:t>
            </a:r>
            <a:r>
              <a:rPr lang="en-US" sz="2400" i="1"/>
              <a:t>self-knowledge</a:t>
            </a:r>
            <a:r>
              <a:rPr lang="en-US" sz="2400"/>
              <a:t>)  atau  'refleksi' tersebut terhadap realitas sosial itu sendiri.</a:t>
            </a:r>
          </a:p>
          <a:p>
            <a:r>
              <a:rPr lang="en-US" sz="2400"/>
              <a:t>Refleksivitas juga menyangkut hubungan dengan kemampuan manusia membebaskan diri dari  "struktur-struktur" sosial di mana mereka selalu dibatasi dan yang secara kuat membentuk perilaku mereka.</a:t>
            </a:r>
          </a:p>
        </p:txBody>
      </p:sp>
      <p:sp>
        <p:nvSpPr>
          <p:cNvPr id="4" name="Title 3"/>
          <p:cNvSpPr>
            <a:spLocks noGrp="1"/>
          </p:cNvSpPr>
          <p:nvPr>
            <p:ph type="title"/>
          </p:nvPr>
        </p:nvSpPr>
        <p:spPr>
          <a:xfrm>
            <a:off x="457200" y="186690"/>
            <a:ext cx="8229600" cy="642620"/>
          </a:xfrm>
        </p:spPr>
        <p:txBody>
          <a:bodyPr>
            <a:normAutofit/>
          </a:bodyPr>
          <a:lstStyle/>
          <a:p>
            <a:r>
              <a:rPr lang="en-US" sz="3200">
                <a:gradFill>
                  <a:gsLst>
                    <a:gs pos="0">
                      <a:srgbClr val="007BD3"/>
                    </a:gs>
                    <a:gs pos="100000">
                      <a:srgbClr val="034373"/>
                    </a:gs>
                  </a:gsLst>
                  <a:lin scaled="0"/>
                </a:gradFill>
                <a:sym typeface="+mn-ea"/>
              </a:rPr>
              <a:t>METODOLOGI REFLEKTIVISME</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6523990"/>
          </a:xfrm>
        </p:spPr>
        <p:txBody>
          <a:bodyPr>
            <a:normAutofit/>
          </a:bodyPr>
          <a:lstStyle/>
          <a:p>
            <a:r>
              <a:rPr lang="en-US" sz="2400"/>
              <a:t>Kaum reflektivis juga sering mengklaim bahwa pelajaran dan teorisasi tentang HI dapat, harus, dan memang selalu, refleksif. </a:t>
            </a:r>
          </a:p>
          <a:p>
            <a:r>
              <a:rPr lang="en-US" sz="2400"/>
              <a:t>Menurut mereka, teori tentang realitas sosial dapat berdampak pada  --kemungkinan perubahan-- realitas sosial itu sendiri. </a:t>
            </a:r>
          </a:p>
          <a:p>
            <a:r>
              <a:rPr lang="en-US" sz="2400"/>
              <a:t>Para penganut reflektivisme berpendapat, teori-teori (termasuk teori HI) selalu mencerminkan konteks sosial di mana teori-teori tersebut diproduksi. Dengan kata lain, dunia sosial membentuk teori yang terbuat di sana. </a:t>
            </a:r>
          </a:p>
          <a:p>
            <a:r>
              <a:rPr lang="en-US" sz="2400"/>
              <a:t>Para teoritisi sejauh mungkin harus memiliki kesadaran diri (</a:t>
            </a:r>
            <a:r>
              <a:rPr lang="en-US" sz="2400" i="1"/>
              <a:t>self-aware</a:t>
            </a:r>
            <a:r>
              <a:rPr lang="en-US" sz="2400"/>
              <a:t>), teori yang mereka hasilkan sebanyak mungkin mencerminkan pengaruh (asumsi, bias, komitmen normatif dan sebagainya) dari dunia sosial di mana mereka berada dan membentuk mereka.</a:t>
            </a:r>
          </a:p>
        </p:txBody>
      </p:sp>
      <p:sp>
        <p:nvSpPr>
          <p:cNvPr id="4" name="Title 3"/>
          <p:cNvSpPr>
            <a:spLocks noGrp="1"/>
          </p:cNvSpPr>
          <p:nvPr>
            <p:ph type="title"/>
          </p:nvPr>
        </p:nvSpPr>
        <p:spPr>
          <a:xfrm>
            <a:off x="457200" y="186690"/>
            <a:ext cx="8229600" cy="642620"/>
          </a:xfrm>
        </p:spPr>
        <p:txBody>
          <a:bodyPr>
            <a:normAutofit/>
          </a:bodyPr>
          <a:lstStyle/>
          <a:p>
            <a:r>
              <a:rPr lang="en-US" sz="3200">
                <a:gradFill>
                  <a:gsLst>
                    <a:gs pos="0">
                      <a:srgbClr val="007BD3"/>
                    </a:gs>
                    <a:gs pos="100000">
                      <a:srgbClr val="034373"/>
                    </a:gs>
                  </a:gsLst>
                  <a:lin scaled="0"/>
                </a:gradFill>
                <a:sym typeface="+mn-ea"/>
              </a:rPr>
              <a:t>METODOLOGI REFLEKTIVISME</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6945"/>
            <a:ext cx="8229600" cy="6111875"/>
          </a:xfrm>
        </p:spPr>
        <p:txBody>
          <a:bodyPr>
            <a:normAutofit fontScale="80000"/>
          </a:bodyPr>
          <a:lstStyle/>
          <a:p>
            <a:r>
              <a:rPr lang="en-US"/>
              <a:t>Christopher Lamont menyebut metodologi reflektivisme sebagai interpretivisme.</a:t>
            </a:r>
          </a:p>
          <a:p>
            <a:r>
              <a:rPr lang="en-US"/>
              <a:t>Klaim pokok yang dikembangkan oleh kaum interpretivis adalah bahwa pemisahan antara peneliti dan dunia sosial (seperti yang dianjurkan empirisme) harus ditolak. Ini karena, menurut kaum interpretivis, peneliti terlibat (atau menciptakan) realitas sosial yang diteliti melalui peranan mereka dalam memproduksi pengetahuan dan dengan demikian mengubah obyek yang diteliti. </a:t>
            </a:r>
          </a:p>
          <a:p>
            <a:r>
              <a:rPr lang="en-US"/>
              <a:t>Dengan kata lain, peneliti dan subjek penelitian saling mengkonstruksi melalui pemahaman intersubyektif, sehingga obyek penelitian tidak memiliki eksistensi obyektifnya sendiri.</a:t>
            </a:r>
          </a:p>
        </p:txBody>
      </p:sp>
      <p:sp>
        <p:nvSpPr>
          <p:cNvPr id="4" name="Title 3"/>
          <p:cNvSpPr>
            <a:spLocks noGrp="1"/>
          </p:cNvSpPr>
          <p:nvPr>
            <p:ph type="title"/>
          </p:nvPr>
        </p:nvSpPr>
        <p:spPr>
          <a:xfrm>
            <a:off x="457200" y="186690"/>
            <a:ext cx="8229600" cy="642620"/>
          </a:xfrm>
        </p:spPr>
        <p:txBody>
          <a:bodyPr>
            <a:normAutofit/>
          </a:bodyPr>
          <a:lstStyle/>
          <a:p>
            <a:r>
              <a:rPr lang="en-US" sz="3200">
                <a:gradFill>
                  <a:gsLst>
                    <a:gs pos="0">
                      <a:srgbClr val="007BD3"/>
                    </a:gs>
                    <a:gs pos="100000">
                      <a:srgbClr val="034373"/>
                    </a:gs>
                  </a:gsLst>
                  <a:lin scaled="0"/>
                </a:gradFill>
                <a:sym typeface="+mn-ea"/>
              </a:rPr>
              <a:t>METODOLOGI REFLEKTIVISME</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9945"/>
            <a:ext cx="8458200" cy="6839585"/>
          </a:xfrm>
        </p:spPr>
        <p:txBody>
          <a:bodyPr>
            <a:normAutofit fontScale="70000"/>
          </a:bodyPr>
          <a:lstStyle/>
          <a:p>
            <a:r>
              <a:rPr lang="en-US"/>
              <a:t>Vernon Brown mengemukakan empat kritik para penganut reflektivisme terhadap asumsi-asumsi rasionalisme dan kawan-kawannya (empirisme/positivisme/explaining dan sejenisnya), yaitu:</a:t>
            </a:r>
          </a:p>
          <a:p>
            <a:pPr marL="514350" indent="-514350">
              <a:buAutoNum type="arabicPeriod"/>
            </a:pPr>
            <a:r>
              <a:rPr lang="en-US"/>
              <a:t>Reflektivisme menolak adopsi metode-metode ilmu alam dalam ilmu sosial (termasuk dalam studi HI).</a:t>
            </a:r>
          </a:p>
          <a:p>
            <a:pPr marL="514350" indent="-514350">
              <a:buAutoNum type="arabicPeriod"/>
            </a:pPr>
            <a:r>
              <a:rPr lang="en-US"/>
              <a:t>Reflektivisme menolak asumsi kaum  rasionalis dan positivis mengenai pemisahan antara fakta dan nilai (facts and values), antara subyek dan obyek, antara teori dan realitas, dan antara peneliti dengan yang diteliti.</a:t>
            </a:r>
          </a:p>
          <a:p>
            <a:pPr marL="514350" indent="-514350">
              <a:buAutoNum type="arabicPeriod"/>
            </a:pPr>
            <a:r>
              <a:rPr lang="en-US"/>
              <a:t>Reflektivisme menolak asumsi dan klaim kelompok rasionalis-positivis yang mengatakan bahwa dunia sosial (seperti dunia alam) mengandung kebenaran yang melekat yang dapat ditemukan dengan mencari dan meneliti keajegan (regularities).</a:t>
            </a:r>
          </a:p>
          <a:p>
            <a:pPr marL="514350" indent="-514350">
              <a:buAutoNum type="arabicPeriod"/>
            </a:pPr>
            <a:r>
              <a:rPr lang="en-US"/>
              <a:t>Kaum reflektivis keberatan dengan asumsi kelompok rasionalisme yang menggunakan prinsip empirisme untuk memastikan kebenaran sebuah pernyataan. </a:t>
            </a:r>
          </a:p>
          <a:p>
            <a:pPr marL="514350" indent="-514350">
              <a:buAutoNum type="arabicPeriod"/>
            </a:pPr>
            <a:endParaRPr lang="en-US"/>
          </a:p>
        </p:txBody>
      </p:sp>
      <p:sp>
        <p:nvSpPr>
          <p:cNvPr id="4" name="Title 3"/>
          <p:cNvSpPr>
            <a:spLocks noGrp="1"/>
          </p:cNvSpPr>
          <p:nvPr>
            <p:ph type="title"/>
          </p:nvPr>
        </p:nvSpPr>
        <p:spPr>
          <a:xfrm>
            <a:off x="457200" y="186690"/>
            <a:ext cx="8229600" cy="642620"/>
          </a:xfrm>
        </p:spPr>
        <p:txBody>
          <a:bodyPr>
            <a:normAutofit/>
          </a:bodyPr>
          <a:lstStyle/>
          <a:p>
            <a:r>
              <a:rPr lang="en-US" sz="3200">
                <a:gradFill>
                  <a:gsLst>
                    <a:gs pos="0">
                      <a:srgbClr val="007BD3"/>
                    </a:gs>
                    <a:gs pos="100000">
                      <a:srgbClr val="034373"/>
                    </a:gs>
                  </a:gsLst>
                  <a:lin scaled="0"/>
                </a:gradFill>
                <a:sym typeface="+mn-ea"/>
              </a:rPr>
              <a:t>METODOLOGI REFLEKTIVISME</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Metode-metode pengumpulan data ala reflektivisme:</a:t>
            </a:r>
          </a:p>
          <a:p>
            <a:pPr marL="514350" indent="-514350">
              <a:buAutoNum type="arabicPeriod"/>
            </a:pPr>
            <a:r>
              <a:rPr lang="en-US">
                <a:solidFill>
                  <a:srgbClr val="FF0000"/>
                </a:solidFill>
              </a:rPr>
              <a:t>Observation</a:t>
            </a:r>
            <a:r>
              <a:rPr lang="en-US"/>
              <a:t>: participant or non-participant</a:t>
            </a:r>
          </a:p>
          <a:p>
            <a:pPr marL="514350" indent="-514350">
              <a:buAutoNum type="arabicPeriod"/>
            </a:pPr>
            <a:r>
              <a:rPr lang="en-US">
                <a:solidFill>
                  <a:srgbClr val="FF0000"/>
                </a:solidFill>
              </a:rPr>
              <a:t>Secondary sources</a:t>
            </a:r>
            <a:r>
              <a:rPr lang="en-US"/>
              <a:t>: personal documents, historical documents, journals, diaries, media reports.</a:t>
            </a:r>
          </a:p>
          <a:p>
            <a:pPr marL="514350" indent="-514350">
              <a:buAutoNum type="arabicPeriod"/>
            </a:pPr>
            <a:r>
              <a:rPr lang="en-US">
                <a:solidFill>
                  <a:srgbClr val="FF0000"/>
                </a:solidFill>
              </a:rPr>
              <a:t>Surveys</a:t>
            </a:r>
            <a:r>
              <a:rPr lang="en-US"/>
              <a:t>: open questionaires or unstructured interview.</a:t>
            </a:r>
          </a:p>
        </p:txBody>
      </p:sp>
      <p:sp>
        <p:nvSpPr>
          <p:cNvPr id="4" name="Title 3"/>
          <p:cNvSpPr>
            <a:spLocks noGrp="1"/>
          </p:cNvSpPr>
          <p:nvPr>
            <p:ph type="title"/>
          </p:nvPr>
        </p:nvSpPr>
        <p:spPr>
          <a:xfrm>
            <a:off x="457200" y="586740"/>
            <a:ext cx="8229600" cy="642620"/>
          </a:xfrm>
        </p:spPr>
        <p:txBody>
          <a:bodyPr>
            <a:normAutofit/>
          </a:bodyPr>
          <a:lstStyle/>
          <a:p>
            <a:r>
              <a:rPr lang="en-US" sz="3200">
                <a:gradFill>
                  <a:gsLst>
                    <a:gs pos="0">
                      <a:srgbClr val="007BD3"/>
                    </a:gs>
                    <a:gs pos="100000">
                      <a:srgbClr val="034373"/>
                    </a:gs>
                  </a:gsLst>
                  <a:lin scaled="0"/>
                </a:gradFill>
                <a:sym typeface="+mn-ea"/>
              </a:rPr>
              <a:t>METODOLOGI REFLEKTIVISME</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salam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7450" y="2295525"/>
            <a:ext cx="4428490" cy="25196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473" y="812448"/>
            <a:ext cx="8229600" cy="1143000"/>
          </a:xfrm>
        </p:spPr>
        <p:txBody>
          <a:bodyPr/>
          <a:lstStyle/>
          <a:p>
            <a:r>
              <a:rPr lang="en-US" dirty="0">
                <a:latin typeface="Arial Black" panose="020B0A04020102020204" pitchFamily="34" charset="0"/>
              </a:rPr>
              <a:t>TERIMA KASIH</a:t>
            </a:r>
          </a:p>
        </p:txBody>
      </p:sp>
      <p:sp>
        <p:nvSpPr>
          <p:cNvPr id="2" name="Text Box 1"/>
          <p:cNvSpPr txBox="1"/>
          <p:nvPr/>
        </p:nvSpPr>
        <p:spPr>
          <a:xfrm>
            <a:off x="2208530" y="5406390"/>
            <a:ext cx="4726940" cy="1198880"/>
          </a:xfrm>
          <a:prstGeom prst="rect">
            <a:avLst/>
          </a:prstGeom>
          <a:noFill/>
        </p:spPr>
        <p:txBody>
          <a:bodyPr wrap="square" rtlCol="0" anchor="t">
            <a:spAutoFit/>
          </a:bodyPr>
          <a:lstStyle/>
          <a:p>
            <a:r>
              <a:rPr lang="en-US" sz="5400"/>
              <a:t>Code </a:t>
            </a:r>
            <a:r>
              <a:rPr lang="en-US" sz="7200">
                <a:gradFill>
                  <a:gsLst>
                    <a:gs pos="0">
                      <a:srgbClr val="007BD3"/>
                    </a:gs>
                    <a:gs pos="100000">
                      <a:srgbClr val="034373"/>
                    </a:gs>
                  </a:gsLst>
                  <a:lin scaled="0"/>
                </a:gradFill>
              </a:rPr>
              <a:t>cbnsn6i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783590" y="1434465"/>
            <a:ext cx="3354070" cy="4692015"/>
          </a:xfrm>
          <a:prstGeom prst="rect">
            <a:avLst/>
          </a:prstGeom>
        </p:spPr>
      </p:pic>
      <p:pic>
        <p:nvPicPr>
          <p:cNvPr id="6" name="Content Placeholder 5"/>
          <p:cNvPicPr>
            <a:picLocks noGrp="1" noChangeAspect="1"/>
          </p:cNvPicPr>
          <p:nvPr>
            <p:ph sz="half" idx="2"/>
          </p:nvPr>
        </p:nvPicPr>
        <p:blipFill>
          <a:blip r:embed="rId3"/>
          <a:stretch>
            <a:fillRect/>
          </a:stretch>
        </p:blipFill>
        <p:spPr>
          <a:xfrm>
            <a:off x="5055870" y="1434465"/>
            <a:ext cx="3312795" cy="4726940"/>
          </a:xfrm>
          <a:prstGeom prst="rect">
            <a:avLst/>
          </a:prstGeom>
        </p:spPr>
      </p:pic>
      <p:sp>
        <p:nvSpPr>
          <p:cNvPr id="8" name="Title 7"/>
          <p:cNvSpPr>
            <a:spLocks noGrp="1"/>
          </p:cNvSpPr>
          <p:nvPr>
            <p:ph type="title"/>
          </p:nvPr>
        </p:nvSpPr>
        <p:spPr>
          <a:xfrm>
            <a:off x="457200" y="112713"/>
            <a:ext cx="8229600" cy="1143000"/>
          </a:xfrm>
        </p:spPr>
        <p:txBody>
          <a:bodyPr>
            <a:normAutofit fontScale="90000"/>
          </a:bodyPr>
          <a:lstStyle/>
          <a:p>
            <a:r>
              <a:rPr lang="en-US" sz="3555">
                <a:gradFill>
                  <a:gsLst>
                    <a:gs pos="0">
                      <a:srgbClr val="007BD3"/>
                    </a:gs>
                    <a:gs pos="100000">
                      <a:srgbClr val="034373"/>
                    </a:gs>
                  </a:gsLst>
                  <a:lin scaled="0"/>
                </a:gradFill>
              </a:rPr>
              <a:t>REFERENSI METODOLOGI HI:</a:t>
            </a:r>
            <a:br>
              <a:rPr lang="en-US" sz="3555">
                <a:gradFill>
                  <a:gsLst>
                    <a:gs pos="0">
                      <a:srgbClr val="007BD3"/>
                    </a:gs>
                    <a:gs pos="100000">
                      <a:srgbClr val="034373"/>
                    </a:gs>
                  </a:gsLst>
                  <a:lin scaled="0"/>
                </a:gradFill>
              </a:rPr>
            </a:br>
            <a:r>
              <a:rPr lang="en-US" sz="3555">
                <a:gradFill>
                  <a:gsLst>
                    <a:gs pos="0">
                      <a:srgbClr val="007BD3"/>
                    </a:gs>
                    <a:gs pos="100000">
                      <a:srgbClr val="034373"/>
                    </a:gs>
                  </a:gsLst>
                  <a:lin scaled="0"/>
                </a:gradFill>
              </a:rPr>
              <a:t>RASIONALISME VS REFLEKTIVISME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CHRISTOPHER LAMONT</a:t>
            </a:r>
          </a:p>
        </p:txBody>
      </p:sp>
      <p:sp>
        <p:nvSpPr>
          <p:cNvPr id="3" name="Content Placeholder 2"/>
          <p:cNvSpPr>
            <a:spLocks noGrp="1"/>
          </p:cNvSpPr>
          <p:nvPr>
            <p:ph sz="half" idx="1"/>
          </p:nvPr>
        </p:nvSpPr>
        <p:spPr/>
        <p:txBody>
          <a:bodyPr/>
          <a:lstStyle/>
          <a:p>
            <a:r>
              <a:rPr lang="en-US" sz="3200" i="1"/>
              <a:t>International Relations (IR) is a field of study with a rich genealogy of methodological contestation that draws upon diverse tradition of research in the social sciences.</a:t>
            </a:r>
          </a:p>
        </p:txBody>
      </p:sp>
      <p:sp>
        <p:nvSpPr>
          <p:cNvPr id="4" name="Content Placeholder 3"/>
          <p:cNvSpPr>
            <a:spLocks noGrp="1"/>
          </p:cNvSpPr>
          <p:nvPr>
            <p:ph sz="half" idx="2"/>
          </p:nvPr>
        </p:nvSpPr>
        <p:spPr>
          <a:xfrm>
            <a:off x="4648200" y="1600200"/>
            <a:ext cx="4138295" cy="4526280"/>
          </a:xfrm>
        </p:spPr>
        <p:txBody>
          <a:bodyPr>
            <a:noAutofit/>
          </a:bodyPr>
          <a:lstStyle/>
          <a:p>
            <a:r>
              <a:rPr lang="en-US" sz="3200">
                <a:gradFill>
                  <a:gsLst>
                    <a:gs pos="0">
                      <a:srgbClr val="007BD3"/>
                    </a:gs>
                    <a:gs pos="100000">
                      <a:srgbClr val="034373"/>
                    </a:gs>
                  </a:gsLst>
                  <a:lin scaled="0"/>
                </a:gradFill>
              </a:rPr>
              <a:t>Hubungan Interna-sional (HI) adalah bidang studi dengan silsilah yang kaya dari kontestasi metodo-logis yang mengacu pada beragam tradisi penelitian dalam ilmu sosial.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0290"/>
            <a:ext cx="8229600" cy="5602605"/>
          </a:xfrm>
        </p:spPr>
        <p:txBody>
          <a:bodyPr>
            <a:normAutofit fontScale="90000" lnSpcReduction="20000"/>
          </a:bodyPr>
          <a:lstStyle/>
          <a:p>
            <a:r>
              <a:rPr lang="en-US"/>
              <a:t>Meskipun studi Hubungan Internasional telah diakui sebagai disiplin yang berdiri sendiri (</a:t>
            </a:r>
            <a:r>
              <a:rPr lang="en-US" i="1"/>
              <a:t>distinct discipline</a:t>
            </a:r>
            <a:r>
              <a:rPr lang="en-US"/>
              <a:t>) sejak pasca Perang Dunia I, namun isu-isu metodologis baru mulai diperkenalkan di lingkungan studi HI pada dasawarsa 1950-an dan 1960-an.</a:t>
            </a:r>
          </a:p>
          <a:p>
            <a:r>
              <a:rPr lang="en-US"/>
              <a:t>Bersamaan dengan lahirnya revolusi behavioralisme di lingkungan ilmu politik, para penstudi HI mulai berupaya menerapkan metode ilmiah (</a:t>
            </a:r>
            <a:r>
              <a:rPr lang="en-US" i="1"/>
              <a:t>scientific methods</a:t>
            </a:r>
            <a:r>
              <a:rPr lang="en-US"/>
              <a:t>) dalam kajian-kajian masalah internasional. </a:t>
            </a:r>
          </a:p>
          <a:p>
            <a:r>
              <a:rPr lang="en-US"/>
              <a:t>Di lingkungan studi HI, tradisi baru dalam mempelajari masalah-masalah internasional ini selain dikenal sebagai </a:t>
            </a:r>
            <a:r>
              <a:rPr lang="en-US" i="1"/>
              <a:t>behaviouralism</a:t>
            </a:r>
            <a:r>
              <a:rPr lang="en-US"/>
              <a:t>, juga populer dengan sebutan aliran saintifik (</a:t>
            </a:r>
            <a:r>
              <a:rPr lang="en-US" i="1"/>
              <a:t>scientific school</a:t>
            </a:r>
            <a:r>
              <a:rPr lang="en-US"/>
              <a:t>).</a:t>
            </a:r>
          </a:p>
          <a:p>
            <a:r>
              <a:rPr lang="en-US"/>
              <a:t>Behavioralisme merupakan suatu keyakinan bahwa studi HI merupakan penelitian obyektif yang hirau dengan fakta-fakta yang dapat diuji berdasarkan teknik-teknik penelitian ilmiah yang valid.</a:t>
            </a:r>
          </a:p>
        </p:txBody>
      </p:sp>
      <p:sp>
        <p:nvSpPr>
          <p:cNvPr id="8" name="Title 7"/>
          <p:cNvSpPr>
            <a:spLocks noGrp="1"/>
          </p:cNvSpPr>
          <p:nvPr>
            <p:ph type="title"/>
          </p:nvPr>
        </p:nvSpPr>
        <p:spPr>
          <a:xfrm>
            <a:off x="457200" y="113030"/>
            <a:ext cx="8229600" cy="937260"/>
          </a:xfrm>
        </p:spPr>
        <p:txBody>
          <a:bodyPr>
            <a:normAutofit fontScale="90000"/>
          </a:bodyPr>
          <a:lstStyle/>
          <a:p>
            <a:r>
              <a:rPr lang="en-US" sz="3110">
                <a:gradFill>
                  <a:gsLst>
                    <a:gs pos="0">
                      <a:srgbClr val="007BD3"/>
                    </a:gs>
                    <a:gs pos="100000">
                      <a:srgbClr val="034373"/>
                    </a:gs>
                  </a:gsLst>
                  <a:lin scaled="0"/>
                </a:gradFill>
              </a:rPr>
              <a:t>PERKEMBANGAN METODOLOGI</a:t>
            </a:r>
            <a:br>
              <a:rPr lang="en-US" sz="3110">
                <a:gradFill>
                  <a:gsLst>
                    <a:gs pos="0">
                      <a:srgbClr val="007BD3"/>
                    </a:gs>
                    <a:gs pos="100000">
                      <a:srgbClr val="034373"/>
                    </a:gs>
                  </a:gsLst>
                  <a:lin scaled="0"/>
                </a:gradFill>
              </a:rPr>
            </a:br>
            <a:r>
              <a:rPr lang="en-US" sz="3110">
                <a:gradFill>
                  <a:gsLst>
                    <a:gs pos="0">
                      <a:srgbClr val="007BD3"/>
                    </a:gs>
                    <a:gs pos="100000">
                      <a:srgbClr val="034373"/>
                    </a:gs>
                  </a:gsLst>
                  <a:lin scaled="0"/>
                </a:gradFill>
              </a:rPr>
              <a:t>HUBUNGAN INTERNASIONAL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0290"/>
            <a:ext cx="8686165" cy="6631305"/>
          </a:xfrm>
        </p:spPr>
        <p:txBody>
          <a:bodyPr>
            <a:normAutofit fontScale="90000"/>
          </a:bodyPr>
          <a:lstStyle/>
          <a:p>
            <a:r>
              <a:rPr lang="en-US"/>
              <a:t>Sebelum merambahnya revolusi behavioralisme di lingkungan studi HI, kajian mengenai HI berkembang secara klasik dengan mengandalkan pendekatan-pendekatan hukum, sejarah, etika dan filsafat. Pendekatan ini dikenal dengan tradisionalisme.</a:t>
            </a:r>
          </a:p>
          <a:p>
            <a:r>
              <a:rPr lang="en-US"/>
              <a:t>Prinsip-prinsip dan teori-teori yang ada dalam studi HI saat itu bukan lahir dari hasil penelitian-penelitian ilmiah yang terstruktur dengan baik seperti yang terjadi di lingkungan ilmu-ilmu alam (sains) maupun ilmu sosial lainnya seperti sosiologi dan psikologi.</a:t>
            </a:r>
          </a:p>
          <a:p>
            <a:r>
              <a:rPr lang="en-US"/>
              <a:t>Sejak munculnya revolusi behavioralisme, terjadilah perdebat-an besar (</a:t>
            </a:r>
            <a:r>
              <a:rPr lang="en-US" i="1"/>
              <a:t>great debate</a:t>
            </a:r>
            <a:r>
              <a:rPr lang="en-US"/>
              <a:t>) dalam komunitas studi HI berkenaan dengan metodologi atau cara-cara mempelajari HI, yakni antara pengikut tradisionalisme versus penganjur behavioralis-me (diantaranya lihat: debat Hedley Bull vs Morton Kaplan).</a:t>
            </a:r>
          </a:p>
        </p:txBody>
      </p:sp>
      <p:sp>
        <p:nvSpPr>
          <p:cNvPr id="6" name="Title 5"/>
          <p:cNvSpPr>
            <a:spLocks noGrp="1"/>
          </p:cNvSpPr>
          <p:nvPr>
            <p:ph type="title"/>
          </p:nvPr>
        </p:nvSpPr>
        <p:spPr>
          <a:xfrm>
            <a:off x="457200" y="201930"/>
            <a:ext cx="8229600" cy="937260"/>
          </a:xfrm>
        </p:spPr>
        <p:txBody>
          <a:bodyPr>
            <a:normAutofit fontScale="90000"/>
          </a:bodyPr>
          <a:lstStyle/>
          <a:p>
            <a:r>
              <a:rPr lang="en-US" sz="3110">
                <a:gradFill>
                  <a:gsLst>
                    <a:gs pos="0">
                      <a:srgbClr val="007BD3"/>
                    </a:gs>
                    <a:gs pos="100000">
                      <a:srgbClr val="034373"/>
                    </a:gs>
                  </a:gsLst>
                  <a:lin scaled="0"/>
                </a:gradFill>
              </a:rPr>
              <a:t>METODOLOGI HI:</a:t>
            </a:r>
            <a:br>
              <a:rPr lang="en-US" sz="3110">
                <a:gradFill>
                  <a:gsLst>
                    <a:gs pos="0">
                      <a:srgbClr val="007BD3"/>
                    </a:gs>
                    <a:gs pos="100000">
                      <a:srgbClr val="034373"/>
                    </a:gs>
                  </a:gsLst>
                  <a:lin scaled="0"/>
                </a:gradFill>
              </a:rPr>
            </a:br>
            <a:r>
              <a:rPr lang="en-US" sz="3110">
                <a:gradFill>
                  <a:gsLst>
                    <a:gs pos="0">
                      <a:srgbClr val="007BD3"/>
                    </a:gs>
                    <a:gs pos="100000">
                      <a:srgbClr val="034373"/>
                    </a:gs>
                  </a:gsLst>
                  <a:lin scaled="0"/>
                </a:gradFill>
              </a:rPr>
              <a:t>TRADISIONALISME VS BEHAVIORALISME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a:t>Tradisionalisme</a:t>
            </a:r>
          </a:p>
          <a:p>
            <a:r>
              <a:rPr lang="en-US"/>
              <a:t>Classical approach</a:t>
            </a:r>
          </a:p>
          <a:p>
            <a:r>
              <a:rPr lang="en-US"/>
              <a:t>The literates (aksarawan)</a:t>
            </a:r>
          </a:p>
          <a:p>
            <a:r>
              <a:rPr lang="en-US"/>
              <a:t>Based on history, philosophy, and law.</a:t>
            </a:r>
          </a:p>
          <a:p>
            <a:r>
              <a:rPr lang="en-US"/>
              <a:t>Interpretive analysis</a:t>
            </a:r>
          </a:p>
          <a:p>
            <a:r>
              <a:rPr lang="en-US"/>
              <a:t>Tend to be subjective</a:t>
            </a:r>
          </a:p>
          <a:p>
            <a:r>
              <a:rPr lang="en-US"/>
              <a:t>Berkembang di Inggris</a:t>
            </a:r>
          </a:p>
          <a:p>
            <a:pPr marL="0" indent="0">
              <a:buNone/>
            </a:pPr>
            <a:endParaRPr lang="en-US"/>
          </a:p>
        </p:txBody>
      </p:sp>
      <p:sp>
        <p:nvSpPr>
          <p:cNvPr id="4" name="Content Placeholder 3"/>
          <p:cNvSpPr>
            <a:spLocks noGrp="1"/>
          </p:cNvSpPr>
          <p:nvPr>
            <p:ph sz="half" idx="2"/>
          </p:nvPr>
        </p:nvSpPr>
        <p:spPr/>
        <p:txBody>
          <a:bodyPr/>
          <a:lstStyle/>
          <a:p>
            <a:r>
              <a:rPr lang="en-US"/>
              <a:t>Behavioralisme</a:t>
            </a:r>
          </a:p>
          <a:p>
            <a:r>
              <a:rPr lang="en-US"/>
              <a:t>Scientific approach</a:t>
            </a:r>
          </a:p>
          <a:p>
            <a:r>
              <a:rPr lang="en-US"/>
              <a:t>The numerates (angkawan)</a:t>
            </a:r>
          </a:p>
          <a:p>
            <a:r>
              <a:rPr lang="en-US"/>
              <a:t>Based on empirical and objective facts</a:t>
            </a:r>
          </a:p>
          <a:p>
            <a:r>
              <a:rPr lang="en-US"/>
              <a:t>Verificative analysis</a:t>
            </a:r>
          </a:p>
          <a:p>
            <a:r>
              <a:rPr lang="en-US"/>
              <a:t>Tend to be objective</a:t>
            </a:r>
          </a:p>
          <a:p>
            <a:r>
              <a:rPr lang="en-US"/>
              <a:t>Berkembang di AS</a:t>
            </a:r>
          </a:p>
        </p:txBody>
      </p:sp>
      <p:sp>
        <p:nvSpPr>
          <p:cNvPr id="8" name="Title 7"/>
          <p:cNvSpPr>
            <a:spLocks noGrp="1"/>
          </p:cNvSpPr>
          <p:nvPr>
            <p:ph type="title"/>
          </p:nvPr>
        </p:nvSpPr>
        <p:spPr>
          <a:xfrm>
            <a:off x="457200" y="422275"/>
            <a:ext cx="8229600" cy="937260"/>
          </a:xfrm>
        </p:spPr>
        <p:txBody>
          <a:bodyPr>
            <a:normAutofit fontScale="90000"/>
          </a:bodyPr>
          <a:lstStyle/>
          <a:p>
            <a:r>
              <a:rPr lang="en-US" sz="3110">
                <a:gradFill>
                  <a:gsLst>
                    <a:gs pos="0">
                      <a:srgbClr val="007BD3"/>
                    </a:gs>
                    <a:gs pos="100000">
                      <a:srgbClr val="034373"/>
                    </a:gs>
                  </a:gsLst>
                  <a:lin scaled="0"/>
                </a:gradFill>
              </a:rPr>
              <a:t>METODOLOGI HI:</a:t>
            </a:r>
            <a:br>
              <a:rPr lang="en-US" sz="3110">
                <a:gradFill>
                  <a:gsLst>
                    <a:gs pos="0">
                      <a:srgbClr val="007BD3"/>
                    </a:gs>
                    <a:gs pos="100000">
                      <a:srgbClr val="034373"/>
                    </a:gs>
                  </a:gsLst>
                  <a:lin scaled="0"/>
                </a:gradFill>
              </a:rPr>
            </a:br>
            <a:r>
              <a:rPr lang="en-US" sz="3110">
                <a:gradFill>
                  <a:gsLst>
                    <a:gs pos="0">
                      <a:srgbClr val="007BD3"/>
                    </a:gs>
                    <a:gs pos="100000">
                      <a:srgbClr val="034373"/>
                    </a:gs>
                  </a:gsLst>
                  <a:lin scaled="0"/>
                </a:gradFill>
              </a:rPr>
              <a:t>TRADISIONALISME VS BEHAVIORALISME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p:cTn id="6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65"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66" dur="500"/>
                                        <p:tgtEl>
                                          <p:spTgt spid="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anim calcmode="lin" valueType="num">
                                      <p:cBhvr>
                                        <p:cTn id="7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72"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73"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74" dur="500"/>
                                        <p:tgtEl>
                                          <p:spTgt spid="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 calcmode="lin" valueType="num">
                                      <p:cBhvr>
                                        <p:cTn id="7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0"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81"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82" dur="500"/>
                                        <p:tgtEl>
                                          <p:spTgt spid="4">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4">
                                            <p:txEl>
                                              <p:pRg st="3" end="3"/>
                                            </p:txEl>
                                          </p:spTgt>
                                        </p:tgtEl>
                                        <p:attrNameLst>
                                          <p:attrName>style.visibility</p:attrName>
                                        </p:attrNameLst>
                                      </p:cBhvr>
                                      <p:to>
                                        <p:strVal val="visible"/>
                                      </p:to>
                                    </p:set>
                                    <p:anim calcmode="lin" valueType="num">
                                      <p:cBhvr>
                                        <p:cTn id="8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8"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89"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90" dur="500"/>
                                        <p:tgtEl>
                                          <p:spTgt spid="4">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4">
                                            <p:txEl>
                                              <p:pRg st="4" end="4"/>
                                            </p:txEl>
                                          </p:spTgt>
                                        </p:tgtEl>
                                        <p:attrNameLst>
                                          <p:attrName>style.visibility</p:attrName>
                                        </p:attrNameLst>
                                      </p:cBhvr>
                                      <p:to>
                                        <p:strVal val="visible"/>
                                      </p:to>
                                    </p:set>
                                    <p:anim calcmode="lin" valueType="num">
                                      <p:cBhvr>
                                        <p:cTn id="9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96"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97"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98" dur="500"/>
                                        <p:tgtEl>
                                          <p:spTgt spid="4">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4">
                                            <p:txEl>
                                              <p:pRg st="5" end="5"/>
                                            </p:txEl>
                                          </p:spTgt>
                                        </p:tgtEl>
                                        <p:attrNameLst>
                                          <p:attrName>style.visibility</p:attrName>
                                        </p:attrNameLst>
                                      </p:cBhvr>
                                      <p:to>
                                        <p:strVal val="visible"/>
                                      </p:to>
                                    </p:set>
                                    <p:anim calcmode="lin" valueType="num">
                                      <p:cBhvr>
                                        <p:cTn id="103"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04"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05"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106" dur="500"/>
                                        <p:tgtEl>
                                          <p:spTgt spid="4">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4">
                                            <p:txEl>
                                              <p:pRg st="6" end="6"/>
                                            </p:txEl>
                                          </p:spTgt>
                                        </p:tgtEl>
                                        <p:attrNameLst>
                                          <p:attrName>style.visibility</p:attrName>
                                        </p:attrNameLst>
                                      </p:cBhvr>
                                      <p:to>
                                        <p:strVal val="visible"/>
                                      </p:to>
                                    </p:set>
                                    <p:anim calcmode="lin" valueType="num">
                                      <p:cBhvr>
                                        <p:cTn id="11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112" dur="500" fill="hold"/>
                                        <p:tgtEl>
                                          <p:spTgt spid="4">
                                            <p:txEl>
                                              <p:pRg st="6" end="6"/>
                                            </p:txEl>
                                          </p:spTgt>
                                        </p:tgtEl>
                                        <p:attrNameLst>
                                          <p:attrName>ppt_h</p:attrName>
                                        </p:attrNameLst>
                                      </p:cBhvr>
                                      <p:tavLst>
                                        <p:tav tm="0">
                                          <p:val>
                                            <p:fltVal val="0"/>
                                          </p:val>
                                        </p:tav>
                                        <p:tav tm="100000">
                                          <p:val>
                                            <p:strVal val="#ppt_h"/>
                                          </p:val>
                                        </p:tav>
                                      </p:tavLst>
                                    </p:anim>
                                    <p:anim calcmode="lin" valueType="num">
                                      <p:cBhvr>
                                        <p:cTn id="113" dur="500" fill="hold"/>
                                        <p:tgtEl>
                                          <p:spTgt spid="4">
                                            <p:txEl>
                                              <p:pRg st="6" end="6"/>
                                            </p:txEl>
                                          </p:spTgt>
                                        </p:tgtEl>
                                        <p:attrNameLst>
                                          <p:attrName>style.rotation</p:attrName>
                                        </p:attrNameLst>
                                      </p:cBhvr>
                                      <p:tavLst>
                                        <p:tav tm="0">
                                          <p:val>
                                            <p:fltVal val="360"/>
                                          </p:val>
                                        </p:tav>
                                        <p:tav tm="100000">
                                          <p:val>
                                            <p:fltVal val="0"/>
                                          </p:val>
                                        </p:tav>
                                      </p:tavLst>
                                    </p:anim>
                                    <p:animEffect transition="in" filter="fade">
                                      <p:cBhvr>
                                        <p:cTn id="11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build="p"/>
      <p:bldP spid="4"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713"/>
            <a:ext cx="8229600" cy="1143000"/>
          </a:xfrm>
        </p:spPr>
        <p:txBody>
          <a:bodyPr>
            <a:normAutofit fontScale="90000"/>
          </a:bodyPr>
          <a:lstStyle/>
          <a:p>
            <a:r>
              <a:rPr lang="en-US" sz="3555">
                <a:gradFill>
                  <a:gsLst>
                    <a:gs pos="0">
                      <a:srgbClr val="007BD3"/>
                    </a:gs>
                    <a:gs pos="100000">
                      <a:srgbClr val="034373"/>
                    </a:gs>
                  </a:gsLst>
                  <a:lin scaled="0"/>
                </a:gradFill>
              </a:rPr>
              <a:t>METODOLOGI HI:</a:t>
            </a:r>
            <a:br>
              <a:rPr lang="en-US" sz="3555">
                <a:gradFill>
                  <a:gsLst>
                    <a:gs pos="0">
                      <a:srgbClr val="007BD3"/>
                    </a:gs>
                    <a:gs pos="100000">
                      <a:srgbClr val="034373"/>
                    </a:gs>
                  </a:gsLst>
                  <a:lin scaled="0"/>
                </a:gradFill>
              </a:rPr>
            </a:br>
            <a:r>
              <a:rPr lang="en-US" sz="3555">
                <a:gradFill>
                  <a:gsLst>
                    <a:gs pos="0">
                      <a:srgbClr val="007BD3"/>
                    </a:gs>
                    <a:gs pos="100000">
                      <a:srgbClr val="034373"/>
                    </a:gs>
                  </a:gsLst>
                  <a:lin scaled="0"/>
                </a:gradFill>
              </a:rPr>
              <a:t>RASIONALISME VS REFLEKTIVISME</a:t>
            </a:r>
          </a:p>
        </p:txBody>
      </p:sp>
      <p:sp>
        <p:nvSpPr>
          <p:cNvPr id="3" name="Content Placeholder 2"/>
          <p:cNvSpPr>
            <a:spLocks noGrp="1"/>
          </p:cNvSpPr>
          <p:nvPr>
            <p:ph idx="1"/>
          </p:nvPr>
        </p:nvSpPr>
        <p:spPr>
          <a:xfrm>
            <a:off x="457200" y="1255395"/>
            <a:ext cx="8229600" cy="5602605"/>
          </a:xfrm>
        </p:spPr>
        <p:txBody>
          <a:bodyPr>
            <a:normAutofit fontScale="80000"/>
          </a:bodyPr>
          <a:lstStyle/>
          <a:p>
            <a:r>
              <a:rPr lang="en-US"/>
              <a:t>Pada 1988, Robert Keohane dalam sesi Presidential Debate di depan pertemuan </a:t>
            </a:r>
            <a:r>
              <a:rPr lang="en-US" i="1"/>
              <a:t>International Studies Association</a:t>
            </a:r>
            <a:r>
              <a:rPr lang="en-US"/>
              <a:t> (ISA) menyampaikan bahwa ada dua pendekatan besar yang kontras dalam mempelajari HI: Rasionalisme dan Reflektivisme.</a:t>
            </a:r>
          </a:p>
          <a:p>
            <a:r>
              <a:rPr lang="en-US"/>
              <a:t>Rasionalisme mencakup para pemikir realisme, neorealisme, liberalisme, dan neoliberalisme, serta para penganut </a:t>
            </a:r>
            <a:r>
              <a:rPr lang="en-US" i="1"/>
              <a:t>game-theory models</a:t>
            </a:r>
            <a:r>
              <a:rPr lang="en-US"/>
              <a:t> dan </a:t>
            </a:r>
            <a:r>
              <a:rPr lang="en-US" i="1"/>
              <a:t>rational choice theory</a:t>
            </a:r>
            <a:r>
              <a:rPr lang="en-US"/>
              <a:t>.</a:t>
            </a:r>
          </a:p>
          <a:p>
            <a:r>
              <a:rPr lang="en-US"/>
              <a:t>Reflektivisme mencakup sejumlah pemikiran seperti normative theory, post-modernisme, post-strukturalisme, teori kritis, feminisme, </a:t>
            </a:r>
            <a:r>
              <a:rPr lang="en-US" i="1"/>
              <a:t>Engslish School</a:t>
            </a:r>
            <a:r>
              <a:rPr lang="en-US"/>
              <a:t>, hingga konstruktivisme.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032000" y="-10521952"/>
            <a:ext cx="5080000" cy="922020"/>
          </a:xfrm>
          <a:prstGeom prst="rect">
            <a:avLst/>
          </a:prstGeom>
          <a:noFill/>
          <a:ln w="9525">
            <a:noFill/>
          </a:ln>
        </p:spPr>
        <p:txBody>
          <a:bodyPr>
            <a:spAutoFit/>
          </a:bodyPr>
          <a:lstStyle/>
          <a:p>
            <a:pPr indent="0" algn="ctr"/>
            <a:r>
              <a:rPr lang="en-US" b="0">
                <a:latin typeface="Times New Roman" panose="02020603050405020304" charset="0"/>
                <a:cs typeface="Calibri" panose="020F0502020204030204" charset="0"/>
              </a:rPr>
              <a:t>PERDEBATAN METODOLOGIS KEDUA DALAM STUDI HI</a:t>
            </a:r>
          </a:p>
          <a:p>
            <a:pPr indent="0" algn="ctr"/>
            <a:r>
              <a:rPr lang="en-US" b="0">
                <a:latin typeface="Times New Roman" panose="02020603050405020304" charset="0"/>
                <a:cs typeface="Calibri" panose="020F0502020204030204" charset="0"/>
              </a:rPr>
              <a:t> </a:t>
            </a:r>
            <a:endParaRPr lang="en-US"/>
          </a:p>
        </p:txBody>
      </p:sp>
      <p:sp>
        <p:nvSpPr>
          <p:cNvPr id="5" name="Text Box 4"/>
          <p:cNvSpPr txBox="1"/>
          <p:nvPr/>
        </p:nvSpPr>
        <p:spPr>
          <a:xfrm>
            <a:off x="2032000" y="16734789"/>
            <a:ext cx="5080000" cy="645160"/>
          </a:xfrm>
          <a:prstGeom prst="rect">
            <a:avLst/>
          </a:prstGeom>
          <a:noFill/>
          <a:ln w="9525">
            <a:noFill/>
          </a:ln>
        </p:spPr>
        <p:txBody>
          <a:bodyPr>
            <a:spAutoFit/>
          </a:bodyPr>
          <a:lstStyle/>
          <a:p>
            <a:pPr indent="0"/>
            <a:endParaRPr lang="en-US" b="0">
              <a:latin typeface="Times New Roman" panose="02020603050405020304" charset="0"/>
              <a:cs typeface="Calibri" panose="020F0502020204030204" charset="0"/>
            </a:endParaRPr>
          </a:p>
          <a:p>
            <a:pPr indent="0"/>
            <a:r>
              <a:rPr lang="en-US" b="0">
                <a:latin typeface="Times New Roman" panose="02020603050405020304" charset="0"/>
                <a:cs typeface="Calibri" panose="020F0502020204030204" charset="0"/>
              </a:rPr>
              <a:t> </a:t>
            </a:r>
            <a:endParaRPr lang="en-US"/>
          </a:p>
        </p:txBody>
      </p:sp>
      <p:graphicFrame>
        <p:nvGraphicFramePr>
          <p:cNvPr id="9" name="Table 8"/>
          <p:cNvGraphicFramePr/>
          <p:nvPr/>
        </p:nvGraphicFramePr>
        <p:xfrm>
          <a:off x="571500" y="1524000"/>
          <a:ext cx="8116570" cy="4832350"/>
        </p:xfrm>
        <a:graphic>
          <a:graphicData uri="http://schemas.openxmlformats.org/drawingml/2006/table">
            <a:tbl>
              <a:tblPr firstRow="1" bandRow="1">
                <a:tableStyleId>{5C22544A-7EE6-4342-B048-85BDC9FD1C3A}</a:tableStyleId>
              </a:tblPr>
              <a:tblGrid>
                <a:gridCol w="4072255">
                  <a:extLst>
                    <a:ext uri="{9D8B030D-6E8A-4147-A177-3AD203B41FA5}">
                      <a16:colId xmlns:a16="http://schemas.microsoft.com/office/drawing/2014/main" val="20000"/>
                    </a:ext>
                  </a:extLst>
                </a:gridCol>
                <a:gridCol w="4044315">
                  <a:extLst>
                    <a:ext uri="{9D8B030D-6E8A-4147-A177-3AD203B41FA5}">
                      <a16:colId xmlns:a16="http://schemas.microsoft.com/office/drawing/2014/main" val="20001"/>
                    </a:ext>
                  </a:extLst>
                </a:gridCol>
              </a:tblGrid>
              <a:tr h="483235">
                <a:tc>
                  <a:txBody>
                    <a:bodyPr/>
                    <a:lstStyle/>
                    <a:p>
                      <a:pPr algn="ctr">
                        <a:buNone/>
                      </a:pPr>
                      <a:r>
                        <a:rPr lang="en-US" sz="2400"/>
                        <a:t>RASIONALISME</a:t>
                      </a:r>
                    </a:p>
                  </a:txBody>
                  <a:tcPr/>
                </a:tc>
                <a:tc>
                  <a:txBody>
                    <a:bodyPr/>
                    <a:lstStyle/>
                    <a:p>
                      <a:pPr algn="ctr">
                        <a:buNone/>
                      </a:pPr>
                      <a:r>
                        <a:rPr lang="en-US" sz="2400"/>
                        <a:t>REFLEKTIVISME</a:t>
                      </a:r>
                    </a:p>
                  </a:txBody>
                  <a:tcPr/>
                </a:tc>
                <a:extLst>
                  <a:ext uri="{0D108BD9-81ED-4DB2-BD59-A6C34878D82A}">
                    <a16:rowId xmlns:a16="http://schemas.microsoft.com/office/drawing/2014/main" val="10000"/>
                  </a:ext>
                </a:extLst>
              </a:tr>
              <a:tr h="483235">
                <a:tc>
                  <a:txBody>
                    <a:bodyPr/>
                    <a:lstStyle/>
                    <a:p>
                      <a:pPr algn="ctr">
                        <a:buNone/>
                      </a:pPr>
                      <a:r>
                        <a:rPr lang="en-US" sz="2400"/>
                        <a:t>Positivisme</a:t>
                      </a:r>
                    </a:p>
                  </a:txBody>
                  <a:tcPr/>
                </a:tc>
                <a:tc>
                  <a:txBody>
                    <a:bodyPr/>
                    <a:lstStyle/>
                    <a:p>
                      <a:pPr algn="ctr">
                        <a:buNone/>
                      </a:pPr>
                      <a:r>
                        <a:rPr lang="en-US" sz="2400"/>
                        <a:t>Post-Positivisme</a:t>
                      </a:r>
                    </a:p>
                  </a:txBody>
                  <a:tcPr/>
                </a:tc>
                <a:extLst>
                  <a:ext uri="{0D108BD9-81ED-4DB2-BD59-A6C34878D82A}">
                    <a16:rowId xmlns:a16="http://schemas.microsoft.com/office/drawing/2014/main" val="10001"/>
                  </a:ext>
                </a:extLst>
              </a:tr>
              <a:tr h="483235">
                <a:tc>
                  <a:txBody>
                    <a:bodyPr/>
                    <a:lstStyle/>
                    <a:p>
                      <a:pPr algn="ctr">
                        <a:buNone/>
                      </a:pPr>
                      <a:r>
                        <a:rPr lang="en-US" sz="2400"/>
                        <a:t>Empiricism</a:t>
                      </a:r>
                    </a:p>
                  </a:txBody>
                  <a:tcPr/>
                </a:tc>
                <a:tc>
                  <a:txBody>
                    <a:bodyPr/>
                    <a:lstStyle/>
                    <a:p>
                      <a:pPr algn="ctr">
                        <a:buNone/>
                      </a:pPr>
                      <a:r>
                        <a:rPr lang="en-US" sz="2400"/>
                        <a:t>Interpretivism</a:t>
                      </a:r>
                    </a:p>
                  </a:txBody>
                  <a:tcPr/>
                </a:tc>
                <a:extLst>
                  <a:ext uri="{0D108BD9-81ED-4DB2-BD59-A6C34878D82A}">
                    <a16:rowId xmlns:a16="http://schemas.microsoft.com/office/drawing/2014/main" val="10002"/>
                  </a:ext>
                </a:extLst>
              </a:tr>
              <a:tr h="483235">
                <a:tc>
                  <a:txBody>
                    <a:bodyPr/>
                    <a:lstStyle/>
                    <a:p>
                      <a:pPr algn="ctr">
                        <a:buNone/>
                      </a:pPr>
                      <a:r>
                        <a:rPr lang="en-US" sz="2400"/>
                        <a:t>Explaining</a:t>
                      </a:r>
                    </a:p>
                  </a:txBody>
                  <a:tcPr/>
                </a:tc>
                <a:tc>
                  <a:txBody>
                    <a:bodyPr/>
                    <a:lstStyle/>
                    <a:p>
                      <a:pPr algn="ctr">
                        <a:buNone/>
                      </a:pPr>
                      <a:r>
                        <a:rPr lang="en-US" sz="2400"/>
                        <a:t>Understanding</a:t>
                      </a:r>
                    </a:p>
                  </a:txBody>
                  <a:tcPr/>
                </a:tc>
                <a:extLst>
                  <a:ext uri="{0D108BD9-81ED-4DB2-BD59-A6C34878D82A}">
                    <a16:rowId xmlns:a16="http://schemas.microsoft.com/office/drawing/2014/main" val="10003"/>
                  </a:ext>
                </a:extLst>
              </a:tr>
              <a:tr h="483235">
                <a:tc>
                  <a:txBody>
                    <a:bodyPr/>
                    <a:lstStyle/>
                    <a:p>
                      <a:pPr algn="ctr">
                        <a:buNone/>
                      </a:pPr>
                      <a:r>
                        <a:rPr lang="en-US" sz="2400"/>
                        <a:t>Foundationalism</a:t>
                      </a:r>
                    </a:p>
                  </a:txBody>
                  <a:tcPr/>
                </a:tc>
                <a:tc>
                  <a:txBody>
                    <a:bodyPr/>
                    <a:lstStyle/>
                    <a:p>
                      <a:pPr algn="ctr">
                        <a:buNone/>
                      </a:pPr>
                      <a:r>
                        <a:rPr lang="en-US" sz="2400"/>
                        <a:t>Anti-foundationalism</a:t>
                      </a:r>
                    </a:p>
                  </a:txBody>
                  <a:tcPr/>
                </a:tc>
                <a:extLst>
                  <a:ext uri="{0D108BD9-81ED-4DB2-BD59-A6C34878D82A}">
                    <a16:rowId xmlns:a16="http://schemas.microsoft.com/office/drawing/2014/main" val="10004"/>
                  </a:ext>
                </a:extLst>
              </a:tr>
              <a:tr h="483235">
                <a:tc>
                  <a:txBody>
                    <a:bodyPr/>
                    <a:lstStyle/>
                    <a:p>
                      <a:pPr algn="ctr">
                        <a:buNone/>
                      </a:pPr>
                      <a:r>
                        <a:rPr lang="en-US" sz="2400"/>
                        <a:t>Behavioralism</a:t>
                      </a:r>
                    </a:p>
                  </a:txBody>
                  <a:tcPr/>
                </a:tc>
                <a:tc>
                  <a:txBody>
                    <a:bodyPr/>
                    <a:lstStyle/>
                    <a:p>
                      <a:pPr algn="ctr">
                        <a:buNone/>
                      </a:pPr>
                      <a:r>
                        <a:rPr lang="en-US" sz="2400"/>
                        <a:t>Post-Behavioralism</a:t>
                      </a:r>
                    </a:p>
                  </a:txBody>
                  <a:tcPr/>
                </a:tc>
                <a:extLst>
                  <a:ext uri="{0D108BD9-81ED-4DB2-BD59-A6C34878D82A}">
                    <a16:rowId xmlns:a16="http://schemas.microsoft.com/office/drawing/2014/main" val="10005"/>
                  </a:ext>
                </a:extLst>
              </a:tr>
              <a:tr h="483235">
                <a:tc>
                  <a:txBody>
                    <a:bodyPr/>
                    <a:lstStyle/>
                    <a:p>
                      <a:pPr algn="ctr">
                        <a:buNone/>
                      </a:pPr>
                      <a:r>
                        <a:rPr lang="en-US" sz="2400"/>
                        <a:t>Explanatory</a:t>
                      </a:r>
                    </a:p>
                  </a:txBody>
                  <a:tcPr/>
                </a:tc>
                <a:tc>
                  <a:txBody>
                    <a:bodyPr/>
                    <a:lstStyle/>
                    <a:p>
                      <a:pPr algn="ctr">
                        <a:buNone/>
                      </a:pPr>
                      <a:r>
                        <a:rPr lang="en-US" sz="2400"/>
                        <a:t>Constitutive</a:t>
                      </a:r>
                    </a:p>
                  </a:txBody>
                  <a:tcPr/>
                </a:tc>
                <a:extLst>
                  <a:ext uri="{0D108BD9-81ED-4DB2-BD59-A6C34878D82A}">
                    <a16:rowId xmlns:a16="http://schemas.microsoft.com/office/drawing/2014/main" val="10006"/>
                  </a:ext>
                </a:extLst>
              </a:tr>
              <a:tr h="483235">
                <a:tc>
                  <a:txBody>
                    <a:bodyPr/>
                    <a:lstStyle/>
                    <a:p>
                      <a:pPr algn="ctr">
                        <a:buNone/>
                      </a:pPr>
                      <a:r>
                        <a:rPr lang="en-US" sz="2400"/>
                        <a:t>Modernism</a:t>
                      </a:r>
                    </a:p>
                  </a:txBody>
                  <a:tcPr/>
                </a:tc>
                <a:tc>
                  <a:txBody>
                    <a:bodyPr/>
                    <a:lstStyle/>
                    <a:p>
                      <a:pPr algn="ctr">
                        <a:buNone/>
                      </a:pPr>
                      <a:r>
                        <a:rPr lang="en-US" sz="2400"/>
                        <a:t>Post-Modernism</a:t>
                      </a:r>
                    </a:p>
                  </a:txBody>
                  <a:tcPr/>
                </a:tc>
                <a:extLst>
                  <a:ext uri="{0D108BD9-81ED-4DB2-BD59-A6C34878D82A}">
                    <a16:rowId xmlns:a16="http://schemas.microsoft.com/office/drawing/2014/main" val="10007"/>
                  </a:ext>
                </a:extLst>
              </a:tr>
              <a:tr h="483235">
                <a:tc>
                  <a:txBody>
                    <a:bodyPr/>
                    <a:lstStyle/>
                    <a:p>
                      <a:pPr algn="ctr">
                        <a:buNone/>
                      </a:pPr>
                      <a:r>
                        <a:rPr lang="en-US" sz="2400"/>
                        <a:t>Scientific Approach</a:t>
                      </a:r>
                    </a:p>
                  </a:txBody>
                  <a:tcPr/>
                </a:tc>
                <a:tc>
                  <a:txBody>
                    <a:bodyPr/>
                    <a:lstStyle/>
                    <a:p>
                      <a:pPr algn="ctr">
                        <a:buNone/>
                      </a:pPr>
                      <a:r>
                        <a:rPr lang="en-US" sz="2400"/>
                        <a:t>Hermeneutics Approach</a:t>
                      </a:r>
                    </a:p>
                  </a:txBody>
                  <a:tcPr/>
                </a:tc>
                <a:extLst>
                  <a:ext uri="{0D108BD9-81ED-4DB2-BD59-A6C34878D82A}">
                    <a16:rowId xmlns:a16="http://schemas.microsoft.com/office/drawing/2014/main" val="10008"/>
                  </a:ext>
                </a:extLst>
              </a:tr>
              <a:tr h="483235">
                <a:tc>
                  <a:txBody>
                    <a:bodyPr/>
                    <a:lstStyle/>
                    <a:p>
                      <a:pPr algn="ctr">
                        <a:buNone/>
                      </a:pPr>
                      <a:r>
                        <a:rPr lang="en-US" sz="2400"/>
                        <a:t>Pro-Science</a:t>
                      </a:r>
                    </a:p>
                  </a:txBody>
                  <a:tcPr/>
                </a:tc>
                <a:tc>
                  <a:txBody>
                    <a:bodyPr/>
                    <a:lstStyle/>
                    <a:p>
                      <a:pPr algn="ctr">
                        <a:buNone/>
                      </a:pPr>
                      <a:r>
                        <a:rPr lang="en-US" sz="2400"/>
                        <a:t>Anti-Science</a:t>
                      </a:r>
                    </a:p>
                  </a:txBody>
                  <a:tcPr/>
                </a:tc>
                <a:extLst>
                  <a:ext uri="{0D108BD9-81ED-4DB2-BD59-A6C34878D82A}">
                    <a16:rowId xmlns:a16="http://schemas.microsoft.com/office/drawing/2014/main" val="10009"/>
                  </a:ext>
                </a:extLst>
              </a:tr>
            </a:tbl>
          </a:graphicData>
        </a:graphic>
      </p:graphicFrame>
      <p:sp>
        <p:nvSpPr>
          <p:cNvPr id="10" name="Title 9"/>
          <p:cNvSpPr>
            <a:spLocks noGrp="1"/>
          </p:cNvSpPr>
          <p:nvPr>
            <p:ph type="title"/>
          </p:nvPr>
        </p:nvSpPr>
        <p:spPr>
          <a:xfrm>
            <a:off x="457200" y="112713"/>
            <a:ext cx="8229600" cy="1143000"/>
          </a:xfrm>
        </p:spPr>
        <p:txBody>
          <a:bodyPr>
            <a:normAutofit fontScale="90000"/>
          </a:bodyPr>
          <a:lstStyle/>
          <a:p>
            <a:r>
              <a:rPr lang="en-US" sz="3555" dirty="0">
                <a:gradFill>
                  <a:gsLst>
                    <a:gs pos="0">
                      <a:srgbClr val="007BD3"/>
                    </a:gs>
                    <a:gs pos="100000">
                      <a:srgbClr val="034373"/>
                    </a:gs>
                  </a:gsLst>
                  <a:lin scaled="0"/>
                </a:gradFill>
              </a:rPr>
              <a:t>METODOLOGI HI:</a:t>
            </a:r>
            <a:br>
              <a:rPr lang="en-US" sz="3555" dirty="0">
                <a:gradFill>
                  <a:gsLst>
                    <a:gs pos="0">
                      <a:srgbClr val="007BD3"/>
                    </a:gs>
                    <a:gs pos="100000">
                      <a:srgbClr val="034373"/>
                    </a:gs>
                  </a:gsLst>
                  <a:lin scaled="0"/>
                </a:gradFill>
              </a:rPr>
            </a:br>
            <a:r>
              <a:rPr lang="en-US" sz="3555" dirty="0">
                <a:gradFill>
                  <a:gsLst>
                    <a:gs pos="0">
                      <a:srgbClr val="007BD3"/>
                    </a:gs>
                    <a:gs pos="100000">
                      <a:srgbClr val="034373"/>
                    </a:gs>
                  </a:gsLst>
                  <a:lin scaled="0"/>
                </a:gradFill>
              </a:rPr>
              <a:t>RASIONALISME VS REFLEKTIVISME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90"/>
            <a:ext cx="8229600" cy="642620"/>
          </a:xfrm>
        </p:spPr>
        <p:txBody>
          <a:bodyPr>
            <a:normAutofit/>
          </a:bodyPr>
          <a:lstStyle/>
          <a:p>
            <a:r>
              <a:rPr lang="en-US" sz="3200">
                <a:gradFill>
                  <a:gsLst>
                    <a:gs pos="0">
                      <a:srgbClr val="007BD3"/>
                    </a:gs>
                    <a:gs pos="100000">
                      <a:srgbClr val="034373"/>
                    </a:gs>
                  </a:gsLst>
                  <a:lin scaled="0"/>
                </a:gradFill>
                <a:sym typeface="+mn-ea"/>
              </a:rPr>
              <a:t>METODOLOGI RASIONALISME</a:t>
            </a:r>
            <a:endParaRPr lang="en-US" sz="3200"/>
          </a:p>
        </p:txBody>
      </p:sp>
      <p:sp>
        <p:nvSpPr>
          <p:cNvPr id="3" name="Content Placeholder 2"/>
          <p:cNvSpPr>
            <a:spLocks noGrp="1"/>
          </p:cNvSpPr>
          <p:nvPr>
            <p:ph idx="1"/>
          </p:nvPr>
        </p:nvSpPr>
        <p:spPr>
          <a:xfrm>
            <a:off x="457200" y="829310"/>
            <a:ext cx="8557895" cy="7096760"/>
          </a:xfrm>
        </p:spPr>
        <p:txBody>
          <a:bodyPr>
            <a:normAutofit fontScale="70000"/>
          </a:bodyPr>
          <a:lstStyle/>
          <a:p>
            <a:r>
              <a:rPr lang="en-US" sz="3430"/>
              <a:t>Dalam pidatonya yang sangat historis di depan ISA, Keohane dengan terus terang mengakui bahwa ia mengambil terminologi rasionalisme dari teori rational choice. </a:t>
            </a:r>
          </a:p>
          <a:p>
            <a:r>
              <a:rPr lang="en-US" sz="3430"/>
              <a:t>Ini pada esensinya merupakan sebuah metodologi yang dibangun dari komitmen pemikiran sains positivism (positivisme).</a:t>
            </a:r>
          </a:p>
          <a:p>
            <a:r>
              <a:rPr lang="en-US" sz="3430"/>
              <a:t>Rasionalisme merupakan pendekatan deduktif yang sedikit berbeda dengan metode induktif dari bentuk positivisme klasik. </a:t>
            </a:r>
          </a:p>
          <a:p>
            <a:r>
              <a:rPr lang="en-US" sz="3430"/>
              <a:t>Bersifat deduktif karena berangkat dari teori dan kemudian memanfaatkan observasi dan pengujian hipotesis untuk mendukung atau memfalsifikasi seperangkat pernyataan yang berhubungan dengan perilaku atas dasar pandangan tersebut</a:t>
            </a:r>
          </a:p>
          <a:p>
            <a:r>
              <a:rPr lang="en-US" sz="3430"/>
              <a:t>Pendekatan ini menggunakan metode pengamatan, pengukuran, dan merupakan upaya untuk menentukan hukum-hukum universal pada umumnya umumnya.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1168</Words>
  <Application>Microsoft Office PowerPoint</Application>
  <PresentationFormat>On-screen Show (4:3)</PresentationFormat>
  <Paragraphs>99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Bookman Old Style</vt:lpstr>
      <vt:lpstr>Calibri</vt:lpstr>
      <vt:lpstr>Times New Roman</vt:lpstr>
      <vt:lpstr>Verdana</vt:lpstr>
      <vt:lpstr>Office Theme</vt:lpstr>
      <vt:lpstr>PowerPoint Presentation</vt:lpstr>
      <vt:lpstr>REFERENSI METODOLOGI HI: RASIONALISME VS REFLEKTIVISME</vt:lpstr>
      <vt:lpstr>CHRISTOPHER LAMONT</vt:lpstr>
      <vt:lpstr>PERKEMBANGAN METODOLOGI HUBUNGAN INTERNASIONAL</vt:lpstr>
      <vt:lpstr>METODOLOGI HI: TRADISIONALISME VS BEHAVIORALISME</vt:lpstr>
      <vt:lpstr>METODOLOGI HI: TRADISIONALISME VS BEHAVIORALISME</vt:lpstr>
      <vt:lpstr>METODOLOGI HI: RASIONALISME VS REFLEKTIVISME</vt:lpstr>
      <vt:lpstr>METODOLOGI HI: RASIONALISME VS REFLEKTIVISME</vt:lpstr>
      <vt:lpstr>METODOLOGI RASIONALISME</vt:lpstr>
      <vt:lpstr>METODOLOGI RASIONALISME</vt:lpstr>
      <vt:lpstr>METODOLOGI REFLEKTIVISME</vt:lpstr>
      <vt:lpstr>METODOLOGI REFLEKTIVISME</vt:lpstr>
      <vt:lpstr>METODOLOGI REFLEKTIVISME</vt:lpstr>
      <vt:lpstr>METODOLOGI REFLEKTIVISME</vt:lpstr>
      <vt:lpstr>METODOLOGI REFLEKTIVISME</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ls</dc:creator>
  <cp:lastModifiedBy>Umar Bakry</cp:lastModifiedBy>
  <cp:revision>381</cp:revision>
  <dcterms:created xsi:type="dcterms:W3CDTF">2017-03-07T04:59:00Z</dcterms:created>
  <dcterms:modified xsi:type="dcterms:W3CDTF">2025-03-21T06:46:22Z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