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319" r:id="rId3"/>
    <p:sldId id="332" r:id="rId4"/>
    <p:sldId id="333" r:id="rId5"/>
    <p:sldId id="334" r:id="rId6"/>
    <p:sldId id="335" r:id="rId7"/>
    <p:sldId id="336" r:id="rId8"/>
    <p:sldId id="338" r:id="rId9"/>
    <p:sldId id="337" r:id="rId10"/>
    <p:sldId id="339" r:id="rId11"/>
    <p:sldId id="340"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00" autoAdjust="0"/>
    <p:restoredTop sz="94660"/>
  </p:normalViewPr>
  <p:slideViewPr>
    <p:cSldViewPr>
      <p:cViewPr varScale="1">
        <p:scale>
          <a:sx n="71" d="100"/>
          <a:sy n="71" d="100"/>
        </p:scale>
        <p:origin x="12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8AB59043-0C52-46BD-A8C8-B7EAAC64ED71}" type="datetimeFigureOut">
              <a:rPr lang="id-ID" smtClean="0"/>
              <a:t>17/04/2026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AB59043-0C52-46BD-A8C8-B7EAAC64ED71}" type="datetimeFigureOut">
              <a:rPr lang="id-ID" smtClean="0"/>
              <a:t>17/04/2026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B59043-0C52-46BD-A8C8-B7EAAC64ED71}" type="datetimeFigureOut">
              <a:rPr lang="id-ID" smtClean="0"/>
              <a:t>17/04/2026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59043-0C52-46BD-A8C8-B7EAAC64ED71}" type="datetimeFigureOut">
              <a:rPr lang="id-ID" smtClean="0"/>
              <a:t>17/04/2026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17/04/2026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17/04/2026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AB59043-0C52-46BD-A8C8-B7EAAC64ED71}" type="datetimeFigureOut">
              <a:rPr lang="id-ID" smtClean="0"/>
              <a:t>17/04/2026</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51B530B-2484-490E-AB32-C13DA3E31FB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73216"/>
            <a:ext cx="6521152" cy="1152128"/>
          </a:xfrm>
        </p:spPr>
        <p:txBody>
          <a:bodyPr>
            <a:normAutofit fontScale="62500" lnSpcReduction="20000"/>
          </a:bodyPr>
          <a:lstStyle/>
          <a:p>
            <a:r>
              <a:rPr lang="id-ID" sz="4800" dirty="0">
                <a:solidFill>
                  <a:srgbClr val="FFFF00"/>
                </a:solidFill>
              </a:rPr>
              <a:t>DR. UMAR S. BAKRY, MA</a:t>
            </a:r>
            <a:br>
              <a:rPr lang="id-ID" sz="4400" b="1" dirty="0"/>
            </a:br>
            <a:r>
              <a:rPr lang="id-ID" sz="4500" dirty="0">
                <a:solidFill>
                  <a:schemeClr val="tx1"/>
                </a:solidFill>
              </a:rPr>
              <a:t>Assoaciate Professor in International Relations</a:t>
            </a:r>
            <a:br>
              <a:rPr lang="id-ID" sz="4500" dirty="0">
                <a:solidFill>
                  <a:schemeClr val="tx1"/>
                </a:solidFill>
              </a:rPr>
            </a:br>
            <a:r>
              <a:rPr lang="id-ID" sz="4500" dirty="0">
                <a:solidFill>
                  <a:schemeClr val="tx1"/>
                </a:solidFill>
              </a:rPr>
              <a:t>Universitas Jayabaya</a:t>
            </a:r>
          </a:p>
        </p:txBody>
      </p:sp>
      <p:sp>
        <p:nvSpPr>
          <p:cNvPr id="2" name="Title 1"/>
          <p:cNvSpPr>
            <a:spLocks noGrp="1"/>
          </p:cNvSpPr>
          <p:nvPr>
            <p:ph type="ctrTitle"/>
          </p:nvPr>
        </p:nvSpPr>
        <p:spPr>
          <a:xfrm>
            <a:off x="0" y="381001"/>
            <a:ext cx="9144000" cy="1607839"/>
          </a:xfrm>
        </p:spPr>
        <p:txBody>
          <a:bodyPr/>
          <a:lstStyle/>
          <a:p>
            <a:r>
              <a:rPr lang="id-ID" sz="3800" b="1" dirty="0">
                <a:solidFill>
                  <a:srgbClr val="FFFF00"/>
                </a:solidFill>
              </a:rPr>
              <a:t>PENGANTAR HUBUNGAN INTERNASIONAL</a:t>
            </a:r>
            <a:br>
              <a:rPr lang="id-ID" sz="3800" b="1" dirty="0">
                <a:solidFill>
                  <a:srgbClr val="FFFF00"/>
                </a:solidFill>
              </a:rPr>
            </a:br>
            <a:r>
              <a:rPr lang="id-ID" sz="3800" b="1" dirty="0"/>
              <a:t>(</a:t>
            </a:r>
            <a:r>
              <a:rPr lang="id-ID" b="1" dirty="0"/>
              <a:t>Introduction to International Relations)</a:t>
            </a:r>
            <a:endParaRPr lang="id-ID" sz="3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482488"/>
            <a:ext cx="2702223"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637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2000"/>
                                        <p:tgtEl>
                                          <p:spTgt spid="1026"/>
                                        </p:tgtEl>
                                      </p:cBhvr>
                                    </p:animEffect>
                                    <p:anim calcmode="lin" valueType="num">
                                      <p:cBhvr>
                                        <p:cTn id="15" dur="2000" fill="hold"/>
                                        <p:tgtEl>
                                          <p:spTgt spid="1026"/>
                                        </p:tgtEl>
                                        <p:attrNameLst>
                                          <p:attrName>ppt_w</p:attrName>
                                        </p:attrNameLst>
                                      </p:cBhvr>
                                      <p:tavLst>
                                        <p:tav tm="0" fmla="#ppt_w*sin(2.5*pi*$)">
                                          <p:val>
                                            <p:fltVal val="0"/>
                                          </p:val>
                                        </p:tav>
                                        <p:tav tm="100000">
                                          <p:val>
                                            <p:fltVal val="1"/>
                                          </p:val>
                                        </p:tav>
                                      </p:tavLst>
                                    </p:anim>
                                    <p:anim calcmode="lin" valueType="num">
                                      <p:cBhvr>
                                        <p:cTn id="16"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764704"/>
            <a:ext cx="8210872" cy="5616624"/>
          </a:xfrm>
        </p:spPr>
        <p:txBody>
          <a:bodyPr>
            <a:noAutofit/>
          </a:bodyPr>
          <a:lstStyle/>
          <a:p>
            <a:r>
              <a:rPr lang="en-US" sz="2200" dirty="0">
                <a:solidFill>
                  <a:srgbClr val="00B0F0"/>
                </a:solidFill>
              </a:rPr>
              <a:t>JOHN MEARSHEIMER, JOSEPH NYE , JR., JAN PHILIPP WAGNER, MATTEO PALLAVER</a:t>
            </a:r>
            <a:r>
              <a:rPr lang="en-US" sz="2200" dirty="0"/>
              <a:t>:  distinguish between two types of power: hard power and soft power. </a:t>
            </a:r>
            <a:r>
              <a:rPr lang="en-US" sz="2200" dirty="0">
                <a:solidFill>
                  <a:srgbClr val="00B0F0"/>
                </a:solidFill>
              </a:rPr>
              <a:t>Hard power</a:t>
            </a:r>
            <a:r>
              <a:rPr lang="en-US" sz="2200" dirty="0"/>
              <a:t> refers to coercive tactics: the threat or use of armed forces, economic pressure or  sanctions, assassination and subterfuge, or other forms of intimidation. Hard power is generally associated to the stronger of nations, as the ability to change the domestic affairs of other nations through military threats. </a:t>
            </a:r>
          </a:p>
          <a:p>
            <a:r>
              <a:rPr lang="en-US" sz="2200" dirty="0">
                <a:solidFill>
                  <a:srgbClr val="00B0F0"/>
                </a:solidFill>
              </a:rPr>
              <a:t>Soft power </a:t>
            </a:r>
            <a:r>
              <a:rPr lang="en-US" sz="2200" dirty="0"/>
              <a:t>is the capacity to persuade others to do what one wants. Instruments of soft power include debates on cultural values, dialogues on ideology, the attempt to influence through good example, and the appeal to commonly accepted human values. Means of exercising soft power include diplomacy, dissemination of information, analysis, propaganda, and cultural programming to achieve political ends.</a:t>
            </a:r>
          </a:p>
          <a:p>
            <a:r>
              <a:rPr lang="en-US" sz="2200" dirty="0"/>
              <a:t>Others have synthesized soft and hard power, including through the field of </a:t>
            </a:r>
            <a:r>
              <a:rPr lang="en-US" sz="2200" dirty="0">
                <a:solidFill>
                  <a:srgbClr val="00B0F0"/>
                </a:solidFill>
              </a:rPr>
              <a:t>smart power</a:t>
            </a:r>
            <a:r>
              <a:rPr lang="en-US" sz="2200" dirty="0"/>
              <a:t>. This is often a call to use a holistic spectrum of statecraft tools, ranging from soft to hard.</a:t>
            </a:r>
          </a:p>
        </p:txBody>
      </p:sp>
      <p:sp>
        <p:nvSpPr>
          <p:cNvPr id="4" name="Title 1"/>
          <p:cNvSpPr>
            <a:spLocks noGrp="1"/>
          </p:cNvSpPr>
          <p:nvPr>
            <p:ph type="title"/>
          </p:nvPr>
        </p:nvSpPr>
        <p:spPr>
          <a:xfrm>
            <a:off x="755576" y="188640"/>
            <a:ext cx="7924800" cy="562074"/>
          </a:xfrm>
        </p:spPr>
        <p:txBody>
          <a:bodyPr/>
          <a:lstStyle/>
          <a:p>
            <a:pPr algn="ctr"/>
            <a:r>
              <a:rPr lang="en-US" dirty="0">
                <a:solidFill>
                  <a:srgbClr val="FFFF00"/>
                </a:solidFill>
              </a:rPr>
              <a:t>POWER</a:t>
            </a:r>
          </a:p>
        </p:txBody>
      </p:sp>
    </p:spTree>
    <p:extLst>
      <p:ext uri="{BB962C8B-B14F-4D97-AF65-F5344CB8AC3E}">
        <p14:creationId xmlns:p14="http://schemas.microsoft.com/office/powerpoint/2010/main" val="1563677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47864" y="404664"/>
            <a:ext cx="2592288" cy="60121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FF00"/>
                </a:solidFill>
              </a:rPr>
              <a:t>POWER</a:t>
            </a:r>
          </a:p>
        </p:txBody>
      </p:sp>
      <p:sp>
        <p:nvSpPr>
          <p:cNvPr id="5" name="Rectangle 4"/>
          <p:cNvSpPr/>
          <p:nvPr/>
        </p:nvSpPr>
        <p:spPr>
          <a:xfrm>
            <a:off x="1763688" y="4195936"/>
            <a:ext cx="2592288" cy="601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AUTHORITY</a:t>
            </a:r>
          </a:p>
        </p:txBody>
      </p:sp>
      <p:sp>
        <p:nvSpPr>
          <p:cNvPr id="6" name="Rectangle 5"/>
          <p:cNvSpPr/>
          <p:nvPr/>
        </p:nvSpPr>
        <p:spPr>
          <a:xfrm>
            <a:off x="4932040" y="4195936"/>
            <a:ext cx="2592288" cy="601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FORCES</a:t>
            </a:r>
          </a:p>
        </p:txBody>
      </p:sp>
      <p:sp>
        <p:nvSpPr>
          <p:cNvPr id="7" name="Rectangle 6"/>
          <p:cNvSpPr/>
          <p:nvPr/>
        </p:nvSpPr>
        <p:spPr>
          <a:xfrm>
            <a:off x="6228392" y="2562188"/>
            <a:ext cx="2592288" cy="601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CAPABILITY</a:t>
            </a:r>
          </a:p>
        </p:txBody>
      </p:sp>
      <p:sp>
        <p:nvSpPr>
          <p:cNvPr id="8" name="Rectangle 7"/>
          <p:cNvSpPr/>
          <p:nvPr/>
        </p:nvSpPr>
        <p:spPr>
          <a:xfrm>
            <a:off x="323528" y="2562188"/>
            <a:ext cx="2592288" cy="601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INFLUENCE</a:t>
            </a:r>
          </a:p>
        </p:txBody>
      </p:sp>
      <p:cxnSp>
        <p:nvCxnSpPr>
          <p:cNvPr id="10" name="Straight Arrow Connector 9"/>
          <p:cNvCxnSpPr>
            <a:stCxn id="4" idx="2"/>
            <a:endCxn id="8" idx="0"/>
          </p:cNvCxnSpPr>
          <p:nvPr/>
        </p:nvCxnSpPr>
        <p:spPr>
          <a:xfrm flipH="1">
            <a:off x="1619672" y="1005880"/>
            <a:ext cx="3024336" cy="15563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2"/>
            <a:endCxn id="7" idx="0"/>
          </p:cNvCxnSpPr>
          <p:nvPr/>
        </p:nvCxnSpPr>
        <p:spPr>
          <a:xfrm>
            <a:off x="4644008" y="1005880"/>
            <a:ext cx="2880528" cy="15563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4" idx="2"/>
            <a:endCxn id="5" idx="0"/>
          </p:cNvCxnSpPr>
          <p:nvPr/>
        </p:nvCxnSpPr>
        <p:spPr>
          <a:xfrm flipH="1">
            <a:off x="3059832" y="1005880"/>
            <a:ext cx="1584176" cy="3190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 idx="2"/>
            <a:endCxn id="6" idx="0"/>
          </p:cNvCxnSpPr>
          <p:nvPr/>
        </p:nvCxnSpPr>
        <p:spPr>
          <a:xfrm>
            <a:off x="4644008" y="1005880"/>
            <a:ext cx="1584176" cy="3190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3403796" y="5661248"/>
            <a:ext cx="2592288" cy="601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CAPACITY</a:t>
            </a:r>
          </a:p>
        </p:txBody>
      </p:sp>
      <p:cxnSp>
        <p:nvCxnSpPr>
          <p:cNvPr id="21" name="Straight Arrow Connector 20"/>
          <p:cNvCxnSpPr>
            <a:stCxn id="4" idx="2"/>
          </p:cNvCxnSpPr>
          <p:nvPr/>
        </p:nvCxnSpPr>
        <p:spPr>
          <a:xfrm>
            <a:off x="4644008" y="1005880"/>
            <a:ext cx="0" cy="46553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507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80">
                                          <p:stCondLst>
                                            <p:cond delay="0"/>
                                          </p:stCondLst>
                                        </p:cTn>
                                        <p:tgtEl>
                                          <p:spTgt spid="10"/>
                                        </p:tgtEl>
                                      </p:cBhvr>
                                    </p:animEffect>
                                    <p:anim calcmode="lin" valueType="num">
                                      <p:cBhvr>
                                        <p:cTn id="2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1" dur="26">
                                          <p:stCondLst>
                                            <p:cond delay="650"/>
                                          </p:stCondLst>
                                        </p:cTn>
                                        <p:tgtEl>
                                          <p:spTgt spid="10"/>
                                        </p:tgtEl>
                                      </p:cBhvr>
                                      <p:to x="100000" y="60000"/>
                                    </p:animScale>
                                    <p:animScale>
                                      <p:cBhvr>
                                        <p:cTn id="32" dur="166" decel="50000">
                                          <p:stCondLst>
                                            <p:cond delay="676"/>
                                          </p:stCondLst>
                                        </p:cTn>
                                        <p:tgtEl>
                                          <p:spTgt spid="10"/>
                                        </p:tgtEl>
                                      </p:cBhvr>
                                      <p:to x="100000" y="100000"/>
                                    </p:animScale>
                                    <p:animScale>
                                      <p:cBhvr>
                                        <p:cTn id="33" dur="26">
                                          <p:stCondLst>
                                            <p:cond delay="1312"/>
                                          </p:stCondLst>
                                        </p:cTn>
                                        <p:tgtEl>
                                          <p:spTgt spid="10"/>
                                        </p:tgtEl>
                                      </p:cBhvr>
                                      <p:to x="100000" y="80000"/>
                                    </p:animScale>
                                    <p:animScale>
                                      <p:cBhvr>
                                        <p:cTn id="34" dur="166" decel="50000">
                                          <p:stCondLst>
                                            <p:cond delay="1338"/>
                                          </p:stCondLst>
                                        </p:cTn>
                                        <p:tgtEl>
                                          <p:spTgt spid="10"/>
                                        </p:tgtEl>
                                      </p:cBhvr>
                                      <p:to x="100000" y="100000"/>
                                    </p:animScale>
                                    <p:animScale>
                                      <p:cBhvr>
                                        <p:cTn id="35" dur="26">
                                          <p:stCondLst>
                                            <p:cond delay="1642"/>
                                          </p:stCondLst>
                                        </p:cTn>
                                        <p:tgtEl>
                                          <p:spTgt spid="10"/>
                                        </p:tgtEl>
                                      </p:cBhvr>
                                      <p:to x="100000" y="90000"/>
                                    </p:animScale>
                                    <p:animScale>
                                      <p:cBhvr>
                                        <p:cTn id="36" dur="166" decel="50000">
                                          <p:stCondLst>
                                            <p:cond delay="1668"/>
                                          </p:stCondLst>
                                        </p:cTn>
                                        <p:tgtEl>
                                          <p:spTgt spid="10"/>
                                        </p:tgtEl>
                                      </p:cBhvr>
                                      <p:to x="100000" y="100000"/>
                                    </p:animScale>
                                    <p:animScale>
                                      <p:cBhvr>
                                        <p:cTn id="37" dur="26">
                                          <p:stCondLst>
                                            <p:cond delay="1808"/>
                                          </p:stCondLst>
                                        </p:cTn>
                                        <p:tgtEl>
                                          <p:spTgt spid="10"/>
                                        </p:tgtEl>
                                      </p:cBhvr>
                                      <p:to x="100000" y="95000"/>
                                    </p:animScale>
                                    <p:animScale>
                                      <p:cBhvr>
                                        <p:cTn id="38" dur="166" decel="50000">
                                          <p:stCondLst>
                                            <p:cond delay="1834"/>
                                          </p:stCondLst>
                                        </p:cTn>
                                        <p:tgtEl>
                                          <p:spTgt spid="10"/>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down)">
                                      <p:cBhvr>
                                        <p:cTn id="43" dur="580">
                                          <p:stCondLst>
                                            <p:cond delay="0"/>
                                          </p:stCondLst>
                                        </p:cTn>
                                        <p:tgtEl>
                                          <p:spTgt spid="8"/>
                                        </p:tgtEl>
                                      </p:cBhvr>
                                    </p:animEffect>
                                    <p:anim calcmode="lin" valueType="num">
                                      <p:cBhvr>
                                        <p:cTn id="4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9" dur="26">
                                          <p:stCondLst>
                                            <p:cond delay="650"/>
                                          </p:stCondLst>
                                        </p:cTn>
                                        <p:tgtEl>
                                          <p:spTgt spid="8"/>
                                        </p:tgtEl>
                                      </p:cBhvr>
                                      <p:to x="100000" y="60000"/>
                                    </p:animScale>
                                    <p:animScale>
                                      <p:cBhvr>
                                        <p:cTn id="50" dur="166" decel="50000">
                                          <p:stCondLst>
                                            <p:cond delay="676"/>
                                          </p:stCondLst>
                                        </p:cTn>
                                        <p:tgtEl>
                                          <p:spTgt spid="8"/>
                                        </p:tgtEl>
                                      </p:cBhvr>
                                      <p:to x="100000" y="100000"/>
                                    </p:animScale>
                                    <p:animScale>
                                      <p:cBhvr>
                                        <p:cTn id="51" dur="26">
                                          <p:stCondLst>
                                            <p:cond delay="1312"/>
                                          </p:stCondLst>
                                        </p:cTn>
                                        <p:tgtEl>
                                          <p:spTgt spid="8"/>
                                        </p:tgtEl>
                                      </p:cBhvr>
                                      <p:to x="100000" y="80000"/>
                                    </p:animScale>
                                    <p:animScale>
                                      <p:cBhvr>
                                        <p:cTn id="52" dur="166" decel="50000">
                                          <p:stCondLst>
                                            <p:cond delay="1338"/>
                                          </p:stCondLst>
                                        </p:cTn>
                                        <p:tgtEl>
                                          <p:spTgt spid="8"/>
                                        </p:tgtEl>
                                      </p:cBhvr>
                                      <p:to x="100000" y="100000"/>
                                    </p:animScale>
                                    <p:animScale>
                                      <p:cBhvr>
                                        <p:cTn id="53" dur="26">
                                          <p:stCondLst>
                                            <p:cond delay="1642"/>
                                          </p:stCondLst>
                                        </p:cTn>
                                        <p:tgtEl>
                                          <p:spTgt spid="8"/>
                                        </p:tgtEl>
                                      </p:cBhvr>
                                      <p:to x="100000" y="90000"/>
                                    </p:animScale>
                                    <p:animScale>
                                      <p:cBhvr>
                                        <p:cTn id="54" dur="166" decel="50000">
                                          <p:stCondLst>
                                            <p:cond delay="1668"/>
                                          </p:stCondLst>
                                        </p:cTn>
                                        <p:tgtEl>
                                          <p:spTgt spid="8"/>
                                        </p:tgtEl>
                                      </p:cBhvr>
                                      <p:to x="100000" y="100000"/>
                                    </p:animScale>
                                    <p:animScale>
                                      <p:cBhvr>
                                        <p:cTn id="55" dur="26">
                                          <p:stCondLst>
                                            <p:cond delay="1808"/>
                                          </p:stCondLst>
                                        </p:cTn>
                                        <p:tgtEl>
                                          <p:spTgt spid="8"/>
                                        </p:tgtEl>
                                      </p:cBhvr>
                                      <p:to x="100000" y="95000"/>
                                    </p:animScale>
                                    <p:animScale>
                                      <p:cBhvr>
                                        <p:cTn id="56" dur="166" decel="50000">
                                          <p:stCondLst>
                                            <p:cond delay="1834"/>
                                          </p:stCondLst>
                                        </p:cTn>
                                        <p:tgtEl>
                                          <p:spTgt spid="8"/>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wipe(down)">
                                      <p:cBhvr>
                                        <p:cTn id="61" dur="580">
                                          <p:stCondLst>
                                            <p:cond delay="0"/>
                                          </p:stCondLst>
                                        </p:cTn>
                                        <p:tgtEl>
                                          <p:spTgt spid="16"/>
                                        </p:tgtEl>
                                      </p:cBhvr>
                                    </p:animEffect>
                                    <p:anim calcmode="lin" valueType="num">
                                      <p:cBhvr>
                                        <p:cTn id="6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67" dur="26">
                                          <p:stCondLst>
                                            <p:cond delay="650"/>
                                          </p:stCondLst>
                                        </p:cTn>
                                        <p:tgtEl>
                                          <p:spTgt spid="16"/>
                                        </p:tgtEl>
                                      </p:cBhvr>
                                      <p:to x="100000" y="60000"/>
                                    </p:animScale>
                                    <p:animScale>
                                      <p:cBhvr>
                                        <p:cTn id="68" dur="166" decel="50000">
                                          <p:stCondLst>
                                            <p:cond delay="676"/>
                                          </p:stCondLst>
                                        </p:cTn>
                                        <p:tgtEl>
                                          <p:spTgt spid="16"/>
                                        </p:tgtEl>
                                      </p:cBhvr>
                                      <p:to x="100000" y="100000"/>
                                    </p:animScale>
                                    <p:animScale>
                                      <p:cBhvr>
                                        <p:cTn id="69" dur="26">
                                          <p:stCondLst>
                                            <p:cond delay="1312"/>
                                          </p:stCondLst>
                                        </p:cTn>
                                        <p:tgtEl>
                                          <p:spTgt spid="16"/>
                                        </p:tgtEl>
                                      </p:cBhvr>
                                      <p:to x="100000" y="80000"/>
                                    </p:animScale>
                                    <p:animScale>
                                      <p:cBhvr>
                                        <p:cTn id="70" dur="166" decel="50000">
                                          <p:stCondLst>
                                            <p:cond delay="1338"/>
                                          </p:stCondLst>
                                        </p:cTn>
                                        <p:tgtEl>
                                          <p:spTgt spid="16"/>
                                        </p:tgtEl>
                                      </p:cBhvr>
                                      <p:to x="100000" y="100000"/>
                                    </p:animScale>
                                    <p:animScale>
                                      <p:cBhvr>
                                        <p:cTn id="71" dur="26">
                                          <p:stCondLst>
                                            <p:cond delay="1642"/>
                                          </p:stCondLst>
                                        </p:cTn>
                                        <p:tgtEl>
                                          <p:spTgt spid="16"/>
                                        </p:tgtEl>
                                      </p:cBhvr>
                                      <p:to x="100000" y="90000"/>
                                    </p:animScale>
                                    <p:animScale>
                                      <p:cBhvr>
                                        <p:cTn id="72" dur="166" decel="50000">
                                          <p:stCondLst>
                                            <p:cond delay="1668"/>
                                          </p:stCondLst>
                                        </p:cTn>
                                        <p:tgtEl>
                                          <p:spTgt spid="16"/>
                                        </p:tgtEl>
                                      </p:cBhvr>
                                      <p:to x="100000" y="100000"/>
                                    </p:animScale>
                                    <p:animScale>
                                      <p:cBhvr>
                                        <p:cTn id="73" dur="26">
                                          <p:stCondLst>
                                            <p:cond delay="1808"/>
                                          </p:stCondLst>
                                        </p:cTn>
                                        <p:tgtEl>
                                          <p:spTgt spid="16"/>
                                        </p:tgtEl>
                                      </p:cBhvr>
                                      <p:to x="100000" y="95000"/>
                                    </p:animScale>
                                    <p:animScale>
                                      <p:cBhvr>
                                        <p:cTn id="74" dur="166" decel="50000">
                                          <p:stCondLst>
                                            <p:cond delay="1834"/>
                                          </p:stCondLst>
                                        </p:cTn>
                                        <p:tgtEl>
                                          <p:spTgt spid="16"/>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5"/>
                                        </p:tgtEl>
                                        <p:attrNameLst>
                                          <p:attrName>style.visibility</p:attrName>
                                        </p:attrNameLst>
                                      </p:cBhvr>
                                      <p:to>
                                        <p:strVal val="visible"/>
                                      </p:to>
                                    </p:set>
                                    <p:animEffect transition="in" filter="wipe(down)">
                                      <p:cBhvr>
                                        <p:cTn id="79" dur="580">
                                          <p:stCondLst>
                                            <p:cond delay="0"/>
                                          </p:stCondLst>
                                        </p:cTn>
                                        <p:tgtEl>
                                          <p:spTgt spid="5"/>
                                        </p:tgtEl>
                                      </p:cBhvr>
                                    </p:animEffect>
                                    <p:anim calcmode="lin" valueType="num">
                                      <p:cBhvr>
                                        <p:cTn id="80"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85" dur="26">
                                          <p:stCondLst>
                                            <p:cond delay="650"/>
                                          </p:stCondLst>
                                        </p:cTn>
                                        <p:tgtEl>
                                          <p:spTgt spid="5"/>
                                        </p:tgtEl>
                                      </p:cBhvr>
                                      <p:to x="100000" y="60000"/>
                                    </p:animScale>
                                    <p:animScale>
                                      <p:cBhvr>
                                        <p:cTn id="86" dur="166" decel="50000">
                                          <p:stCondLst>
                                            <p:cond delay="676"/>
                                          </p:stCondLst>
                                        </p:cTn>
                                        <p:tgtEl>
                                          <p:spTgt spid="5"/>
                                        </p:tgtEl>
                                      </p:cBhvr>
                                      <p:to x="100000" y="100000"/>
                                    </p:animScale>
                                    <p:animScale>
                                      <p:cBhvr>
                                        <p:cTn id="87" dur="26">
                                          <p:stCondLst>
                                            <p:cond delay="1312"/>
                                          </p:stCondLst>
                                        </p:cTn>
                                        <p:tgtEl>
                                          <p:spTgt spid="5"/>
                                        </p:tgtEl>
                                      </p:cBhvr>
                                      <p:to x="100000" y="80000"/>
                                    </p:animScale>
                                    <p:animScale>
                                      <p:cBhvr>
                                        <p:cTn id="88" dur="166" decel="50000">
                                          <p:stCondLst>
                                            <p:cond delay="1338"/>
                                          </p:stCondLst>
                                        </p:cTn>
                                        <p:tgtEl>
                                          <p:spTgt spid="5"/>
                                        </p:tgtEl>
                                      </p:cBhvr>
                                      <p:to x="100000" y="100000"/>
                                    </p:animScale>
                                    <p:animScale>
                                      <p:cBhvr>
                                        <p:cTn id="89" dur="26">
                                          <p:stCondLst>
                                            <p:cond delay="1642"/>
                                          </p:stCondLst>
                                        </p:cTn>
                                        <p:tgtEl>
                                          <p:spTgt spid="5"/>
                                        </p:tgtEl>
                                      </p:cBhvr>
                                      <p:to x="100000" y="90000"/>
                                    </p:animScale>
                                    <p:animScale>
                                      <p:cBhvr>
                                        <p:cTn id="90" dur="166" decel="50000">
                                          <p:stCondLst>
                                            <p:cond delay="1668"/>
                                          </p:stCondLst>
                                        </p:cTn>
                                        <p:tgtEl>
                                          <p:spTgt spid="5"/>
                                        </p:tgtEl>
                                      </p:cBhvr>
                                      <p:to x="100000" y="100000"/>
                                    </p:animScale>
                                    <p:animScale>
                                      <p:cBhvr>
                                        <p:cTn id="91" dur="26">
                                          <p:stCondLst>
                                            <p:cond delay="1808"/>
                                          </p:stCondLst>
                                        </p:cTn>
                                        <p:tgtEl>
                                          <p:spTgt spid="5"/>
                                        </p:tgtEl>
                                      </p:cBhvr>
                                      <p:to x="100000" y="95000"/>
                                    </p:animScale>
                                    <p:animScale>
                                      <p:cBhvr>
                                        <p:cTn id="92" dur="166" decel="50000">
                                          <p:stCondLst>
                                            <p:cond delay="1834"/>
                                          </p:stCondLst>
                                        </p:cTn>
                                        <p:tgtEl>
                                          <p:spTgt spid="5"/>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wipe(down)">
                                      <p:cBhvr>
                                        <p:cTn id="97" dur="580">
                                          <p:stCondLst>
                                            <p:cond delay="0"/>
                                          </p:stCondLst>
                                        </p:cTn>
                                        <p:tgtEl>
                                          <p:spTgt spid="21"/>
                                        </p:tgtEl>
                                      </p:cBhvr>
                                    </p:animEffect>
                                    <p:anim calcmode="lin" valueType="num">
                                      <p:cBhvr>
                                        <p:cTn id="98"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03" dur="26">
                                          <p:stCondLst>
                                            <p:cond delay="650"/>
                                          </p:stCondLst>
                                        </p:cTn>
                                        <p:tgtEl>
                                          <p:spTgt spid="21"/>
                                        </p:tgtEl>
                                      </p:cBhvr>
                                      <p:to x="100000" y="60000"/>
                                    </p:animScale>
                                    <p:animScale>
                                      <p:cBhvr>
                                        <p:cTn id="104" dur="166" decel="50000">
                                          <p:stCondLst>
                                            <p:cond delay="676"/>
                                          </p:stCondLst>
                                        </p:cTn>
                                        <p:tgtEl>
                                          <p:spTgt spid="21"/>
                                        </p:tgtEl>
                                      </p:cBhvr>
                                      <p:to x="100000" y="100000"/>
                                    </p:animScale>
                                    <p:animScale>
                                      <p:cBhvr>
                                        <p:cTn id="105" dur="26">
                                          <p:stCondLst>
                                            <p:cond delay="1312"/>
                                          </p:stCondLst>
                                        </p:cTn>
                                        <p:tgtEl>
                                          <p:spTgt spid="21"/>
                                        </p:tgtEl>
                                      </p:cBhvr>
                                      <p:to x="100000" y="80000"/>
                                    </p:animScale>
                                    <p:animScale>
                                      <p:cBhvr>
                                        <p:cTn id="106" dur="166" decel="50000">
                                          <p:stCondLst>
                                            <p:cond delay="1338"/>
                                          </p:stCondLst>
                                        </p:cTn>
                                        <p:tgtEl>
                                          <p:spTgt spid="21"/>
                                        </p:tgtEl>
                                      </p:cBhvr>
                                      <p:to x="100000" y="100000"/>
                                    </p:animScale>
                                    <p:animScale>
                                      <p:cBhvr>
                                        <p:cTn id="107" dur="26">
                                          <p:stCondLst>
                                            <p:cond delay="1642"/>
                                          </p:stCondLst>
                                        </p:cTn>
                                        <p:tgtEl>
                                          <p:spTgt spid="21"/>
                                        </p:tgtEl>
                                      </p:cBhvr>
                                      <p:to x="100000" y="90000"/>
                                    </p:animScale>
                                    <p:animScale>
                                      <p:cBhvr>
                                        <p:cTn id="108" dur="166" decel="50000">
                                          <p:stCondLst>
                                            <p:cond delay="1668"/>
                                          </p:stCondLst>
                                        </p:cTn>
                                        <p:tgtEl>
                                          <p:spTgt spid="21"/>
                                        </p:tgtEl>
                                      </p:cBhvr>
                                      <p:to x="100000" y="100000"/>
                                    </p:animScale>
                                    <p:animScale>
                                      <p:cBhvr>
                                        <p:cTn id="109" dur="26">
                                          <p:stCondLst>
                                            <p:cond delay="1808"/>
                                          </p:stCondLst>
                                        </p:cTn>
                                        <p:tgtEl>
                                          <p:spTgt spid="21"/>
                                        </p:tgtEl>
                                      </p:cBhvr>
                                      <p:to x="100000" y="95000"/>
                                    </p:animScale>
                                    <p:animScale>
                                      <p:cBhvr>
                                        <p:cTn id="110" dur="166" decel="50000">
                                          <p:stCondLst>
                                            <p:cond delay="1834"/>
                                          </p:stCondLst>
                                        </p:cTn>
                                        <p:tgtEl>
                                          <p:spTgt spid="21"/>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19"/>
                                        </p:tgtEl>
                                        <p:attrNameLst>
                                          <p:attrName>style.visibility</p:attrName>
                                        </p:attrNameLst>
                                      </p:cBhvr>
                                      <p:to>
                                        <p:strVal val="visible"/>
                                      </p:to>
                                    </p:set>
                                    <p:animEffect transition="in" filter="wipe(down)">
                                      <p:cBhvr>
                                        <p:cTn id="115" dur="580">
                                          <p:stCondLst>
                                            <p:cond delay="0"/>
                                          </p:stCondLst>
                                        </p:cTn>
                                        <p:tgtEl>
                                          <p:spTgt spid="19"/>
                                        </p:tgtEl>
                                      </p:cBhvr>
                                    </p:animEffect>
                                    <p:anim calcmode="lin" valueType="num">
                                      <p:cBhvr>
                                        <p:cTn id="11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21" dur="26">
                                          <p:stCondLst>
                                            <p:cond delay="650"/>
                                          </p:stCondLst>
                                        </p:cTn>
                                        <p:tgtEl>
                                          <p:spTgt spid="19"/>
                                        </p:tgtEl>
                                      </p:cBhvr>
                                      <p:to x="100000" y="60000"/>
                                    </p:animScale>
                                    <p:animScale>
                                      <p:cBhvr>
                                        <p:cTn id="122" dur="166" decel="50000">
                                          <p:stCondLst>
                                            <p:cond delay="676"/>
                                          </p:stCondLst>
                                        </p:cTn>
                                        <p:tgtEl>
                                          <p:spTgt spid="19"/>
                                        </p:tgtEl>
                                      </p:cBhvr>
                                      <p:to x="100000" y="100000"/>
                                    </p:animScale>
                                    <p:animScale>
                                      <p:cBhvr>
                                        <p:cTn id="123" dur="26">
                                          <p:stCondLst>
                                            <p:cond delay="1312"/>
                                          </p:stCondLst>
                                        </p:cTn>
                                        <p:tgtEl>
                                          <p:spTgt spid="19"/>
                                        </p:tgtEl>
                                      </p:cBhvr>
                                      <p:to x="100000" y="80000"/>
                                    </p:animScale>
                                    <p:animScale>
                                      <p:cBhvr>
                                        <p:cTn id="124" dur="166" decel="50000">
                                          <p:stCondLst>
                                            <p:cond delay="1338"/>
                                          </p:stCondLst>
                                        </p:cTn>
                                        <p:tgtEl>
                                          <p:spTgt spid="19"/>
                                        </p:tgtEl>
                                      </p:cBhvr>
                                      <p:to x="100000" y="100000"/>
                                    </p:animScale>
                                    <p:animScale>
                                      <p:cBhvr>
                                        <p:cTn id="125" dur="26">
                                          <p:stCondLst>
                                            <p:cond delay="1642"/>
                                          </p:stCondLst>
                                        </p:cTn>
                                        <p:tgtEl>
                                          <p:spTgt spid="19"/>
                                        </p:tgtEl>
                                      </p:cBhvr>
                                      <p:to x="100000" y="90000"/>
                                    </p:animScale>
                                    <p:animScale>
                                      <p:cBhvr>
                                        <p:cTn id="126" dur="166" decel="50000">
                                          <p:stCondLst>
                                            <p:cond delay="1668"/>
                                          </p:stCondLst>
                                        </p:cTn>
                                        <p:tgtEl>
                                          <p:spTgt spid="19"/>
                                        </p:tgtEl>
                                      </p:cBhvr>
                                      <p:to x="100000" y="100000"/>
                                    </p:animScale>
                                    <p:animScale>
                                      <p:cBhvr>
                                        <p:cTn id="127" dur="26">
                                          <p:stCondLst>
                                            <p:cond delay="1808"/>
                                          </p:stCondLst>
                                        </p:cTn>
                                        <p:tgtEl>
                                          <p:spTgt spid="19"/>
                                        </p:tgtEl>
                                      </p:cBhvr>
                                      <p:to x="100000" y="95000"/>
                                    </p:animScale>
                                    <p:animScale>
                                      <p:cBhvr>
                                        <p:cTn id="128" dur="166" decel="50000">
                                          <p:stCondLst>
                                            <p:cond delay="1834"/>
                                          </p:stCondLst>
                                        </p:cTn>
                                        <p:tgtEl>
                                          <p:spTgt spid="19"/>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nodeType="clickEffect">
                                  <p:stCondLst>
                                    <p:cond delay="0"/>
                                  </p:stCondLst>
                                  <p:childTnLst>
                                    <p:set>
                                      <p:cBhvr>
                                        <p:cTn id="132" dur="1" fill="hold">
                                          <p:stCondLst>
                                            <p:cond delay="0"/>
                                          </p:stCondLst>
                                        </p:cTn>
                                        <p:tgtEl>
                                          <p:spTgt spid="18"/>
                                        </p:tgtEl>
                                        <p:attrNameLst>
                                          <p:attrName>style.visibility</p:attrName>
                                        </p:attrNameLst>
                                      </p:cBhvr>
                                      <p:to>
                                        <p:strVal val="visible"/>
                                      </p:to>
                                    </p:set>
                                    <p:animEffect transition="in" filter="wipe(down)">
                                      <p:cBhvr>
                                        <p:cTn id="133" dur="580">
                                          <p:stCondLst>
                                            <p:cond delay="0"/>
                                          </p:stCondLst>
                                        </p:cTn>
                                        <p:tgtEl>
                                          <p:spTgt spid="18"/>
                                        </p:tgtEl>
                                      </p:cBhvr>
                                    </p:animEffect>
                                    <p:anim calcmode="lin" valueType="num">
                                      <p:cBhvr>
                                        <p:cTn id="134"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39" dur="26">
                                          <p:stCondLst>
                                            <p:cond delay="650"/>
                                          </p:stCondLst>
                                        </p:cTn>
                                        <p:tgtEl>
                                          <p:spTgt spid="18"/>
                                        </p:tgtEl>
                                      </p:cBhvr>
                                      <p:to x="100000" y="60000"/>
                                    </p:animScale>
                                    <p:animScale>
                                      <p:cBhvr>
                                        <p:cTn id="140" dur="166" decel="50000">
                                          <p:stCondLst>
                                            <p:cond delay="676"/>
                                          </p:stCondLst>
                                        </p:cTn>
                                        <p:tgtEl>
                                          <p:spTgt spid="18"/>
                                        </p:tgtEl>
                                      </p:cBhvr>
                                      <p:to x="100000" y="100000"/>
                                    </p:animScale>
                                    <p:animScale>
                                      <p:cBhvr>
                                        <p:cTn id="141" dur="26">
                                          <p:stCondLst>
                                            <p:cond delay="1312"/>
                                          </p:stCondLst>
                                        </p:cTn>
                                        <p:tgtEl>
                                          <p:spTgt spid="18"/>
                                        </p:tgtEl>
                                      </p:cBhvr>
                                      <p:to x="100000" y="80000"/>
                                    </p:animScale>
                                    <p:animScale>
                                      <p:cBhvr>
                                        <p:cTn id="142" dur="166" decel="50000">
                                          <p:stCondLst>
                                            <p:cond delay="1338"/>
                                          </p:stCondLst>
                                        </p:cTn>
                                        <p:tgtEl>
                                          <p:spTgt spid="18"/>
                                        </p:tgtEl>
                                      </p:cBhvr>
                                      <p:to x="100000" y="100000"/>
                                    </p:animScale>
                                    <p:animScale>
                                      <p:cBhvr>
                                        <p:cTn id="143" dur="26">
                                          <p:stCondLst>
                                            <p:cond delay="1642"/>
                                          </p:stCondLst>
                                        </p:cTn>
                                        <p:tgtEl>
                                          <p:spTgt spid="18"/>
                                        </p:tgtEl>
                                      </p:cBhvr>
                                      <p:to x="100000" y="90000"/>
                                    </p:animScale>
                                    <p:animScale>
                                      <p:cBhvr>
                                        <p:cTn id="144" dur="166" decel="50000">
                                          <p:stCondLst>
                                            <p:cond delay="1668"/>
                                          </p:stCondLst>
                                        </p:cTn>
                                        <p:tgtEl>
                                          <p:spTgt spid="18"/>
                                        </p:tgtEl>
                                      </p:cBhvr>
                                      <p:to x="100000" y="100000"/>
                                    </p:animScale>
                                    <p:animScale>
                                      <p:cBhvr>
                                        <p:cTn id="145" dur="26">
                                          <p:stCondLst>
                                            <p:cond delay="1808"/>
                                          </p:stCondLst>
                                        </p:cTn>
                                        <p:tgtEl>
                                          <p:spTgt spid="18"/>
                                        </p:tgtEl>
                                      </p:cBhvr>
                                      <p:to x="100000" y="95000"/>
                                    </p:animScale>
                                    <p:animScale>
                                      <p:cBhvr>
                                        <p:cTn id="146" dur="166" decel="50000">
                                          <p:stCondLst>
                                            <p:cond delay="1834"/>
                                          </p:stCondLst>
                                        </p:cTn>
                                        <p:tgtEl>
                                          <p:spTgt spid="18"/>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6"/>
                                        </p:tgtEl>
                                        <p:attrNameLst>
                                          <p:attrName>style.visibility</p:attrName>
                                        </p:attrNameLst>
                                      </p:cBhvr>
                                      <p:to>
                                        <p:strVal val="visible"/>
                                      </p:to>
                                    </p:set>
                                    <p:animEffect transition="in" filter="wipe(down)">
                                      <p:cBhvr>
                                        <p:cTn id="151" dur="580">
                                          <p:stCondLst>
                                            <p:cond delay="0"/>
                                          </p:stCondLst>
                                        </p:cTn>
                                        <p:tgtEl>
                                          <p:spTgt spid="6"/>
                                        </p:tgtEl>
                                      </p:cBhvr>
                                    </p:animEffect>
                                    <p:anim calcmode="lin" valueType="num">
                                      <p:cBhvr>
                                        <p:cTn id="15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57" dur="26">
                                          <p:stCondLst>
                                            <p:cond delay="650"/>
                                          </p:stCondLst>
                                        </p:cTn>
                                        <p:tgtEl>
                                          <p:spTgt spid="6"/>
                                        </p:tgtEl>
                                      </p:cBhvr>
                                      <p:to x="100000" y="60000"/>
                                    </p:animScale>
                                    <p:animScale>
                                      <p:cBhvr>
                                        <p:cTn id="158" dur="166" decel="50000">
                                          <p:stCondLst>
                                            <p:cond delay="676"/>
                                          </p:stCondLst>
                                        </p:cTn>
                                        <p:tgtEl>
                                          <p:spTgt spid="6"/>
                                        </p:tgtEl>
                                      </p:cBhvr>
                                      <p:to x="100000" y="100000"/>
                                    </p:animScale>
                                    <p:animScale>
                                      <p:cBhvr>
                                        <p:cTn id="159" dur="26">
                                          <p:stCondLst>
                                            <p:cond delay="1312"/>
                                          </p:stCondLst>
                                        </p:cTn>
                                        <p:tgtEl>
                                          <p:spTgt spid="6"/>
                                        </p:tgtEl>
                                      </p:cBhvr>
                                      <p:to x="100000" y="80000"/>
                                    </p:animScale>
                                    <p:animScale>
                                      <p:cBhvr>
                                        <p:cTn id="160" dur="166" decel="50000">
                                          <p:stCondLst>
                                            <p:cond delay="1338"/>
                                          </p:stCondLst>
                                        </p:cTn>
                                        <p:tgtEl>
                                          <p:spTgt spid="6"/>
                                        </p:tgtEl>
                                      </p:cBhvr>
                                      <p:to x="100000" y="100000"/>
                                    </p:animScale>
                                    <p:animScale>
                                      <p:cBhvr>
                                        <p:cTn id="161" dur="26">
                                          <p:stCondLst>
                                            <p:cond delay="1642"/>
                                          </p:stCondLst>
                                        </p:cTn>
                                        <p:tgtEl>
                                          <p:spTgt spid="6"/>
                                        </p:tgtEl>
                                      </p:cBhvr>
                                      <p:to x="100000" y="90000"/>
                                    </p:animScale>
                                    <p:animScale>
                                      <p:cBhvr>
                                        <p:cTn id="162" dur="166" decel="50000">
                                          <p:stCondLst>
                                            <p:cond delay="1668"/>
                                          </p:stCondLst>
                                        </p:cTn>
                                        <p:tgtEl>
                                          <p:spTgt spid="6"/>
                                        </p:tgtEl>
                                      </p:cBhvr>
                                      <p:to x="100000" y="100000"/>
                                    </p:animScale>
                                    <p:animScale>
                                      <p:cBhvr>
                                        <p:cTn id="163" dur="26">
                                          <p:stCondLst>
                                            <p:cond delay="1808"/>
                                          </p:stCondLst>
                                        </p:cTn>
                                        <p:tgtEl>
                                          <p:spTgt spid="6"/>
                                        </p:tgtEl>
                                      </p:cBhvr>
                                      <p:to x="100000" y="95000"/>
                                    </p:animScale>
                                    <p:animScale>
                                      <p:cBhvr>
                                        <p:cTn id="164" dur="166" decel="50000">
                                          <p:stCondLst>
                                            <p:cond delay="1834"/>
                                          </p:stCondLst>
                                        </p:cTn>
                                        <p:tgtEl>
                                          <p:spTgt spid="6"/>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nodeType="clickEffect">
                                  <p:stCondLst>
                                    <p:cond delay="0"/>
                                  </p:stCondLst>
                                  <p:childTnLst>
                                    <p:set>
                                      <p:cBhvr>
                                        <p:cTn id="168" dur="1" fill="hold">
                                          <p:stCondLst>
                                            <p:cond delay="0"/>
                                          </p:stCondLst>
                                        </p:cTn>
                                        <p:tgtEl>
                                          <p:spTgt spid="12"/>
                                        </p:tgtEl>
                                        <p:attrNameLst>
                                          <p:attrName>style.visibility</p:attrName>
                                        </p:attrNameLst>
                                      </p:cBhvr>
                                      <p:to>
                                        <p:strVal val="visible"/>
                                      </p:to>
                                    </p:set>
                                    <p:animEffect transition="in" filter="wipe(down)">
                                      <p:cBhvr>
                                        <p:cTn id="169" dur="580">
                                          <p:stCondLst>
                                            <p:cond delay="0"/>
                                          </p:stCondLst>
                                        </p:cTn>
                                        <p:tgtEl>
                                          <p:spTgt spid="12"/>
                                        </p:tgtEl>
                                      </p:cBhvr>
                                    </p:animEffect>
                                    <p:anim calcmode="lin" valueType="num">
                                      <p:cBhvr>
                                        <p:cTn id="170"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75" dur="26">
                                          <p:stCondLst>
                                            <p:cond delay="650"/>
                                          </p:stCondLst>
                                        </p:cTn>
                                        <p:tgtEl>
                                          <p:spTgt spid="12"/>
                                        </p:tgtEl>
                                      </p:cBhvr>
                                      <p:to x="100000" y="60000"/>
                                    </p:animScale>
                                    <p:animScale>
                                      <p:cBhvr>
                                        <p:cTn id="176" dur="166" decel="50000">
                                          <p:stCondLst>
                                            <p:cond delay="676"/>
                                          </p:stCondLst>
                                        </p:cTn>
                                        <p:tgtEl>
                                          <p:spTgt spid="12"/>
                                        </p:tgtEl>
                                      </p:cBhvr>
                                      <p:to x="100000" y="100000"/>
                                    </p:animScale>
                                    <p:animScale>
                                      <p:cBhvr>
                                        <p:cTn id="177" dur="26">
                                          <p:stCondLst>
                                            <p:cond delay="1312"/>
                                          </p:stCondLst>
                                        </p:cTn>
                                        <p:tgtEl>
                                          <p:spTgt spid="12"/>
                                        </p:tgtEl>
                                      </p:cBhvr>
                                      <p:to x="100000" y="80000"/>
                                    </p:animScale>
                                    <p:animScale>
                                      <p:cBhvr>
                                        <p:cTn id="178" dur="166" decel="50000">
                                          <p:stCondLst>
                                            <p:cond delay="1338"/>
                                          </p:stCondLst>
                                        </p:cTn>
                                        <p:tgtEl>
                                          <p:spTgt spid="12"/>
                                        </p:tgtEl>
                                      </p:cBhvr>
                                      <p:to x="100000" y="100000"/>
                                    </p:animScale>
                                    <p:animScale>
                                      <p:cBhvr>
                                        <p:cTn id="179" dur="26">
                                          <p:stCondLst>
                                            <p:cond delay="1642"/>
                                          </p:stCondLst>
                                        </p:cTn>
                                        <p:tgtEl>
                                          <p:spTgt spid="12"/>
                                        </p:tgtEl>
                                      </p:cBhvr>
                                      <p:to x="100000" y="90000"/>
                                    </p:animScale>
                                    <p:animScale>
                                      <p:cBhvr>
                                        <p:cTn id="180" dur="166" decel="50000">
                                          <p:stCondLst>
                                            <p:cond delay="1668"/>
                                          </p:stCondLst>
                                        </p:cTn>
                                        <p:tgtEl>
                                          <p:spTgt spid="12"/>
                                        </p:tgtEl>
                                      </p:cBhvr>
                                      <p:to x="100000" y="100000"/>
                                    </p:animScale>
                                    <p:animScale>
                                      <p:cBhvr>
                                        <p:cTn id="181" dur="26">
                                          <p:stCondLst>
                                            <p:cond delay="1808"/>
                                          </p:stCondLst>
                                        </p:cTn>
                                        <p:tgtEl>
                                          <p:spTgt spid="12"/>
                                        </p:tgtEl>
                                      </p:cBhvr>
                                      <p:to x="100000" y="95000"/>
                                    </p:animScale>
                                    <p:animScale>
                                      <p:cBhvr>
                                        <p:cTn id="182" dur="166" decel="50000">
                                          <p:stCondLst>
                                            <p:cond delay="1834"/>
                                          </p:stCondLst>
                                        </p:cTn>
                                        <p:tgtEl>
                                          <p:spTgt spid="12"/>
                                        </p:tgtEl>
                                      </p:cBhvr>
                                      <p:to x="100000" y="100000"/>
                                    </p:animScale>
                                  </p:child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7"/>
                                        </p:tgtEl>
                                        <p:attrNameLst>
                                          <p:attrName>style.visibility</p:attrName>
                                        </p:attrNameLst>
                                      </p:cBhvr>
                                      <p:to>
                                        <p:strVal val="visible"/>
                                      </p:to>
                                    </p:set>
                                    <p:animEffect transition="in" filter="wipe(down)">
                                      <p:cBhvr>
                                        <p:cTn id="187" dur="580">
                                          <p:stCondLst>
                                            <p:cond delay="0"/>
                                          </p:stCondLst>
                                        </p:cTn>
                                        <p:tgtEl>
                                          <p:spTgt spid="7"/>
                                        </p:tgtEl>
                                      </p:cBhvr>
                                    </p:animEffect>
                                    <p:anim calcmode="lin" valueType="num">
                                      <p:cBhvr>
                                        <p:cTn id="18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93" dur="26">
                                          <p:stCondLst>
                                            <p:cond delay="650"/>
                                          </p:stCondLst>
                                        </p:cTn>
                                        <p:tgtEl>
                                          <p:spTgt spid="7"/>
                                        </p:tgtEl>
                                      </p:cBhvr>
                                      <p:to x="100000" y="60000"/>
                                    </p:animScale>
                                    <p:animScale>
                                      <p:cBhvr>
                                        <p:cTn id="194" dur="166" decel="50000">
                                          <p:stCondLst>
                                            <p:cond delay="676"/>
                                          </p:stCondLst>
                                        </p:cTn>
                                        <p:tgtEl>
                                          <p:spTgt spid="7"/>
                                        </p:tgtEl>
                                      </p:cBhvr>
                                      <p:to x="100000" y="100000"/>
                                    </p:animScale>
                                    <p:animScale>
                                      <p:cBhvr>
                                        <p:cTn id="195" dur="26">
                                          <p:stCondLst>
                                            <p:cond delay="1312"/>
                                          </p:stCondLst>
                                        </p:cTn>
                                        <p:tgtEl>
                                          <p:spTgt spid="7"/>
                                        </p:tgtEl>
                                      </p:cBhvr>
                                      <p:to x="100000" y="80000"/>
                                    </p:animScale>
                                    <p:animScale>
                                      <p:cBhvr>
                                        <p:cTn id="196" dur="166" decel="50000">
                                          <p:stCondLst>
                                            <p:cond delay="1338"/>
                                          </p:stCondLst>
                                        </p:cTn>
                                        <p:tgtEl>
                                          <p:spTgt spid="7"/>
                                        </p:tgtEl>
                                      </p:cBhvr>
                                      <p:to x="100000" y="100000"/>
                                    </p:animScale>
                                    <p:animScale>
                                      <p:cBhvr>
                                        <p:cTn id="197" dur="26">
                                          <p:stCondLst>
                                            <p:cond delay="1642"/>
                                          </p:stCondLst>
                                        </p:cTn>
                                        <p:tgtEl>
                                          <p:spTgt spid="7"/>
                                        </p:tgtEl>
                                      </p:cBhvr>
                                      <p:to x="100000" y="90000"/>
                                    </p:animScale>
                                    <p:animScale>
                                      <p:cBhvr>
                                        <p:cTn id="198" dur="166" decel="50000">
                                          <p:stCondLst>
                                            <p:cond delay="1668"/>
                                          </p:stCondLst>
                                        </p:cTn>
                                        <p:tgtEl>
                                          <p:spTgt spid="7"/>
                                        </p:tgtEl>
                                      </p:cBhvr>
                                      <p:to x="100000" y="100000"/>
                                    </p:animScale>
                                    <p:animScale>
                                      <p:cBhvr>
                                        <p:cTn id="199" dur="26">
                                          <p:stCondLst>
                                            <p:cond delay="1808"/>
                                          </p:stCondLst>
                                        </p:cTn>
                                        <p:tgtEl>
                                          <p:spTgt spid="7"/>
                                        </p:tgtEl>
                                      </p:cBhvr>
                                      <p:to x="100000" y="95000"/>
                                    </p:animScale>
                                    <p:animScale>
                                      <p:cBhvr>
                                        <p:cTn id="20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600200"/>
            <a:ext cx="7924800" cy="4853136"/>
          </a:xfrm>
        </p:spPr>
        <p:txBody>
          <a:bodyPr>
            <a:normAutofit fontScale="92500" lnSpcReduction="10000"/>
          </a:bodyPr>
          <a:lstStyle/>
          <a:p>
            <a:pPr>
              <a:buFont typeface="+mj-lt"/>
              <a:buAutoNum type="arabicPeriod"/>
            </a:pPr>
            <a:r>
              <a:rPr lang="en-US" sz="2600" dirty="0" err="1"/>
              <a:t>Aktor</a:t>
            </a:r>
            <a:r>
              <a:rPr lang="en-US" sz="2600" dirty="0"/>
              <a:t> (</a:t>
            </a:r>
            <a:r>
              <a:rPr lang="en-US" sz="2600" i="1" dirty="0"/>
              <a:t>State actor and Non-state actors</a:t>
            </a:r>
            <a:r>
              <a:rPr lang="en-US" sz="2600" dirty="0"/>
              <a:t>)</a:t>
            </a:r>
          </a:p>
          <a:p>
            <a:pPr>
              <a:buFont typeface="+mj-lt"/>
              <a:buAutoNum type="arabicPeriod"/>
            </a:pPr>
            <a:r>
              <a:rPr lang="en-US" sz="2600" dirty="0" err="1"/>
              <a:t>Kedaulatan</a:t>
            </a:r>
            <a:r>
              <a:rPr lang="en-US" sz="2600" dirty="0"/>
              <a:t> (</a:t>
            </a:r>
            <a:r>
              <a:rPr lang="en-US" sz="2600" i="1" dirty="0"/>
              <a:t>Sovereignty</a:t>
            </a:r>
            <a:r>
              <a:rPr lang="en-US" sz="2600" dirty="0"/>
              <a:t>)</a:t>
            </a:r>
          </a:p>
          <a:p>
            <a:pPr>
              <a:buFont typeface="+mj-lt"/>
              <a:buAutoNum type="arabicPeriod"/>
            </a:pPr>
            <a:r>
              <a:rPr lang="en-US" sz="2600" dirty="0" err="1"/>
              <a:t>Kepentingan</a:t>
            </a:r>
            <a:r>
              <a:rPr lang="en-US" sz="2600" dirty="0"/>
              <a:t> </a:t>
            </a:r>
            <a:r>
              <a:rPr lang="en-US" sz="2600" dirty="0" err="1"/>
              <a:t>Nasional</a:t>
            </a:r>
            <a:r>
              <a:rPr lang="en-US" sz="2600" dirty="0"/>
              <a:t> (</a:t>
            </a:r>
            <a:r>
              <a:rPr lang="en-US" sz="2600" i="1" dirty="0"/>
              <a:t>National Interest</a:t>
            </a:r>
            <a:r>
              <a:rPr lang="en-US" sz="2600" dirty="0"/>
              <a:t>)</a:t>
            </a:r>
          </a:p>
          <a:p>
            <a:pPr>
              <a:buFont typeface="+mj-lt"/>
              <a:buAutoNum type="arabicPeriod"/>
            </a:pPr>
            <a:r>
              <a:rPr lang="en-US" sz="2600" dirty="0"/>
              <a:t>Power (</a:t>
            </a:r>
            <a:r>
              <a:rPr lang="en-US" sz="2600" i="1" dirty="0"/>
              <a:t>Force, Influence, Authority</a:t>
            </a:r>
            <a:r>
              <a:rPr lang="en-US" sz="2600" dirty="0"/>
              <a:t>)</a:t>
            </a:r>
          </a:p>
          <a:p>
            <a:pPr>
              <a:buFont typeface="+mj-lt"/>
              <a:buAutoNum type="arabicPeriod"/>
            </a:pPr>
            <a:r>
              <a:rPr lang="en-US" sz="2600" dirty="0" err="1"/>
              <a:t>Interdependensi</a:t>
            </a:r>
            <a:r>
              <a:rPr lang="en-US" sz="2600" dirty="0"/>
              <a:t> (</a:t>
            </a:r>
            <a:r>
              <a:rPr lang="en-US" sz="2600" i="1" dirty="0"/>
              <a:t>Interdependenc</a:t>
            </a:r>
            <a:r>
              <a:rPr lang="en-US" sz="2600" dirty="0"/>
              <a:t>y)</a:t>
            </a:r>
          </a:p>
          <a:p>
            <a:pPr>
              <a:buFont typeface="+mj-lt"/>
              <a:buAutoNum type="arabicPeriod"/>
            </a:pPr>
            <a:r>
              <a:rPr lang="en-US" sz="2600" dirty="0" err="1"/>
              <a:t>Kerjasama</a:t>
            </a:r>
            <a:r>
              <a:rPr lang="en-US" sz="2600" dirty="0"/>
              <a:t> (</a:t>
            </a:r>
            <a:r>
              <a:rPr lang="en-US" sz="2600" i="1" dirty="0"/>
              <a:t>Cooperation</a:t>
            </a:r>
            <a:r>
              <a:rPr lang="en-US" sz="2600" dirty="0"/>
              <a:t>)</a:t>
            </a:r>
          </a:p>
          <a:p>
            <a:pPr>
              <a:buFont typeface="+mj-lt"/>
              <a:buAutoNum type="arabicPeriod"/>
            </a:pPr>
            <a:r>
              <a:rPr lang="en-US" sz="2600" dirty="0" err="1"/>
              <a:t>Konflik</a:t>
            </a:r>
            <a:r>
              <a:rPr lang="en-US" sz="2600" dirty="0"/>
              <a:t> (</a:t>
            </a:r>
            <a:r>
              <a:rPr lang="en-US" sz="2600" i="1" dirty="0"/>
              <a:t>Conflict</a:t>
            </a:r>
            <a:r>
              <a:rPr lang="en-US" sz="2600" dirty="0"/>
              <a:t>)</a:t>
            </a:r>
          </a:p>
          <a:p>
            <a:pPr>
              <a:buFont typeface="+mj-lt"/>
              <a:buAutoNum type="arabicPeriod"/>
            </a:pPr>
            <a:r>
              <a:rPr lang="en-US" sz="2600" dirty="0" err="1"/>
              <a:t>Globalisasi</a:t>
            </a:r>
            <a:r>
              <a:rPr lang="en-US" sz="2600" dirty="0"/>
              <a:t> (</a:t>
            </a:r>
            <a:r>
              <a:rPr lang="en-US" sz="2600" i="1" dirty="0"/>
              <a:t>Globalization</a:t>
            </a:r>
            <a:r>
              <a:rPr lang="en-US" sz="2600" dirty="0"/>
              <a:t>)</a:t>
            </a:r>
          </a:p>
          <a:p>
            <a:pPr>
              <a:buFont typeface="+mj-lt"/>
              <a:buAutoNum type="arabicPeriod"/>
            </a:pPr>
            <a:r>
              <a:rPr lang="en-US" sz="2600" dirty="0" err="1"/>
              <a:t>Perang</a:t>
            </a:r>
            <a:r>
              <a:rPr lang="en-US" sz="2600" dirty="0"/>
              <a:t> </a:t>
            </a:r>
            <a:r>
              <a:rPr lang="en-US" sz="2600" dirty="0" err="1"/>
              <a:t>dan</a:t>
            </a:r>
            <a:r>
              <a:rPr lang="en-US" sz="2600" dirty="0"/>
              <a:t> </a:t>
            </a:r>
            <a:r>
              <a:rPr lang="en-US" sz="2600" dirty="0" err="1"/>
              <a:t>Damai</a:t>
            </a:r>
            <a:r>
              <a:rPr lang="en-US" sz="2600" dirty="0"/>
              <a:t> (</a:t>
            </a:r>
            <a:r>
              <a:rPr lang="en-US" sz="2600" i="1" dirty="0"/>
              <a:t>War and Peace</a:t>
            </a:r>
            <a:r>
              <a:rPr lang="en-US" sz="2600" dirty="0"/>
              <a:t>)</a:t>
            </a:r>
          </a:p>
          <a:p>
            <a:pPr>
              <a:buFont typeface="+mj-lt"/>
              <a:buAutoNum type="arabicPeriod"/>
            </a:pPr>
            <a:r>
              <a:rPr lang="en-US" sz="2600" dirty="0" err="1"/>
              <a:t>Keamanan</a:t>
            </a:r>
            <a:r>
              <a:rPr lang="en-US" sz="2600" dirty="0"/>
              <a:t> (</a:t>
            </a:r>
            <a:r>
              <a:rPr lang="en-US" sz="2600" i="1" dirty="0"/>
              <a:t>Security</a:t>
            </a:r>
            <a:r>
              <a:rPr lang="en-US" sz="2600" dirty="0"/>
              <a:t>)</a:t>
            </a:r>
          </a:p>
        </p:txBody>
      </p:sp>
      <p:sp>
        <p:nvSpPr>
          <p:cNvPr id="4" name="Title 1"/>
          <p:cNvSpPr>
            <a:spLocks noGrp="1"/>
          </p:cNvSpPr>
          <p:nvPr>
            <p:ph type="title"/>
          </p:nvPr>
        </p:nvSpPr>
        <p:spPr>
          <a:xfrm>
            <a:off x="609600" y="274638"/>
            <a:ext cx="7924800" cy="1138138"/>
          </a:xfrm>
        </p:spPr>
        <p:txBody>
          <a:bodyPr/>
          <a:lstStyle/>
          <a:p>
            <a:pPr algn="ctr"/>
            <a:r>
              <a:rPr lang="en-US" dirty="0">
                <a:solidFill>
                  <a:srgbClr val="FFFF00"/>
                </a:solidFill>
              </a:rPr>
              <a:t>KONSEP-KONSEP DASAR DALAM STUDI HI</a:t>
            </a:r>
            <a:br>
              <a:rPr lang="en-US" dirty="0">
                <a:solidFill>
                  <a:srgbClr val="FFFF00"/>
                </a:solidFill>
              </a:rPr>
            </a:br>
            <a:r>
              <a:rPr lang="en-US" dirty="0">
                <a:solidFill>
                  <a:srgbClr val="FFFF00"/>
                </a:solidFill>
              </a:rPr>
              <a:t>(BASIC CONCEPTS IN THE STUDY OF IR)</a:t>
            </a:r>
            <a:endParaRPr lang="id-ID" dirty="0">
              <a:solidFill>
                <a:srgbClr val="FFFF00"/>
              </a:solidFill>
            </a:endParaRPr>
          </a:p>
        </p:txBody>
      </p:sp>
    </p:spTree>
    <p:extLst>
      <p:ext uri="{BB962C8B-B14F-4D97-AF65-F5344CB8AC3E}">
        <p14:creationId xmlns:p14="http://schemas.microsoft.com/office/powerpoint/2010/main" val="4159364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562074"/>
          </a:xfrm>
        </p:spPr>
        <p:txBody>
          <a:bodyPr/>
          <a:lstStyle/>
          <a:p>
            <a:pPr algn="ctr"/>
            <a:r>
              <a:rPr lang="en-US" sz="3200" dirty="0">
                <a:solidFill>
                  <a:srgbClr val="FFFF00"/>
                </a:solidFill>
              </a:rPr>
              <a:t>NATIONAL INTEREST</a:t>
            </a:r>
          </a:p>
        </p:txBody>
      </p:sp>
      <p:sp>
        <p:nvSpPr>
          <p:cNvPr id="3" name="Content Placeholder 2"/>
          <p:cNvSpPr>
            <a:spLocks noGrp="1"/>
          </p:cNvSpPr>
          <p:nvPr>
            <p:ph sz="quarter" idx="13"/>
          </p:nvPr>
        </p:nvSpPr>
        <p:spPr>
          <a:xfrm>
            <a:off x="609600" y="980728"/>
            <a:ext cx="8066856" cy="5328592"/>
          </a:xfrm>
        </p:spPr>
        <p:txBody>
          <a:bodyPr>
            <a:noAutofit/>
          </a:bodyPr>
          <a:lstStyle/>
          <a:p>
            <a:r>
              <a:rPr lang="en-US" sz="1800" dirty="0"/>
              <a:t>The topic of 'National Interest' has been central to the study of international affairs for a long time, and is of great current concern. The national interest is a key explanatory tool in the analysis and understanding of foreign policy.  </a:t>
            </a:r>
          </a:p>
          <a:p>
            <a:r>
              <a:rPr lang="en-US" sz="1800" dirty="0"/>
              <a:t>Scott </a:t>
            </a:r>
            <a:r>
              <a:rPr lang="en-US" sz="1800" dirty="0" err="1"/>
              <a:t>Burchill</a:t>
            </a:r>
            <a:r>
              <a:rPr lang="en-US" sz="1800" dirty="0"/>
              <a:t> argues that is the motivations of state policy in the external realm. Or in  the French expression </a:t>
            </a:r>
            <a:r>
              <a:rPr lang="en-US" sz="1800" b="1" i="1" dirty="0"/>
              <a:t>raison </a:t>
            </a:r>
            <a:r>
              <a:rPr lang="en-US" sz="1800" b="1" i="1" dirty="0" err="1"/>
              <a:t>d'État</a:t>
            </a:r>
            <a:r>
              <a:rPr lang="en-US" sz="1800" dirty="0"/>
              <a:t> ("reason of State") behind goals and ambitions of a state in international relations.</a:t>
            </a:r>
          </a:p>
          <a:p>
            <a:pPr fontAlgn="t"/>
            <a:r>
              <a:rPr lang="en-US" sz="1800" dirty="0"/>
              <a:t>Charles Bear :  the notion of national interest in  IR     has been used to describe the underlying rationale for the behavior of states in a threatening global environment, which preserves and protects one's values against another.</a:t>
            </a:r>
          </a:p>
          <a:p>
            <a:r>
              <a:rPr lang="en-US" sz="1800" dirty="0"/>
              <a:t>The concept of “national interest” has two meanings. First,  national interest in the context of international politics, meaning the interests of a nation state in a global arena. This concept must be contrasted with group interests, international interests or global interests.</a:t>
            </a:r>
          </a:p>
          <a:p>
            <a:r>
              <a:rPr lang="en-US" sz="1800" dirty="0"/>
              <a:t>Second, national interest is state interest or interests of state as the highest level in domestic politics, meaning governmental interest or a government that represents the peoples’ interest. Interests of state are more important than local interests, collective interests or individual interests.</a:t>
            </a:r>
          </a:p>
        </p:txBody>
      </p:sp>
    </p:spTree>
    <p:extLst>
      <p:ext uri="{BB962C8B-B14F-4D97-AF65-F5344CB8AC3E}">
        <p14:creationId xmlns:p14="http://schemas.microsoft.com/office/powerpoint/2010/main" val="2459982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490066"/>
          </a:xfrm>
        </p:spPr>
        <p:txBody>
          <a:bodyPr/>
          <a:lstStyle/>
          <a:p>
            <a:pPr algn="ctr"/>
            <a:r>
              <a:rPr lang="en-US" dirty="0">
                <a:solidFill>
                  <a:srgbClr val="FFFF00"/>
                </a:solidFill>
              </a:rPr>
              <a:t>What Does NATIONAL INTEREST INCLUDE?</a:t>
            </a:r>
          </a:p>
        </p:txBody>
      </p:sp>
      <p:sp>
        <p:nvSpPr>
          <p:cNvPr id="3" name="Content Placeholder 2"/>
          <p:cNvSpPr>
            <a:spLocks noGrp="1"/>
          </p:cNvSpPr>
          <p:nvPr>
            <p:ph sz="quarter" idx="13"/>
          </p:nvPr>
        </p:nvSpPr>
        <p:spPr>
          <a:xfrm>
            <a:off x="609600" y="1124744"/>
            <a:ext cx="8138864" cy="5328592"/>
          </a:xfrm>
        </p:spPr>
        <p:txBody>
          <a:bodyPr>
            <a:normAutofit fontScale="92500" lnSpcReduction="10000"/>
          </a:bodyPr>
          <a:lstStyle/>
          <a:p>
            <a:r>
              <a:rPr lang="en-US" sz="2200" dirty="0"/>
              <a:t>Scholars define national interest variously.  Some put self-preservation (territorial integrity, political independence, and fundamental government institutions) at the head list.</a:t>
            </a:r>
          </a:p>
          <a:p>
            <a:r>
              <a:rPr lang="en-US" sz="2200" dirty="0"/>
              <a:t>Other categories of national interest focus on self-sufficiency, prestige, aggrandizement (</a:t>
            </a:r>
            <a:r>
              <a:rPr lang="en-US" sz="2200" dirty="0" err="1"/>
              <a:t>meluaskan</a:t>
            </a:r>
            <a:r>
              <a:rPr lang="en-US" sz="2200" dirty="0"/>
              <a:t> </a:t>
            </a:r>
            <a:r>
              <a:rPr lang="en-US" sz="2200" dirty="0" err="1"/>
              <a:t>wilayah</a:t>
            </a:r>
            <a:r>
              <a:rPr lang="en-US" sz="2200" dirty="0"/>
              <a:t>).</a:t>
            </a:r>
          </a:p>
          <a:p>
            <a:pPr fontAlgn="t"/>
            <a:r>
              <a:rPr lang="en-US" sz="2200" dirty="0"/>
              <a:t>Charles Bear focused on the notion of territory and commerce as being the defining features of national interest.</a:t>
            </a:r>
          </a:p>
          <a:p>
            <a:r>
              <a:rPr lang="en-US" sz="2200" dirty="0"/>
              <a:t>Joseph Nye’s view “in a democracy, the national interest is simply what citizens, say it is.</a:t>
            </a:r>
          </a:p>
          <a:p>
            <a:r>
              <a:rPr lang="en-US" sz="2200" dirty="0"/>
              <a:t>Morgenthau saw two levels of national interest, the primary (the vital) and the secondary. To preserve the first, which concerns the nation’s physical, political and cultural identity and survival or security of the nation, there can be no compromise or  hesitation about going to war. Secondary interests, those over which one may seek to negotiate or compromise, are harder to define.</a:t>
            </a:r>
          </a:p>
          <a:p>
            <a:r>
              <a:rPr lang="en-US" sz="2200" dirty="0" err="1"/>
              <a:t>Rozeta</a:t>
            </a:r>
            <a:r>
              <a:rPr lang="en-US" sz="2200" dirty="0"/>
              <a:t> </a:t>
            </a:r>
            <a:r>
              <a:rPr lang="en-US" sz="2200" dirty="0" err="1"/>
              <a:t>Shembilku</a:t>
            </a:r>
            <a:r>
              <a:rPr lang="en-US" sz="2200" dirty="0"/>
              <a:t>: An interest can be described as primary, permanent, and specific, or secondary, temporary and general.</a:t>
            </a:r>
          </a:p>
          <a:p>
            <a:endParaRPr lang="en-US" dirty="0"/>
          </a:p>
        </p:txBody>
      </p:sp>
    </p:spTree>
    <p:extLst>
      <p:ext uri="{BB962C8B-B14F-4D97-AF65-F5344CB8AC3E}">
        <p14:creationId xmlns:p14="http://schemas.microsoft.com/office/powerpoint/2010/main" val="2519072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7924800" cy="562074"/>
          </a:xfrm>
        </p:spPr>
        <p:txBody>
          <a:bodyPr/>
          <a:lstStyle/>
          <a:p>
            <a:pPr algn="ctr"/>
            <a:r>
              <a:rPr lang="en-US" sz="2800" dirty="0">
                <a:solidFill>
                  <a:srgbClr val="FFFF00"/>
                </a:solidFill>
              </a:rPr>
              <a:t>Criteria for defining national interest</a:t>
            </a:r>
          </a:p>
        </p:txBody>
      </p:sp>
      <p:sp>
        <p:nvSpPr>
          <p:cNvPr id="3" name="Content Placeholder 2"/>
          <p:cNvSpPr>
            <a:spLocks noGrp="1"/>
          </p:cNvSpPr>
          <p:nvPr>
            <p:ph sz="quarter" idx="13"/>
          </p:nvPr>
        </p:nvSpPr>
        <p:spPr>
          <a:xfrm>
            <a:off x="609600" y="764704"/>
            <a:ext cx="8138864" cy="5688632"/>
          </a:xfrm>
        </p:spPr>
        <p:txBody>
          <a:bodyPr>
            <a:noAutofit/>
          </a:bodyPr>
          <a:lstStyle/>
          <a:p>
            <a:r>
              <a:rPr lang="en-US" sz="2000" dirty="0">
                <a:solidFill>
                  <a:srgbClr val="00B0F0"/>
                </a:solidFill>
              </a:rPr>
              <a:t>Ideological criteria</a:t>
            </a:r>
            <a:r>
              <a:rPr lang="en-US" sz="1800" dirty="0"/>
              <a:t>: if a country’s ideology is liberal-democratic, it will make policies supporting democratic government and movement to oppose totalitarian ones.</a:t>
            </a:r>
          </a:p>
          <a:p>
            <a:r>
              <a:rPr lang="en-US" sz="2000" dirty="0">
                <a:solidFill>
                  <a:srgbClr val="00B0F0"/>
                </a:solidFill>
              </a:rPr>
              <a:t>Moral and legal criteria</a:t>
            </a:r>
            <a:r>
              <a:rPr lang="en-US" sz="1800" dirty="0"/>
              <a:t>: the imperative to act honestly (</a:t>
            </a:r>
            <a:r>
              <a:rPr lang="en-US" sz="1800" i="1" dirty="0" err="1"/>
              <a:t>keharusan</a:t>
            </a:r>
            <a:r>
              <a:rPr lang="en-US" sz="1800" i="1" dirty="0"/>
              <a:t> </a:t>
            </a:r>
            <a:r>
              <a:rPr lang="en-US" sz="1800" i="1" dirty="0" err="1"/>
              <a:t>bertindak</a:t>
            </a:r>
            <a:r>
              <a:rPr lang="en-US" sz="1800" i="1" dirty="0"/>
              <a:t> </a:t>
            </a:r>
            <a:r>
              <a:rPr lang="en-US" sz="1800" i="1" dirty="0" err="1"/>
              <a:t>jujur</a:t>
            </a:r>
            <a:r>
              <a:rPr lang="en-US" sz="1800" dirty="0"/>
              <a:t>) and make decisions in accordance with international law and international norms.</a:t>
            </a:r>
          </a:p>
          <a:p>
            <a:r>
              <a:rPr lang="en-US" sz="2000" dirty="0">
                <a:solidFill>
                  <a:srgbClr val="00B0F0"/>
                </a:solidFill>
              </a:rPr>
              <a:t>Pragmatic criteria</a:t>
            </a:r>
            <a:r>
              <a:rPr lang="en-US" sz="1800" dirty="0"/>
              <a:t>: unemotional, calculated decisions to deal with on ground realities.</a:t>
            </a:r>
          </a:p>
          <a:p>
            <a:r>
              <a:rPr lang="en-US" sz="2000" dirty="0">
                <a:solidFill>
                  <a:srgbClr val="00B0F0"/>
                </a:solidFill>
              </a:rPr>
              <a:t>Bureaucratic criteria</a:t>
            </a:r>
            <a:r>
              <a:rPr lang="en-US" sz="1800" dirty="0"/>
              <a:t>: each countries tend to exaggerate  (</a:t>
            </a:r>
            <a:r>
              <a:rPr lang="en-US" sz="1800" dirty="0" err="1"/>
              <a:t>membesar-besarkan</a:t>
            </a:r>
            <a:r>
              <a:rPr lang="en-US" sz="1800" dirty="0"/>
              <a:t>) its specific funding request and to argue in the name of national interest rather than its own interest.</a:t>
            </a:r>
          </a:p>
          <a:p>
            <a:r>
              <a:rPr lang="en-US" sz="2000" dirty="0">
                <a:solidFill>
                  <a:srgbClr val="00B0F0"/>
                </a:solidFill>
              </a:rPr>
              <a:t>Partisan criteria</a:t>
            </a:r>
            <a:r>
              <a:rPr lang="en-US" sz="1800" dirty="0"/>
              <a:t>: to equate the success of one’ s political party with an entire nation’s success.</a:t>
            </a:r>
          </a:p>
          <a:p>
            <a:r>
              <a:rPr lang="en-US" sz="2000" dirty="0">
                <a:solidFill>
                  <a:srgbClr val="00B0F0"/>
                </a:solidFill>
              </a:rPr>
              <a:t>Racial criteria</a:t>
            </a:r>
            <a:r>
              <a:rPr lang="en-US" sz="1800" dirty="0"/>
              <a:t>: national interest defined in terms of interest of an ethnic or racial minority or majority</a:t>
            </a:r>
          </a:p>
          <a:p>
            <a:pPr fontAlgn="t"/>
            <a:r>
              <a:rPr lang="en-US" sz="2000" dirty="0">
                <a:solidFill>
                  <a:srgbClr val="00B0F0"/>
                </a:solidFill>
              </a:rPr>
              <a:t>Class-status criteria</a:t>
            </a:r>
            <a:r>
              <a:rPr lang="en-US" sz="2000" dirty="0"/>
              <a:t>:</a:t>
            </a:r>
            <a:r>
              <a:rPr lang="en-US" sz="1800" i="1" dirty="0"/>
              <a:t> </a:t>
            </a:r>
            <a:r>
              <a:rPr lang="en-US" sz="1800" dirty="0"/>
              <a:t>a particular class will defend its interest while defining national interest.</a:t>
            </a:r>
          </a:p>
          <a:p>
            <a:pPr fontAlgn="t"/>
            <a:r>
              <a:rPr lang="en-US" sz="2000" dirty="0">
                <a:solidFill>
                  <a:srgbClr val="00B0F0"/>
                </a:solidFill>
              </a:rPr>
              <a:t>Foreign-dependency criteria</a:t>
            </a:r>
            <a:r>
              <a:rPr lang="en-US" sz="2000" dirty="0"/>
              <a:t>: protector states define policy obligations of their dependencies</a:t>
            </a:r>
          </a:p>
          <a:p>
            <a:endParaRPr lang="en-US" sz="1800" dirty="0"/>
          </a:p>
        </p:txBody>
      </p:sp>
    </p:spTree>
    <p:extLst>
      <p:ext uri="{BB962C8B-B14F-4D97-AF65-F5344CB8AC3E}">
        <p14:creationId xmlns:p14="http://schemas.microsoft.com/office/powerpoint/2010/main" val="1304539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7" end="7"/>
                                            </p:txEl>
                                          </p:spTgt>
                                        </p:tgtEl>
                                        <p:attrNameLst>
                                          <p:attrName>style.visibility</p:attrName>
                                        </p:attrNameLst>
                                      </p:cBhvr>
                                      <p:to>
                                        <p:strVal val="visible"/>
                                      </p:to>
                                    </p:set>
                                    <p:animEffect transition="in" filter="wipe(down)">
                                      <p:cBhvr>
                                        <p:cTn id="133" dur="580">
                                          <p:stCondLst>
                                            <p:cond delay="0"/>
                                          </p:stCondLst>
                                        </p:cTn>
                                        <p:tgtEl>
                                          <p:spTgt spid="3">
                                            <p:txEl>
                                              <p:pRg st="7" end="7"/>
                                            </p:txEl>
                                          </p:spTgt>
                                        </p:tgtEl>
                                      </p:cBhvr>
                                    </p:animEffect>
                                    <p:anim calcmode="lin" valueType="num">
                                      <p:cBhvr>
                                        <p:cTn id="13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7" end="7"/>
                                            </p:txEl>
                                          </p:spTgt>
                                        </p:tgtEl>
                                      </p:cBhvr>
                                      <p:to x="100000" y="60000"/>
                                    </p:animScale>
                                    <p:animScale>
                                      <p:cBhvr>
                                        <p:cTn id="140" dur="166" decel="50000">
                                          <p:stCondLst>
                                            <p:cond delay="676"/>
                                          </p:stCondLst>
                                        </p:cTn>
                                        <p:tgtEl>
                                          <p:spTgt spid="3">
                                            <p:txEl>
                                              <p:pRg st="7" end="7"/>
                                            </p:txEl>
                                          </p:spTgt>
                                        </p:tgtEl>
                                      </p:cBhvr>
                                      <p:to x="100000" y="100000"/>
                                    </p:animScale>
                                    <p:animScale>
                                      <p:cBhvr>
                                        <p:cTn id="141" dur="26">
                                          <p:stCondLst>
                                            <p:cond delay="1312"/>
                                          </p:stCondLst>
                                        </p:cTn>
                                        <p:tgtEl>
                                          <p:spTgt spid="3">
                                            <p:txEl>
                                              <p:pRg st="7" end="7"/>
                                            </p:txEl>
                                          </p:spTgt>
                                        </p:tgtEl>
                                      </p:cBhvr>
                                      <p:to x="100000" y="80000"/>
                                    </p:animScale>
                                    <p:animScale>
                                      <p:cBhvr>
                                        <p:cTn id="142" dur="166" decel="50000">
                                          <p:stCondLst>
                                            <p:cond delay="1338"/>
                                          </p:stCondLst>
                                        </p:cTn>
                                        <p:tgtEl>
                                          <p:spTgt spid="3">
                                            <p:txEl>
                                              <p:pRg st="7" end="7"/>
                                            </p:txEl>
                                          </p:spTgt>
                                        </p:tgtEl>
                                      </p:cBhvr>
                                      <p:to x="100000" y="100000"/>
                                    </p:animScale>
                                    <p:animScale>
                                      <p:cBhvr>
                                        <p:cTn id="143" dur="26">
                                          <p:stCondLst>
                                            <p:cond delay="1642"/>
                                          </p:stCondLst>
                                        </p:cTn>
                                        <p:tgtEl>
                                          <p:spTgt spid="3">
                                            <p:txEl>
                                              <p:pRg st="7" end="7"/>
                                            </p:txEl>
                                          </p:spTgt>
                                        </p:tgtEl>
                                      </p:cBhvr>
                                      <p:to x="100000" y="90000"/>
                                    </p:animScale>
                                    <p:animScale>
                                      <p:cBhvr>
                                        <p:cTn id="144" dur="166" decel="50000">
                                          <p:stCondLst>
                                            <p:cond delay="1668"/>
                                          </p:stCondLst>
                                        </p:cTn>
                                        <p:tgtEl>
                                          <p:spTgt spid="3">
                                            <p:txEl>
                                              <p:pRg st="7" end="7"/>
                                            </p:txEl>
                                          </p:spTgt>
                                        </p:tgtEl>
                                      </p:cBhvr>
                                      <p:to x="100000" y="100000"/>
                                    </p:animScale>
                                    <p:animScale>
                                      <p:cBhvr>
                                        <p:cTn id="145" dur="26">
                                          <p:stCondLst>
                                            <p:cond delay="1808"/>
                                          </p:stCondLst>
                                        </p:cTn>
                                        <p:tgtEl>
                                          <p:spTgt spid="3">
                                            <p:txEl>
                                              <p:pRg st="7" end="7"/>
                                            </p:txEl>
                                          </p:spTgt>
                                        </p:tgtEl>
                                      </p:cBhvr>
                                      <p:to x="100000" y="95000"/>
                                    </p:animScale>
                                    <p:animScale>
                                      <p:cBhvr>
                                        <p:cTn id="146"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490066"/>
          </a:xfrm>
        </p:spPr>
        <p:txBody>
          <a:bodyPr/>
          <a:lstStyle/>
          <a:p>
            <a:pPr algn="ctr"/>
            <a:r>
              <a:rPr lang="en-US" sz="2400" dirty="0">
                <a:solidFill>
                  <a:srgbClr val="FFFF00"/>
                </a:solidFill>
              </a:rPr>
              <a:t>NATIONAL INTEREST IN CONSTUCTIVIST PERSPECTIVE</a:t>
            </a:r>
          </a:p>
        </p:txBody>
      </p:sp>
      <p:sp>
        <p:nvSpPr>
          <p:cNvPr id="3" name="Content Placeholder 2"/>
          <p:cNvSpPr>
            <a:spLocks noGrp="1"/>
          </p:cNvSpPr>
          <p:nvPr>
            <p:ph sz="quarter" idx="13"/>
          </p:nvPr>
        </p:nvSpPr>
        <p:spPr>
          <a:xfrm>
            <a:off x="609600" y="980728"/>
            <a:ext cx="8282880" cy="5328592"/>
          </a:xfrm>
        </p:spPr>
        <p:txBody>
          <a:bodyPr>
            <a:noAutofit/>
          </a:bodyPr>
          <a:lstStyle/>
          <a:p>
            <a:r>
              <a:rPr lang="en-US" sz="2300" dirty="0"/>
              <a:t>Martha </a:t>
            </a:r>
            <a:r>
              <a:rPr lang="en-US" sz="2300" dirty="0" err="1"/>
              <a:t>Finnemore</a:t>
            </a:r>
            <a:r>
              <a:rPr lang="en-US" sz="2300" dirty="0"/>
              <a:t>: Interests",  "are not just 'out there' waiting to be discovered; they are constructed through social interaction“.</a:t>
            </a:r>
          </a:p>
          <a:p>
            <a:r>
              <a:rPr lang="en-US" sz="2300" dirty="0" err="1"/>
              <a:t>Finnemore</a:t>
            </a:r>
            <a:r>
              <a:rPr lang="en-US" sz="2300" dirty="0"/>
              <a:t> attempts to "develop a systemic approach to understanding state interests and state behavior by investigating an international structure, not of power, but of meaning and social value“.</a:t>
            </a:r>
          </a:p>
          <a:p>
            <a:r>
              <a:rPr lang="en-US" sz="2300" dirty="0"/>
              <a:t>Interest and identities are central determinants of state behavior   to explaining the international system.</a:t>
            </a:r>
          </a:p>
          <a:p>
            <a:r>
              <a:rPr lang="en-US" sz="2300" dirty="0" err="1"/>
              <a:t>Finnemore</a:t>
            </a:r>
            <a:r>
              <a:rPr lang="en-US" sz="2300" dirty="0"/>
              <a:t>  both emphasize that while ideas and processes tend to explain the social construction of identities and interests, such ideas and processes form a structure of their own which impact upon international actors.</a:t>
            </a:r>
          </a:p>
          <a:p>
            <a:r>
              <a:rPr lang="en-US" sz="2300" dirty="0"/>
              <a:t> Their central difference from realist/</a:t>
            </a:r>
            <a:r>
              <a:rPr lang="en-US" sz="2300" dirty="0" err="1"/>
              <a:t>neorealists</a:t>
            </a:r>
            <a:r>
              <a:rPr lang="en-US" sz="2300" dirty="0"/>
              <a:t> is to see the structure of international politics in primarily ideational, rather than material, terms.</a:t>
            </a:r>
          </a:p>
        </p:txBody>
      </p:sp>
    </p:spTree>
    <p:extLst>
      <p:ext uri="{BB962C8B-B14F-4D97-AF65-F5344CB8AC3E}">
        <p14:creationId xmlns:p14="http://schemas.microsoft.com/office/powerpoint/2010/main" val="1572813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562074"/>
          </a:xfrm>
        </p:spPr>
        <p:txBody>
          <a:bodyPr/>
          <a:lstStyle/>
          <a:p>
            <a:pPr algn="ctr"/>
            <a:r>
              <a:rPr lang="en-US" dirty="0">
                <a:solidFill>
                  <a:srgbClr val="FFFF00"/>
                </a:solidFill>
              </a:rPr>
              <a:t>POWER</a:t>
            </a:r>
          </a:p>
        </p:txBody>
      </p:sp>
      <p:sp>
        <p:nvSpPr>
          <p:cNvPr id="3" name="Content Placeholder 2"/>
          <p:cNvSpPr>
            <a:spLocks noGrp="1"/>
          </p:cNvSpPr>
          <p:nvPr>
            <p:ph sz="quarter" idx="13"/>
          </p:nvPr>
        </p:nvSpPr>
        <p:spPr>
          <a:xfrm>
            <a:off x="609600" y="980728"/>
            <a:ext cx="8210872" cy="5877272"/>
          </a:xfrm>
        </p:spPr>
        <p:txBody>
          <a:bodyPr>
            <a:normAutofit lnSpcReduction="10000"/>
          </a:bodyPr>
          <a:lstStyle/>
          <a:p>
            <a:r>
              <a:rPr lang="en-US" sz="2300" dirty="0"/>
              <a:t>Power is the most central concept in International Relations. Hans Morgenthau is the foremost advocate of the concept of power as the theoretical core of international politics. </a:t>
            </a:r>
          </a:p>
          <a:p>
            <a:r>
              <a:rPr lang="en-US" sz="2300" dirty="0"/>
              <a:t>Unfortunately, there has been little systematic examination of the concept of power, so that its meaning remained ambiguous. Power in IR is defined in several different ways.</a:t>
            </a:r>
          </a:p>
          <a:p>
            <a:r>
              <a:rPr lang="en-US" sz="2300" dirty="0">
                <a:solidFill>
                  <a:srgbClr val="00B0F0"/>
                </a:solidFill>
              </a:rPr>
              <a:t>KENNETH WALTZ</a:t>
            </a:r>
            <a:r>
              <a:rPr lang="en-US" sz="2300" dirty="0"/>
              <a:t>: power is a key concept in realist theories of international politics, while conceding  that its proper definition remains a matter of controversy.</a:t>
            </a:r>
          </a:p>
          <a:p>
            <a:r>
              <a:rPr lang="en-US" sz="2300" dirty="0">
                <a:solidFill>
                  <a:srgbClr val="00B0F0"/>
                </a:solidFill>
              </a:rPr>
              <a:t>ROBERT GILPIN</a:t>
            </a:r>
            <a:r>
              <a:rPr lang="en-US" sz="2300" dirty="0"/>
              <a:t>: the concept of power as one of the most troublesome in the field of international relations.</a:t>
            </a:r>
          </a:p>
          <a:p>
            <a:r>
              <a:rPr lang="en-US" sz="2300" dirty="0">
                <a:solidFill>
                  <a:srgbClr val="00B0F0"/>
                </a:solidFill>
              </a:rPr>
              <a:t>MORGENTHAU</a:t>
            </a:r>
            <a:r>
              <a:rPr lang="en-US" sz="2300" dirty="0"/>
              <a:t>: the concept of political power poses one of the most difficult and controversial problem of political science.</a:t>
            </a:r>
          </a:p>
          <a:p>
            <a:r>
              <a:rPr lang="en-US" sz="2300" dirty="0">
                <a:solidFill>
                  <a:srgbClr val="00B0F0"/>
                </a:solidFill>
              </a:rPr>
              <a:t>DAVID BALDWIN</a:t>
            </a:r>
            <a:r>
              <a:rPr lang="en-US" sz="2300" dirty="0"/>
              <a:t>: the long history of discussions of the role and the nature of power in IR has failed to generate much agreement</a:t>
            </a:r>
            <a:r>
              <a:rPr lang="en-US" sz="2400" dirty="0"/>
              <a:t>.</a:t>
            </a:r>
          </a:p>
        </p:txBody>
      </p:sp>
    </p:spTree>
    <p:extLst>
      <p:ext uri="{BB962C8B-B14F-4D97-AF65-F5344CB8AC3E}">
        <p14:creationId xmlns:p14="http://schemas.microsoft.com/office/powerpoint/2010/main" val="1692039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11560" y="980728"/>
            <a:ext cx="7924800" cy="5616624"/>
          </a:xfrm>
        </p:spPr>
        <p:txBody>
          <a:bodyPr>
            <a:normAutofit/>
          </a:bodyPr>
          <a:lstStyle/>
          <a:p>
            <a:r>
              <a:rPr lang="en-US" sz="2200" dirty="0"/>
              <a:t>Scientists and practitioners of IR, have used the following concepts of power:</a:t>
            </a:r>
          </a:p>
          <a:p>
            <a:pPr marL="457200" indent="-457200">
              <a:buFont typeface="+mj-lt"/>
              <a:buAutoNum type="arabicPeriod"/>
            </a:pPr>
            <a:r>
              <a:rPr lang="en-US" sz="2200" dirty="0"/>
              <a:t>Power as a goal of states;</a:t>
            </a:r>
          </a:p>
          <a:p>
            <a:pPr marL="457200" indent="-457200">
              <a:buFont typeface="+mj-lt"/>
              <a:buAutoNum type="arabicPeriod"/>
            </a:pPr>
            <a:r>
              <a:rPr lang="en-US" sz="2200" dirty="0"/>
              <a:t>Power as a measure of influence or control over outcomes, events, actors, and issues;</a:t>
            </a:r>
          </a:p>
          <a:p>
            <a:pPr marL="457200" indent="-457200">
              <a:buFont typeface="+mj-lt"/>
              <a:buAutoNum type="arabicPeriod"/>
            </a:pPr>
            <a:r>
              <a:rPr lang="en-US" sz="2200" dirty="0"/>
              <a:t>Power as reflecting of victory in conflict and the attainment of security;</a:t>
            </a:r>
          </a:p>
          <a:p>
            <a:pPr marL="457200" indent="-457200">
              <a:buFont typeface="+mj-lt"/>
              <a:buAutoNum type="arabicPeriod"/>
            </a:pPr>
            <a:r>
              <a:rPr lang="en-US" sz="2200" dirty="0"/>
              <a:t>Power as a control over resources and capabilities;</a:t>
            </a:r>
          </a:p>
          <a:p>
            <a:pPr marL="457200" indent="-457200">
              <a:buFont typeface="+mj-lt"/>
              <a:buAutoNum type="arabicPeriod"/>
            </a:pPr>
            <a:r>
              <a:rPr lang="en-US" sz="2200" dirty="0"/>
              <a:t>Power as a status which some states or actors possess and others do not..</a:t>
            </a:r>
          </a:p>
          <a:p>
            <a:r>
              <a:rPr lang="en-US" sz="2200" dirty="0">
                <a:solidFill>
                  <a:srgbClr val="00B0F0"/>
                </a:solidFill>
              </a:rPr>
              <a:t>ROBERT DAHL</a:t>
            </a:r>
            <a:r>
              <a:rPr lang="en-US" sz="2200" dirty="0"/>
              <a:t>: power is that situations if actor A causing (or having the ability to cause) actor B to do something that B otherwise would not do. In this sense, power equated with influence.</a:t>
            </a:r>
          </a:p>
          <a:p>
            <a:endParaRPr lang="en-US" dirty="0"/>
          </a:p>
        </p:txBody>
      </p:sp>
      <p:sp>
        <p:nvSpPr>
          <p:cNvPr id="4" name="Title 1"/>
          <p:cNvSpPr>
            <a:spLocks noGrp="1"/>
          </p:cNvSpPr>
          <p:nvPr>
            <p:ph type="title"/>
          </p:nvPr>
        </p:nvSpPr>
        <p:spPr>
          <a:xfrm>
            <a:off x="609600" y="274638"/>
            <a:ext cx="7924800" cy="562074"/>
          </a:xfrm>
        </p:spPr>
        <p:txBody>
          <a:bodyPr/>
          <a:lstStyle/>
          <a:p>
            <a:pPr algn="ctr"/>
            <a:r>
              <a:rPr lang="en-US" dirty="0">
                <a:solidFill>
                  <a:srgbClr val="FFFF00"/>
                </a:solidFill>
              </a:rPr>
              <a:t>POWER</a:t>
            </a:r>
          </a:p>
        </p:txBody>
      </p:sp>
    </p:spTree>
    <p:extLst>
      <p:ext uri="{BB962C8B-B14F-4D97-AF65-F5344CB8AC3E}">
        <p14:creationId xmlns:p14="http://schemas.microsoft.com/office/powerpoint/2010/main" val="1793334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980728"/>
            <a:ext cx="7924800" cy="5400600"/>
          </a:xfrm>
        </p:spPr>
        <p:txBody>
          <a:bodyPr>
            <a:normAutofit/>
          </a:bodyPr>
          <a:lstStyle/>
          <a:p>
            <a:r>
              <a:rPr lang="en-US" sz="2400" dirty="0">
                <a:solidFill>
                  <a:srgbClr val="00B0F0"/>
                </a:solidFill>
              </a:rPr>
              <a:t>K.J. HOLSTI</a:t>
            </a:r>
            <a:r>
              <a:rPr lang="en-US" sz="2400" dirty="0"/>
              <a:t>: concept of power includes not only a matter of influence, but also about capabilities. Elements of influence required as a device for achieving or maintaining purposes. While the capabilities of a physical or mental strength that is used as a suppressor device to persuade, threaten or impose sanctions on the other side.</a:t>
            </a:r>
          </a:p>
          <a:p>
            <a:r>
              <a:rPr lang="en-US" sz="2400" dirty="0">
                <a:solidFill>
                  <a:srgbClr val="00B0F0"/>
                </a:solidFill>
              </a:rPr>
              <a:t>DAVID BALDWIN</a:t>
            </a:r>
            <a:r>
              <a:rPr lang="en-US" sz="2400" dirty="0"/>
              <a:t>: we must distinguish the concept of power as the capabilities and power as a relationship. If power is used as a relational concept, it signifies a situation in which an actor can bring another actor do something, even against the latter’s own will.  </a:t>
            </a:r>
          </a:p>
          <a:p>
            <a:r>
              <a:rPr lang="en-US" sz="2400" dirty="0">
                <a:solidFill>
                  <a:srgbClr val="00B0F0"/>
                </a:solidFill>
              </a:rPr>
              <a:t>COULUMBIS &amp; WOLFE</a:t>
            </a:r>
            <a:r>
              <a:rPr lang="en-US" sz="2400" dirty="0"/>
              <a:t>: the concept of power at least contains three elements, namely the forces, influences, and authorities.</a:t>
            </a:r>
          </a:p>
        </p:txBody>
      </p:sp>
      <p:sp>
        <p:nvSpPr>
          <p:cNvPr id="4" name="Title 1"/>
          <p:cNvSpPr>
            <a:spLocks noGrp="1"/>
          </p:cNvSpPr>
          <p:nvPr>
            <p:ph type="title"/>
          </p:nvPr>
        </p:nvSpPr>
        <p:spPr>
          <a:xfrm>
            <a:off x="609600" y="274638"/>
            <a:ext cx="7924800" cy="562074"/>
          </a:xfrm>
        </p:spPr>
        <p:txBody>
          <a:bodyPr/>
          <a:lstStyle/>
          <a:p>
            <a:pPr algn="ctr"/>
            <a:r>
              <a:rPr lang="en-US" dirty="0">
                <a:solidFill>
                  <a:srgbClr val="FFFF00"/>
                </a:solidFill>
              </a:rPr>
              <a:t>POWER</a:t>
            </a:r>
          </a:p>
        </p:txBody>
      </p:sp>
    </p:spTree>
    <p:extLst>
      <p:ext uri="{BB962C8B-B14F-4D97-AF65-F5344CB8AC3E}">
        <p14:creationId xmlns:p14="http://schemas.microsoft.com/office/powerpoint/2010/main" val="1112675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3630</TotalTime>
  <Words>1400</Words>
  <Application>Microsoft Office PowerPoint</Application>
  <PresentationFormat>On-screen Show (4:3)</PresentationFormat>
  <Paragraphs>70</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Arial Narrow</vt:lpstr>
      <vt:lpstr>Horizon</vt:lpstr>
      <vt:lpstr>PENGANTAR HUBUNGAN INTERNASIONAL (Introduction to International Relations)</vt:lpstr>
      <vt:lpstr>KONSEP-KONSEP DASAR DALAM STUDI HI (BASIC CONCEPTS IN THE STUDY OF IR)</vt:lpstr>
      <vt:lpstr>NATIONAL INTEREST</vt:lpstr>
      <vt:lpstr>What Does NATIONAL INTEREST INCLUDE?</vt:lpstr>
      <vt:lpstr>Criteria for defining national interest</vt:lpstr>
      <vt:lpstr>NATIONAL INTEREST IN CONSTUCTIVIST PERSPECTIVE</vt:lpstr>
      <vt:lpstr>POWER</vt:lpstr>
      <vt:lpstr>POWER</vt:lpstr>
      <vt:lpstr>POWER</vt:lpstr>
      <vt:lpstr>POWER</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HUBUNGAN INTERNASIONAL (Introduction to International Relations)</dc:title>
  <dc:creator>Umar</dc:creator>
  <cp:lastModifiedBy>Umar Bakry</cp:lastModifiedBy>
  <cp:revision>290</cp:revision>
  <dcterms:created xsi:type="dcterms:W3CDTF">2011-04-21T06:18:54Z</dcterms:created>
  <dcterms:modified xsi:type="dcterms:W3CDTF">2026-04-17T02:36:05Z</dcterms:modified>
</cp:coreProperties>
</file>