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319" r:id="rId3"/>
    <p:sldId id="324" r:id="rId4"/>
    <p:sldId id="325" r:id="rId5"/>
    <p:sldId id="327" r:id="rId6"/>
    <p:sldId id="326" r:id="rId7"/>
    <p:sldId id="328" r:id="rId8"/>
    <p:sldId id="329" r:id="rId9"/>
    <p:sldId id="330" r:id="rId10"/>
    <p:sldId id="331" r:id="rId1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300" autoAdjust="0"/>
    <p:restoredTop sz="94660"/>
  </p:normalViewPr>
  <p:slideViewPr>
    <p:cSldViewPr>
      <p:cViewPr varScale="1">
        <p:scale>
          <a:sx n="71" d="100"/>
          <a:sy n="71" d="100"/>
        </p:scale>
        <p:origin x="120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8AB59043-0C52-46BD-A8C8-B7EAAC64ED71}" type="datetimeFigureOut">
              <a:rPr lang="id-ID" smtClean="0"/>
              <a:t>17/04/2026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59043-0C52-46BD-A8C8-B7EAAC64ED71}" type="datetimeFigureOut">
              <a:rPr lang="id-ID" smtClean="0"/>
              <a:t>17/04/2026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59043-0C52-46BD-A8C8-B7EAAC64ED71}" type="datetimeFigureOut">
              <a:rPr lang="id-ID" smtClean="0"/>
              <a:t>17/04/2026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8AB59043-0C52-46BD-A8C8-B7EAAC64ED71}" type="datetimeFigureOut">
              <a:rPr lang="id-ID" smtClean="0"/>
              <a:t>17/04/2026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
        <p:nvSpPr>
          <p:cNvPr id="8" name="Content Placeholder 7"/>
          <p:cNvSpPr>
            <a:spLocks noGrp="1"/>
          </p:cNvSpPr>
          <p:nvPr>
            <p:ph sz="quarter" idx="13"/>
          </p:nvPr>
        </p:nvSpPr>
        <p:spPr>
          <a:xfrm>
            <a:off x="609600" y="1600200"/>
            <a:ext cx="792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B59043-0C52-46BD-A8C8-B7EAAC64ED71}" type="datetimeFigureOut">
              <a:rPr lang="id-ID" smtClean="0"/>
              <a:t>17/04/2026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8AB59043-0C52-46BD-A8C8-B7EAAC64ED71}" type="datetimeFigureOut">
              <a:rPr lang="id-ID" smtClean="0"/>
              <a:t>17/04/2026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09600" y="274638"/>
            <a:ext cx="7924800" cy="11430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8AB59043-0C52-46BD-A8C8-B7EAAC64ED71}" type="datetimeFigureOut">
              <a:rPr lang="id-ID" smtClean="0"/>
              <a:t>17/04/2026</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AB59043-0C52-46BD-A8C8-B7EAAC64ED71}" type="datetimeFigureOut">
              <a:rPr lang="id-ID" smtClean="0"/>
              <a:t>17/04/2026</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59043-0C52-46BD-A8C8-B7EAAC64ED71}" type="datetimeFigureOut">
              <a:rPr lang="id-ID" smtClean="0"/>
              <a:t>17/04/2026</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59043-0C52-46BD-A8C8-B7EAAC64ED71}" type="datetimeFigureOut">
              <a:rPr lang="id-ID" smtClean="0"/>
              <a:t>17/04/2026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59043-0C52-46BD-A8C8-B7EAAC64ED71}" type="datetimeFigureOut">
              <a:rPr lang="id-ID" smtClean="0"/>
              <a:t>17/04/2026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8AB59043-0C52-46BD-A8C8-B7EAAC64ED71}" type="datetimeFigureOut">
              <a:rPr lang="id-ID" smtClean="0"/>
              <a:t>17/04/2026</a:t>
            </a:fld>
            <a:endParaRPr lang="id-ID"/>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id-ID"/>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851B530B-2484-490E-AB32-C13DA3E31FB1}" type="slidenum">
              <a:rPr lang="id-ID" smtClean="0"/>
              <a:t>‹#›</a:t>
            </a:fld>
            <a:endParaRPr lang="id-ID"/>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5373216"/>
            <a:ext cx="6521152" cy="1152128"/>
          </a:xfrm>
        </p:spPr>
        <p:txBody>
          <a:bodyPr>
            <a:normAutofit fontScale="62500" lnSpcReduction="20000"/>
          </a:bodyPr>
          <a:lstStyle/>
          <a:p>
            <a:r>
              <a:rPr lang="id-ID" sz="4800" dirty="0">
                <a:solidFill>
                  <a:srgbClr val="FFFF00"/>
                </a:solidFill>
              </a:rPr>
              <a:t>DR. UMAR S. BAKRY, MA</a:t>
            </a:r>
            <a:br>
              <a:rPr lang="id-ID" sz="4400" b="1" dirty="0"/>
            </a:br>
            <a:r>
              <a:rPr lang="id-ID" sz="4500" dirty="0">
                <a:solidFill>
                  <a:schemeClr val="tx1"/>
                </a:solidFill>
              </a:rPr>
              <a:t>Assoaciate Professor in International Relations</a:t>
            </a:r>
            <a:br>
              <a:rPr lang="id-ID" sz="4500" dirty="0">
                <a:solidFill>
                  <a:schemeClr val="tx1"/>
                </a:solidFill>
              </a:rPr>
            </a:br>
            <a:r>
              <a:rPr lang="id-ID" sz="4500" dirty="0">
                <a:solidFill>
                  <a:schemeClr val="tx1"/>
                </a:solidFill>
              </a:rPr>
              <a:t>Universitas Jayabaya</a:t>
            </a:r>
          </a:p>
        </p:txBody>
      </p:sp>
      <p:sp>
        <p:nvSpPr>
          <p:cNvPr id="2" name="Title 1"/>
          <p:cNvSpPr>
            <a:spLocks noGrp="1"/>
          </p:cNvSpPr>
          <p:nvPr>
            <p:ph type="ctrTitle"/>
          </p:nvPr>
        </p:nvSpPr>
        <p:spPr>
          <a:xfrm>
            <a:off x="0" y="381001"/>
            <a:ext cx="9144000" cy="1607839"/>
          </a:xfrm>
        </p:spPr>
        <p:txBody>
          <a:bodyPr/>
          <a:lstStyle/>
          <a:p>
            <a:r>
              <a:rPr lang="id-ID" sz="3800" b="1" dirty="0">
                <a:solidFill>
                  <a:srgbClr val="FFFF00"/>
                </a:solidFill>
              </a:rPr>
              <a:t>PENGANTAR HUBUNGAN INTERNASIONAL</a:t>
            </a:r>
            <a:br>
              <a:rPr lang="id-ID" sz="3800" b="1" dirty="0">
                <a:solidFill>
                  <a:srgbClr val="FFFF00"/>
                </a:solidFill>
              </a:rPr>
            </a:br>
            <a:r>
              <a:rPr lang="id-ID" sz="3800" b="1" dirty="0"/>
              <a:t>(</a:t>
            </a:r>
            <a:r>
              <a:rPr lang="id-ID" b="1" dirty="0"/>
              <a:t>Introduction to International Relations)</a:t>
            </a:r>
            <a:endParaRPr lang="id-ID" sz="3800" b="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2482488"/>
            <a:ext cx="2702223" cy="2448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6379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fade">
                                      <p:cBhvr>
                                        <p:cTn id="14" dur="2000"/>
                                        <p:tgtEl>
                                          <p:spTgt spid="1026"/>
                                        </p:tgtEl>
                                      </p:cBhvr>
                                    </p:animEffect>
                                    <p:anim calcmode="lin" valueType="num">
                                      <p:cBhvr>
                                        <p:cTn id="15" dur="2000" fill="hold"/>
                                        <p:tgtEl>
                                          <p:spTgt spid="1026"/>
                                        </p:tgtEl>
                                        <p:attrNameLst>
                                          <p:attrName>ppt_w</p:attrName>
                                        </p:attrNameLst>
                                      </p:cBhvr>
                                      <p:tavLst>
                                        <p:tav tm="0" fmla="#ppt_w*sin(2.5*pi*$)">
                                          <p:val>
                                            <p:fltVal val="0"/>
                                          </p:val>
                                        </p:tav>
                                        <p:tav tm="100000">
                                          <p:val>
                                            <p:fltVal val="1"/>
                                          </p:val>
                                        </p:tav>
                                      </p:tavLst>
                                    </p:anim>
                                    <p:anim calcmode="lin" valueType="num">
                                      <p:cBhvr>
                                        <p:cTn id="16" dur="2000" fill="hold"/>
                                        <p:tgtEl>
                                          <p:spTgt spid="1026"/>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p:cTn id="2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95536" y="980728"/>
            <a:ext cx="8748464" cy="5400600"/>
          </a:xfrm>
        </p:spPr>
        <p:txBody>
          <a:bodyPr>
            <a:noAutofit/>
          </a:bodyPr>
          <a:lstStyle/>
          <a:p>
            <a:r>
              <a:rPr lang="en-US" sz="1800" dirty="0" err="1"/>
              <a:t>Aktor</a:t>
            </a:r>
            <a:r>
              <a:rPr lang="en-US" sz="1800" dirty="0"/>
              <a:t> non-</a:t>
            </a:r>
            <a:r>
              <a:rPr lang="en-US" sz="1800" dirty="0" err="1"/>
              <a:t>negara</a:t>
            </a:r>
            <a:r>
              <a:rPr lang="en-US" sz="1800" dirty="0"/>
              <a:t> </a:t>
            </a:r>
            <a:r>
              <a:rPr lang="en-US" sz="1800" dirty="0" err="1"/>
              <a:t>dapat</a:t>
            </a:r>
            <a:r>
              <a:rPr lang="en-US" sz="1800" dirty="0"/>
              <a:t> </a:t>
            </a:r>
            <a:r>
              <a:rPr lang="en-US" sz="1800" dirty="0" err="1"/>
              <a:t>membantu</a:t>
            </a:r>
            <a:r>
              <a:rPr lang="en-US" sz="1800" dirty="0"/>
              <a:t> </a:t>
            </a:r>
            <a:r>
              <a:rPr lang="en-US" sz="1800" dirty="0" err="1"/>
              <a:t>dalam</a:t>
            </a:r>
            <a:r>
              <a:rPr lang="en-US" sz="1800" dirty="0"/>
              <a:t> </a:t>
            </a:r>
            <a:r>
              <a:rPr lang="en-US" sz="1800" dirty="0" err="1"/>
              <a:t>membangun</a:t>
            </a:r>
            <a:r>
              <a:rPr lang="en-US" sz="1800" dirty="0"/>
              <a:t> </a:t>
            </a:r>
            <a:r>
              <a:rPr lang="en-US" sz="1800" dirty="0" err="1"/>
              <a:t>pendapat</a:t>
            </a:r>
            <a:r>
              <a:rPr lang="en-US" sz="1800" dirty="0"/>
              <a:t> </a:t>
            </a:r>
            <a:r>
              <a:rPr lang="en-US" sz="1800" dirty="0" err="1"/>
              <a:t>dalam</a:t>
            </a:r>
            <a:r>
              <a:rPr lang="en-US" sz="1800" dirty="0"/>
              <a:t> </a:t>
            </a:r>
            <a:r>
              <a:rPr lang="en-US" sz="1800" dirty="0" err="1"/>
              <a:t>urusan</a:t>
            </a:r>
            <a:r>
              <a:rPr lang="en-US" sz="1800" dirty="0"/>
              <a:t> </a:t>
            </a:r>
            <a:r>
              <a:rPr lang="en-US" sz="1800" dirty="0" err="1"/>
              <a:t>internasional</a:t>
            </a:r>
            <a:r>
              <a:rPr lang="en-US" sz="1800" dirty="0"/>
              <a:t>, </a:t>
            </a:r>
            <a:r>
              <a:rPr lang="en-US" sz="1800" dirty="0" err="1"/>
              <a:t>seperti</a:t>
            </a:r>
            <a:r>
              <a:rPr lang="en-US" sz="1800" dirty="0"/>
              <a:t> </a:t>
            </a:r>
            <a:r>
              <a:rPr lang="en-US" sz="1800" dirty="0" err="1"/>
              <a:t>Dewan</a:t>
            </a:r>
            <a:r>
              <a:rPr lang="en-US" sz="1800" dirty="0"/>
              <a:t> </a:t>
            </a:r>
            <a:r>
              <a:rPr lang="en-US" sz="1800" dirty="0" err="1"/>
              <a:t>Hak</a:t>
            </a:r>
            <a:r>
              <a:rPr lang="en-US" sz="1800" dirty="0"/>
              <a:t> </a:t>
            </a:r>
            <a:r>
              <a:rPr lang="en-US" sz="1800" dirty="0" err="1"/>
              <a:t>Asasi</a:t>
            </a:r>
            <a:r>
              <a:rPr lang="en-US" sz="1800" dirty="0"/>
              <a:t> </a:t>
            </a:r>
            <a:r>
              <a:rPr lang="en-US" sz="1800" dirty="0" err="1"/>
              <a:t>Manusia</a:t>
            </a:r>
            <a:r>
              <a:rPr lang="en-US" sz="1800" dirty="0"/>
              <a:t>. </a:t>
            </a:r>
            <a:r>
              <a:rPr lang="en-US" sz="1800" dirty="0" err="1"/>
              <a:t>Organisasi</a:t>
            </a:r>
            <a:r>
              <a:rPr lang="en-US" sz="1800" dirty="0"/>
              <a:t> </a:t>
            </a:r>
            <a:r>
              <a:rPr lang="en-US" sz="1800" dirty="0" err="1"/>
              <a:t>internasional</a:t>
            </a:r>
            <a:r>
              <a:rPr lang="en-US" sz="1800" dirty="0"/>
              <a:t> </a:t>
            </a:r>
            <a:r>
              <a:rPr lang="en-US" sz="1800" dirty="0" err="1"/>
              <a:t>resmi</a:t>
            </a:r>
            <a:r>
              <a:rPr lang="en-US" sz="1800" dirty="0"/>
              <a:t> </a:t>
            </a:r>
            <a:r>
              <a:rPr lang="en-US" sz="1800" dirty="0" err="1"/>
              <a:t>juga</a:t>
            </a:r>
            <a:r>
              <a:rPr lang="en-US" sz="1800" dirty="0"/>
              <a:t> </a:t>
            </a:r>
            <a:r>
              <a:rPr lang="en-US" sz="1800" dirty="0" err="1"/>
              <a:t>dapat</a:t>
            </a:r>
            <a:r>
              <a:rPr lang="en-US" sz="1800" dirty="0"/>
              <a:t> </a:t>
            </a:r>
            <a:r>
              <a:rPr lang="en-US" sz="1800" dirty="0" err="1"/>
              <a:t>mengandalkan</a:t>
            </a:r>
            <a:r>
              <a:rPr lang="en-US" sz="1800" dirty="0"/>
              <a:t> </a:t>
            </a:r>
            <a:r>
              <a:rPr lang="en-US" sz="1800" dirty="0" err="1"/>
              <a:t>aktor-aktor</a:t>
            </a:r>
            <a:r>
              <a:rPr lang="en-US" sz="1800" dirty="0"/>
              <a:t> non-</a:t>
            </a:r>
            <a:r>
              <a:rPr lang="en-US" sz="1800" dirty="0" err="1"/>
              <a:t>negara</a:t>
            </a:r>
            <a:r>
              <a:rPr lang="en-US" sz="1800" dirty="0"/>
              <a:t>, </a:t>
            </a:r>
            <a:r>
              <a:rPr lang="en-US" sz="1800" dirty="0" err="1"/>
              <a:t>khususnya</a:t>
            </a:r>
            <a:r>
              <a:rPr lang="en-US" sz="1800" dirty="0"/>
              <a:t> LSM </a:t>
            </a:r>
            <a:r>
              <a:rPr lang="en-US" sz="1800" dirty="0" err="1"/>
              <a:t>dalam</a:t>
            </a:r>
            <a:r>
              <a:rPr lang="en-US" sz="1800" dirty="0"/>
              <a:t> </a:t>
            </a:r>
            <a:r>
              <a:rPr lang="en-US" sz="1800" dirty="0" err="1"/>
              <a:t>bentuk</a:t>
            </a:r>
            <a:r>
              <a:rPr lang="en-US" sz="1800" dirty="0"/>
              <a:t> </a:t>
            </a:r>
            <a:r>
              <a:rPr lang="en-US" sz="1800" dirty="0" err="1"/>
              <a:t>mitra</a:t>
            </a:r>
            <a:r>
              <a:rPr lang="en-US" sz="1800" dirty="0"/>
              <a:t> </a:t>
            </a:r>
            <a:r>
              <a:rPr lang="en-US" sz="1800" dirty="0" err="1"/>
              <a:t>pelaksana</a:t>
            </a:r>
            <a:r>
              <a:rPr lang="en-US" sz="1800" dirty="0"/>
              <a:t> </a:t>
            </a:r>
            <a:r>
              <a:rPr lang="en-US" sz="1800" dirty="0" err="1"/>
              <a:t>dalam</a:t>
            </a:r>
            <a:r>
              <a:rPr lang="en-US" sz="1800" dirty="0"/>
              <a:t> </a:t>
            </a:r>
            <a:r>
              <a:rPr lang="en-US" sz="1800" dirty="0" err="1"/>
              <a:t>konteks</a:t>
            </a:r>
            <a:r>
              <a:rPr lang="en-US" sz="1800" dirty="0"/>
              <a:t> </a:t>
            </a:r>
            <a:r>
              <a:rPr lang="en-US" sz="1800" dirty="0" err="1"/>
              <a:t>nasional</a:t>
            </a:r>
            <a:r>
              <a:rPr lang="en-US" sz="1800" dirty="0"/>
              <a:t>.</a:t>
            </a:r>
          </a:p>
          <a:p>
            <a:r>
              <a:rPr lang="en-US" sz="1800" dirty="0" err="1"/>
              <a:t>Perkembangan</a:t>
            </a:r>
            <a:r>
              <a:rPr lang="en-US" sz="1800" dirty="0"/>
              <a:t> </a:t>
            </a:r>
            <a:r>
              <a:rPr lang="en-US" sz="1800" dirty="0" err="1"/>
              <a:t>aktor</a:t>
            </a:r>
            <a:r>
              <a:rPr lang="en-US" sz="1800" dirty="0"/>
              <a:t> non-</a:t>
            </a:r>
            <a:r>
              <a:rPr lang="en-US" sz="1800" dirty="0" err="1"/>
              <a:t>negara</a:t>
            </a:r>
            <a:r>
              <a:rPr lang="en-US" sz="1800" dirty="0"/>
              <a:t> di era </a:t>
            </a:r>
            <a:r>
              <a:rPr lang="en-US" sz="1800" dirty="0" err="1"/>
              <a:t>pasca-Perang</a:t>
            </a:r>
            <a:r>
              <a:rPr lang="en-US" sz="1800" dirty="0"/>
              <a:t> </a:t>
            </a:r>
            <a:r>
              <a:rPr lang="en-US" sz="1800" dirty="0" err="1"/>
              <a:t>Dingin</a:t>
            </a:r>
            <a:r>
              <a:rPr lang="en-US" sz="1800" dirty="0"/>
              <a:t> </a:t>
            </a:r>
            <a:r>
              <a:rPr lang="en-US" sz="1800" dirty="0" err="1"/>
              <a:t>telah</a:t>
            </a:r>
            <a:r>
              <a:rPr lang="en-US" sz="1800" dirty="0"/>
              <a:t> </a:t>
            </a:r>
            <a:r>
              <a:rPr lang="en-US" sz="1800" dirty="0" err="1"/>
              <a:t>menjadi</a:t>
            </a:r>
            <a:r>
              <a:rPr lang="en-US" sz="1800" dirty="0"/>
              <a:t> </a:t>
            </a:r>
            <a:r>
              <a:rPr lang="en-US" sz="1800" dirty="0" err="1"/>
              <a:t>salah</a:t>
            </a:r>
            <a:r>
              <a:rPr lang="en-US" sz="1800" dirty="0"/>
              <a:t> </a:t>
            </a:r>
            <a:r>
              <a:rPr lang="en-US" sz="1800" dirty="0" err="1"/>
              <a:t>satu</a:t>
            </a:r>
            <a:r>
              <a:rPr lang="en-US" sz="1800" dirty="0"/>
              <a:t> </a:t>
            </a:r>
            <a:r>
              <a:rPr lang="en-US" sz="1800" dirty="0" err="1"/>
              <a:t>faktor</a:t>
            </a:r>
            <a:r>
              <a:rPr lang="en-US" sz="1800" dirty="0"/>
              <a:t> yang </a:t>
            </a:r>
            <a:r>
              <a:rPr lang="en-US" sz="1800" dirty="0" err="1"/>
              <a:t>mengarah</a:t>
            </a:r>
            <a:r>
              <a:rPr lang="en-US" sz="1800" dirty="0"/>
              <a:t> </a:t>
            </a:r>
            <a:r>
              <a:rPr lang="en-US" sz="1800" dirty="0" err="1"/>
              <a:t>ke</a:t>
            </a:r>
            <a:r>
              <a:rPr lang="en-US" sz="1800" dirty="0"/>
              <a:t> </a:t>
            </a:r>
            <a:r>
              <a:rPr lang="en-US" sz="1800" dirty="0" err="1"/>
              <a:t>Paradigma</a:t>
            </a:r>
            <a:r>
              <a:rPr lang="en-US" sz="1800" dirty="0"/>
              <a:t> Cobweb </a:t>
            </a:r>
            <a:r>
              <a:rPr lang="en-US" sz="1800" dirty="0" err="1"/>
              <a:t>dalam</a:t>
            </a:r>
            <a:r>
              <a:rPr lang="en-US" sz="1800" dirty="0"/>
              <a:t> </a:t>
            </a:r>
            <a:r>
              <a:rPr lang="en-US" sz="1800" dirty="0" err="1"/>
              <a:t>politik</a:t>
            </a:r>
            <a:r>
              <a:rPr lang="en-US" sz="1800" dirty="0"/>
              <a:t> </a:t>
            </a:r>
            <a:r>
              <a:rPr lang="en-US" sz="1800" dirty="0" err="1"/>
              <a:t>internasional</a:t>
            </a:r>
            <a:r>
              <a:rPr lang="en-US" sz="1800" dirty="0"/>
              <a:t>. Di </a:t>
            </a:r>
            <a:r>
              <a:rPr lang="en-US" sz="1800" dirty="0" err="1"/>
              <a:t>bawah</a:t>
            </a:r>
            <a:r>
              <a:rPr lang="en-US" sz="1800" dirty="0"/>
              <a:t> </a:t>
            </a:r>
            <a:r>
              <a:rPr lang="en-US" sz="1800" dirty="0" err="1"/>
              <a:t>paradigma</a:t>
            </a:r>
            <a:r>
              <a:rPr lang="en-US" sz="1800" dirty="0"/>
              <a:t> </a:t>
            </a:r>
            <a:r>
              <a:rPr lang="en-US" sz="1800" dirty="0" err="1"/>
              <a:t>ini</a:t>
            </a:r>
            <a:r>
              <a:rPr lang="en-US" sz="1800" dirty="0"/>
              <a:t>, </a:t>
            </a:r>
            <a:r>
              <a:rPr lang="en-US" sz="1800" dirty="0" err="1"/>
              <a:t>negara-negara</a:t>
            </a:r>
            <a:r>
              <a:rPr lang="en-US" sz="1800" dirty="0"/>
              <a:t> Westphalia </a:t>
            </a:r>
            <a:r>
              <a:rPr lang="en-US" sz="1800" dirty="0" err="1"/>
              <a:t>tradisional</a:t>
            </a:r>
            <a:r>
              <a:rPr lang="en-US" sz="1800" dirty="0"/>
              <a:t> </a:t>
            </a:r>
            <a:r>
              <a:rPr lang="en-US" sz="1800" dirty="0" err="1"/>
              <a:t>mengalami</a:t>
            </a:r>
            <a:r>
              <a:rPr lang="en-US" sz="1800" dirty="0"/>
              <a:t> </a:t>
            </a:r>
            <a:r>
              <a:rPr lang="en-US" sz="1800" dirty="0" err="1"/>
              <a:t>erosi</a:t>
            </a:r>
            <a:r>
              <a:rPr lang="en-US" sz="1800" dirty="0"/>
              <a:t> </a:t>
            </a:r>
            <a:r>
              <a:rPr lang="en-US" sz="1800" dirty="0" err="1"/>
              <a:t>kekuasaan</a:t>
            </a:r>
            <a:r>
              <a:rPr lang="en-US" sz="1800" dirty="0"/>
              <a:t> </a:t>
            </a:r>
            <a:r>
              <a:rPr lang="en-US" sz="1800" dirty="0" err="1"/>
              <a:t>dan</a:t>
            </a:r>
            <a:r>
              <a:rPr lang="en-US" sz="1800" dirty="0"/>
              <a:t> </a:t>
            </a:r>
            <a:r>
              <a:rPr lang="en-US" sz="1800" dirty="0" err="1"/>
              <a:t>kedaulatan</a:t>
            </a:r>
            <a:r>
              <a:rPr lang="en-US" sz="1800" dirty="0"/>
              <a:t>, </a:t>
            </a:r>
            <a:r>
              <a:rPr lang="en-US" sz="1800" dirty="0" err="1"/>
              <a:t>dan</a:t>
            </a:r>
            <a:r>
              <a:rPr lang="en-US" sz="1800" dirty="0"/>
              <a:t> </a:t>
            </a:r>
            <a:r>
              <a:rPr lang="en-US" sz="1800" dirty="0" err="1"/>
              <a:t>aktor-aktor</a:t>
            </a:r>
            <a:r>
              <a:rPr lang="en-US" sz="1800" dirty="0"/>
              <a:t> non-</a:t>
            </a:r>
            <a:r>
              <a:rPr lang="en-US" sz="1800" dirty="0" err="1"/>
              <a:t>negara</a:t>
            </a:r>
            <a:r>
              <a:rPr lang="en-US" sz="1800" dirty="0"/>
              <a:t> </a:t>
            </a:r>
            <a:r>
              <a:rPr lang="en-US" sz="1800" dirty="0" err="1"/>
              <a:t>merupakan</a:t>
            </a:r>
            <a:r>
              <a:rPr lang="en-US" sz="1800" dirty="0"/>
              <a:t> </a:t>
            </a:r>
            <a:r>
              <a:rPr lang="en-US" sz="1800" dirty="0" err="1"/>
              <a:t>bagian</a:t>
            </a:r>
            <a:r>
              <a:rPr lang="en-US" sz="1800" dirty="0"/>
              <a:t> </a:t>
            </a:r>
            <a:r>
              <a:rPr lang="en-US" sz="1800" dirty="0" err="1"/>
              <a:t>dari</a:t>
            </a:r>
            <a:r>
              <a:rPr lang="en-US" sz="1800" dirty="0"/>
              <a:t> </a:t>
            </a:r>
            <a:r>
              <a:rPr lang="en-US" sz="1800" dirty="0" err="1"/>
              <a:t>penyebabnya</a:t>
            </a:r>
            <a:r>
              <a:rPr lang="en-US" sz="1800" dirty="0"/>
              <a:t>.</a:t>
            </a:r>
          </a:p>
          <a:p>
            <a:r>
              <a:rPr lang="en-US" sz="1800" dirty="0" err="1"/>
              <a:t>Difasilitasi</a:t>
            </a:r>
            <a:r>
              <a:rPr lang="en-US" sz="1800" dirty="0"/>
              <a:t> </a:t>
            </a:r>
            <a:r>
              <a:rPr lang="en-US" sz="1800" dirty="0" err="1"/>
              <a:t>oleh</a:t>
            </a:r>
            <a:r>
              <a:rPr lang="en-US" sz="1800" dirty="0"/>
              <a:t> </a:t>
            </a:r>
            <a:r>
              <a:rPr lang="en-US" sz="1800" dirty="0" err="1"/>
              <a:t>globalisasi</a:t>
            </a:r>
            <a:r>
              <a:rPr lang="en-US" sz="1800" dirty="0"/>
              <a:t>, </a:t>
            </a:r>
            <a:r>
              <a:rPr lang="en-US" sz="1800" dirty="0" err="1"/>
              <a:t>aktor-aktor</a:t>
            </a:r>
            <a:r>
              <a:rPr lang="en-US" sz="1800" dirty="0"/>
              <a:t> non-</a:t>
            </a:r>
            <a:r>
              <a:rPr lang="en-US" sz="1800" dirty="0" err="1"/>
              <a:t>negara</a:t>
            </a:r>
            <a:r>
              <a:rPr lang="en-US" sz="1800" dirty="0"/>
              <a:t> </a:t>
            </a:r>
            <a:r>
              <a:rPr lang="en-US" sz="1800" dirty="0" err="1"/>
              <a:t>mengancam</a:t>
            </a:r>
            <a:r>
              <a:rPr lang="en-US" sz="1800" dirty="0"/>
              <a:t> </a:t>
            </a:r>
            <a:r>
              <a:rPr lang="en-US" sz="1800" dirty="0" err="1"/>
              <a:t>batas</a:t>
            </a:r>
            <a:r>
              <a:rPr lang="en-US" sz="1800" dirty="0"/>
              <a:t> </a:t>
            </a:r>
            <a:r>
              <a:rPr lang="en-US" sz="1800" dirty="0" err="1"/>
              <a:t>negara-bangsa</a:t>
            </a:r>
            <a:r>
              <a:rPr lang="en-US" sz="1800" dirty="0"/>
              <a:t> </a:t>
            </a:r>
            <a:r>
              <a:rPr lang="en-US" sz="1800" dirty="0" err="1"/>
              <a:t>dan</a:t>
            </a:r>
            <a:r>
              <a:rPr lang="en-US" sz="1800" dirty="0"/>
              <a:t> </a:t>
            </a:r>
            <a:r>
              <a:rPr lang="en-US" sz="1800" dirty="0" err="1"/>
              <a:t>klaim</a:t>
            </a:r>
            <a:r>
              <a:rPr lang="en-US" sz="1800" dirty="0"/>
              <a:t> </a:t>
            </a:r>
            <a:r>
              <a:rPr lang="en-US" sz="1800" dirty="0" err="1"/>
              <a:t>kedaulatan</a:t>
            </a:r>
            <a:r>
              <a:rPr lang="en-US" sz="1800" dirty="0"/>
              <a:t>. MNC </a:t>
            </a:r>
            <a:r>
              <a:rPr lang="en-US" sz="1800" dirty="0" err="1"/>
              <a:t>tidak</a:t>
            </a:r>
            <a:r>
              <a:rPr lang="en-US" sz="1800" dirty="0"/>
              <a:t> </a:t>
            </a:r>
            <a:r>
              <a:rPr lang="en-US" sz="1800" dirty="0" err="1"/>
              <a:t>selalu</a:t>
            </a:r>
            <a:r>
              <a:rPr lang="en-US" sz="1800" dirty="0"/>
              <a:t> </a:t>
            </a:r>
            <a:r>
              <a:rPr lang="en-US" sz="1800" dirty="0" err="1"/>
              <a:t>tunduk</a:t>
            </a:r>
            <a:r>
              <a:rPr lang="en-US" sz="1800" dirty="0"/>
              <a:t> </a:t>
            </a:r>
            <a:r>
              <a:rPr lang="en-US" sz="1800" dirty="0" err="1"/>
              <a:t>kepada</a:t>
            </a:r>
            <a:r>
              <a:rPr lang="en-US" sz="1800" dirty="0"/>
              <a:t> </a:t>
            </a:r>
            <a:r>
              <a:rPr lang="en-US" sz="1800" dirty="0" err="1"/>
              <a:t>kepentingan</a:t>
            </a:r>
            <a:r>
              <a:rPr lang="en-US" sz="1800" dirty="0"/>
              <a:t> </a:t>
            </a:r>
            <a:r>
              <a:rPr lang="en-US" sz="1800" dirty="0" err="1"/>
              <a:t>nasional</a:t>
            </a:r>
            <a:r>
              <a:rPr lang="en-US" sz="1800" dirty="0"/>
              <a:t>, </a:t>
            </a:r>
            <a:r>
              <a:rPr lang="en-US" sz="1800" dirty="0" err="1"/>
              <a:t>melainkan</a:t>
            </a:r>
            <a:r>
              <a:rPr lang="en-US" sz="1800" dirty="0"/>
              <a:t> loyal </a:t>
            </a:r>
            <a:r>
              <a:rPr lang="en-US" sz="1800" dirty="0" err="1"/>
              <a:t>kepada</a:t>
            </a:r>
            <a:r>
              <a:rPr lang="en-US" sz="1800" dirty="0"/>
              <a:t> </a:t>
            </a:r>
            <a:r>
              <a:rPr lang="en-US" sz="1800" dirty="0" err="1"/>
              <a:t>kepentingan</a:t>
            </a:r>
            <a:r>
              <a:rPr lang="en-US" sz="1800" dirty="0"/>
              <a:t> </a:t>
            </a:r>
            <a:r>
              <a:rPr lang="en-US" sz="1800" dirty="0" err="1"/>
              <a:t>korporasi</a:t>
            </a:r>
            <a:r>
              <a:rPr lang="en-US" sz="1800" dirty="0"/>
              <a:t>. </a:t>
            </a:r>
            <a:r>
              <a:rPr lang="en-US" sz="1800" dirty="0" err="1"/>
              <a:t>Aktor</a:t>
            </a:r>
            <a:r>
              <a:rPr lang="en-US" sz="1800" dirty="0"/>
              <a:t> non-</a:t>
            </a:r>
            <a:r>
              <a:rPr lang="en-US" sz="1800" dirty="0" err="1"/>
              <a:t>negara</a:t>
            </a:r>
            <a:r>
              <a:rPr lang="en-US" sz="1800" dirty="0"/>
              <a:t> </a:t>
            </a:r>
            <a:r>
              <a:rPr lang="en-US" sz="1800" dirty="0" err="1"/>
              <a:t>mengancam</a:t>
            </a:r>
            <a:r>
              <a:rPr lang="en-US" sz="1800" dirty="0"/>
              <a:t> </a:t>
            </a:r>
            <a:r>
              <a:rPr lang="en-US" sz="1800" dirty="0" err="1"/>
              <a:t>kedaulatan</a:t>
            </a:r>
            <a:r>
              <a:rPr lang="en-US" sz="1800" dirty="0"/>
              <a:t> </a:t>
            </a:r>
            <a:r>
              <a:rPr lang="en-US" sz="1800" dirty="0" err="1"/>
              <a:t>negara-bangsa</a:t>
            </a:r>
            <a:r>
              <a:rPr lang="en-US" sz="1800" dirty="0"/>
              <a:t> </a:t>
            </a:r>
            <a:r>
              <a:rPr lang="en-US" sz="1800" dirty="0" err="1"/>
              <a:t>dalam</a:t>
            </a:r>
            <a:r>
              <a:rPr lang="en-US" sz="1800" dirty="0"/>
              <a:t> </a:t>
            </a:r>
            <a:r>
              <a:rPr lang="en-US" sz="1800" dirty="0" err="1"/>
              <a:t>masalah</a:t>
            </a:r>
            <a:r>
              <a:rPr lang="en-US" sz="1800" dirty="0"/>
              <a:t> internal </a:t>
            </a:r>
            <a:r>
              <a:rPr lang="en-US" sz="1800" dirty="0" err="1"/>
              <a:t>melalui</a:t>
            </a:r>
            <a:r>
              <a:rPr lang="en-US" sz="1800" dirty="0"/>
              <a:t> </a:t>
            </a:r>
            <a:r>
              <a:rPr lang="en-US" sz="1800" dirty="0" err="1"/>
              <a:t>advokasi</a:t>
            </a:r>
            <a:r>
              <a:rPr lang="en-US" sz="1800" dirty="0"/>
              <a:t> </a:t>
            </a:r>
            <a:r>
              <a:rPr lang="en-US" sz="1800" dirty="0" err="1"/>
              <a:t>untuk</a:t>
            </a:r>
            <a:r>
              <a:rPr lang="en-US" sz="1800" dirty="0"/>
              <a:t> </a:t>
            </a:r>
            <a:r>
              <a:rPr lang="en-US" sz="1800" dirty="0" err="1"/>
              <a:t>isu-isu</a:t>
            </a:r>
            <a:r>
              <a:rPr lang="en-US" sz="1800" dirty="0"/>
              <a:t> </a:t>
            </a:r>
            <a:r>
              <a:rPr lang="en-US" sz="1800" dirty="0" err="1"/>
              <a:t>sosial</a:t>
            </a:r>
            <a:r>
              <a:rPr lang="en-US" sz="1800" dirty="0"/>
              <a:t>, </a:t>
            </a:r>
            <a:r>
              <a:rPr lang="en-US" sz="1800" dirty="0" err="1"/>
              <a:t>misalnya</a:t>
            </a:r>
            <a:r>
              <a:rPr lang="en-US" sz="1800" dirty="0"/>
              <a:t> </a:t>
            </a:r>
            <a:r>
              <a:rPr lang="en-US" sz="1800" dirty="0" err="1"/>
              <a:t>hak</a:t>
            </a:r>
            <a:r>
              <a:rPr lang="en-US" sz="1800" dirty="0"/>
              <a:t> </a:t>
            </a:r>
            <a:r>
              <a:rPr lang="en-US" sz="1800" dirty="0" err="1"/>
              <a:t>asasi</a:t>
            </a:r>
            <a:r>
              <a:rPr lang="en-US" sz="1800" dirty="0"/>
              <a:t> </a:t>
            </a:r>
            <a:r>
              <a:rPr lang="en-US" sz="1800" dirty="0" err="1"/>
              <a:t>manusia</a:t>
            </a:r>
            <a:r>
              <a:rPr lang="en-US" sz="1800" dirty="0"/>
              <a:t> </a:t>
            </a:r>
            <a:r>
              <a:rPr lang="en-US" sz="1800" dirty="0" err="1"/>
              <a:t>dan</a:t>
            </a:r>
            <a:r>
              <a:rPr lang="en-US" sz="1800" dirty="0"/>
              <a:t> </a:t>
            </a:r>
            <a:r>
              <a:rPr lang="en-US" sz="1800" dirty="0" err="1"/>
              <a:t>lingkungan</a:t>
            </a:r>
            <a:r>
              <a:rPr lang="en-US" sz="1800" dirty="0"/>
              <a:t>.</a:t>
            </a:r>
          </a:p>
          <a:p>
            <a:r>
              <a:rPr lang="en-US" sz="1800" dirty="0" err="1"/>
              <a:t>Jenis</a:t>
            </a:r>
            <a:r>
              <a:rPr lang="en-US" sz="1800" dirty="0"/>
              <a:t> </a:t>
            </a:r>
            <a:r>
              <a:rPr lang="en-US" sz="1800" dirty="0" err="1"/>
              <a:t>aktor</a:t>
            </a:r>
            <a:r>
              <a:rPr lang="en-US" sz="1800" dirty="0"/>
              <a:t> non-</a:t>
            </a:r>
            <a:r>
              <a:rPr lang="en-US" sz="1800" dirty="0" err="1"/>
              <a:t>negara</a:t>
            </a:r>
            <a:r>
              <a:rPr lang="en-US" sz="1800" dirty="0"/>
              <a:t>: (1) </a:t>
            </a:r>
            <a:r>
              <a:rPr lang="en-US" sz="1800" dirty="0" err="1"/>
              <a:t>Organisasi-organisasi</a:t>
            </a:r>
            <a:r>
              <a:rPr lang="en-US" sz="1800" dirty="0"/>
              <a:t> non-</a:t>
            </a:r>
            <a:r>
              <a:rPr lang="en-US" sz="1800" dirty="0" err="1"/>
              <a:t>pemerintah</a:t>
            </a:r>
            <a:r>
              <a:rPr lang="en-US" sz="1800" dirty="0"/>
              <a:t> (LSM); (2) Perusahaan-</a:t>
            </a:r>
            <a:r>
              <a:rPr lang="en-US" sz="1800" dirty="0" err="1"/>
              <a:t>perusahaan</a:t>
            </a:r>
            <a:r>
              <a:rPr lang="en-US" sz="1800" dirty="0"/>
              <a:t> </a:t>
            </a:r>
            <a:r>
              <a:rPr lang="en-US" sz="1800" dirty="0" err="1"/>
              <a:t>multinasional</a:t>
            </a:r>
            <a:r>
              <a:rPr lang="en-US" sz="1800" dirty="0"/>
              <a:t> (MNC); (3) The International Media; (4) </a:t>
            </a:r>
            <a:r>
              <a:rPr lang="en-US" sz="1800" dirty="0" err="1"/>
              <a:t>Aktor-aktor</a:t>
            </a:r>
            <a:r>
              <a:rPr lang="en-US" sz="1800" dirty="0"/>
              <a:t> </a:t>
            </a:r>
            <a:r>
              <a:rPr lang="en-US" sz="1800" dirty="0" err="1"/>
              <a:t>kekerasan</a:t>
            </a:r>
            <a:r>
              <a:rPr lang="en-US" sz="1800" dirty="0"/>
              <a:t> non-</a:t>
            </a:r>
            <a:r>
              <a:rPr lang="en-US" sz="1800" dirty="0" err="1"/>
              <a:t>negara</a:t>
            </a:r>
            <a:r>
              <a:rPr lang="en-US" sz="1800" dirty="0"/>
              <a:t> – </a:t>
            </a:r>
            <a:r>
              <a:rPr lang="en-US" sz="1800" dirty="0" err="1"/>
              <a:t>termasuk</a:t>
            </a:r>
            <a:r>
              <a:rPr lang="en-US" sz="1800" dirty="0"/>
              <a:t> </a:t>
            </a:r>
            <a:r>
              <a:rPr lang="en-US" sz="1800" dirty="0" err="1"/>
              <a:t>kelompok-kelompok</a:t>
            </a:r>
            <a:r>
              <a:rPr lang="en-US" sz="1800" dirty="0"/>
              <a:t> </a:t>
            </a:r>
            <a:r>
              <a:rPr lang="en-US" sz="1800" dirty="0" err="1"/>
              <a:t>bersenjata</a:t>
            </a:r>
            <a:r>
              <a:rPr lang="en-US" sz="1800" dirty="0"/>
              <a:t>, </a:t>
            </a:r>
            <a:r>
              <a:rPr lang="en-US" sz="1800" dirty="0" err="1"/>
              <a:t>seperti</a:t>
            </a:r>
            <a:r>
              <a:rPr lang="en-US" sz="1800" dirty="0"/>
              <a:t> Al-Qaeda </a:t>
            </a:r>
            <a:r>
              <a:rPr lang="en-US" sz="1800" dirty="0" err="1"/>
              <a:t>atau</a:t>
            </a:r>
            <a:r>
              <a:rPr lang="en-US" sz="1800" dirty="0"/>
              <a:t> </a:t>
            </a:r>
            <a:r>
              <a:rPr lang="en-US" sz="1800" dirty="0" err="1"/>
              <a:t>organisasi</a:t>
            </a:r>
            <a:r>
              <a:rPr lang="en-US" sz="1800" dirty="0"/>
              <a:t> </a:t>
            </a:r>
            <a:r>
              <a:rPr lang="en-US" sz="1800" dirty="0" err="1"/>
              <a:t>kejahatan</a:t>
            </a:r>
            <a:r>
              <a:rPr lang="en-US" sz="1800" dirty="0"/>
              <a:t> </a:t>
            </a:r>
            <a:r>
              <a:rPr lang="en-US" sz="1800" dirty="0" err="1"/>
              <a:t>untuk</a:t>
            </a:r>
            <a:r>
              <a:rPr lang="en-US" sz="1800" dirty="0"/>
              <a:t> </a:t>
            </a:r>
            <a:r>
              <a:rPr lang="en-US" sz="1800" dirty="0" err="1"/>
              <a:t>kartel</a:t>
            </a:r>
            <a:r>
              <a:rPr lang="en-US" sz="1800" dirty="0"/>
              <a:t> </a:t>
            </a:r>
            <a:r>
              <a:rPr lang="en-US" sz="1800" dirty="0" err="1"/>
              <a:t>narkoba</a:t>
            </a:r>
            <a:r>
              <a:rPr lang="en-US" sz="1800" dirty="0"/>
              <a:t> </a:t>
            </a:r>
            <a:r>
              <a:rPr lang="en-US" sz="1800" dirty="0" err="1"/>
              <a:t>misalnya</a:t>
            </a:r>
            <a:r>
              <a:rPr lang="en-US" sz="1800" dirty="0"/>
              <a:t>; (5) </a:t>
            </a:r>
            <a:r>
              <a:rPr lang="en-US" sz="1800" dirty="0" err="1"/>
              <a:t>Kelompok</a:t>
            </a:r>
            <a:r>
              <a:rPr lang="en-US" sz="1800" dirty="0"/>
              <a:t> Agama; (6) diaspora </a:t>
            </a:r>
            <a:r>
              <a:rPr lang="en-US" sz="1800" dirty="0" err="1"/>
              <a:t>komunitas-komunitas</a:t>
            </a:r>
            <a:r>
              <a:rPr lang="en-US" sz="1800" dirty="0"/>
              <a:t> </a:t>
            </a:r>
            <a:r>
              <a:rPr lang="en-US" sz="1800" dirty="0" err="1"/>
              <a:t>etnis</a:t>
            </a:r>
            <a:r>
              <a:rPr lang="en-US" sz="1800" dirty="0"/>
              <a:t> </a:t>
            </a:r>
            <a:r>
              <a:rPr lang="en-US" sz="1800" dirty="0" err="1"/>
              <a:t>Transnasional</a:t>
            </a:r>
            <a:r>
              <a:rPr lang="en-US" sz="1800" dirty="0"/>
              <a:t> </a:t>
            </a:r>
            <a:r>
              <a:rPr lang="en-US" sz="1800" dirty="0" err="1"/>
              <a:t>atau</a:t>
            </a:r>
            <a:r>
              <a:rPr lang="en-US" sz="1800" dirty="0"/>
              <a:t> </a:t>
            </a:r>
            <a:r>
              <a:rPr lang="en-US" sz="1800" dirty="0" err="1"/>
              <a:t>nasional</a:t>
            </a:r>
            <a:r>
              <a:rPr lang="en-US" sz="1800" dirty="0"/>
              <a:t> yang </a:t>
            </a:r>
            <a:r>
              <a:rPr lang="en-US" sz="1800" dirty="0" err="1"/>
              <a:t>mencoba</a:t>
            </a:r>
            <a:r>
              <a:rPr lang="en-US" sz="1800" dirty="0"/>
              <a:t> </a:t>
            </a:r>
            <a:r>
              <a:rPr lang="en-US" sz="1800" dirty="0" err="1"/>
              <a:t>untuk</a:t>
            </a:r>
            <a:r>
              <a:rPr lang="en-US" sz="1800" dirty="0"/>
              <a:t> </a:t>
            </a:r>
            <a:r>
              <a:rPr lang="en-US" sz="1800" dirty="0" err="1"/>
              <a:t>mempengaruhi</a:t>
            </a:r>
            <a:r>
              <a:rPr lang="en-US" sz="1800" dirty="0"/>
              <a:t> </a:t>
            </a:r>
            <a:r>
              <a:rPr lang="en-US" sz="1800" dirty="0" err="1"/>
              <a:t>wilayah</a:t>
            </a:r>
            <a:r>
              <a:rPr lang="en-US" sz="1800" dirty="0"/>
              <a:t> </a:t>
            </a:r>
            <a:r>
              <a:rPr lang="en-US" sz="1800" dirty="0" err="1"/>
              <a:t>asli</a:t>
            </a:r>
            <a:r>
              <a:rPr lang="en-US" sz="1800" dirty="0"/>
              <a:t> </a:t>
            </a:r>
            <a:r>
              <a:rPr lang="en-US" sz="1800" dirty="0" err="1"/>
              <a:t>dan</a:t>
            </a:r>
            <a:r>
              <a:rPr lang="en-US" sz="1800" dirty="0"/>
              <a:t> </a:t>
            </a:r>
            <a:r>
              <a:rPr lang="en-US" sz="1800" dirty="0" err="1"/>
              <a:t>saat</a:t>
            </a:r>
            <a:r>
              <a:rPr lang="en-US" sz="1800" dirty="0"/>
              <a:t> </a:t>
            </a:r>
            <a:r>
              <a:rPr lang="en-US" sz="1800" dirty="0" err="1"/>
              <a:t>ini</a:t>
            </a:r>
            <a:r>
              <a:rPr lang="en-US" sz="1800" dirty="0"/>
              <a:t> </a:t>
            </a:r>
            <a:r>
              <a:rPr lang="en-US" sz="1800" dirty="0" err="1"/>
              <a:t>mereka</a:t>
            </a:r>
            <a:r>
              <a:rPr lang="en-US" sz="1800" dirty="0"/>
              <a:t>; (7), </a:t>
            </a:r>
            <a:r>
              <a:rPr lang="en-US" sz="1800" dirty="0" err="1"/>
              <a:t>agen</a:t>
            </a:r>
            <a:r>
              <a:rPr lang="en-US" sz="1800" dirty="0"/>
              <a:t> </a:t>
            </a:r>
            <a:r>
              <a:rPr lang="en-US" sz="1800" dirty="0" err="1"/>
              <a:t>intelijen</a:t>
            </a:r>
            <a:r>
              <a:rPr lang="en-US" sz="1800" dirty="0"/>
              <a:t> </a:t>
            </a:r>
            <a:r>
              <a:rPr lang="en-US" sz="1800" dirty="0" err="1"/>
              <a:t>independen</a:t>
            </a:r>
            <a:r>
              <a:rPr lang="en-US" sz="1800" dirty="0"/>
              <a:t> </a:t>
            </a:r>
            <a:r>
              <a:rPr lang="en-US" sz="1800" dirty="0" err="1"/>
              <a:t>berbasis</a:t>
            </a:r>
            <a:r>
              <a:rPr lang="en-US" sz="1800" dirty="0"/>
              <a:t> Cell.</a:t>
            </a:r>
          </a:p>
          <a:p>
            <a:endParaRPr lang="en-US" sz="1800" dirty="0"/>
          </a:p>
        </p:txBody>
      </p:sp>
      <p:sp>
        <p:nvSpPr>
          <p:cNvPr id="4" name="Title 1"/>
          <p:cNvSpPr>
            <a:spLocks noGrp="1"/>
          </p:cNvSpPr>
          <p:nvPr>
            <p:ph type="title"/>
          </p:nvPr>
        </p:nvSpPr>
        <p:spPr>
          <a:xfrm>
            <a:off x="611560" y="332656"/>
            <a:ext cx="7924800" cy="576064"/>
          </a:xfrm>
        </p:spPr>
        <p:txBody>
          <a:bodyPr/>
          <a:lstStyle/>
          <a:p>
            <a:pPr algn="ctr"/>
            <a:r>
              <a:rPr lang="en-US" sz="2400" dirty="0">
                <a:solidFill>
                  <a:srgbClr val="FFFF00"/>
                </a:solidFill>
              </a:rPr>
              <a:t>AKTOR-AKTOR NON-NEGARA DALAM HI</a:t>
            </a:r>
            <a:br>
              <a:rPr lang="en-US" sz="2400" dirty="0">
                <a:solidFill>
                  <a:srgbClr val="FFFF00"/>
                </a:solidFill>
              </a:rPr>
            </a:br>
            <a:r>
              <a:rPr lang="en-US" sz="2400" dirty="0">
                <a:solidFill>
                  <a:srgbClr val="FFFF00"/>
                </a:solidFill>
              </a:rPr>
              <a:t>(NON-STATE ACTORS IN IR)</a:t>
            </a:r>
            <a:endParaRPr lang="id-ID" sz="2400" dirty="0">
              <a:solidFill>
                <a:srgbClr val="FFFF00"/>
              </a:solidFill>
            </a:endParaRPr>
          </a:p>
        </p:txBody>
      </p:sp>
    </p:spTree>
    <p:extLst>
      <p:ext uri="{BB962C8B-B14F-4D97-AF65-F5344CB8AC3E}">
        <p14:creationId xmlns:p14="http://schemas.microsoft.com/office/powerpoint/2010/main" val="551654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1600200"/>
            <a:ext cx="7924800" cy="4853136"/>
          </a:xfrm>
        </p:spPr>
        <p:txBody>
          <a:bodyPr>
            <a:normAutofit fontScale="92500" lnSpcReduction="10000"/>
          </a:bodyPr>
          <a:lstStyle/>
          <a:p>
            <a:pPr>
              <a:buFont typeface="+mj-lt"/>
              <a:buAutoNum type="arabicPeriod"/>
            </a:pPr>
            <a:r>
              <a:rPr lang="en-US" sz="2600" dirty="0" err="1"/>
              <a:t>Aktor</a:t>
            </a:r>
            <a:r>
              <a:rPr lang="en-US" sz="2600" dirty="0"/>
              <a:t> (</a:t>
            </a:r>
            <a:r>
              <a:rPr lang="en-US" sz="2600" i="1" dirty="0"/>
              <a:t>State actor and Non-state actors</a:t>
            </a:r>
            <a:r>
              <a:rPr lang="en-US" sz="2600" dirty="0"/>
              <a:t>)</a:t>
            </a:r>
          </a:p>
          <a:p>
            <a:pPr>
              <a:buFont typeface="+mj-lt"/>
              <a:buAutoNum type="arabicPeriod"/>
            </a:pPr>
            <a:r>
              <a:rPr lang="en-US" sz="2600" dirty="0" err="1"/>
              <a:t>Kedaulatan</a:t>
            </a:r>
            <a:r>
              <a:rPr lang="en-US" sz="2600" dirty="0"/>
              <a:t> (</a:t>
            </a:r>
            <a:r>
              <a:rPr lang="en-US" sz="2600" i="1" dirty="0"/>
              <a:t>Sovereignty</a:t>
            </a:r>
            <a:r>
              <a:rPr lang="en-US" sz="2600" dirty="0"/>
              <a:t>)</a:t>
            </a:r>
          </a:p>
          <a:p>
            <a:pPr>
              <a:buFont typeface="+mj-lt"/>
              <a:buAutoNum type="arabicPeriod"/>
            </a:pPr>
            <a:r>
              <a:rPr lang="en-US" sz="2600" dirty="0" err="1"/>
              <a:t>Kepentingan</a:t>
            </a:r>
            <a:r>
              <a:rPr lang="en-US" sz="2600" dirty="0"/>
              <a:t> </a:t>
            </a:r>
            <a:r>
              <a:rPr lang="en-US" sz="2600" dirty="0" err="1"/>
              <a:t>Nasional</a:t>
            </a:r>
            <a:r>
              <a:rPr lang="en-US" sz="2600" dirty="0"/>
              <a:t> (</a:t>
            </a:r>
            <a:r>
              <a:rPr lang="en-US" sz="2600" i="1" dirty="0"/>
              <a:t>National Interest</a:t>
            </a:r>
            <a:r>
              <a:rPr lang="en-US" sz="2600" dirty="0"/>
              <a:t>)</a:t>
            </a:r>
          </a:p>
          <a:p>
            <a:pPr>
              <a:buFont typeface="+mj-lt"/>
              <a:buAutoNum type="arabicPeriod"/>
            </a:pPr>
            <a:r>
              <a:rPr lang="en-US" sz="2600" dirty="0"/>
              <a:t>Power (</a:t>
            </a:r>
            <a:r>
              <a:rPr lang="en-US" sz="2600" i="1" dirty="0"/>
              <a:t>Force, Influence, Authority</a:t>
            </a:r>
            <a:r>
              <a:rPr lang="en-US" sz="2600" dirty="0"/>
              <a:t>)</a:t>
            </a:r>
          </a:p>
          <a:p>
            <a:pPr>
              <a:buFont typeface="+mj-lt"/>
              <a:buAutoNum type="arabicPeriod"/>
            </a:pPr>
            <a:r>
              <a:rPr lang="en-US" sz="2600" dirty="0" err="1"/>
              <a:t>Interdependensi</a:t>
            </a:r>
            <a:r>
              <a:rPr lang="en-US" sz="2600" dirty="0"/>
              <a:t> (</a:t>
            </a:r>
            <a:r>
              <a:rPr lang="en-US" sz="2600" i="1" dirty="0"/>
              <a:t>Interdependenc</a:t>
            </a:r>
            <a:r>
              <a:rPr lang="en-US" sz="2600" dirty="0"/>
              <a:t>y)</a:t>
            </a:r>
          </a:p>
          <a:p>
            <a:pPr>
              <a:buFont typeface="+mj-lt"/>
              <a:buAutoNum type="arabicPeriod"/>
            </a:pPr>
            <a:r>
              <a:rPr lang="en-US" sz="2600" dirty="0" err="1"/>
              <a:t>Kerjasama</a:t>
            </a:r>
            <a:r>
              <a:rPr lang="en-US" sz="2600" dirty="0"/>
              <a:t> (</a:t>
            </a:r>
            <a:r>
              <a:rPr lang="en-US" sz="2600" i="1" dirty="0"/>
              <a:t>Cooperation</a:t>
            </a:r>
            <a:r>
              <a:rPr lang="en-US" sz="2600" dirty="0"/>
              <a:t>)</a:t>
            </a:r>
          </a:p>
          <a:p>
            <a:pPr>
              <a:buFont typeface="+mj-lt"/>
              <a:buAutoNum type="arabicPeriod"/>
            </a:pPr>
            <a:r>
              <a:rPr lang="en-US" sz="2600" dirty="0" err="1"/>
              <a:t>Konflik</a:t>
            </a:r>
            <a:r>
              <a:rPr lang="en-US" sz="2600" dirty="0"/>
              <a:t> (</a:t>
            </a:r>
            <a:r>
              <a:rPr lang="en-US" sz="2600" i="1" dirty="0"/>
              <a:t>Conflict</a:t>
            </a:r>
            <a:r>
              <a:rPr lang="en-US" sz="2600" dirty="0"/>
              <a:t>)</a:t>
            </a:r>
          </a:p>
          <a:p>
            <a:pPr>
              <a:buFont typeface="+mj-lt"/>
              <a:buAutoNum type="arabicPeriod"/>
            </a:pPr>
            <a:r>
              <a:rPr lang="en-US" sz="2600" dirty="0" err="1"/>
              <a:t>Globalisasi</a:t>
            </a:r>
            <a:r>
              <a:rPr lang="en-US" sz="2600" dirty="0"/>
              <a:t> (</a:t>
            </a:r>
            <a:r>
              <a:rPr lang="en-US" sz="2600" i="1" dirty="0"/>
              <a:t>Globalization</a:t>
            </a:r>
            <a:r>
              <a:rPr lang="en-US" sz="2600" dirty="0"/>
              <a:t>)</a:t>
            </a:r>
          </a:p>
          <a:p>
            <a:pPr>
              <a:buFont typeface="+mj-lt"/>
              <a:buAutoNum type="arabicPeriod"/>
            </a:pPr>
            <a:r>
              <a:rPr lang="en-US" sz="2600" dirty="0" err="1"/>
              <a:t>Perang</a:t>
            </a:r>
            <a:r>
              <a:rPr lang="en-US" sz="2600" dirty="0"/>
              <a:t> </a:t>
            </a:r>
            <a:r>
              <a:rPr lang="en-US" sz="2600" dirty="0" err="1"/>
              <a:t>dan</a:t>
            </a:r>
            <a:r>
              <a:rPr lang="en-US" sz="2600" dirty="0"/>
              <a:t> </a:t>
            </a:r>
            <a:r>
              <a:rPr lang="en-US" sz="2600" dirty="0" err="1"/>
              <a:t>Damai</a:t>
            </a:r>
            <a:r>
              <a:rPr lang="en-US" sz="2600" dirty="0"/>
              <a:t> (</a:t>
            </a:r>
            <a:r>
              <a:rPr lang="en-US" sz="2600" i="1" dirty="0"/>
              <a:t>War and Peace</a:t>
            </a:r>
            <a:r>
              <a:rPr lang="en-US" sz="2600" dirty="0"/>
              <a:t>)</a:t>
            </a:r>
          </a:p>
          <a:p>
            <a:pPr>
              <a:buFont typeface="+mj-lt"/>
              <a:buAutoNum type="arabicPeriod"/>
            </a:pPr>
            <a:r>
              <a:rPr lang="en-US" sz="2600" dirty="0" err="1"/>
              <a:t>Keamanan</a:t>
            </a:r>
            <a:r>
              <a:rPr lang="en-US" sz="2600" dirty="0"/>
              <a:t> (</a:t>
            </a:r>
            <a:r>
              <a:rPr lang="en-US" sz="2600" i="1" dirty="0"/>
              <a:t>Security</a:t>
            </a:r>
            <a:r>
              <a:rPr lang="en-US" sz="2600" dirty="0"/>
              <a:t>)</a:t>
            </a:r>
          </a:p>
        </p:txBody>
      </p:sp>
      <p:sp>
        <p:nvSpPr>
          <p:cNvPr id="4" name="Title 1"/>
          <p:cNvSpPr>
            <a:spLocks noGrp="1"/>
          </p:cNvSpPr>
          <p:nvPr>
            <p:ph type="title"/>
          </p:nvPr>
        </p:nvSpPr>
        <p:spPr>
          <a:xfrm>
            <a:off x="609600" y="274638"/>
            <a:ext cx="7924800" cy="1138138"/>
          </a:xfrm>
        </p:spPr>
        <p:txBody>
          <a:bodyPr/>
          <a:lstStyle/>
          <a:p>
            <a:pPr algn="ctr"/>
            <a:r>
              <a:rPr lang="en-US" dirty="0">
                <a:solidFill>
                  <a:srgbClr val="FFFF00"/>
                </a:solidFill>
              </a:rPr>
              <a:t>KONSEP-KONSEP DASAR DALAM STUDI HI</a:t>
            </a:r>
            <a:br>
              <a:rPr lang="en-US" dirty="0">
                <a:solidFill>
                  <a:srgbClr val="FFFF00"/>
                </a:solidFill>
              </a:rPr>
            </a:br>
            <a:r>
              <a:rPr lang="en-US" dirty="0">
                <a:solidFill>
                  <a:srgbClr val="FFFF00"/>
                </a:solidFill>
              </a:rPr>
              <a:t>(BASIC CONCEPTS IN THE STUDY OF IR)</a:t>
            </a:r>
            <a:endParaRPr lang="id-ID" dirty="0">
              <a:solidFill>
                <a:srgbClr val="FFFF00"/>
              </a:solidFill>
            </a:endParaRPr>
          </a:p>
        </p:txBody>
      </p:sp>
    </p:spTree>
    <p:extLst>
      <p:ext uri="{BB962C8B-B14F-4D97-AF65-F5344CB8AC3E}">
        <p14:creationId xmlns:p14="http://schemas.microsoft.com/office/powerpoint/2010/main" val="4159364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11560" y="1196752"/>
            <a:ext cx="8208912" cy="4565104"/>
          </a:xfrm>
        </p:spPr>
        <p:txBody>
          <a:bodyPr>
            <a:noAutofit/>
          </a:bodyPr>
          <a:lstStyle/>
          <a:p>
            <a:r>
              <a:rPr lang="en-US" sz="2100" dirty="0"/>
              <a:t>According to scientific approach in study of IR, actor of international relations consists of nation-state actors and non-state actors.</a:t>
            </a:r>
          </a:p>
          <a:p>
            <a:r>
              <a:rPr lang="en-US" sz="2100" dirty="0"/>
              <a:t>According to the realist, international relations actors are nation-states, because they think that international relations is the interaction between the nation-state.</a:t>
            </a:r>
          </a:p>
          <a:p>
            <a:r>
              <a:rPr lang="en-US" sz="2100" dirty="0"/>
              <a:t>Nation is a community who think they are different from others in terms of history, ethnicity, language, or religion.</a:t>
            </a:r>
          </a:p>
          <a:p>
            <a:r>
              <a:rPr lang="en-US" sz="2100" dirty="0"/>
              <a:t>State refers to either the present condition of a system, or entity, or to a governed entity (such as country) or sub-entity (such as province or region).</a:t>
            </a:r>
          </a:p>
          <a:p>
            <a:r>
              <a:rPr lang="en-US" sz="2100" dirty="0"/>
              <a:t>Nation-state can be largely defined as autonomous geopolitical entities inhabited by citizens sharing the same language, history and ethnicity.</a:t>
            </a:r>
          </a:p>
          <a:p>
            <a:r>
              <a:rPr lang="en-US" sz="2100" dirty="0"/>
              <a:t>Characteristics of nation-states: geographically defined territory, sovereignty, government, boundaries, nationalism, and obedience or loyalty of their population.</a:t>
            </a:r>
          </a:p>
        </p:txBody>
      </p:sp>
      <p:sp>
        <p:nvSpPr>
          <p:cNvPr id="4" name="Title 1"/>
          <p:cNvSpPr>
            <a:spLocks noGrp="1"/>
          </p:cNvSpPr>
          <p:nvPr>
            <p:ph type="title"/>
          </p:nvPr>
        </p:nvSpPr>
        <p:spPr>
          <a:xfrm>
            <a:off x="611560" y="188640"/>
            <a:ext cx="7924800" cy="922114"/>
          </a:xfrm>
        </p:spPr>
        <p:txBody>
          <a:bodyPr/>
          <a:lstStyle/>
          <a:p>
            <a:pPr algn="ctr"/>
            <a:r>
              <a:rPr lang="en-US" sz="2800" dirty="0">
                <a:solidFill>
                  <a:srgbClr val="FFFF00"/>
                </a:solidFill>
              </a:rPr>
              <a:t>NEGARA-BANGSA SEBAGAI AKTOR HI</a:t>
            </a:r>
            <a:br>
              <a:rPr lang="en-US" sz="2800" dirty="0">
                <a:solidFill>
                  <a:srgbClr val="FFFF00"/>
                </a:solidFill>
              </a:rPr>
            </a:br>
            <a:r>
              <a:rPr lang="en-US" sz="2800" dirty="0">
                <a:solidFill>
                  <a:srgbClr val="FFFF00"/>
                </a:solidFill>
              </a:rPr>
              <a:t>(NATION-STATE AS AN ACTOR OF IR)</a:t>
            </a:r>
            <a:endParaRPr lang="id-ID" sz="2800" dirty="0">
              <a:solidFill>
                <a:srgbClr val="FFFF00"/>
              </a:solidFill>
            </a:endParaRPr>
          </a:p>
        </p:txBody>
      </p:sp>
    </p:spTree>
    <p:extLst>
      <p:ext uri="{BB962C8B-B14F-4D97-AF65-F5344CB8AC3E}">
        <p14:creationId xmlns:p14="http://schemas.microsoft.com/office/powerpoint/2010/main" val="272678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down)">
                                      <p:cBhvr>
                                        <p:cTn id="11" dur="580">
                                          <p:stCondLst>
                                            <p:cond delay="0"/>
                                          </p:stCondLst>
                                        </p:cTn>
                                        <p:tgtEl>
                                          <p:spTgt spid="3">
                                            <p:txEl>
                                              <p:pRg st="0" end="0"/>
                                            </p:txEl>
                                          </p:spTgt>
                                        </p:tgtEl>
                                      </p:cBhvr>
                                    </p:animEffect>
                                    <p:anim calcmode="lin" valueType="num">
                                      <p:cBhvr>
                                        <p:cTn id="12"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7" dur="26">
                                          <p:stCondLst>
                                            <p:cond delay="650"/>
                                          </p:stCondLst>
                                        </p:cTn>
                                        <p:tgtEl>
                                          <p:spTgt spid="3">
                                            <p:txEl>
                                              <p:pRg st="0" end="0"/>
                                            </p:txEl>
                                          </p:spTgt>
                                        </p:tgtEl>
                                      </p:cBhvr>
                                      <p:to x="100000" y="60000"/>
                                    </p:animScale>
                                    <p:animScale>
                                      <p:cBhvr>
                                        <p:cTn id="18" dur="166" decel="50000">
                                          <p:stCondLst>
                                            <p:cond delay="676"/>
                                          </p:stCondLst>
                                        </p:cTn>
                                        <p:tgtEl>
                                          <p:spTgt spid="3">
                                            <p:txEl>
                                              <p:pRg st="0" end="0"/>
                                            </p:txEl>
                                          </p:spTgt>
                                        </p:tgtEl>
                                      </p:cBhvr>
                                      <p:to x="100000" y="100000"/>
                                    </p:animScale>
                                    <p:animScale>
                                      <p:cBhvr>
                                        <p:cTn id="19" dur="26">
                                          <p:stCondLst>
                                            <p:cond delay="1312"/>
                                          </p:stCondLst>
                                        </p:cTn>
                                        <p:tgtEl>
                                          <p:spTgt spid="3">
                                            <p:txEl>
                                              <p:pRg st="0" end="0"/>
                                            </p:txEl>
                                          </p:spTgt>
                                        </p:tgtEl>
                                      </p:cBhvr>
                                      <p:to x="100000" y="80000"/>
                                    </p:animScale>
                                    <p:animScale>
                                      <p:cBhvr>
                                        <p:cTn id="20" dur="166" decel="50000">
                                          <p:stCondLst>
                                            <p:cond delay="1338"/>
                                          </p:stCondLst>
                                        </p:cTn>
                                        <p:tgtEl>
                                          <p:spTgt spid="3">
                                            <p:txEl>
                                              <p:pRg st="0" end="0"/>
                                            </p:txEl>
                                          </p:spTgt>
                                        </p:tgtEl>
                                      </p:cBhvr>
                                      <p:to x="100000" y="100000"/>
                                    </p:animScale>
                                    <p:animScale>
                                      <p:cBhvr>
                                        <p:cTn id="21" dur="26">
                                          <p:stCondLst>
                                            <p:cond delay="1642"/>
                                          </p:stCondLst>
                                        </p:cTn>
                                        <p:tgtEl>
                                          <p:spTgt spid="3">
                                            <p:txEl>
                                              <p:pRg st="0" end="0"/>
                                            </p:txEl>
                                          </p:spTgt>
                                        </p:tgtEl>
                                      </p:cBhvr>
                                      <p:to x="100000" y="90000"/>
                                    </p:animScale>
                                    <p:animScale>
                                      <p:cBhvr>
                                        <p:cTn id="22" dur="166" decel="50000">
                                          <p:stCondLst>
                                            <p:cond delay="1668"/>
                                          </p:stCondLst>
                                        </p:cTn>
                                        <p:tgtEl>
                                          <p:spTgt spid="3">
                                            <p:txEl>
                                              <p:pRg st="0" end="0"/>
                                            </p:txEl>
                                          </p:spTgt>
                                        </p:tgtEl>
                                      </p:cBhvr>
                                      <p:to x="100000" y="100000"/>
                                    </p:animScale>
                                    <p:animScale>
                                      <p:cBhvr>
                                        <p:cTn id="23" dur="26">
                                          <p:stCondLst>
                                            <p:cond delay="1808"/>
                                          </p:stCondLst>
                                        </p:cTn>
                                        <p:tgtEl>
                                          <p:spTgt spid="3">
                                            <p:txEl>
                                              <p:pRg st="0" end="0"/>
                                            </p:txEl>
                                          </p:spTgt>
                                        </p:tgtEl>
                                      </p:cBhvr>
                                      <p:to x="100000" y="95000"/>
                                    </p:animScale>
                                    <p:animScale>
                                      <p:cBhvr>
                                        <p:cTn id="24" dur="166" decel="50000">
                                          <p:stCondLst>
                                            <p:cond delay="1834"/>
                                          </p:stCondLst>
                                        </p:cTn>
                                        <p:tgtEl>
                                          <p:spTgt spid="3">
                                            <p:txEl>
                                              <p:pRg st="0" end="0"/>
                                            </p:txEl>
                                          </p:spTgt>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26" presetClass="entr" presetSubtype="0"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wipe(down)">
                                      <p:cBhvr>
                                        <p:cTn id="29" dur="580">
                                          <p:stCondLst>
                                            <p:cond delay="0"/>
                                          </p:stCondLst>
                                        </p:cTn>
                                        <p:tgtEl>
                                          <p:spTgt spid="3">
                                            <p:txEl>
                                              <p:pRg st="1" end="1"/>
                                            </p:txEl>
                                          </p:spTgt>
                                        </p:tgtEl>
                                      </p:cBhvr>
                                    </p:animEffect>
                                    <p:anim calcmode="lin" valueType="num">
                                      <p:cBhvr>
                                        <p:cTn id="30"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5" dur="26">
                                          <p:stCondLst>
                                            <p:cond delay="650"/>
                                          </p:stCondLst>
                                        </p:cTn>
                                        <p:tgtEl>
                                          <p:spTgt spid="3">
                                            <p:txEl>
                                              <p:pRg st="1" end="1"/>
                                            </p:txEl>
                                          </p:spTgt>
                                        </p:tgtEl>
                                      </p:cBhvr>
                                      <p:to x="100000" y="60000"/>
                                    </p:animScale>
                                    <p:animScale>
                                      <p:cBhvr>
                                        <p:cTn id="36" dur="166" decel="50000">
                                          <p:stCondLst>
                                            <p:cond delay="676"/>
                                          </p:stCondLst>
                                        </p:cTn>
                                        <p:tgtEl>
                                          <p:spTgt spid="3">
                                            <p:txEl>
                                              <p:pRg st="1" end="1"/>
                                            </p:txEl>
                                          </p:spTgt>
                                        </p:tgtEl>
                                      </p:cBhvr>
                                      <p:to x="100000" y="100000"/>
                                    </p:animScale>
                                    <p:animScale>
                                      <p:cBhvr>
                                        <p:cTn id="37" dur="26">
                                          <p:stCondLst>
                                            <p:cond delay="1312"/>
                                          </p:stCondLst>
                                        </p:cTn>
                                        <p:tgtEl>
                                          <p:spTgt spid="3">
                                            <p:txEl>
                                              <p:pRg st="1" end="1"/>
                                            </p:txEl>
                                          </p:spTgt>
                                        </p:tgtEl>
                                      </p:cBhvr>
                                      <p:to x="100000" y="80000"/>
                                    </p:animScale>
                                    <p:animScale>
                                      <p:cBhvr>
                                        <p:cTn id="38" dur="166" decel="50000">
                                          <p:stCondLst>
                                            <p:cond delay="1338"/>
                                          </p:stCondLst>
                                        </p:cTn>
                                        <p:tgtEl>
                                          <p:spTgt spid="3">
                                            <p:txEl>
                                              <p:pRg st="1" end="1"/>
                                            </p:txEl>
                                          </p:spTgt>
                                        </p:tgtEl>
                                      </p:cBhvr>
                                      <p:to x="100000" y="100000"/>
                                    </p:animScale>
                                    <p:animScale>
                                      <p:cBhvr>
                                        <p:cTn id="39" dur="26">
                                          <p:stCondLst>
                                            <p:cond delay="1642"/>
                                          </p:stCondLst>
                                        </p:cTn>
                                        <p:tgtEl>
                                          <p:spTgt spid="3">
                                            <p:txEl>
                                              <p:pRg st="1" end="1"/>
                                            </p:txEl>
                                          </p:spTgt>
                                        </p:tgtEl>
                                      </p:cBhvr>
                                      <p:to x="100000" y="90000"/>
                                    </p:animScale>
                                    <p:animScale>
                                      <p:cBhvr>
                                        <p:cTn id="40" dur="166" decel="50000">
                                          <p:stCondLst>
                                            <p:cond delay="1668"/>
                                          </p:stCondLst>
                                        </p:cTn>
                                        <p:tgtEl>
                                          <p:spTgt spid="3">
                                            <p:txEl>
                                              <p:pRg st="1" end="1"/>
                                            </p:txEl>
                                          </p:spTgt>
                                        </p:tgtEl>
                                      </p:cBhvr>
                                      <p:to x="100000" y="100000"/>
                                    </p:animScale>
                                    <p:animScale>
                                      <p:cBhvr>
                                        <p:cTn id="41" dur="26">
                                          <p:stCondLst>
                                            <p:cond delay="1808"/>
                                          </p:stCondLst>
                                        </p:cTn>
                                        <p:tgtEl>
                                          <p:spTgt spid="3">
                                            <p:txEl>
                                              <p:pRg st="1" end="1"/>
                                            </p:txEl>
                                          </p:spTgt>
                                        </p:tgtEl>
                                      </p:cBhvr>
                                      <p:to x="100000" y="95000"/>
                                    </p:animScale>
                                    <p:animScale>
                                      <p:cBhvr>
                                        <p:cTn id="42" dur="166" decel="50000">
                                          <p:stCondLst>
                                            <p:cond delay="1834"/>
                                          </p:stCondLst>
                                        </p:cTn>
                                        <p:tgtEl>
                                          <p:spTgt spid="3">
                                            <p:txEl>
                                              <p:pRg st="1" end="1"/>
                                            </p:txEl>
                                          </p:spTgt>
                                        </p:tgtEl>
                                      </p:cBhvr>
                                      <p:to x="100000" y="100000"/>
                                    </p:animScale>
                                  </p:childTnLst>
                                </p:cTn>
                              </p:par>
                            </p:childTnLst>
                          </p:cTn>
                        </p:par>
                      </p:childTnLst>
                    </p:cTn>
                  </p:par>
                  <p:par>
                    <p:cTn id="43" fill="hold">
                      <p:stCondLst>
                        <p:cond delay="indefinite"/>
                      </p:stCondLst>
                      <p:childTnLst>
                        <p:par>
                          <p:cTn id="44" fill="hold">
                            <p:stCondLst>
                              <p:cond delay="0"/>
                            </p:stCondLst>
                            <p:childTnLst>
                              <p:par>
                                <p:cTn id="45" presetID="26" presetClass="entr" presetSubtype="0" fill="hold" grpId="0" nodeType="clickEffect">
                                  <p:stCondLst>
                                    <p:cond delay="0"/>
                                  </p:stCondLst>
                                  <p:childTnLst>
                                    <p:set>
                                      <p:cBhvr>
                                        <p:cTn id="46" dur="1" fill="hold">
                                          <p:stCondLst>
                                            <p:cond delay="0"/>
                                          </p:stCondLst>
                                        </p:cTn>
                                        <p:tgtEl>
                                          <p:spTgt spid="3">
                                            <p:txEl>
                                              <p:pRg st="2" end="2"/>
                                            </p:txEl>
                                          </p:spTgt>
                                        </p:tgtEl>
                                        <p:attrNameLst>
                                          <p:attrName>style.visibility</p:attrName>
                                        </p:attrNameLst>
                                      </p:cBhvr>
                                      <p:to>
                                        <p:strVal val="visible"/>
                                      </p:to>
                                    </p:set>
                                    <p:animEffect transition="in" filter="wipe(down)">
                                      <p:cBhvr>
                                        <p:cTn id="47" dur="580">
                                          <p:stCondLst>
                                            <p:cond delay="0"/>
                                          </p:stCondLst>
                                        </p:cTn>
                                        <p:tgtEl>
                                          <p:spTgt spid="3">
                                            <p:txEl>
                                              <p:pRg st="2" end="2"/>
                                            </p:txEl>
                                          </p:spTgt>
                                        </p:tgtEl>
                                      </p:cBhvr>
                                    </p:animEffect>
                                    <p:anim calcmode="lin" valueType="num">
                                      <p:cBhvr>
                                        <p:cTn id="48"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3" dur="26">
                                          <p:stCondLst>
                                            <p:cond delay="650"/>
                                          </p:stCondLst>
                                        </p:cTn>
                                        <p:tgtEl>
                                          <p:spTgt spid="3">
                                            <p:txEl>
                                              <p:pRg st="2" end="2"/>
                                            </p:txEl>
                                          </p:spTgt>
                                        </p:tgtEl>
                                      </p:cBhvr>
                                      <p:to x="100000" y="60000"/>
                                    </p:animScale>
                                    <p:animScale>
                                      <p:cBhvr>
                                        <p:cTn id="54" dur="166" decel="50000">
                                          <p:stCondLst>
                                            <p:cond delay="676"/>
                                          </p:stCondLst>
                                        </p:cTn>
                                        <p:tgtEl>
                                          <p:spTgt spid="3">
                                            <p:txEl>
                                              <p:pRg st="2" end="2"/>
                                            </p:txEl>
                                          </p:spTgt>
                                        </p:tgtEl>
                                      </p:cBhvr>
                                      <p:to x="100000" y="100000"/>
                                    </p:animScale>
                                    <p:animScale>
                                      <p:cBhvr>
                                        <p:cTn id="55" dur="26">
                                          <p:stCondLst>
                                            <p:cond delay="1312"/>
                                          </p:stCondLst>
                                        </p:cTn>
                                        <p:tgtEl>
                                          <p:spTgt spid="3">
                                            <p:txEl>
                                              <p:pRg st="2" end="2"/>
                                            </p:txEl>
                                          </p:spTgt>
                                        </p:tgtEl>
                                      </p:cBhvr>
                                      <p:to x="100000" y="80000"/>
                                    </p:animScale>
                                    <p:animScale>
                                      <p:cBhvr>
                                        <p:cTn id="56" dur="166" decel="50000">
                                          <p:stCondLst>
                                            <p:cond delay="1338"/>
                                          </p:stCondLst>
                                        </p:cTn>
                                        <p:tgtEl>
                                          <p:spTgt spid="3">
                                            <p:txEl>
                                              <p:pRg st="2" end="2"/>
                                            </p:txEl>
                                          </p:spTgt>
                                        </p:tgtEl>
                                      </p:cBhvr>
                                      <p:to x="100000" y="100000"/>
                                    </p:animScale>
                                    <p:animScale>
                                      <p:cBhvr>
                                        <p:cTn id="57" dur="26">
                                          <p:stCondLst>
                                            <p:cond delay="1642"/>
                                          </p:stCondLst>
                                        </p:cTn>
                                        <p:tgtEl>
                                          <p:spTgt spid="3">
                                            <p:txEl>
                                              <p:pRg st="2" end="2"/>
                                            </p:txEl>
                                          </p:spTgt>
                                        </p:tgtEl>
                                      </p:cBhvr>
                                      <p:to x="100000" y="90000"/>
                                    </p:animScale>
                                    <p:animScale>
                                      <p:cBhvr>
                                        <p:cTn id="58" dur="166" decel="50000">
                                          <p:stCondLst>
                                            <p:cond delay="1668"/>
                                          </p:stCondLst>
                                        </p:cTn>
                                        <p:tgtEl>
                                          <p:spTgt spid="3">
                                            <p:txEl>
                                              <p:pRg st="2" end="2"/>
                                            </p:txEl>
                                          </p:spTgt>
                                        </p:tgtEl>
                                      </p:cBhvr>
                                      <p:to x="100000" y="100000"/>
                                    </p:animScale>
                                    <p:animScale>
                                      <p:cBhvr>
                                        <p:cTn id="59" dur="26">
                                          <p:stCondLst>
                                            <p:cond delay="1808"/>
                                          </p:stCondLst>
                                        </p:cTn>
                                        <p:tgtEl>
                                          <p:spTgt spid="3">
                                            <p:txEl>
                                              <p:pRg st="2" end="2"/>
                                            </p:txEl>
                                          </p:spTgt>
                                        </p:tgtEl>
                                      </p:cBhvr>
                                      <p:to x="100000" y="95000"/>
                                    </p:animScale>
                                    <p:animScale>
                                      <p:cBhvr>
                                        <p:cTn id="60" dur="166" decel="50000">
                                          <p:stCondLst>
                                            <p:cond delay="1834"/>
                                          </p:stCondLst>
                                        </p:cTn>
                                        <p:tgtEl>
                                          <p:spTgt spid="3">
                                            <p:txEl>
                                              <p:pRg st="2" end="2"/>
                                            </p:txEl>
                                          </p:spTgt>
                                        </p:tgtEl>
                                      </p:cBhvr>
                                      <p:to x="100000" y="100000"/>
                                    </p:animScale>
                                  </p:childTnLst>
                                </p:cTn>
                              </p:par>
                            </p:childTnLst>
                          </p:cTn>
                        </p:par>
                      </p:childTnLst>
                    </p:cTn>
                  </p:par>
                  <p:par>
                    <p:cTn id="61" fill="hold">
                      <p:stCondLst>
                        <p:cond delay="indefinite"/>
                      </p:stCondLst>
                      <p:childTnLst>
                        <p:par>
                          <p:cTn id="62" fill="hold">
                            <p:stCondLst>
                              <p:cond delay="0"/>
                            </p:stCondLst>
                            <p:childTnLst>
                              <p:par>
                                <p:cTn id="63" presetID="26" presetClass="entr" presetSubtype="0" fill="hold" grpId="0" nodeType="clickEffect">
                                  <p:stCondLst>
                                    <p:cond delay="0"/>
                                  </p:stCondLst>
                                  <p:childTnLst>
                                    <p:set>
                                      <p:cBhvr>
                                        <p:cTn id="64" dur="1" fill="hold">
                                          <p:stCondLst>
                                            <p:cond delay="0"/>
                                          </p:stCondLst>
                                        </p:cTn>
                                        <p:tgtEl>
                                          <p:spTgt spid="3">
                                            <p:txEl>
                                              <p:pRg st="3" end="3"/>
                                            </p:txEl>
                                          </p:spTgt>
                                        </p:tgtEl>
                                        <p:attrNameLst>
                                          <p:attrName>style.visibility</p:attrName>
                                        </p:attrNameLst>
                                      </p:cBhvr>
                                      <p:to>
                                        <p:strVal val="visible"/>
                                      </p:to>
                                    </p:set>
                                    <p:animEffect transition="in" filter="wipe(down)">
                                      <p:cBhvr>
                                        <p:cTn id="65" dur="580">
                                          <p:stCondLst>
                                            <p:cond delay="0"/>
                                          </p:stCondLst>
                                        </p:cTn>
                                        <p:tgtEl>
                                          <p:spTgt spid="3">
                                            <p:txEl>
                                              <p:pRg st="3" end="3"/>
                                            </p:txEl>
                                          </p:spTgt>
                                        </p:tgtEl>
                                      </p:cBhvr>
                                    </p:animEffect>
                                    <p:anim calcmode="lin" valueType="num">
                                      <p:cBhvr>
                                        <p:cTn id="6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7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71" dur="26">
                                          <p:stCondLst>
                                            <p:cond delay="650"/>
                                          </p:stCondLst>
                                        </p:cTn>
                                        <p:tgtEl>
                                          <p:spTgt spid="3">
                                            <p:txEl>
                                              <p:pRg st="3" end="3"/>
                                            </p:txEl>
                                          </p:spTgt>
                                        </p:tgtEl>
                                      </p:cBhvr>
                                      <p:to x="100000" y="60000"/>
                                    </p:animScale>
                                    <p:animScale>
                                      <p:cBhvr>
                                        <p:cTn id="72" dur="166" decel="50000">
                                          <p:stCondLst>
                                            <p:cond delay="676"/>
                                          </p:stCondLst>
                                        </p:cTn>
                                        <p:tgtEl>
                                          <p:spTgt spid="3">
                                            <p:txEl>
                                              <p:pRg st="3" end="3"/>
                                            </p:txEl>
                                          </p:spTgt>
                                        </p:tgtEl>
                                      </p:cBhvr>
                                      <p:to x="100000" y="100000"/>
                                    </p:animScale>
                                    <p:animScale>
                                      <p:cBhvr>
                                        <p:cTn id="73" dur="26">
                                          <p:stCondLst>
                                            <p:cond delay="1312"/>
                                          </p:stCondLst>
                                        </p:cTn>
                                        <p:tgtEl>
                                          <p:spTgt spid="3">
                                            <p:txEl>
                                              <p:pRg st="3" end="3"/>
                                            </p:txEl>
                                          </p:spTgt>
                                        </p:tgtEl>
                                      </p:cBhvr>
                                      <p:to x="100000" y="80000"/>
                                    </p:animScale>
                                    <p:animScale>
                                      <p:cBhvr>
                                        <p:cTn id="74" dur="166" decel="50000">
                                          <p:stCondLst>
                                            <p:cond delay="1338"/>
                                          </p:stCondLst>
                                        </p:cTn>
                                        <p:tgtEl>
                                          <p:spTgt spid="3">
                                            <p:txEl>
                                              <p:pRg st="3" end="3"/>
                                            </p:txEl>
                                          </p:spTgt>
                                        </p:tgtEl>
                                      </p:cBhvr>
                                      <p:to x="100000" y="100000"/>
                                    </p:animScale>
                                    <p:animScale>
                                      <p:cBhvr>
                                        <p:cTn id="75" dur="26">
                                          <p:stCondLst>
                                            <p:cond delay="1642"/>
                                          </p:stCondLst>
                                        </p:cTn>
                                        <p:tgtEl>
                                          <p:spTgt spid="3">
                                            <p:txEl>
                                              <p:pRg st="3" end="3"/>
                                            </p:txEl>
                                          </p:spTgt>
                                        </p:tgtEl>
                                      </p:cBhvr>
                                      <p:to x="100000" y="90000"/>
                                    </p:animScale>
                                    <p:animScale>
                                      <p:cBhvr>
                                        <p:cTn id="76" dur="166" decel="50000">
                                          <p:stCondLst>
                                            <p:cond delay="1668"/>
                                          </p:stCondLst>
                                        </p:cTn>
                                        <p:tgtEl>
                                          <p:spTgt spid="3">
                                            <p:txEl>
                                              <p:pRg st="3" end="3"/>
                                            </p:txEl>
                                          </p:spTgt>
                                        </p:tgtEl>
                                      </p:cBhvr>
                                      <p:to x="100000" y="100000"/>
                                    </p:animScale>
                                    <p:animScale>
                                      <p:cBhvr>
                                        <p:cTn id="77" dur="26">
                                          <p:stCondLst>
                                            <p:cond delay="1808"/>
                                          </p:stCondLst>
                                        </p:cTn>
                                        <p:tgtEl>
                                          <p:spTgt spid="3">
                                            <p:txEl>
                                              <p:pRg st="3" end="3"/>
                                            </p:txEl>
                                          </p:spTgt>
                                        </p:tgtEl>
                                      </p:cBhvr>
                                      <p:to x="100000" y="95000"/>
                                    </p:animScale>
                                    <p:animScale>
                                      <p:cBhvr>
                                        <p:cTn id="78" dur="166" decel="50000">
                                          <p:stCondLst>
                                            <p:cond delay="1834"/>
                                          </p:stCondLst>
                                        </p:cTn>
                                        <p:tgtEl>
                                          <p:spTgt spid="3">
                                            <p:txEl>
                                              <p:pRg st="3" end="3"/>
                                            </p:txEl>
                                          </p:spTgt>
                                        </p:tgtEl>
                                      </p:cBhvr>
                                      <p:to x="100000" y="100000"/>
                                    </p:animScale>
                                  </p:childTnLst>
                                </p:cTn>
                              </p:par>
                            </p:childTnLst>
                          </p:cTn>
                        </p:par>
                      </p:childTnLst>
                    </p:cTn>
                  </p:par>
                  <p:par>
                    <p:cTn id="79" fill="hold">
                      <p:stCondLst>
                        <p:cond delay="indefinite"/>
                      </p:stCondLst>
                      <p:childTnLst>
                        <p:par>
                          <p:cTn id="80" fill="hold">
                            <p:stCondLst>
                              <p:cond delay="0"/>
                            </p:stCondLst>
                            <p:childTnLst>
                              <p:par>
                                <p:cTn id="81" presetID="26" presetClass="entr" presetSubtype="0" fill="hold" grpId="0" nodeType="clickEffect">
                                  <p:stCondLst>
                                    <p:cond delay="0"/>
                                  </p:stCondLst>
                                  <p:childTnLst>
                                    <p:set>
                                      <p:cBhvr>
                                        <p:cTn id="82" dur="1" fill="hold">
                                          <p:stCondLst>
                                            <p:cond delay="0"/>
                                          </p:stCondLst>
                                        </p:cTn>
                                        <p:tgtEl>
                                          <p:spTgt spid="3">
                                            <p:txEl>
                                              <p:pRg st="4" end="4"/>
                                            </p:txEl>
                                          </p:spTgt>
                                        </p:tgtEl>
                                        <p:attrNameLst>
                                          <p:attrName>style.visibility</p:attrName>
                                        </p:attrNameLst>
                                      </p:cBhvr>
                                      <p:to>
                                        <p:strVal val="visible"/>
                                      </p:to>
                                    </p:set>
                                    <p:animEffect transition="in" filter="wipe(down)">
                                      <p:cBhvr>
                                        <p:cTn id="83" dur="580">
                                          <p:stCondLst>
                                            <p:cond delay="0"/>
                                          </p:stCondLst>
                                        </p:cTn>
                                        <p:tgtEl>
                                          <p:spTgt spid="3">
                                            <p:txEl>
                                              <p:pRg st="4" end="4"/>
                                            </p:txEl>
                                          </p:spTgt>
                                        </p:tgtEl>
                                      </p:cBhvr>
                                    </p:animEffect>
                                    <p:anim calcmode="lin" valueType="num">
                                      <p:cBhvr>
                                        <p:cTn id="84"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5"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6"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7"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8"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9" dur="26">
                                          <p:stCondLst>
                                            <p:cond delay="650"/>
                                          </p:stCondLst>
                                        </p:cTn>
                                        <p:tgtEl>
                                          <p:spTgt spid="3">
                                            <p:txEl>
                                              <p:pRg st="4" end="4"/>
                                            </p:txEl>
                                          </p:spTgt>
                                        </p:tgtEl>
                                      </p:cBhvr>
                                      <p:to x="100000" y="60000"/>
                                    </p:animScale>
                                    <p:animScale>
                                      <p:cBhvr>
                                        <p:cTn id="90" dur="166" decel="50000">
                                          <p:stCondLst>
                                            <p:cond delay="676"/>
                                          </p:stCondLst>
                                        </p:cTn>
                                        <p:tgtEl>
                                          <p:spTgt spid="3">
                                            <p:txEl>
                                              <p:pRg st="4" end="4"/>
                                            </p:txEl>
                                          </p:spTgt>
                                        </p:tgtEl>
                                      </p:cBhvr>
                                      <p:to x="100000" y="100000"/>
                                    </p:animScale>
                                    <p:animScale>
                                      <p:cBhvr>
                                        <p:cTn id="91" dur="26">
                                          <p:stCondLst>
                                            <p:cond delay="1312"/>
                                          </p:stCondLst>
                                        </p:cTn>
                                        <p:tgtEl>
                                          <p:spTgt spid="3">
                                            <p:txEl>
                                              <p:pRg st="4" end="4"/>
                                            </p:txEl>
                                          </p:spTgt>
                                        </p:tgtEl>
                                      </p:cBhvr>
                                      <p:to x="100000" y="80000"/>
                                    </p:animScale>
                                    <p:animScale>
                                      <p:cBhvr>
                                        <p:cTn id="92" dur="166" decel="50000">
                                          <p:stCondLst>
                                            <p:cond delay="1338"/>
                                          </p:stCondLst>
                                        </p:cTn>
                                        <p:tgtEl>
                                          <p:spTgt spid="3">
                                            <p:txEl>
                                              <p:pRg st="4" end="4"/>
                                            </p:txEl>
                                          </p:spTgt>
                                        </p:tgtEl>
                                      </p:cBhvr>
                                      <p:to x="100000" y="100000"/>
                                    </p:animScale>
                                    <p:animScale>
                                      <p:cBhvr>
                                        <p:cTn id="93" dur="26">
                                          <p:stCondLst>
                                            <p:cond delay="1642"/>
                                          </p:stCondLst>
                                        </p:cTn>
                                        <p:tgtEl>
                                          <p:spTgt spid="3">
                                            <p:txEl>
                                              <p:pRg st="4" end="4"/>
                                            </p:txEl>
                                          </p:spTgt>
                                        </p:tgtEl>
                                      </p:cBhvr>
                                      <p:to x="100000" y="90000"/>
                                    </p:animScale>
                                    <p:animScale>
                                      <p:cBhvr>
                                        <p:cTn id="94" dur="166" decel="50000">
                                          <p:stCondLst>
                                            <p:cond delay="1668"/>
                                          </p:stCondLst>
                                        </p:cTn>
                                        <p:tgtEl>
                                          <p:spTgt spid="3">
                                            <p:txEl>
                                              <p:pRg st="4" end="4"/>
                                            </p:txEl>
                                          </p:spTgt>
                                        </p:tgtEl>
                                      </p:cBhvr>
                                      <p:to x="100000" y="100000"/>
                                    </p:animScale>
                                    <p:animScale>
                                      <p:cBhvr>
                                        <p:cTn id="95" dur="26">
                                          <p:stCondLst>
                                            <p:cond delay="1808"/>
                                          </p:stCondLst>
                                        </p:cTn>
                                        <p:tgtEl>
                                          <p:spTgt spid="3">
                                            <p:txEl>
                                              <p:pRg st="4" end="4"/>
                                            </p:txEl>
                                          </p:spTgt>
                                        </p:tgtEl>
                                      </p:cBhvr>
                                      <p:to x="100000" y="95000"/>
                                    </p:animScale>
                                    <p:animScale>
                                      <p:cBhvr>
                                        <p:cTn id="96" dur="166" decel="50000">
                                          <p:stCondLst>
                                            <p:cond delay="1834"/>
                                          </p:stCondLst>
                                        </p:cTn>
                                        <p:tgtEl>
                                          <p:spTgt spid="3">
                                            <p:txEl>
                                              <p:pRg st="4" end="4"/>
                                            </p:txEl>
                                          </p:spTgt>
                                        </p:tgtEl>
                                      </p:cBhvr>
                                      <p:to x="100000" y="100000"/>
                                    </p:animScale>
                                  </p:childTnLst>
                                </p:cTn>
                              </p:par>
                            </p:childTnLst>
                          </p:cTn>
                        </p:par>
                      </p:childTnLst>
                    </p:cTn>
                  </p:par>
                  <p:par>
                    <p:cTn id="97" fill="hold">
                      <p:stCondLst>
                        <p:cond delay="indefinite"/>
                      </p:stCondLst>
                      <p:childTnLst>
                        <p:par>
                          <p:cTn id="98" fill="hold">
                            <p:stCondLst>
                              <p:cond delay="0"/>
                            </p:stCondLst>
                            <p:childTnLst>
                              <p:par>
                                <p:cTn id="99" presetID="26" presetClass="entr" presetSubtype="0" fill="hold" grpId="0" nodeType="clickEffect">
                                  <p:stCondLst>
                                    <p:cond delay="0"/>
                                  </p:stCondLst>
                                  <p:childTnLst>
                                    <p:set>
                                      <p:cBhvr>
                                        <p:cTn id="100" dur="1" fill="hold">
                                          <p:stCondLst>
                                            <p:cond delay="0"/>
                                          </p:stCondLst>
                                        </p:cTn>
                                        <p:tgtEl>
                                          <p:spTgt spid="3">
                                            <p:txEl>
                                              <p:pRg st="5" end="5"/>
                                            </p:txEl>
                                          </p:spTgt>
                                        </p:tgtEl>
                                        <p:attrNameLst>
                                          <p:attrName>style.visibility</p:attrName>
                                        </p:attrNameLst>
                                      </p:cBhvr>
                                      <p:to>
                                        <p:strVal val="visible"/>
                                      </p:to>
                                    </p:set>
                                    <p:animEffect transition="in" filter="wipe(down)">
                                      <p:cBhvr>
                                        <p:cTn id="101" dur="580">
                                          <p:stCondLst>
                                            <p:cond delay="0"/>
                                          </p:stCondLst>
                                        </p:cTn>
                                        <p:tgtEl>
                                          <p:spTgt spid="3">
                                            <p:txEl>
                                              <p:pRg st="5" end="5"/>
                                            </p:txEl>
                                          </p:spTgt>
                                        </p:tgtEl>
                                      </p:cBhvr>
                                    </p:animEffect>
                                    <p:anim calcmode="lin" valueType="num">
                                      <p:cBhvr>
                                        <p:cTn id="102"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03"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4"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5"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6"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7" dur="26">
                                          <p:stCondLst>
                                            <p:cond delay="650"/>
                                          </p:stCondLst>
                                        </p:cTn>
                                        <p:tgtEl>
                                          <p:spTgt spid="3">
                                            <p:txEl>
                                              <p:pRg st="5" end="5"/>
                                            </p:txEl>
                                          </p:spTgt>
                                        </p:tgtEl>
                                      </p:cBhvr>
                                      <p:to x="100000" y="60000"/>
                                    </p:animScale>
                                    <p:animScale>
                                      <p:cBhvr>
                                        <p:cTn id="108" dur="166" decel="50000">
                                          <p:stCondLst>
                                            <p:cond delay="676"/>
                                          </p:stCondLst>
                                        </p:cTn>
                                        <p:tgtEl>
                                          <p:spTgt spid="3">
                                            <p:txEl>
                                              <p:pRg st="5" end="5"/>
                                            </p:txEl>
                                          </p:spTgt>
                                        </p:tgtEl>
                                      </p:cBhvr>
                                      <p:to x="100000" y="100000"/>
                                    </p:animScale>
                                    <p:animScale>
                                      <p:cBhvr>
                                        <p:cTn id="109" dur="26">
                                          <p:stCondLst>
                                            <p:cond delay="1312"/>
                                          </p:stCondLst>
                                        </p:cTn>
                                        <p:tgtEl>
                                          <p:spTgt spid="3">
                                            <p:txEl>
                                              <p:pRg st="5" end="5"/>
                                            </p:txEl>
                                          </p:spTgt>
                                        </p:tgtEl>
                                      </p:cBhvr>
                                      <p:to x="100000" y="80000"/>
                                    </p:animScale>
                                    <p:animScale>
                                      <p:cBhvr>
                                        <p:cTn id="110" dur="166" decel="50000">
                                          <p:stCondLst>
                                            <p:cond delay="1338"/>
                                          </p:stCondLst>
                                        </p:cTn>
                                        <p:tgtEl>
                                          <p:spTgt spid="3">
                                            <p:txEl>
                                              <p:pRg st="5" end="5"/>
                                            </p:txEl>
                                          </p:spTgt>
                                        </p:tgtEl>
                                      </p:cBhvr>
                                      <p:to x="100000" y="100000"/>
                                    </p:animScale>
                                    <p:animScale>
                                      <p:cBhvr>
                                        <p:cTn id="111" dur="26">
                                          <p:stCondLst>
                                            <p:cond delay="1642"/>
                                          </p:stCondLst>
                                        </p:cTn>
                                        <p:tgtEl>
                                          <p:spTgt spid="3">
                                            <p:txEl>
                                              <p:pRg st="5" end="5"/>
                                            </p:txEl>
                                          </p:spTgt>
                                        </p:tgtEl>
                                      </p:cBhvr>
                                      <p:to x="100000" y="90000"/>
                                    </p:animScale>
                                    <p:animScale>
                                      <p:cBhvr>
                                        <p:cTn id="112" dur="166" decel="50000">
                                          <p:stCondLst>
                                            <p:cond delay="1668"/>
                                          </p:stCondLst>
                                        </p:cTn>
                                        <p:tgtEl>
                                          <p:spTgt spid="3">
                                            <p:txEl>
                                              <p:pRg st="5" end="5"/>
                                            </p:txEl>
                                          </p:spTgt>
                                        </p:tgtEl>
                                      </p:cBhvr>
                                      <p:to x="100000" y="100000"/>
                                    </p:animScale>
                                    <p:animScale>
                                      <p:cBhvr>
                                        <p:cTn id="113" dur="26">
                                          <p:stCondLst>
                                            <p:cond delay="1808"/>
                                          </p:stCondLst>
                                        </p:cTn>
                                        <p:tgtEl>
                                          <p:spTgt spid="3">
                                            <p:txEl>
                                              <p:pRg st="5" end="5"/>
                                            </p:txEl>
                                          </p:spTgt>
                                        </p:tgtEl>
                                      </p:cBhvr>
                                      <p:to x="100000" y="95000"/>
                                    </p:animScale>
                                    <p:animScale>
                                      <p:cBhvr>
                                        <p:cTn id="114"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1196752"/>
            <a:ext cx="8210872" cy="5328592"/>
          </a:xfrm>
        </p:spPr>
        <p:txBody>
          <a:bodyPr>
            <a:noAutofit/>
          </a:bodyPr>
          <a:lstStyle/>
          <a:p>
            <a:r>
              <a:rPr lang="en-US" sz="2050" dirty="0" err="1"/>
              <a:t>Menurut</a:t>
            </a:r>
            <a:r>
              <a:rPr lang="en-US" sz="2050" dirty="0"/>
              <a:t> </a:t>
            </a:r>
            <a:r>
              <a:rPr lang="en-US" sz="2050" dirty="0" err="1"/>
              <a:t>pendekatan</a:t>
            </a:r>
            <a:r>
              <a:rPr lang="en-US" sz="2050" dirty="0"/>
              <a:t> </a:t>
            </a:r>
            <a:r>
              <a:rPr lang="en-US" sz="2050" dirty="0" err="1"/>
              <a:t>saintifik</a:t>
            </a:r>
            <a:r>
              <a:rPr lang="en-US" sz="2050" dirty="0"/>
              <a:t> </a:t>
            </a:r>
            <a:r>
              <a:rPr lang="en-US" sz="2050" dirty="0" err="1"/>
              <a:t>dalam</a:t>
            </a:r>
            <a:r>
              <a:rPr lang="en-US" sz="2050" dirty="0"/>
              <a:t> </a:t>
            </a:r>
            <a:r>
              <a:rPr lang="en-US" sz="2050" dirty="0" err="1"/>
              <a:t>studi</a:t>
            </a:r>
            <a:r>
              <a:rPr lang="en-US" sz="2050" dirty="0"/>
              <a:t> HI </a:t>
            </a:r>
            <a:r>
              <a:rPr lang="en-US" sz="2050" dirty="0" err="1"/>
              <a:t>aktor</a:t>
            </a:r>
            <a:r>
              <a:rPr lang="en-US" sz="2050" dirty="0"/>
              <a:t> </a:t>
            </a:r>
            <a:r>
              <a:rPr lang="en-US" sz="2050" dirty="0" err="1"/>
              <a:t>hubungan</a:t>
            </a:r>
            <a:r>
              <a:rPr lang="en-US" sz="2050" dirty="0"/>
              <a:t> </a:t>
            </a:r>
            <a:r>
              <a:rPr lang="en-US" sz="2050" dirty="0" err="1"/>
              <a:t>internasional</a:t>
            </a:r>
            <a:r>
              <a:rPr lang="en-US" sz="2050" dirty="0"/>
              <a:t> </a:t>
            </a:r>
            <a:r>
              <a:rPr lang="en-US" sz="2050" dirty="0" err="1"/>
              <a:t>terdiri</a:t>
            </a:r>
            <a:r>
              <a:rPr lang="en-US" sz="2050" dirty="0"/>
              <a:t> </a:t>
            </a:r>
            <a:r>
              <a:rPr lang="en-US" sz="2050" dirty="0" err="1"/>
              <a:t>dari</a:t>
            </a:r>
            <a:r>
              <a:rPr lang="en-US" sz="2050" dirty="0"/>
              <a:t> </a:t>
            </a:r>
            <a:r>
              <a:rPr lang="en-US" sz="2050" dirty="0" err="1"/>
              <a:t>aktor</a:t>
            </a:r>
            <a:r>
              <a:rPr lang="en-US" sz="2050" dirty="0"/>
              <a:t> </a:t>
            </a:r>
            <a:r>
              <a:rPr lang="en-US" sz="2050" dirty="0" err="1"/>
              <a:t>negara-negara</a:t>
            </a:r>
            <a:r>
              <a:rPr lang="en-US" sz="2050" dirty="0"/>
              <a:t> </a:t>
            </a:r>
            <a:r>
              <a:rPr lang="en-US" sz="2050" dirty="0" err="1"/>
              <a:t>dan</a:t>
            </a:r>
            <a:r>
              <a:rPr lang="en-US" sz="2050" dirty="0"/>
              <a:t> </a:t>
            </a:r>
            <a:r>
              <a:rPr lang="en-US" sz="2050" dirty="0" err="1"/>
              <a:t>aktor</a:t>
            </a:r>
            <a:r>
              <a:rPr lang="en-US" sz="2050" dirty="0"/>
              <a:t> non-</a:t>
            </a:r>
            <a:r>
              <a:rPr lang="en-US" sz="2050" dirty="0" err="1"/>
              <a:t>negara</a:t>
            </a:r>
            <a:r>
              <a:rPr lang="en-US" sz="2050" dirty="0"/>
              <a:t>.</a:t>
            </a:r>
          </a:p>
          <a:p>
            <a:r>
              <a:rPr lang="en-US" sz="2050" dirty="0" err="1"/>
              <a:t>Menurut</a:t>
            </a:r>
            <a:r>
              <a:rPr lang="en-US" sz="2050" dirty="0"/>
              <a:t> </a:t>
            </a:r>
            <a:r>
              <a:rPr lang="en-US" sz="2050" dirty="0" err="1"/>
              <a:t>kaum</a:t>
            </a:r>
            <a:r>
              <a:rPr lang="en-US" sz="2050" dirty="0"/>
              <a:t> </a:t>
            </a:r>
            <a:r>
              <a:rPr lang="en-US" sz="2050" dirty="0" err="1"/>
              <a:t>realis</a:t>
            </a:r>
            <a:r>
              <a:rPr lang="en-US" sz="2050" dirty="0"/>
              <a:t>, </a:t>
            </a:r>
            <a:r>
              <a:rPr lang="en-US" sz="2050" dirty="0" err="1"/>
              <a:t>aktor</a:t>
            </a:r>
            <a:r>
              <a:rPr lang="en-US" sz="2050" dirty="0"/>
              <a:t> </a:t>
            </a:r>
            <a:r>
              <a:rPr lang="en-US" sz="2050" dirty="0" err="1"/>
              <a:t>hubungan</a:t>
            </a:r>
            <a:r>
              <a:rPr lang="en-US" sz="2050" dirty="0"/>
              <a:t> </a:t>
            </a:r>
            <a:r>
              <a:rPr lang="en-US" sz="2050" dirty="0" err="1"/>
              <a:t>internasional</a:t>
            </a:r>
            <a:r>
              <a:rPr lang="en-US" sz="2050" dirty="0"/>
              <a:t> </a:t>
            </a:r>
            <a:r>
              <a:rPr lang="en-US" sz="2050" dirty="0" err="1"/>
              <a:t>adalah</a:t>
            </a:r>
            <a:r>
              <a:rPr lang="en-US" sz="2050" dirty="0"/>
              <a:t> </a:t>
            </a:r>
            <a:r>
              <a:rPr lang="en-US" sz="2050" dirty="0" err="1"/>
              <a:t>negara-bangsa</a:t>
            </a:r>
            <a:r>
              <a:rPr lang="en-US" sz="2050" dirty="0"/>
              <a:t>, </a:t>
            </a:r>
            <a:r>
              <a:rPr lang="en-US" sz="2050" dirty="0" err="1"/>
              <a:t>karena</a:t>
            </a:r>
            <a:r>
              <a:rPr lang="en-US" sz="2050" dirty="0"/>
              <a:t> </a:t>
            </a:r>
            <a:r>
              <a:rPr lang="en-US" sz="2050" dirty="0" err="1"/>
              <a:t>mereka</a:t>
            </a:r>
            <a:r>
              <a:rPr lang="en-US" sz="2050" dirty="0"/>
              <a:t> </a:t>
            </a:r>
            <a:r>
              <a:rPr lang="en-US" sz="2050" dirty="0" err="1"/>
              <a:t>berpikir</a:t>
            </a:r>
            <a:r>
              <a:rPr lang="en-US" sz="2050" dirty="0"/>
              <a:t> </a:t>
            </a:r>
            <a:r>
              <a:rPr lang="en-US" sz="2050" dirty="0" err="1"/>
              <a:t>bahwa</a:t>
            </a:r>
            <a:r>
              <a:rPr lang="en-US" sz="2050" dirty="0"/>
              <a:t> </a:t>
            </a:r>
            <a:r>
              <a:rPr lang="en-US" sz="2050" dirty="0" err="1"/>
              <a:t>hubungan</a:t>
            </a:r>
            <a:r>
              <a:rPr lang="en-US" sz="2050" dirty="0"/>
              <a:t> </a:t>
            </a:r>
            <a:r>
              <a:rPr lang="en-US" sz="2050" dirty="0" err="1"/>
              <a:t>internasional</a:t>
            </a:r>
            <a:r>
              <a:rPr lang="en-US" sz="2050" dirty="0"/>
              <a:t> </a:t>
            </a:r>
            <a:r>
              <a:rPr lang="en-US" sz="2050" dirty="0" err="1"/>
              <a:t>adalah</a:t>
            </a:r>
            <a:r>
              <a:rPr lang="en-US" sz="2050" dirty="0"/>
              <a:t> </a:t>
            </a:r>
            <a:r>
              <a:rPr lang="en-US" sz="2050" dirty="0" err="1"/>
              <a:t>interaksi</a:t>
            </a:r>
            <a:r>
              <a:rPr lang="en-US" sz="2050" dirty="0"/>
              <a:t> </a:t>
            </a:r>
            <a:r>
              <a:rPr lang="en-US" sz="2050" dirty="0" err="1"/>
              <a:t>antara</a:t>
            </a:r>
            <a:r>
              <a:rPr lang="en-US" sz="2050" dirty="0"/>
              <a:t> </a:t>
            </a:r>
            <a:r>
              <a:rPr lang="en-US" sz="2050" dirty="0" err="1"/>
              <a:t>negara-bangsa</a:t>
            </a:r>
            <a:r>
              <a:rPr lang="en-US" sz="2050" dirty="0"/>
              <a:t>.</a:t>
            </a:r>
          </a:p>
          <a:p>
            <a:r>
              <a:rPr lang="en-US" sz="2050" dirty="0" err="1"/>
              <a:t>Bangsa</a:t>
            </a:r>
            <a:r>
              <a:rPr lang="en-US" sz="2050" dirty="0"/>
              <a:t> </a:t>
            </a:r>
            <a:r>
              <a:rPr lang="en-US" sz="2050" dirty="0" err="1"/>
              <a:t>adalah</a:t>
            </a:r>
            <a:r>
              <a:rPr lang="en-US" sz="2050" dirty="0"/>
              <a:t> </a:t>
            </a:r>
            <a:r>
              <a:rPr lang="en-US" sz="2050" dirty="0" err="1"/>
              <a:t>sebuah</a:t>
            </a:r>
            <a:r>
              <a:rPr lang="en-US" sz="2050" dirty="0"/>
              <a:t> </a:t>
            </a:r>
            <a:r>
              <a:rPr lang="en-US" sz="2050" dirty="0" err="1"/>
              <a:t>komunitas</a:t>
            </a:r>
            <a:r>
              <a:rPr lang="en-US" sz="2050" dirty="0"/>
              <a:t> yang </a:t>
            </a:r>
            <a:r>
              <a:rPr lang="en-US" sz="2050" dirty="0" err="1"/>
              <a:t>berpikir</a:t>
            </a:r>
            <a:r>
              <a:rPr lang="en-US" sz="2050" dirty="0"/>
              <a:t> </a:t>
            </a:r>
            <a:r>
              <a:rPr lang="en-US" sz="2050" dirty="0" err="1"/>
              <a:t>mereka</a:t>
            </a:r>
            <a:r>
              <a:rPr lang="en-US" sz="2050" dirty="0"/>
              <a:t> </a:t>
            </a:r>
            <a:r>
              <a:rPr lang="en-US" sz="2050" dirty="0" err="1"/>
              <a:t>berbeda</a:t>
            </a:r>
            <a:r>
              <a:rPr lang="en-US" sz="2050" dirty="0"/>
              <a:t> </a:t>
            </a:r>
            <a:r>
              <a:rPr lang="en-US" sz="2050" dirty="0" err="1"/>
              <a:t>dari</a:t>
            </a:r>
            <a:r>
              <a:rPr lang="en-US" sz="2050" dirty="0"/>
              <a:t> orang lain </a:t>
            </a:r>
            <a:r>
              <a:rPr lang="en-US" sz="2050" dirty="0" err="1"/>
              <a:t>dalam</a:t>
            </a:r>
            <a:r>
              <a:rPr lang="en-US" sz="2050" dirty="0"/>
              <a:t> </a:t>
            </a:r>
            <a:r>
              <a:rPr lang="en-US" sz="2050" dirty="0" err="1"/>
              <a:t>hal</a:t>
            </a:r>
            <a:r>
              <a:rPr lang="en-US" sz="2050" dirty="0"/>
              <a:t> </a:t>
            </a:r>
            <a:r>
              <a:rPr lang="en-US" sz="2050" dirty="0" err="1"/>
              <a:t>sejarah</a:t>
            </a:r>
            <a:r>
              <a:rPr lang="en-US" sz="2050" dirty="0"/>
              <a:t>, </a:t>
            </a:r>
            <a:r>
              <a:rPr lang="en-US" sz="2050" dirty="0" err="1"/>
              <a:t>etnis</a:t>
            </a:r>
            <a:r>
              <a:rPr lang="en-US" sz="2050" dirty="0"/>
              <a:t>, </a:t>
            </a:r>
            <a:r>
              <a:rPr lang="en-US" sz="2050" dirty="0" err="1"/>
              <a:t>bahasa</a:t>
            </a:r>
            <a:r>
              <a:rPr lang="en-US" sz="2050" dirty="0"/>
              <a:t>, </a:t>
            </a:r>
            <a:r>
              <a:rPr lang="en-US" sz="2050" dirty="0" err="1"/>
              <a:t>atau</a:t>
            </a:r>
            <a:r>
              <a:rPr lang="en-US" sz="2050" dirty="0"/>
              <a:t> agama.</a:t>
            </a:r>
          </a:p>
          <a:p>
            <a:r>
              <a:rPr lang="en-US" sz="2050" dirty="0"/>
              <a:t>Negara </a:t>
            </a:r>
            <a:r>
              <a:rPr lang="en-US" sz="2050" dirty="0" err="1"/>
              <a:t>mengacu</a:t>
            </a:r>
            <a:r>
              <a:rPr lang="en-US" sz="2050" dirty="0"/>
              <a:t> </a:t>
            </a:r>
            <a:r>
              <a:rPr lang="en-US" sz="2050" dirty="0" err="1"/>
              <a:t>baik</a:t>
            </a:r>
            <a:r>
              <a:rPr lang="en-US" sz="2050" dirty="0"/>
              <a:t> </a:t>
            </a:r>
            <a:r>
              <a:rPr lang="en-US" sz="2050" dirty="0" err="1"/>
              <a:t>pada</a:t>
            </a:r>
            <a:r>
              <a:rPr lang="en-US" sz="2050" dirty="0"/>
              <a:t> </a:t>
            </a:r>
            <a:r>
              <a:rPr lang="en-US" sz="2050" dirty="0" err="1"/>
              <a:t>kondisi</a:t>
            </a:r>
            <a:r>
              <a:rPr lang="en-US" sz="2050" dirty="0"/>
              <a:t> </a:t>
            </a:r>
            <a:r>
              <a:rPr lang="en-US" sz="2050" dirty="0" err="1"/>
              <a:t>kekinian</a:t>
            </a:r>
            <a:r>
              <a:rPr lang="en-US" sz="2050" dirty="0"/>
              <a:t> </a:t>
            </a:r>
            <a:r>
              <a:rPr lang="en-US" sz="2050" dirty="0" err="1"/>
              <a:t>dari</a:t>
            </a:r>
            <a:r>
              <a:rPr lang="en-US" sz="2050" dirty="0"/>
              <a:t> </a:t>
            </a:r>
            <a:r>
              <a:rPr lang="en-US" sz="2050" dirty="0" err="1"/>
              <a:t>suatu</a:t>
            </a:r>
            <a:r>
              <a:rPr lang="en-US" sz="2050" dirty="0"/>
              <a:t> </a:t>
            </a:r>
            <a:r>
              <a:rPr lang="en-US" sz="2050" dirty="0" err="1"/>
              <a:t>sistem</a:t>
            </a:r>
            <a:r>
              <a:rPr lang="en-US" sz="2050" dirty="0"/>
              <a:t>, </a:t>
            </a:r>
            <a:r>
              <a:rPr lang="en-US" sz="2050" dirty="0" err="1"/>
              <a:t>atau</a:t>
            </a:r>
            <a:r>
              <a:rPr lang="en-US" sz="2050" dirty="0"/>
              <a:t> </a:t>
            </a:r>
            <a:r>
              <a:rPr lang="en-US" sz="2050" dirty="0" err="1"/>
              <a:t>entitas</a:t>
            </a:r>
            <a:r>
              <a:rPr lang="en-US" sz="2050" dirty="0"/>
              <a:t>, </a:t>
            </a:r>
            <a:r>
              <a:rPr lang="en-US" sz="2050" dirty="0" err="1"/>
              <a:t>atau</a:t>
            </a:r>
            <a:r>
              <a:rPr lang="en-US" sz="2050" dirty="0"/>
              <a:t> </a:t>
            </a:r>
            <a:r>
              <a:rPr lang="en-US" sz="2050" dirty="0" err="1"/>
              <a:t>sebuah</a:t>
            </a:r>
            <a:r>
              <a:rPr lang="en-US" sz="2050" dirty="0"/>
              <a:t> </a:t>
            </a:r>
            <a:r>
              <a:rPr lang="en-US" sz="2050" dirty="0" err="1"/>
              <a:t>entitas</a:t>
            </a:r>
            <a:r>
              <a:rPr lang="en-US" sz="2050" dirty="0"/>
              <a:t> yang </a:t>
            </a:r>
            <a:r>
              <a:rPr lang="en-US" sz="2050" dirty="0" err="1"/>
              <a:t>diatur</a:t>
            </a:r>
            <a:r>
              <a:rPr lang="en-US" sz="2050" dirty="0"/>
              <a:t> (</a:t>
            </a:r>
            <a:r>
              <a:rPr lang="en-US" sz="2050" dirty="0" err="1"/>
              <a:t>seperti</a:t>
            </a:r>
            <a:r>
              <a:rPr lang="en-US" sz="2050" dirty="0"/>
              <a:t> </a:t>
            </a:r>
            <a:r>
              <a:rPr lang="en-US" sz="2050" dirty="0" err="1"/>
              <a:t>negara</a:t>
            </a:r>
            <a:r>
              <a:rPr lang="en-US" sz="2050" dirty="0"/>
              <a:t>) </a:t>
            </a:r>
            <a:r>
              <a:rPr lang="en-US" sz="2050" dirty="0" err="1"/>
              <a:t>atau</a:t>
            </a:r>
            <a:r>
              <a:rPr lang="en-US" sz="2050" dirty="0"/>
              <a:t> sub-</a:t>
            </a:r>
            <a:r>
              <a:rPr lang="en-US" sz="2050" dirty="0" err="1"/>
              <a:t>entitas</a:t>
            </a:r>
            <a:r>
              <a:rPr lang="en-US" sz="2050" dirty="0"/>
              <a:t> (</a:t>
            </a:r>
            <a:r>
              <a:rPr lang="en-US" sz="2050" dirty="0" err="1"/>
              <a:t>seperti</a:t>
            </a:r>
            <a:r>
              <a:rPr lang="en-US" sz="2050" dirty="0"/>
              <a:t> </a:t>
            </a:r>
            <a:r>
              <a:rPr lang="en-US" sz="2050" dirty="0" err="1"/>
              <a:t>provinsi</a:t>
            </a:r>
            <a:r>
              <a:rPr lang="en-US" sz="2050" dirty="0"/>
              <a:t> </a:t>
            </a:r>
            <a:r>
              <a:rPr lang="en-US" sz="2050" dirty="0" err="1"/>
              <a:t>atau</a:t>
            </a:r>
            <a:r>
              <a:rPr lang="en-US" sz="2050" dirty="0"/>
              <a:t> </a:t>
            </a:r>
            <a:r>
              <a:rPr lang="en-US" sz="2050" dirty="0" err="1"/>
              <a:t>wilayah</a:t>
            </a:r>
            <a:r>
              <a:rPr lang="en-US" sz="2050" dirty="0"/>
              <a:t>).</a:t>
            </a:r>
          </a:p>
          <a:p>
            <a:r>
              <a:rPr lang="en-US" sz="2050" dirty="0"/>
              <a:t>Negara-</a:t>
            </a:r>
            <a:r>
              <a:rPr lang="en-US" sz="2050" dirty="0" err="1"/>
              <a:t>bangsa</a:t>
            </a:r>
            <a:r>
              <a:rPr lang="en-US" sz="2050" dirty="0"/>
              <a:t> </a:t>
            </a:r>
            <a:r>
              <a:rPr lang="en-US" sz="2050" dirty="0" err="1"/>
              <a:t>secara</a:t>
            </a:r>
            <a:r>
              <a:rPr lang="en-US" sz="2050" dirty="0"/>
              <a:t> </a:t>
            </a:r>
            <a:r>
              <a:rPr lang="en-US" sz="2050" dirty="0" err="1"/>
              <a:t>umum</a:t>
            </a:r>
            <a:r>
              <a:rPr lang="en-US" sz="2050" dirty="0"/>
              <a:t> </a:t>
            </a:r>
            <a:r>
              <a:rPr lang="en-US" sz="2050" dirty="0" err="1"/>
              <a:t>dapat</a:t>
            </a:r>
            <a:r>
              <a:rPr lang="en-US" sz="2050" dirty="0"/>
              <a:t> </a:t>
            </a:r>
            <a:r>
              <a:rPr lang="en-US" sz="2050" dirty="0" err="1"/>
              <a:t>didefinisikan</a:t>
            </a:r>
            <a:r>
              <a:rPr lang="en-US" sz="2050" dirty="0"/>
              <a:t> </a:t>
            </a:r>
            <a:r>
              <a:rPr lang="en-US" sz="2050" dirty="0" err="1"/>
              <a:t>sebagai</a:t>
            </a:r>
            <a:r>
              <a:rPr lang="en-US" sz="2050" dirty="0"/>
              <a:t> </a:t>
            </a:r>
            <a:r>
              <a:rPr lang="en-US" sz="2050" dirty="0" err="1"/>
              <a:t>entitas</a:t>
            </a:r>
            <a:r>
              <a:rPr lang="en-US" sz="2050" dirty="0"/>
              <a:t> </a:t>
            </a:r>
            <a:r>
              <a:rPr lang="en-US" sz="2050" dirty="0" err="1"/>
              <a:t>politik</a:t>
            </a:r>
            <a:r>
              <a:rPr lang="en-US" sz="2050" dirty="0"/>
              <a:t> </a:t>
            </a:r>
            <a:r>
              <a:rPr lang="en-US" sz="2050" dirty="0" err="1"/>
              <a:t>otonom</a:t>
            </a:r>
            <a:r>
              <a:rPr lang="en-US" sz="2050" dirty="0"/>
              <a:t> yang </a:t>
            </a:r>
            <a:r>
              <a:rPr lang="en-US" sz="2050" dirty="0" err="1"/>
              <a:t>dihuni</a:t>
            </a:r>
            <a:r>
              <a:rPr lang="en-US" sz="2050" dirty="0"/>
              <a:t> </a:t>
            </a:r>
            <a:r>
              <a:rPr lang="en-US" sz="2050" dirty="0" err="1"/>
              <a:t>oleh</a:t>
            </a:r>
            <a:r>
              <a:rPr lang="en-US" sz="2050" dirty="0"/>
              <a:t> </a:t>
            </a:r>
            <a:r>
              <a:rPr lang="en-US" sz="2050" dirty="0" err="1"/>
              <a:t>warga</a:t>
            </a:r>
            <a:r>
              <a:rPr lang="en-US" sz="2050" dirty="0"/>
              <a:t> yang </a:t>
            </a:r>
            <a:r>
              <a:rPr lang="en-US" sz="2050" dirty="0" err="1"/>
              <a:t>memiliki</a:t>
            </a:r>
            <a:r>
              <a:rPr lang="en-US" sz="2050" dirty="0"/>
              <a:t> </a:t>
            </a:r>
            <a:r>
              <a:rPr lang="en-US" sz="2050" dirty="0" err="1"/>
              <a:t>bahasa</a:t>
            </a:r>
            <a:r>
              <a:rPr lang="en-US" sz="2050" dirty="0"/>
              <a:t>, </a:t>
            </a:r>
            <a:r>
              <a:rPr lang="en-US" sz="2050" dirty="0" err="1"/>
              <a:t>sejarah</a:t>
            </a:r>
            <a:r>
              <a:rPr lang="en-US" sz="2050" dirty="0"/>
              <a:t>, </a:t>
            </a:r>
            <a:r>
              <a:rPr lang="en-US" sz="2050" dirty="0" err="1"/>
              <a:t>dan</a:t>
            </a:r>
            <a:r>
              <a:rPr lang="en-US" sz="2050" dirty="0"/>
              <a:t> </a:t>
            </a:r>
            <a:r>
              <a:rPr lang="en-US" sz="2050" dirty="0" err="1"/>
              <a:t>etnis</a:t>
            </a:r>
            <a:r>
              <a:rPr lang="en-US" sz="2050" dirty="0"/>
              <a:t> yang </a:t>
            </a:r>
            <a:r>
              <a:rPr lang="en-US" sz="2050" dirty="0" err="1"/>
              <a:t>sama</a:t>
            </a:r>
            <a:r>
              <a:rPr lang="en-US" sz="2050" dirty="0"/>
              <a:t>.</a:t>
            </a:r>
          </a:p>
          <a:p>
            <a:r>
              <a:rPr lang="en-US" sz="2050" dirty="0" err="1"/>
              <a:t>Karakteristik</a:t>
            </a:r>
            <a:r>
              <a:rPr lang="en-US" sz="2050" dirty="0"/>
              <a:t> </a:t>
            </a:r>
            <a:r>
              <a:rPr lang="en-US" sz="2050" dirty="0" err="1"/>
              <a:t>negara-bangsa</a:t>
            </a:r>
            <a:r>
              <a:rPr lang="en-US" sz="2050" dirty="0"/>
              <a:t>: </a:t>
            </a:r>
            <a:r>
              <a:rPr lang="en-US" sz="2050" dirty="0" err="1"/>
              <a:t>geografis</a:t>
            </a:r>
            <a:r>
              <a:rPr lang="en-US" sz="2050" dirty="0"/>
              <a:t>/</a:t>
            </a:r>
            <a:r>
              <a:rPr lang="en-US" sz="2050" dirty="0" err="1"/>
              <a:t>wilayah</a:t>
            </a:r>
            <a:r>
              <a:rPr lang="en-US" sz="2050" dirty="0"/>
              <a:t>, </a:t>
            </a:r>
            <a:r>
              <a:rPr lang="en-US" sz="2050" dirty="0" err="1"/>
              <a:t>kedaulatan</a:t>
            </a:r>
            <a:r>
              <a:rPr lang="en-US" sz="2050" dirty="0"/>
              <a:t>, </a:t>
            </a:r>
            <a:r>
              <a:rPr lang="en-US" sz="2050" dirty="0" err="1"/>
              <a:t>pemerintah</a:t>
            </a:r>
            <a:r>
              <a:rPr lang="en-US" sz="2050" dirty="0"/>
              <a:t>, </a:t>
            </a:r>
            <a:r>
              <a:rPr lang="en-US" sz="2050" dirty="0" err="1"/>
              <a:t>batas-batas</a:t>
            </a:r>
            <a:r>
              <a:rPr lang="en-US" sz="2050" dirty="0"/>
              <a:t>, </a:t>
            </a:r>
            <a:r>
              <a:rPr lang="en-US" sz="2050" dirty="0" err="1"/>
              <a:t>nasionalisme</a:t>
            </a:r>
            <a:r>
              <a:rPr lang="en-US" sz="2050" dirty="0"/>
              <a:t>, </a:t>
            </a:r>
            <a:r>
              <a:rPr lang="en-US" sz="2050" dirty="0" err="1"/>
              <a:t>dan</a:t>
            </a:r>
            <a:r>
              <a:rPr lang="en-US" sz="2050" dirty="0"/>
              <a:t> </a:t>
            </a:r>
            <a:r>
              <a:rPr lang="en-US" sz="2050" dirty="0" err="1"/>
              <a:t>ketaatan</a:t>
            </a:r>
            <a:r>
              <a:rPr lang="en-US" sz="2050" dirty="0"/>
              <a:t> </a:t>
            </a:r>
            <a:r>
              <a:rPr lang="en-US" sz="2050" dirty="0" err="1"/>
              <a:t>dan</a:t>
            </a:r>
            <a:r>
              <a:rPr lang="en-US" sz="2050" dirty="0"/>
              <a:t> </a:t>
            </a:r>
            <a:r>
              <a:rPr lang="en-US" sz="2050" dirty="0" err="1"/>
              <a:t>kesetiaan</a:t>
            </a:r>
            <a:r>
              <a:rPr lang="en-US" sz="2050" dirty="0"/>
              <a:t> </a:t>
            </a:r>
            <a:r>
              <a:rPr lang="en-US" sz="2050" dirty="0" err="1"/>
              <a:t>penduduk</a:t>
            </a:r>
            <a:r>
              <a:rPr lang="en-US" sz="2050" dirty="0"/>
              <a:t> </a:t>
            </a:r>
            <a:r>
              <a:rPr lang="en-US" sz="2050" dirty="0" err="1"/>
              <a:t>mereka</a:t>
            </a:r>
            <a:r>
              <a:rPr lang="en-US" sz="2050" dirty="0"/>
              <a:t>.</a:t>
            </a:r>
          </a:p>
        </p:txBody>
      </p:sp>
      <p:sp>
        <p:nvSpPr>
          <p:cNvPr id="4" name="Title 1"/>
          <p:cNvSpPr>
            <a:spLocks noGrp="1"/>
          </p:cNvSpPr>
          <p:nvPr>
            <p:ph type="title"/>
          </p:nvPr>
        </p:nvSpPr>
        <p:spPr>
          <a:xfrm>
            <a:off x="611560" y="188640"/>
            <a:ext cx="7924800" cy="922114"/>
          </a:xfrm>
        </p:spPr>
        <p:txBody>
          <a:bodyPr/>
          <a:lstStyle/>
          <a:p>
            <a:pPr algn="ctr"/>
            <a:r>
              <a:rPr lang="en-US" sz="2800" dirty="0">
                <a:solidFill>
                  <a:srgbClr val="FFFF00"/>
                </a:solidFill>
              </a:rPr>
              <a:t>NEGARA-BANGSA SEBAGAI AKTOR HI</a:t>
            </a:r>
            <a:br>
              <a:rPr lang="en-US" sz="2800" dirty="0">
                <a:solidFill>
                  <a:srgbClr val="FFFF00"/>
                </a:solidFill>
              </a:rPr>
            </a:br>
            <a:r>
              <a:rPr lang="en-US" sz="2800" dirty="0">
                <a:solidFill>
                  <a:srgbClr val="FFFF00"/>
                </a:solidFill>
              </a:rPr>
              <a:t>(NATION-STATE AS AN ACTOR OF IR)</a:t>
            </a:r>
            <a:endParaRPr lang="id-ID" sz="2800" dirty="0">
              <a:solidFill>
                <a:srgbClr val="FFFF00"/>
              </a:solidFill>
            </a:endParaRPr>
          </a:p>
        </p:txBody>
      </p:sp>
    </p:spTree>
    <p:extLst>
      <p:ext uri="{BB962C8B-B14F-4D97-AF65-F5344CB8AC3E}">
        <p14:creationId xmlns:p14="http://schemas.microsoft.com/office/powerpoint/2010/main" val="568983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1196752"/>
            <a:ext cx="7924800" cy="5112568"/>
          </a:xfrm>
        </p:spPr>
        <p:txBody>
          <a:bodyPr>
            <a:normAutofit fontScale="92500"/>
          </a:bodyPr>
          <a:lstStyle/>
          <a:p>
            <a:r>
              <a:rPr lang="en-US" sz="2200" dirty="0"/>
              <a:t>Realists hold a state-centric view: the state is an autonomous actor constrained only by the structural anarchy of the international system. As a sovereign entity, the state has a consistent set of goals—that is, a national interest—defined in terms of power. Once the state acts, it does so as an autonomous, unitary actor.</a:t>
            </a:r>
          </a:p>
          <a:p>
            <a:r>
              <a:rPr lang="en-US" sz="2200" dirty="0"/>
              <a:t>Liberalists: the state enjoys sovereignty but is not an autonomous actor. The state is a pluralist arena whose function is to maintain the basic rules of the game. There is no explicit or consistent national interest; there are many. These interests often change and compete against each other within a pluralistic framework.</a:t>
            </a:r>
          </a:p>
          <a:p>
            <a:r>
              <a:rPr lang="en-US" sz="2200" dirty="0"/>
              <a:t>Constructivists: national interests are neither material nor given. They are ideational and continually changing and evolving, both in response to domestic factors and in response to international norms and ideas. States have multiple identities, including a shared understanding of national identity, which also changes, altering state preferences and hence state behavior.</a:t>
            </a:r>
          </a:p>
          <a:p>
            <a:endParaRPr lang="en-US" dirty="0"/>
          </a:p>
        </p:txBody>
      </p:sp>
      <p:sp>
        <p:nvSpPr>
          <p:cNvPr id="4" name="Title 1"/>
          <p:cNvSpPr>
            <a:spLocks noGrp="1"/>
          </p:cNvSpPr>
          <p:nvPr>
            <p:ph type="title"/>
          </p:nvPr>
        </p:nvSpPr>
        <p:spPr>
          <a:xfrm>
            <a:off x="611560" y="188640"/>
            <a:ext cx="7924800" cy="922114"/>
          </a:xfrm>
        </p:spPr>
        <p:txBody>
          <a:bodyPr/>
          <a:lstStyle/>
          <a:p>
            <a:pPr algn="ctr"/>
            <a:r>
              <a:rPr lang="en-US" sz="2800" dirty="0">
                <a:solidFill>
                  <a:srgbClr val="FFFF00"/>
                </a:solidFill>
              </a:rPr>
              <a:t>NEGARA-BANGSA SEBAGAI AKTOR HI</a:t>
            </a:r>
            <a:br>
              <a:rPr lang="en-US" sz="2800" dirty="0">
                <a:solidFill>
                  <a:srgbClr val="FFFF00"/>
                </a:solidFill>
              </a:rPr>
            </a:br>
            <a:r>
              <a:rPr lang="en-US" sz="2800" dirty="0">
                <a:solidFill>
                  <a:srgbClr val="FFFF00"/>
                </a:solidFill>
              </a:rPr>
              <a:t>(NATION-STATE AS AN ACTOR OF IR)</a:t>
            </a:r>
            <a:endParaRPr lang="id-ID" sz="2800" dirty="0">
              <a:solidFill>
                <a:srgbClr val="FFFF00"/>
              </a:solidFill>
            </a:endParaRPr>
          </a:p>
        </p:txBody>
      </p:sp>
    </p:spTree>
    <p:extLst>
      <p:ext uri="{BB962C8B-B14F-4D97-AF65-F5344CB8AC3E}">
        <p14:creationId xmlns:p14="http://schemas.microsoft.com/office/powerpoint/2010/main" val="2509578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11560" y="1124744"/>
            <a:ext cx="8282880" cy="5112568"/>
          </a:xfrm>
        </p:spPr>
        <p:txBody>
          <a:bodyPr>
            <a:noAutofit/>
          </a:bodyPr>
          <a:lstStyle/>
          <a:p>
            <a:r>
              <a:rPr lang="en-US" sz="2000" dirty="0" err="1"/>
              <a:t>Realisme</a:t>
            </a:r>
            <a:r>
              <a:rPr lang="en-US" sz="2000" dirty="0"/>
              <a:t> </a:t>
            </a:r>
            <a:r>
              <a:rPr lang="en-US" sz="2000" dirty="0" err="1"/>
              <a:t>menganut</a:t>
            </a:r>
            <a:r>
              <a:rPr lang="en-US" sz="2000" dirty="0"/>
              <a:t> </a:t>
            </a:r>
            <a:r>
              <a:rPr lang="en-US" sz="2000" dirty="0" err="1"/>
              <a:t>pandangan</a:t>
            </a:r>
            <a:r>
              <a:rPr lang="en-US" sz="2000" dirty="0"/>
              <a:t> yang </a:t>
            </a:r>
            <a:r>
              <a:rPr lang="en-US" sz="2000" dirty="0" err="1"/>
              <a:t>bersifat</a:t>
            </a:r>
            <a:r>
              <a:rPr lang="en-US" sz="2000" dirty="0"/>
              <a:t> state-</a:t>
            </a:r>
            <a:r>
              <a:rPr lang="en-US" sz="2000" dirty="0" err="1"/>
              <a:t>sentris</a:t>
            </a:r>
            <a:r>
              <a:rPr lang="en-US" sz="2000" dirty="0"/>
              <a:t>: </a:t>
            </a:r>
            <a:r>
              <a:rPr lang="en-US" sz="2000" dirty="0" err="1"/>
              <a:t>negara-bangsa</a:t>
            </a:r>
            <a:r>
              <a:rPr lang="en-US" sz="2000" dirty="0"/>
              <a:t> </a:t>
            </a:r>
            <a:r>
              <a:rPr lang="en-US" sz="2000" dirty="0" err="1"/>
              <a:t>adalah</a:t>
            </a:r>
            <a:r>
              <a:rPr lang="en-US" sz="2000" dirty="0"/>
              <a:t> </a:t>
            </a:r>
            <a:r>
              <a:rPr lang="en-US" sz="2000" dirty="0" err="1"/>
              <a:t>aktor</a:t>
            </a:r>
            <a:r>
              <a:rPr lang="en-US" sz="2000" dirty="0"/>
              <a:t> </a:t>
            </a:r>
            <a:r>
              <a:rPr lang="en-US" sz="2000" dirty="0" err="1"/>
              <a:t>otonom</a:t>
            </a:r>
            <a:r>
              <a:rPr lang="en-US" sz="2000" dirty="0"/>
              <a:t> </a:t>
            </a:r>
            <a:r>
              <a:rPr lang="en-US" sz="2000" dirty="0" err="1"/>
              <a:t>dibatasi</a:t>
            </a:r>
            <a:r>
              <a:rPr lang="en-US" sz="2000" dirty="0"/>
              <a:t> </a:t>
            </a:r>
            <a:r>
              <a:rPr lang="en-US" sz="2000" dirty="0" err="1"/>
              <a:t>hanya</a:t>
            </a:r>
            <a:r>
              <a:rPr lang="en-US" sz="2000" dirty="0"/>
              <a:t> </a:t>
            </a:r>
            <a:r>
              <a:rPr lang="en-US" sz="2000" dirty="0" err="1"/>
              <a:t>oleh</a:t>
            </a:r>
            <a:r>
              <a:rPr lang="en-US" sz="2000" dirty="0"/>
              <a:t> </a:t>
            </a:r>
            <a:r>
              <a:rPr lang="en-US" sz="2000" dirty="0" err="1"/>
              <a:t>anarki</a:t>
            </a:r>
            <a:r>
              <a:rPr lang="en-US" sz="2000" dirty="0"/>
              <a:t> </a:t>
            </a:r>
            <a:r>
              <a:rPr lang="en-US" sz="2000" dirty="0" err="1"/>
              <a:t>struktural</a:t>
            </a:r>
            <a:r>
              <a:rPr lang="en-US" sz="2000" dirty="0"/>
              <a:t> </a:t>
            </a:r>
            <a:r>
              <a:rPr lang="en-US" sz="2000" dirty="0" err="1"/>
              <a:t>dari</a:t>
            </a:r>
            <a:r>
              <a:rPr lang="en-US" sz="2000" dirty="0"/>
              <a:t> </a:t>
            </a:r>
            <a:r>
              <a:rPr lang="en-US" sz="2000" dirty="0" err="1"/>
              <a:t>sistem</a:t>
            </a:r>
            <a:r>
              <a:rPr lang="en-US" sz="2000" dirty="0"/>
              <a:t> </a:t>
            </a:r>
            <a:r>
              <a:rPr lang="en-US" sz="2000" dirty="0" err="1"/>
              <a:t>internasional</a:t>
            </a:r>
            <a:r>
              <a:rPr lang="en-US" sz="2000" dirty="0"/>
              <a:t>. </a:t>
            </a:r>
            <a:r>
              <a:rPr lang="en-US" sz="2000" dirty="0" err="1"/>
              <a:t>Sebagai</a:t>
            </a:r>
            <a:r>
              <a:rPr lang="en-US" sz="2000" dirty="0"/>
              <a:t> </a:t>
            </a:r>
            <a:r>
              <a:rPr lang="en-US" sz="2000" dirty="0" err="1"/>
              <a:t>entitas</a:t>
            </a:r>
            <a:r>
              <a:rPr lang="en-US" sz="2000" dirty="0"/>
              <a:t> </a:t>
            </a:r>
            <a:r>
              <a:rPr lang="en-US" sz="2000" dirty="0" err="1"/>
              <a:t>berdaulat</a:t>
            </a:r>
            <a:r>
              <a:rPr lang="en-US" sz="2000" dirty="0"/>
              <a:t>, </a:t>
            </a:r>
            <a:r>
              <a:rPr lang="en-US" sz="2000" dirty="0" err="1"/>
              <a:t>negara</a:t>
            </a:r>
            <a:r>
              <a:rPr lang="en-US" sz="2000" dirty="0"/>
              <a:t> </a:t>
            </a:r>
            <a:r>
              <a:rPr lang="en-US" sz="2000" dirty="0" err="1"/>
              <a:t>memiliki</a:t>
            </a:r>
            <a:r>
              <a:rPr lang="en-US" sz="2000" dirty="0"/>
              <a:t> </a:t>
            </a:r>
            <a:r>
              <a:rPr lang="en-US" sz="2000" dirty="0" err="1"/>
              <a:t>seperangkat</a:t>
            </a:r>
            <a:r>
              <a:rPr lang="en-US" sz="2000" dirty="0"/>
              <a:t> </a:t>
            </a:r>
            <a:r>
              <a:rPr lang="en-US" sz="2000" dirty="0" err="1"/>
              <a:t>tujuan</a:t>
            </a:r>
            <a:r>
              <a:rPr lang="en-US" sz="2000" dirty="0"/>
              <a:t> yang </a:t>
            </a:r>
            <a:r>
              <a:rPr lang="en-US" sz="2000" dirty="0" err="1"/>
              <a:t>konsisten</a:t>
            </a:r>
            <a:r>
              <a:rPr lang="en-US" sz="2000" dirty="0"/>
              <a:t> -</a:t>
            </a:r>
            <a:r>
              <a:rPr lang="en-US" sz="2000" dirty="0" err="1"/>
              <a:t>yaitu</a:t>
            </a:r>
            <a:r>
              <a:rPr lang="en-US" sz="2000" dirty="0"/>
              <a:t>, </a:t>
            </a:r>
            <a:r>
              <a:rPr lang="en-US" sz="2000" dirty="0" err="1"/>
              <a:t>kepentingan</a:t>
            </a:r>
            <a:r>
              <a:rPr lang="en-US" sz="2000" dirty="0"/>
              <a:t> </a:t>
            </a:r>
            <a:r>
              <a:rPr lang="en-US" sz="2000" dirty="0" err="1"/>
              <a:t>nasional</a:t>
            </a:r>
            <a:r>
              <a:rPr lang="en-US" sz="2000" dirty="0"/>
              <a:t> – yang </a:t>
            </a:r>
            <a:r>
              <a:rPr lang="en-US" sz="2000" dirty="0" err="1"/>
              <a:t>didefinisikan</a:t>
            </a:r>
            <a:r>
              <a:rPr lang="en-US" sz="2000" dirty="0"/>
              <a:t> </a:t>
            </a:r>
            <a:r>
              <a:rPr lang="en-US" sz="2000" dirty="0" err="1"/>
              <a:t>dalam</a:t>
            </a:r>
            <a:r>
              <a:rPr lang="en-US" sz="2000" dirty="0"/>
              <a:t> </a:t>
            </a:r>
            <a:r>
              <a:rPr lang="en-US" sz="2000" dirty="0" err="1"/>
              <a:t>konteks</a:t>
            </a:r>
            <a:r>
              <a:rPr lang="en-US" sz="2000" dirty="0"/>
              <a:t> power. </a:t>
            </a:r>
            <a:r>
              <a:rPr lang="en-US" sz="2000" dirty="0" err="1"/>
              <a:t>Setelah</a:t>
            </a:r>
            <a:r>
              <a:rPr lang="en-US" sz="2000" dirty="0"/>
              <a:t> </a:t>
            </a:r>
            <a:r>
              <a:rPr lang="en-US" sz="2000" dirty="0" err="1"/>
              <a:t>negara-bangsa</a:t>
            </a:r>
            <a:r>
              <a:rPr lang="en-US" sz="2000" dirty="0"/>
              <a:t> </a:t>
            </a:r>
            <a:r>
              <a:rPr lang="en-US" sz="2000" dirty="0" err="1"/>
              <a:t>bertindak</a:t>
            </a:r>
            <a:r>
              <a:rPr lang="en-US" sz="2000" dirty="0"/>
              <a:t> </a:t>
            </a:r>
            <a:r>
              <a:rPr lang="en-US" sz="2000" dirty="0" err="1"/>
              <a:t>sebagai</a:t>
            </a:r>
            <a:r>
              <a:rPr lang="en-US" sz="2000" dirty="0"/>
              <a:t> </a:t>
            </a:r>
            <a:r>
              <a:rPr lang="en-US" sz="2000" dirty="0" err="1"/>
              <a:t>aktor</a:t>
            </a:r>
            <a:r>
              <a:rPr lang="en-US" sz="2000" dirty="0"/>
              <a:t> </a:t>
            </a:r>
            <a:r>
              <a:rPr lang="en-US" sz="2000" dirty="0" err="1"/>
              <a:t>kesatuan</a:t>
            </a:r>
            <a:r>
              <a:rPr lang="en-US" sz="2000" dirty="0"/>
              <a:t> </a:t>
            </a:r>
            <a:r>
              <a:rPr lang="en-US" sz="2000" dirty="0" err="1"/>
              <a:t>otonom</a:t>
            </a:r>
            <a:r>
              <a:rPr lang="en-US" sz="2000" dirty="0"/>
              <a:t>.</a:t>
            </a:r>
          </a:p>
          <a:p>
            <a:r>
              <a:rPr lang="en-US" sz="2000" dirty="0" err="1"/>
              <a:t>Menurut</a:t>
            </a:r>
            <a:r>
              <a:rPr lang="en-US" sz="2000" dirty="0"/>
              <a:t> </a:t>
            </a:r>
            <a:r>
              <a:rPr lang="en-US" sz="2000" dirty="0" err="1"/>
              <a:t>kaum</a:t>
            </a:r>
            <a:r>
              <a:rPr lang="en-US" sz="2000" dirty="0"/>
              <a:t> liberal, </a:t>
            </a:r>
            <a:r>
              <a:rPr lang="en-US" sz="2000" dirty="0" err="1"/>
              <a:t>negara-bangsa</a:t>
            </a:r>
            <a:r>
              <a:rPr lang="en-US" sz="2000" dirty="0"/>
              <a:t> </a:t>
            </a:r>
            <a:r>
              <a:rPr lang="en-US" sz="2000" dirty="0" err="1"/>
              <a:t>memilikii</a:t>
            </a:r>
            <a:r>
              <a:rPr lang="en-US" sz="2000" dirty="0"/>
              <a:t> </a:t>
            </a:r>
            <a:r>
              <a:rPr lang="en-US" sz="2000" dirty="0" err="1"/>
              <a:t>kedaulatan</a:t>
            </a:r>
            <a:r>
              <a:rPr lang="en-US" sz="2000" dirty="0"/>
              <a:t>, </a:t>
            </a:r>
            <a:r>
              <a:rPr lang="en-US" sz="2000" dirty="0" err="1"/>
              <a:t>tetapi</a:t>
            </a:r>
            <a:r>
              <a:rPr lang="en-US" sz="2000" dirty="0"/>
              <a:t> </a:t>
            </a:r>
            <a:r>
              <a:rPr lang="en-US" sz="2000" dirty="0" err="1"/>
              <a:t>bukan</a:t>
            </a:r>
            <a:r>
              <a:rPr lang="en-US" sz="2000" dirty="0"/>
              <a:t> </a:t>
            </a:r>
            <a:r>
              <a:rPr lang="en-US" sz="2000" dirty="0" err="1"/>
              <a:t>merupakan</a:t>
            </a:r>
            <a:r>
              <a:rPr lang="en-US" sz="2000" dirty="0"/>
              <a:t> </a:t>
            </a:r>
            <a:r>
              <a:rPr lang="en-US" sz="2000" dirty="0" err="1"/>
              <a:t>aktor</a:t>
            </a:r>
            <a:r>
              <a:rPr lang="en-US" sz="2000" dirty="0"/>
              <a:t> </a:t>
            </a:r>
            <a:r>
              <a:rPr lang="en-US" sz="2000" dirty="0" err="1"/>
              <a:t>otonom</a:t>
            </a:r>
            <a:r>
              <a:rPr lang="en-US" sz="2000" dirty="0"/>
              <a:t>. Negara-</a:t>
            </a:r>
            <a:r>
              <a:rPr lang="en-US" sz="2000" dirty="0" err="1"/>
              <a:t>bangsa</a:t>
            </a:r>
            <a:r>
              <a:rPr lang="en-US" sz="2000" dirty="0"/>
              <a:t> </a:t>
            </a:r>
            <a:r>
              <a:rPr lang="en-US" sz="2000" dirty="0" err="1"/>
              <a:t>adalah</a:t>
            </a:r>
            <a:r>
              <a:rPr lang="en-US" sz="2000" dirty="0"/>
              <a:t> arena yang </a:t>
            </a:r>
            <a:r>
              <a:rPr lang="en-US" sz="2000" dirty="0" err="1"/>
              <a:t>bersifat</a:t>
            </a:r>
            <a:r>
              <a:rPr lang="en-US" sz="2000" dirty="0"/>
              <a:t> </a:t>
            </a:r>
            <a:r>
              <a:rPr lang="en-US" sz="2000" dirty="0" err="1"/>
              <a:t>pluralis</a:t>
            </a:r>
            <a:r>
              <a:rPr lang="en-US" sz="2000" dirty="0"/>
              <a:t> yang </a:t>
            </a:r>
            <a:r>
              <a:rPr lang="en-US" sz="2000" dirty="0" err="1"/>
              <a:t>berfungsi</a:t>
            </a:r>
            <a:r>
              <a:rPr lang="en-US" sz="2000" dirty="0"/>
              <a:t> </a:t>
            </a:r>
            <a:r>
              <a:rPr lang="en-US" sz="2000" dirty="0" err="1"/>
              <a:t>untuk</a:t>
            </a:r>
            <a:r>
              <a:rPr lang="en-US" sz="2000" dirty="0"/>
              <a:t> </a:t>
            </a:r>
            <a:r>
              <a:rPr lang="en-US" sz="2000" dirty="0" err="1"/>
              <a:t>menjaga</a:t>
            </a:r>
            <a:r>
              <a:rPr lang="en-US" sz="2000" dirty="0"/>
              <a:t> </a:t>
            </a:r>
            <a:r>
              <a:rPr lang="en-US" sz="2000" dirty="0" err="1"/>
              <a:t>aturan</a:t>
            </a:r>
            <a:r>
              <a:rPr lang="en-US" sz="2000" dirty="0"/>
              <a:t> </a:t>
            </a:r>
            <a:r>
              <a:rPr lang="en-US" sz="2000" dirty="0" err="1"/>
              <a:t>permainan</a:t>
            </a:r>
            <a:r>
              <a:rPr lang="en-US" sz="2000" dirty="0"/>
              <a:t> yang </a:t>
            </a:r>
            <a:r>
              <a:rPr lang="en-US" sz="2000" dirty="0" err="1"/>
              <a:t>bersifat</a:t>
            </a:r>
            <a:r>
              <a:rPr lang="en-US" sz="2000" dirty="0"/>
              <a:t> </a:t>
            </a:r>
            <a:r>
              <a:rPr lang="en-US" sz="2000" dirty="0" err="1"/>
              <a:t>mendasar</a:t>
            </a:r>
            <a:r>
              <a:rPr lang="en-US" sz="2000" dirty="0"/>
              <a:t>. </a:t>
            </a:r>
            <a:r>
              <a:rPr lang="en-US" sz="2000" dirty="0" err="1"/>
              <a:t>Tidak</a:t>
            </a:r>
            <a:r>
              <a:rPr lang="en-US" sz="2000" dirty="0"/>
              <a:t> </a:t>
            </a:r>
            <a:r>
              <a:rPr lang="en-US" sz="2000" dirty="0" err="1"/>
              <a:t>ada</a:t>
            </a:r>
            <a:r>
              <a:rPr lang="en-US" sz="2000" dirty="0"/>
              <a:t> </a:t>
            </a:r>
            <a:r>
              <a:rPr lang="en-US" sz="2000" dirty="0" err="1"/>
              <a:t>kepentingan</a:t>
            </a:r>
            <a:r>
              <a:rPr lang="en-US" sz="2000" dirty="0"/>
              <a:t> </a:t>
            </a:r>
            <a:r>
              <a:rPr lang="en-US" sz="2000" dirty="0" err="1"/>
              <a:t>nasional</a:t>
            </a:r>
            <a:r>
              <a:rPr lang="en-US" sz="2000" dirty="0"/>
              <a:t> yang </a:t>
            </a:r>
            <a:r>
              <a:rPr lang="en-US" sz="2000" dirty="0" err="1"/>
              <a:t>eksplisit</a:t>
            </a:r>
            <a:r>
              <a:rPr lang="en-US" sz="2000" dirty="0"/>
              <a:t> </a:t>
            </a:r>
            <a:r>
              <a:rPr lang="en-US" sz="2000" dirty="0" err="1"/>
              <a:t>atau</a:t>
            </a:r>
            <a:r>
              <a:rPr lang="en-US" sz="2000" dirty="0"/>
              <a:t> </a:t>
            </a:r>
            <a:r>
              <a:rPr lang="en-US" sz="2000" dirty="0" err="1"/>
              <a:t>konsisten</a:t>
            </a:r>
            <a:r>
              <a:rPr lang="en-US" sz="2000" dirty="0"/>
              <a:t>; </a:t>
            </a:r>
            <a:r>
              <a:rPr lang="en-US" sz="2000" dirty="0" err="1"/>
              <a:t>ada</a:t>
            </a:r>
            <a:r>
              <a:rPr lang="en-US" sz="2000" dirty="0"/>
              <a:t> </a:t>
            </a:r>
            <a:r>
              <a:rPr lang="en-US" sz="2000" dirty="0" err="1"/>
              <a:t>banyak</a:t>
            </a:r>
            <a:r>
              <a:rPr lang="en-US" sz="2000" dirty="0"/>
              <a:t> </a:t>
            </a:r>
            <a:r>
              <a:rPr lang="en-US" sz="2000" dirty="0" err="1"/>
              <a:t>kepentingan</a:t>
            </a:r>
            <a:r>
              <a:rPr lang="en-US" sz="2000" dirty="0"/>
              <a:t>. </a:t>
            </a:r>
            <a:r>
              <a:rPr lang="en-US" sz="2000" dirty="0" err="1"/>
              <a:t>Kepentingan-kepentingan</a:t>
            </a:r>
            <a:r>
              <a:rPr lang="en-US" sz="2000" dirty="0"/>
              <a:t> </a:t>
            </a:r>
            <a:r>
              <a:rPr lang="en-US" sz="2000" dirty="0" err="1"/>
              <a:t>ini</a:t>
            </a:r>
            <a:r>
              <a:rPr lang="en-US" sz="2000" dirty="0"/>
              <a:t> </a:t>
            </a:r>
            <a:r>
              <a:rPr lang="en-US" sz="2000" dirty="0" err="1"/>
              <a:t>sering</a:t>
            </a:r>
            <a:r>
              <a:rPr lang="en-US" sz="2000" dirty="0"/>
              <a:t> </a:t>
            </a:r>
            <a:r>
              <a:rPr lang="en-US" sz="2000" dirty="0" err="1"/>
              <a:t>berubah</a:t>
            </a:r>
            <a:r>
              <a:rPr lang="en-US" sz="2000" dirty="0"/>
              <a:t> </a:t>
            </a:r>
            <a:r>
              <a:rPr lang="en-US" sz="2000" dirty="0" err="1"/>
              <a:t>dan</a:t>
            </a:r>
            <a:r>
              <a:rPr lang="en-US" sz="2000" dirty="0"/>
              <a:t> </a:t>
            </a:r>
            <a:r>
              <a:rPr lang="en-US" sz="2000" dirty="0" err="1"/>
              <a:t>bersaing</a:t>
            </a:r>
            <a:r>
              <a:rPr lang="en-US" sz="2000" dirty="0"/>
              <a:t> </a:t>
            </a:r>
            <a:r>
              <a:rPr lang="en-US" sz="2000" dirty="0" err="1"/>
              <a:t>satu</a:t>
            </a:r>
            <a:r>
              <a:rPr lang="en-US" sz="2000" dirty="0"/>
              <a:t> </a:t>
            </a:r>
            <a:r>
              <a:rPr lang="en-US" sz="2000" dirty="0" err="1"/>
              <a:t>sama</a:t>
            </a:r>
            <a:r>
              <a:rPr lang="en-US" sz="2000" dirty="0"/>
              <a:t> lain </a:t>
            </a:r>
            <a:r>
              <a:rPr lang="en-US" sz="2000" dirty="0" err="1"/>
              <a:t>dalam</a:t>
            </a:r>
            <a:r>
              <a:rPr lang="en-US" sz="2000" dirty="0"/>
              <a:t> </a:t>
            </a:r>
            <a:r>
              <a:rPr lang="en-US" sz="2000" dirty="0" err="1"/>
              <a:t>kerangka</a:t>
            </a:r>
            <a:r>
              <a:rPr lang="en-US" sz="2000" dirty="0"/>
              <a:t> </a:t>
            </a:r>
            <a:r>
              <a:rPr lang="en-US" sz="2000" dirty="0" err="1"/>
              <a:t>pluralistik</a:t>
            </a:r>
            <a:r>
              <a:rPr lang="en-US" sz="2000" dirty="0"/>
              <a:t>.</a:t>
            </a:r>
          </a:p>
          <a:p>
            <a:r>
              <a:rPr lang="en-US" sz="2000" dirty="0" err="1"/>
              <a:t>Menurut</a:t>
            </a:r>
            <a:r>
              <a:rPr lang="en-US" sz="2000" dirty="0"/>
              <a:t> </a:t>
            </a:r>
            <a:r>
              <a:rPr lang="en-US" sz="2000" dirty="0" err="1"/>
              <a:t>kaum</a:t>
            </a:r>
            <a:r>
              <a:rPr lang="en-US" sz="2000" dirty="0"/>
              <a:t> </a:t>
            </a:r>
            <a:r>
              <a:rPr lang="en-US" sz="2000" dirty="0" err="1"/>
              <a:t>konstruktivis</a:t>
            </a:r>
            <a:r>
              <a:rPr lang="en-US" sz="2000" dirty="0"/>
              <a:t>, </a:t>
            </a:r>
            <a:r>
              <a:rPr lang="en-US" sz="2000" dirty="0" err="1"/>
              <a:t>kepentingan</a:t>
            </a:r>
            <a:r>
              <a:rPr lang="en-US" sz="2000" dirty="0"/>
              <a:t> </a:t>
            </a:r>
            <a:r>
              <a:rPr lang="en-US" sz="2000" dirty="0" err="1"/>
              <a:t>nasional</a:t>
            </a:r>
            <a:r>
              <a:rPr lang="en-US" sz="2000" dirty="0"/>
              <a:t> </a:t>
            </a:r>
            <a:r>
              <a:rPr lang="en-US" sz="2000" dirty="0" err="1"/>
              <a:t>tidak</a:t>
            </a:r>
            <a:r>
              <a:rPr lang="en-US" sz="2000" dirty="0"/>
              <a:t> </a:t>
            </a:r>
            <a:r>
              <a:rPr lang="en-US" sz="2000" dirty="0" err="1"/>
              <a:t>bersifat</a:t>
            </a:r>
            <a:r>
              <a:rPr lang="en-US" sz="2000" dirty="0"/>
              <a:t> material </a:t>
            </a:r>
            <a:r>
              <a:rPr lang="en-US" sz="2000" dirty="0" err="1"/>
              <a:t>dan</a:t>
            </a:r>
            <a:r>
              <a:rPr lang="en-US" sz="2000" dirty="0"/>
              <a:t> </a:t>
            </a:r>
            <a:r>
              <a:rPr lang="en-US" sz="2000" dirty="0" err="1"/>
              <a:t>tidak</a:t>
            </a:r>
            <a:r>
              <a:rPr lang="en-US" sz="2000" dirty="0"/>
              <a:t> </a:t>
            </a:r>
            <a:r>
              <a:rPr lang="en-US" sz="2000" i="1" dirty="0"/>
              <a:t>given.</a:t>
            </a:r>
            <a:r>
              <a:rPr lang="en-US" sz="2000" dirty="0"/>
              <a:t> </a:t>
            </a:r>
            <a:r>
              <a:rPr lang="en-US" sz="2000" dirty="0" err="1"/>
              <a:t>Mereka</a:t>
            </a:r>
            <a:r>
              <a:rPr lang="en-US" sz="2000" dirty="0"/>
              <a:t> </a:t>
            </a:r>
            <a:r>
              <a:rPr lang="en-US" sz="2000" dirty="0" err="1"/>
              <a:t>rasional</a:t>
            </a:r>
            <a:r>
              <a:rPr lang="en-US" sz="2000" dirty="0"/>
              <a:t> </a:t>
            </a:r>
            <a:r>
              <a:rPr lang="en-US" sz="2000" dirty="0" err="1"/>
              <a:t>dan</a:t>
            </a:r>
            <a:r>
              <a:rPr lang="en-US" sz="2000" dirty="0"/>
              <a:t> </a:t>
            </a:r>
            <a:r>
              <a:rPr lang="en-US" sz="2000" dirty="0" err="1"/>
              <a:t>terus</a:t>
            </a:r>
            <a:r>
              <a:rPr lang="en-US" sz="2000" dirty="0"/>
              <a:t> </a:t>
            </a:r>
            <a:r>
              <a:rPr lang="en-US" sz="2000" dirty="0" err="1"/>
              <a:t>berubah</a:t>
            </a:r>
            <a:r>
              <a:rPr lang="en-US" sz="2000" dirty="0"/>
              <a:t> </a:t>
            </a:r>
            <a:r>
              <a:rPr lang="en-US" sz="2000" dirty="0" err="1"/>
              <a:t>dan</a:t>
            </a:r>
            <a:r>
              <a:rPr lang="en-US" sz="2000" dirty="0"/>
              <a:t> </a:t>
            </a:r>
            <a:r>
              <a:rPr lang="en-US" sz="2000" dirty="0" err="1"/>
              <a:t>berkembang</a:t>
            </a:r>
            <a:r>
              <a:rPr lang="en-US" sz="2000" dirty="0"/>
              <a:t>, </a:t>
            </a:r>
            <a:r>
              <a:rPr lang="en-US" sz="2000" dirty="0" err="1"/>
              <a:t>baik</a:t>
            </a:r>
            <a:r>
              <a:rPr lang="en-US" sz="2000" dirty="0"/>
              <a:t> </a:t>
            </a:r>
            <a:r>
              <a:rPr lang="en-US" sz="2000" dirty="0" err="1"/>
              <a:t>dalam</a:t>
            </a:r>
            <a:r>
              <a:rPr lang="en-US" sz="2000" dirty="0"/>
              <a:t> </a:t>
            </a:r>
            <a:r>
              <a:rPr lang="en-US" sz="2000" dirty="0" err="1"/>
              <a:t>menanggapi</a:t>
            </a:r>
            <a:r>
              <a:rPr lang="en-US" sz="2000" dirty="0"/>
              <a:t> </a:t>
            </a:r>
            <a:r>
              <a:rPr lang="en-US" sz="2000" dirty="0" err="1"/>
              <a:t>faktor-faktor</a:t>
            </a:r>
            <a:r>
              <a:rPr lang="en-US" sz="2000" dirty="0"/>
              <a:t> </a:t>
            </a:r>
            <a:r>
              <a:rPr lang="en-US" sz="2000" dirty="0" err="1"/>
              <a:t>domestik</a:t>
            </a:r>
            <a:r>
              <a:rPr lang="en-US" sz="2000" dirty="0"/>
              <a:t> </a:t>
            </a:r>
            <a:r>
              <a:rPr lang="en-US" sz="2000" dirty="0" err="1"/>
              <a:t>maupun</a:t>
            </a:r>
            <a:r>
              <a:rPr lang="en-US" sz="2000" dirty="0"/>
              <a:t> </a:t>
            </a:r>
            <a:r>
              <a:rPr lang="en-US" sz="2000" dirty="0" err="1"/>
              <a:t>dalam</a:t>
            </a:r>
            <a:r>
              <a:rPr lang="en-US" sz="2000" dirty="0"/>
              <a:t> </a:t>
            </a:r>
            <a:r>
              <a:rPr lang="en-US" sz="2000" dirty="0" err="1"/>
              <a:t>menanggapi</a:t>
            </a:r>
            <a:r>
              <a:rPr lang="en-US" sz="2000" dirty="0"/>
              <a:t> </a:t>
            </a:r>
            <a:r>
              <a:rPr lang="en-US" sz="2000" dirty="0" err="1"/>
              <a:t>norma</a:t>
            </a:r>
            <a:r>
              <a:rPr lang="en-US" sz="2000" dirty="0"/>
              <a:t> </a:t>
            </a:r>
            <a:r>
              <a:rPr lang="en-US" sz="2000" dirty="0" err="1"/>
              <a:t>dan</a:t>
            </a:r>
            <a:r>
              <a:rPr lang="en-US" sz="2000" dirty="0"/>
              <a:t> ide-ide </a:t>
            </a:r>
            <a:r>
              <a:rPr lang="en-US" sz="2000" dirty="0" err="1"/>
              <a:t>internasional</a:t>
            </a:r>
            <a:r>
              <a:rPr lang="en-US" sz="2000" dirty="0"/>
              <a:t>. Negara </a:t>
            </a:r>
            <a:r>
              <a:rPr lang="en-US" sz="2000" dirty="0" err="1"/>
              <a:t>memiliki</a:t>
            </a:r>
            <a:r>
              <a:rPr lang="en-US" sz="2000" dirty="0"/>
              <a:t> </a:t>
            </a:r>
            <a:r>
              <a:rPr lang="en-US" sz="2000" dirty="0" err="1"/>
              <a:t>banyak</a:t>
            </a:r>
            <a:r>
              <a:rPr lang="en-US" sz="2000" dirty="0"/>
              <a:t> </a:t>
            </a:r>
            <a:r>
              <a:rPr lang="en-US" sz="2000" dirty="0" err="1"/>
              <a:t>identitas</a:t>
            </a:r>
            <a:r>
              <a:rPr lang="en-US" sz="2000" dirty="0"/>
              <a:t>, </a:t>
            </a:r>
            <a:r>
              <a:rPr lang="en-US" sz="2000" dirty="0" err="1"/>
              <a:t>termasuk</a:t>
            </a:r>
            <a:r>
              <a:rPr lang="en-US" sz="2000" dirty="0"/>
              <a:t> </a:t>
            </a:r>
            <a:r>
              <a:rPr lang="en-US" sz="2000" dirty="0" err="1"/>
              <a:t>pemahaman</a:t>
            </a:r>
            <a:r>
              <a:rPr lang="en-US" sz="2000" dirty="0"/>
              <a:t> </a:t>
            </a:r>
            <a:r>
              <a:rPr lang="en-US" sz="2000" dirty="0" err="1"/>
              <a:t>bersama</a:t>
            </a:r>
            <a:r>
              <a:rPr lang="en-US" sz="2000" dirty="0"/>
              <a:t> </a:t>
            </a:r>
            <a:r>
              <a:rPr lang="en-US" sz="2000" dirty="0" err="1"/>
              <a:t>tentang</a:t>
            </a:r>
            <a:r>
              <a:rPr lang="en-US" sz="2000" dirty="0"/>
              <a:t> </a:t>
            </a:r>
            <a:r>
              <a:rPr lang="en-US" sz="2000" dirty="0" err="1"/>
              <a:t>identitas</a:t>
            </a:r>
            <a:r>
              <a:rPr lang="en-US" sz="2000" dirty="0"/>
              <a:t> </a:t>
            </a:r>
            <a:r>
              <a:rPr lang="en-US" sz="2000" dirty="0" err="1"/>
              <a:t>nasional</a:t>
            </a:r>
            <a:r>
              <a:rPr lang="en-US" sz="2000" dirty="0"/>
              <a:t>, yang </a:t>
            </a:r>
            <a:r>
              <a:rPr lang="en-US" sz="2000" dirty="0" err="1"/>
              <a:t>juga</a:t>
            </a:r>
            <a:r>
              <a:rPr lang="en-US" sz="2000" dirty="0"/>
              <a:t> </a:t>
            </a:r>
            <a:r>
              <a:rPr lang="en-US" sz="2000" dirty="0" err="1"/>
              <a:t>berubah</a:t>
            </a:r>
            <a:r>
              <a:rPr lang="en-US" sz="2000" dirty="0"/>
              <a:t>, </a:t>
            </a:r>
            <a:r>
              <a:rPr lang="en-US" sz="2000" dirty="0" err="1"/>
              <a:t>karenanya</a:t>
            </a:r>
            <a:r>
              <a:rPr lang="en-US" sz="2000" dirty="0"/>
              <a:t> </a:t>
            </a:r>
            <a:r>
              <a:rPr lang="en-US" sz="2000" dirty="0" err="1"/>
              <a:t>preferensi</a:t>
            </a:r>
            <a:r>
              <a:rPr lang="en-US" sz="2000" dirty="0"/>
              <a:t> </a:t>
            </a:r>
            <a:r>
              <a:rPr lang="en-US" sz="2000" dirty="0" err="1"/>
              <a:t>negara</a:t>
            </a:r>
            <a:r>
              <a:rPr lang="en-US" sz="2000" dirty="0"/>
              <a:t> </a:t>
            </a:r>
            <a:r>
              <a:rPr lang="en-US" sz="2000" dirty="0" err="1"/>
              <a:t>dan</a:t>
            </a:r>
            <a:r>
              <a:rPr lang="en-US" sz="2000" dirty="0"/>
              <a:t> </a:t>
            </a:r>
            <a:r>
              <a:rPr lang="en-US" sz="2000" dirty="0" err="1"/>
              <a:t>perilaku</a:t>
            </a:r>
            <a:r>
              <a:rPr lang="en-US" sz="2000" dirty="0"/>
              <a:t> </a:t>
            </a:r>
            <a:r>
              <a:rPr lang="en-US" sz="2000" dirty="0" err="1"/>
              <a:t>negara</a:t>
            </a:r>
            <a:r>
              <a:rPr lang="en-US" sz="2000" dirty="0"/>
              <a:t> </a:t>
            </a:r>
            <a:r>
              <a:rPr lang="en-US" sz="2000" dirty="0" err="1"/>
              <a:t>juga</a:t>
            </a:r>
            <a:r>
              <a:rPr lang="en-US" sz="2000" dirty="0"/>
              <a:t> </a:t>
            </a:r>
            <a:r>
              <a:rPr lang="en-US" sz="2000" dirty="0" err="1"/>
              <a:t>berubah</a:t>
            </a:r>
            <a:r>
              <a:rPr lang="en-US" sz="2000" dirty="0"/>
              <a:t>.</a:t>
            </a:r>
          </a:p>
          <a:p>
            <a:endParaRPr lang="en-US" sz="2000" dirty="0"/>
          </a:p>
        </p:txBody>
      </p:sp>
      <p:sp>
        <p:nvSpPr>
          <p:cNvPr id="4" name="Title 1"/>
          <p:cNvSpPr>
            <a:spLocks noGrp="1"/>
          </p:cNvSpPr>
          <p:nvPr>
            <p:ph type="title"/>
          </p:nvPr>
        </p:nvSpPr>
        <p:spPr>
          <a:xfrm>
            <a:off x="611560" y="188640"/>
            <a:ext cx="7924800" cy="922114"/>
          </a:xfrm>
        </p:spPr>
        <p:txBody>
          <a:bodyPr/>
          <a:lstStyle/>
          <a:p>
            <a:pPr algn="ctr"/>
            <a:r>
              <a:rPr lang="en-US" sz="2800" dirty="0">
                <a:solidFill>
                  <a:srgbClr val="FFFF00"/>
                </a:solidFill>
              </a:rPr>
              <a:t>NEGARA-BANGSA SEBAGAI AKTOR HI</a:t>
            </a:r>
            <a:br>
              <a:rPr lang="en-US" sz="2800" dirty="0">
                <a:solidFill>
                  <a:srgbClr val="FFFF00"/>
                </a:solidFill>
              </a:rPr>
            </a:br>
            <a:r>
              <a:rPr lang="en-US" sz="2800" dirty="0">
                <a:solidFill>
                  <a:srgbClr val="FFFF00"/>
                </a:solidFill>
              </a:rPr>
              <a:t>(NATION-STATE AS AN ACTOR OF IR)</a:t>
            </a:r>
            <a:endParaRPr lang="id-ID" sz="2800" dirty="0">
              <a:solidFill>
                <a:srgbClr val="FFFF00"/>
              </a:solidFill>
            </a:endParaRPr>
          </a:p>
        </p:txBody>
      </p:sp>
    </p:spTree>
    <p:extLst>
      <p:ext uri="{BB962C8B-B14F-4D97-AF65-F5344CB8AC3E}">
        <p14:creationId xmlns:p14="http://schemas.microsoft.com/office/powerpoint/2010/main" val="185340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1268760"/>
            <a:ext cx="7924800" cy="5112568"/>
          </a:xfrm>
        </p:spPr>
        <p:txBody>
          <a:bodyPr/>
          <a:lstStyle/>
          <a:p>
            <a:r>
              <a:rPr lang="en-US" sz="2200" dirty="0"/>
              <a:t>Non-state actors are entities that participate or act in international relations. They are organizations with sufficient power to influence and cause a change even though they do not belong to any established institution of a state.</a:t>
            </a:r>
          </a:p>
          <a:p>
            <a:r>
              <a:rPr lang="en-US" sz="2200" dirty="0"/>
              <a:t>Non-state actor are non-sovereign entities that exercise significant economic, political, or social power, and influence at a national, and in same cases international level.</a:t>
            </a:r>
          </a:p>
          <a:p>
            <a:r>
              <a:rPr lang="en-US" sz="2200" dirty="0"/>
              <a:t>There is no consensus on the member of this category, and some definitions include trade unions, community organizations, religious institutions, ethnic groupings, and universities.</a:t>
            </a:r>
          </a:p>
          <a:p>
            <a:r>
              <a:rPr lang="en-US" sz="2200" dirty="0"/>
              <a:t>States all over the world are in the process of outsourcing their activities to non-state actors, and in the process they are losing aspects of their power</a:t>
            </a:r>
            <a:r>
              <a:rPr lang="en-US" dirty="0"/>
              <a:t>.</a:t>
            </a:r>
          </a:p>
        </p:txBody>
      </p:sp>
      <p:sp>
        <p:nvSpPr>
          <p:cNvPr id="4" name="Title 1"/>
          <p:cNvSpPr>
            <a:spLocks noGrp="1"/>
          </p:cNvSpPr>
          <p:nvPr>
            <p:ph type="title"/>
          </p:nvPr>
        </p:nvSpPr>
        <p:spPr>
          <a:xfrm>
            <a:off x="611560" y="188640"/>
            <a:ext cx="7924800" cy="922114"/>
          </a:xfrm>
        </p:spPr>
        <p:txBody>
          <a:bodyPr/>
          <a:lstStyle/>
          <a:p>
            <a:pPr algn="ctr"/>
            <a:r>
              <a:rPr lang="en-US" sz="2800" dirty="0">
                <a:solidFill>
                  <a:srgbClr val="FFFF00"/>
                </a:solidFill>
              </a:rPr>
              <a:t>AKTOR-AKTOR NON-NEGARA DALAM HI</a:t>
            </a:r>
            <a:br>
              <a:rPr lang="en-US" sz="2800" dirty="0">
                <a:solidFill>
                  <a:srgbClr val="FFFF00"/>
                </a:solidFill>
              </a:rPr>
            </a:br>
            <a:r>
              <a:rPr lang="en-US" sz="2800" dirty="0">
                <a:solidFill>
                  <a:srgbClr val="FFFF00"/>
                </a:solidFill>
              </a:rPr>
              <a:t>(NON-STATE ACTORS IN IR)</a:t>
            </a:r>
            <a:endParaRPr lang="id-ID" sz="2800" dirty="0">
              <a:solidFill>
                <a:srgbClr val="FFFF00"/>
              </a:solidFill>
            </a:endParaRPr>
          </a:p>
        </p:txBody>
      </p:sp>
    </p:spTree>
    <p:extLst>
      <p:ext uri="{BB962C8B-B14F-4D97-AF65-F5344CB8AC3E}">
        <p14:creationId xmlns:p14="http://schemas.microsoft.com/office/powerpoint/2010/main" val="1982694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1124744"/>
            <a:ext cx="7924800" cy="5184576"/>
          </a:xfrm>
        </p:spPr>
        <p:txBody>
          <a:bodyPr>
            <a:noAutofit/>
          </a:bodyPr>
          <a:lstStyle/>
          <a:p>
            <a:r>
              <a:rPr lang="en-US" sz="2200" dirty="0" err="1"/>
              <a:t>Aktor</a:t>
            </a:r>
            <a:r>
              <a:rPr lang="en-US" sz="2200" dirty="0"/>
              <a:t> non-</a:t>
            </a:r>
            <a:r>
              <a:rPr lang="en-US" sz="2200" dirty="0" err="1"/>
              <a:t>negara</a:t>
            </a:r>
            <a:r>
              <a:rPr lang="en-US" sz="2200" dirty="0"/>
              <a:t> </a:t>
            </a:r>
            <a:r>
              <a:rPr lang="en-US" sz="2200" dirty="0" err="1"/>
              <a:t>merupakan</a:t>
            </a:r>
            <a:r>
              <a:rPr lang="en-US" sz="2200" dirty="0"/>
              <a:t> </a:t>
            </a:r>
            <a:r>
              <a:rPr lang="en-US" sz="2200" dirty="0" err="1"/>
              <a:t>entitas</a:t>
            </a:r>
            <a:r>
              <a:rPr lang="en-US" sz="2200" dirty="0"/>
              <a:t> yang </a:t>
            </a:r>
            <a:r>
              <a:rPr lang="en-US" sz="2200" dirty="0" err="1"/>
              <a:t>berpartisipasi</a:t>
            </a:r>
            <a:r>
              <a:rPr lang="en-US" sz="2200" dirty="0"/>
              <a:t> </a:t>
            </a:r>
            <a:r>
              <a:rPr lang="en-US" sz="2200" dirty="0" err="1"/>
              <a:t>atau</a:t>
            </a:r>
            <a:r>
              <a:rPr lang="en-US" sz="2200" dirty="0"/>
              <a:t> </a:t>
            </a:r>
            <a:r>
              <a:rPr lang="en-US" sz="2200" dirty="0" err="1"/>
              <a:t>bertindak</a:t>
            </a:r>
            <a:r>
              <a:rPr lang="en-US" sz="2200" dirty="0"/>
              <a:t> </a:t>
            </a:r>
            <a:r>
              <a:rPr lang="en-US" sz="2200" dirty="0" err="1"/>
              <a:t>dalam</a:t>
            </a:r>
            <a:r>
              <a:rPr lang="en-US" sz="2200" dirty="0"/>
              <a:t> </a:t>
            </a:r>
            <a:r>
              <a:rPr lang="en-US" sz="2200" dirty="0" err="1"/>
              <a:t>hubungan</a:t>
            </a:r>
            <a:r>
              <a:rPr lang="en-US" sz="2200" dirty="0"/>
              <a:t> </a:t>
            </a:r>
            <a:r>
              <a:rPr lang="en-US" sz="2200" dirty="0" err="1"/>
              <a:t>internasional</a:t>
            </a:r>
            <a:r>
              <a:rPr lang="en-US" sz="2200" dirty="0"/>
              <a:t>. </a:t>
            </a:r>
            <a:r>
              <a:rPr lang="en-US" sz="2200" dirty="0" err="1"/>
              <a:t>Mereka</a:t>
            </a:r>
            <a:r>
              <a:rPr lang="en-US" sz="2200" dirty="0"/>
              <a:t> </a:t>
            </a:r>
            <a:r>
              <a:rPr lang="en-US" sz="2200" dirty="0" err="1"/>
              <a:t>adalah</a:t>
            </a:r>
            <a:r>
              <a:rPr lang="en-US" sz="2200" dirty="0"/>
              <a:t> </a:t>
            </a:r>
            <a:r>
              <a:rPr lang="en-US" sz="2200" dirty="0" err="1"/>
              <a:t>organisasi</a:t>
            </a:r>
            <a:r>
              <a:rPr lang="en-US" sz="2200" dirty="0"/>
              <a:t> </a:t>
            </a:r>
            <a:r>
              <a:rPr lang="en-US" sz="2200" dirty="0" err="1"/>
              <a:t>dengan</a:t>
            </a:r>
            <a:r>
              <a:rPr lang="en-US" sz="2200" dirty="0"/>
              <a:t> </a:t>
            </a:r>
            <a:r>
              <a:rPr lang="en-US" sz="2200" dirty="0" err="1"/>
              <a:t>kekuatan</a:t>
            </a:r>
            <a:r>
              <a:rPr lang="en-US" sz="2200" dirty="0"/>
              <a:t> yang </a:t>
            </a:r>
            <a:r>
              <a:rPr lang="en-US" sz="2200" dirty="0" err="1"/>
              <a:t>cukup</a:t>
            </a:r>
            <a:r>
              <a:rPr lang="en-US" sz="2200" dirty="0"/>
              <a:t> </a:t>
            </a:r>
            <a:r>
              <a:rPr lang="en-US" sz="2200" dirty="0" err="1"/>
              <a:t>untuk</a:t>
            </a:r>
            <a:r>
              <a:rPr lang="en-US" sz="2200" dirty="0"/>
              <a:t> </a:t>
            </a:r>
            <a:r>
              <a:rPr lang="en-US" sz="2200" dirty="0" err="1"/>
              <a:t>mempengaruhi</a:t>
            </a:r>
            <a:r>
              <a:rPr lang="en-US" sz="2200" dirty="0"/>
              <a:t> </a:t>
            </a:r>
            <a:r>
              <a:rPr lang="en-US" sz="2200" dirty="0" err="1"/>
              <a:t>dan</a:t>
            </a:r>
            <a:r>
              <a:rPr lang="en-US" sz="2200" dirty="0"/>
              <a:t> </a:t>
            </a:r>
            <a:r>
              <a:rPr lang="en-US" sz="2200" dirty="0" err="1"/>
              <a:t>menyebabkan</a:t>
            </a:r>
            <a:r>
              <a:rPr lang="en-US" sz="2200" dirty="0"/>
              <a:t> </a:t>
            </a:r>
            <a:r>
              <a:rPr lang="en-US" sz="2200" dirty="0" err="1"/>
              <a:t>perubahan</a:t>
            </a:r>
            <a:r>
              <a:rPr lang="en-US" sz="2200" dirty="0"/>
              <a:t> </a:t>
            </a:r>
            <a:r>
              <a:rPr lang="en-US" sz="2200" dirty="0" err="1"/>
              <a:t>meskipun</a:t>
            </a:r>
            <a:r>
              <a:rPr lang="en-US" sz="2200" dirty="0"/>
              <a:t> </a:t>
            </a:r>
            <a:r>
              <a:rPr lang="en-US" sz="2200" dirty="0" err="1"/>
              <a:t>mereka</a:t>
            </a:r>
            <a:r>
              <a:rPr lang="en-US" sz="2200" dirty="0"/>
              <a:t> </a:t>
            </a:r>
            <a:r>
              <a:rPr lang="en-US" sz="2200" dirty="0" err="1"/>
              <a:t>tidak</a:t>
            </a:r>
            <a:r>
              <a:rPr lang="en-US" sz="2200" dirty="0"/>
              <a:t> </a:t>
            </a:r>
            <a:r>
              <a:rPr lang="en-US" sz="2200" dirty="0" err="1"/>
              <a:t>tergabung</a:t>
            </a:r>
            <a:r>
              <a:rPr lang="en-US" sz="2200" dirty="0"/>
              <a:t> </a:t>
            </a:r>
            <a:r>
              <a:rPr lang="en-US" sz="2200" dirty="0" err="1"/>
              <a:t>dalam</a:t>
            </a:r>
            <a:r>
              <a:rPr lang="en-US" sz="2200" dirty="0"/>
              <a:t> </a:t>
            </a:r>
            <a:r>
              <a:rPr lang="en-US" sz="2200" dirty="0" err="1"/>
              <a:t>lembaga</a:t>
            </a:r>
            <a:r>
              <a:rPr lang="en-US" sz="2200" dirty="0"/>
              <a:t> yang </a:t>
            </a:r>
            <a:r>
              <a:rPr lang="en-US" sz="2200" dirty="0" err="1"/>
              <a:t>dibentuk</a:t>
            </a:r>
            <a:r>
              <a:rPr lang="en-US" sz="2200" dirty="0"/>
              <a:t> </a:t>
            </a:r>
            <a:r>
              <a:rPr lang="en-US" sz="2200" dirty="0" err="1"/>
              <a:t>dari</a:t>
            </a:r>
            <a:r>
              <a:rPr lang="en-US" sz="2200" dirty="0"/>
              <a:t> </a:t>
            </a:r>
            <a:r>
              <a:rPr lang="en-US" sz="2200" dirty="0" err="1"/>
              <a:t>negara</a:t>
            </a:r>
            <a:r>
              <a:rPr lang="en-US" sz="2200" dirty="0"/>
              <a:t>.</a:t>
            </a:r>
          </a:p>
          <a:p>
            <a:r>
              <a:rPr lang="en-US" sz="2200" dirty="0" err="1"/>
              <a:t>Aktor</a:t>
            </a:r>
            <a:r>
              <a:rPr lang="en-US" sz="2200" dirty="0"/>
              <a:t> non-</a:t>
            </a:r>
            <a:r>
              <a:rPr lang="en-US" sz="2200" dirty="0" err="1"/>
              <a:t>negara</a:t>
            </a:r>
            <a:r>
              <a:rPr lang="en-US" sz="2200" dirty="0"/>
              <a:t> </a:t>
            </a:r>
            <a:r>
              <a:rPr lang="en-US" sz="2200" dirty="0" err="1"/>
              <a:t>merupakan</a:t>
            </a:r>
            <a:r>
              <a:rPr lang="en-US" sz="2200" dirty="0"/>
              <a:t> </a:t>
            </a:r>
            <a:r>
              <a:rPr lang="en-US" sz="2200" dirty="0" err="1"/>
              <a:t>entitas</a:t>
            </a:r>
            <a:r>
              <a:rPr lang="en-US" sz="2200" dirty="0"/>
              <a:t> non-</a:t>
            </a:r>
            <a:r>
              <a:rPr lang="en-US" sz="2200" dirty="0" err="1"/>
              <a:t>negara</a:t>
            </a:r>
            <a:r>
              <a:rPr lang="en-US" sz="2200" dirty="0"/>
              <a:t> yang </a:t>
            </a:r>
            <a:r>
              <a:rPr lang="en-US" sz="2200" dirty="0" err="1"/>
              <a:t>mempunyai</a:t>
            </a:r>
            <a:r>
              <a:rPr lang="en-US" sz="2200" dirty="0"/>
              <a:t> </a:t>
            </a:r>
            <a:r>
              <a:rPr lang="en-US" sz="2200" dirty="0" err="1"/>
              <a:t>kekuasaan</a:t>
            </a:r>
            <a:r>
              <a:rPr lang="en-US" sz="2200" dirty="0"/>
              <a:t> </a:t>
            </a:r>
            <a:r>
              <a:rPr lang="en-US" sz="2200" dirty="0" err="1"/>
              <a:t>ekonomi</a:t>
            </a:r>
            <a:r>
              <a:rPr lang="en-US" sz="2200" dirty="0"/>
              <a:t>, </a:t>
            </a:r>
            <a:r>
              <a:rPr lang="en-US" sz="2200" dirty="0" err="1"/>
              <a:t>politik</a:t>
            </a:r>
            <a:r>
              <a:rPr lang="en-US" sz="2200" dirty="0"/>
              <a:t>, </a:t>
            </a:r>
            <a:r>
              <a:rPr lang="en-US" sz="2200" dirty="0" err="1"/>
              <a:t>dan</a:t>
            </a:r>
            <a:r>
              <a:rPr lang="en-US" sz="2200" dirty="0"/>
              <a:t> </a:t>
            </a:r>
            <a:r>
              <a:rPr lang="en-US" sz="2200" dirty="0" err="1"/>
              <a:t>sosial</a:t>
            </a:r>
            <a:r>
              <a:rPr lang="en-US" sz="2200" dirty="0"/>
              <a:t> yang </a:t>
            </a:r>
            <a:r>
              <a:rPr lang="en-US" sz="2200" dirty="0" err="1"/>
              <a:t>signifikan</a:t>
            </a:r>
            <a:r>
              <a:rPr lang="en-US" sz="2200" dirty="0"/>
              <a:t>, </a:t>
            </a:r>
            <a:r>
              <a:rPr lang="en-US" sz="2200" dirty="0" err="1"/>
              <a:t>mereka</a:t>
            </a:r>
            <a:r>
              <a:rPr lang="en-US" sz="2200" dirty="0"/>
              <a:t> </a:t>
            </a:r>
            <a:r>
              <a:rPr lang="en-US" sz="2200" dirty="0" err="1"/>
              <a:t>berpengaruh</a:t>
            </a:r>
            <a:r>
              <a:rPr lang="en-US" sz="2200" dirty="0"/>
              <a:t> di </a:t>
            </a:r>
            <a:r>
              <a:rPr lang="en-US" sz="2200" dirty="0" err="1"/>
              <a:t>tingkat</a:t>
            </a:r>
            <a:r>
              <a:rPr lang="en-US" sz="2200" dirty="0"/>
              <a:t> </a:t>
            </a:r>
            <a:r>
              <a:rPr lang="en-US" sz="2200" dirty="0" err="1"/>
              <a:t>nasional</a:t>
            </a:r>
            <a:r>
              <a:rPr lang="en-US" sz="2200" dirty="0"/>
              <a:t> </a:t>
            </a:r>
            <a:r>
              <a:rPr lang="en-US" sz="2200" dirty="0" err="1"/>
              <a:t>maupun</a:t>
            </a:r>
            <a:r>
              <a:rPr lang="en-US" sz="2200" dirty="0"/>
              <a:t> </a:t>
            </a:r>
            <a:r>
              <a:rPr lang="en-US" sz="2200" dirty="0" err="1"/>
              <a:t>internasional</a:t>
            </a:r>
            <a:r>
              <a:rPr lang="en-US" sz="2200" dirty="0"/>
              <a:t>.</a:t>
            </a:r>
          </a:p>
          <a:p>
            <a:r>
              <a:rPr lang="sv-SE" sz="2200" dirty="0"/>
              <a:t>Tidak ada konsensus mengenai anggota dari aktor-aktor non-negara, namun tyang jelas ermasuk di dalamnya serikat buruh, organisasi masyarakat, lembaga keagamaan, kelompok etnis, dan universitas.</a:t>
            </a:r>
          </a:p>
          <a:p>
            <a:r>
              <a:rPr lang="en-US" sz="2200" dirty="0"/>
              <a:t>Negara-</a:t>
            </a:r>
            <a:r>
              <a:rPr lang="en-US" sz="2200" dirty="0" err="1"/>
              <a:t>negara</a:t>
            </a:r>
            <a:r>
              <a:rPr lang="en-US" sz="2200" dirty="0"/>
              <a:t> di </a:t>
            </a:r>
            <a:r>
              <a:rPr lang="en-US" sz="2200" dirty="0" err="1"/>
              <a:t>seluruh</a:t>
            </a:r>
            <a:r>
              <a:rPr lang="en-US" sz="2200" dirty="0"/>
              <a:t> </a:t>
            </a:r>
            <a:r>
              <a:rPr lang="en-US" sz="2200" dirty="0" err="1"/>
              <a:t>dunia</a:t>
            </a:r>
            <a:r>
              <a:rPr lang="en-US" sz="2200" dirty="0"/>
              <a:t> </a:t>
            </a:r>
            <a:r>
              <a:rPr lang="en-US" sz="2200" dirty="0" err="1"/>
              <a:t>kini</a:t>
            </a:r>
            <a:r>
              <a:rPr lang="en-US" sz="2200" dirty="0"/>
              <a:t> </a:t>
            </a:r>
            <a:r>
              <a:rPr lang="en-US" sz="2200" dirty="0" err="1"/>
              <a:t>sedang</a:t>
            </a:r>
            <a:r>
              <a:rPr lang="en-US" sz="2200" dirty="0"/>
              <a:t> </a:t>
            </a:r>
            <a:r>
              <a:rPr lang="en-US" sz="2200" dirty="0" err="1"/>
              <a:t>dalam</a:t>
            </a:r>
            <a:r>
              <a:rPr lang="en-US" sz="2200" dirty="0"/>
              <a:t> proses outsourcing </a:t>
            </a:r>
            <a:r>
              <a:rPr lang="en-US" sz="2200" dirty="0" err="1"/>
              <a:t>kegiatan</a:t>
            </a:r>
            <a:r>
              <a:rPr lang="en-US" sz="2200" dirty="0"/>
              <a:t> </a:t>
            </a:r>
            <a:r>
              <a:rPr lang="en-US" sz="2200" dirty="0" err="1"/>
              <a:t>mereka</a:t>
            </a:r>
            <a:r>
              <a:rPr lang="en-US" sz="2200" dirty="0"/>
              <a:t> </a:t>
            </a:r>
            <a:r>
              <a:rPr lang="en-US" sz="2200" dirty="0" err="1"/>
              <a:t>kepada</a:t>
            </a:r>
            <a:r>
              <a:rPr lang="en-US" sz="2200" dirty="0"/>
              <a:t> </a:t>
            </a:r>
            <a:r>
              <a:rPr lang="en-US" sz="2200" dirty="0" err="1"/>
              <a:t>aktor-aktor</a:t>
            </a:r>
            <a:r>
              <a:rPr lang="en-US" sz="2200" dirty="0"/>
              <a:t> non-</a:t>
            </a:r>
            <a:r>
              <a:rPr lang="en-US" sz="2200" dirty="0" err="1"/>
              <a:t>negara</a:t>
            </a:r>
            <a:r>
              <a:rPr lang="en-US" sz="2200" dirty="0"/>
              <a:t>, </a:t>
            </a:r>
            <a:r>
              <a:rPr lang="en-US" sz="2200" dirty="0" err="1"/>
              <a:t>dan</a:t>
            </a:r>
            <a:r>
              <a:rPr lang="en-US" sz="2200" dirty="0"/>
              <a:t> </a:t>
            </a:r>
            <a:r>
              <a:rPr lang="en-US" sz="2200" dirty="0" err="1"/>
              <a:t>mereka</a:t>
            </a:r>
            <a:r>
              <a:rPr lang="en-US" sz="2200" dirty="0"/>
              <a:t> </a:t>
            </a:r>
            <a:r>
              <a:rPr lang="en-US" sz="2200" dirty="0" err="1"/>
              <a:t>sedang</a:t>
            </a:r>
            <a:r>
              <a:rPr lang="en-US" sz="2200" dirty="0"/>
              <a:t> </a:t>
            </a:r>
            <a:r>
              <a:rPr lang="en-US" sz="2200" dirty="0" err="1"/>
              <a:t>dalam</a:t>
            </a:r>
            <a:r>
              <a:rPr lang="en-US" sz="2200" dirty="0"/>
              <a:t> proses </a:t>
            </a:r>
            <a:r>
              <a:rPr lang="en-US" sz="2200" dirty="0" err="1"/>
              <a:t>kehilangan</a:t>
            </a:r>
            <a:r>
              <a:rPr lang="en-US" sz="2200" dirty="0"/>
              <a:t> </a:t>
            </a:r>
            <a:r>
              <a:rPr lang="en-US" sz="2200" dirty="0" err="1"/>
              <a:t>aspek-aspek</a:t>
            </a:r>
            <a:r>
              <a:rPr lang="en-US" sz="2200" dirty="0"/>
              <a:t> </a:t>
            </a:r>
            <a:r>
              <a:rPr lang="en-US" sz="2200" dirty="0" err="1"/>
              <a:t>kekuasaan</a:t>
            </a:r>
            <a:r>
              <a:rPr lang="en-US" sz="2200" dirty="0"/>
              <a:t> </a:t>
            </a:r>
            <a:r>
              <a:rPr lang="en-US" sz="2200" dirty="0" err="1"/>
              <a:t>mereka</a:t>
            </a:r>
            <a:r>
              <a:rPr lang="en-US" sz="2200" dirty="0"/>
              <a:t>.</a:t>
            </a:r>
          </a:p>
        </p:txBody>
      </p:sp>
      <p:sp>
        <p:nvSpPr>
          <p:cNvPr id="4" name="Title 1"/>
          <p:cNvSpPr>
            <a:spLocks noGrp="1"/>
          </p:cNvSpPr>
          <p:nvPr>
            <p:ph type="title"/>
          </p:nvPr>
        </p:nvSpPr>
        <p:spPr>
          <a:xfrm>
            <a:off x="611560" y="188640"/>
            <a:ext cx="7924800" cy="922114"/>
          </a:xfrm>
        </p:spPr>
        <p:txBody>
          <a:bodyPr/>
          <a:lstStyle/>
          <a:p>
            <a:pPr algn="ctr"/>
            <a:r>
              <a:rPr lang="en-US" sz="2800" dirty="0">
                <a:solidFill>
                  <a:srgbClr val="FFFF00"/>
                </a:solidFill>
              </a:rPr>
              <a:t>AKTOR-AKTOR NON-NEGARA DALAM HI</a:t>
            </a:r>
            <a:br>
              <a:rPr lang="en-US" sz="2800" dirty="0">
                <a:solidFill>
                  <a:srgbClr val="FFFF00"/>
                </a:solidFill>
              </a:rPr>
            </a:br>
            <a:r>
              <a:rPr lang="en-US" sz="2800" dirty="0">
                <a:solidFill>
                  <a:srgbClr val="FFFF00"/>
                </a:solidFill>
              </a:rPr>
              <a:t>(NON-STATE ACTORS IN IR)</a:t>
            </a:r>
            <a:endParaRPr lang="id-ID" sz="2800" dirty="0">
              <a:solidFill>
                <a:srgbClr val="FFFF00"/>
              </a:solidFill>
            </a:endParaRPr>
          </a:p>
        </p:txBody>
      </p:sp>
    </p:spTree>
    <p:extLst>
      <p:ext uri="{BB962C8B-B14F-4D97-AF65-F5344CB8AC3E}">
        <p14:creationId xmlns:p14="http://schemas.microsoft.com/office/powerpoint/2010/main" val="783045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1124744"/>
            <a:ext cx="8138864" cy="5400600"/>
          </a:xfrm>
        </p:spPr>
        <p:txBody>
          <a:bodyPr>
            <a:noAutofit/>
          </a:bodyPr>
          <a:lstStyle/>
          <a:p>
            <a:r>
              <a:rPr lang="en-US" sz="1800" dirty="0"/>
              <a:t>Non-state actors can aid in opinion building in international affairs, such as the Human Rights Council. Formal international organizations may also rely on non-state actors, particularly NGOs in the form of implementing partners in the national context.</a:t>
            </a:r>
          </a:p>
          <a:p>
            <a:r>
              <a:rPr lang="en-US" sz="1800" dirty="0"/>
              <a:t>The proliferation of non-state actors in the post–Cold War era has been one of the factors leading to the Cobweb Paradigm in international politics.[3] Under this paradigm, the traditional </a:t>
            </a:r>
            <a:r>
              <a:rPr lang="en-US" sz="1800" dirty="0" err="1"/>
              <a:t>Westphalian</a:t>
            </a:r>
            <a:r>
              <a:rPr lang="en-US" sz="1800" dirty="0"/>
              <a:t> nation-state experiences an erosion of power and sovereignty, and non-state actors are part of the cause.</a:t>
            </a:r>
          </a:p>
          <a:p>
            <a:r>
              <a:rPr lang="en-US" sz="1800" dirty="0"/>
              <a:t>Facilitated by globalization, non-state actors challenge nation-state borders and sovereignty claims. MNCs are not always sympathetic to national interests, but instead are loyal to the corporation's interests. Non-state actors challenge the nation-state's sovereignty over internal matters through advocacy for societal issues, e.g. human rights and the environment.</a:t>
            </a:r>
          </a:p>
          <a:p>
            <a:r>
              <a:rPr lang="en-US" sz="1800" dirty="0"/>
              <a:t>Types of non-state actors: (1) Non-governmental organizations (NGOs); (2) Multinational corporations (MNCs); (3) The International Media; (4) Violent non-state actors—Armed groups, including groups such as Al-Qaeda or criminal organizations, for example drug cartels; (5) Religious Groups; (6) Transnational diaspora communities—Ethnic or national communities that try to influence their original and current territories; (7) Cell-based, independent intelligence agents.</a:t>
            </a:r>
          </a:p>
        </p:txBody>
      </p:sp>
      <p:sp>
        <p:nvSpPr>
          <p:cNvPr id="4" name="Title 1"/>
          <p:cNvSpPr>
            <a:spLocks noGrp="1"/>
          </p:cNvSpPr>
          <p:nvPr>
            <p:ph type="title"/>
          </p:nvPr>
        </p:nvSpPr>
        <p:spPr>
          <a:xfrm>
            <a:off x="611560" y="188640"/>
            <a:ext cx="7924800" cy="922114"/>
          </a:xfrm>
        </p:spPr>
        <p:txBody>
          <a:bodyPr/>
          <a:lstStyle/>
          <a:p>
            <a:pPr algn="ctr"/>
            <a:r>
              <a:rPr lang="en-US" sz="2800" dirty="0">
                <a:solidFill>
                  <a:srgbClr val="FFFF00"/>
                </a:solidFill>
              </a:rPr>
              <a:t>AKTOR-AKTOR NON-NEGARA DALAM HI</a:t>
            </a:r>
            <a:br>
              <a:rPr lang="en-US" sz="2800" dirty="0">
                <a:solidFill>
                  <a:srgbClr val="FFFF00"/>
                </a:solidFill>
              </a:rPr>
            </a:br>
            <a:r>
              <a:rPr lang="en-US" sz="2800" dirty="0">
                <a:solidFill>
                  <a:srgbClr val="FFFF00"/>
                </a:solidFill>
              </a:rPr>
              <a:t>(NON-STATE ACTORS IN IR)</a:t>
            </a:r>
            <a:endParaRPr lang="id-ID" sz="2800" dirty="0">
              <a:solidFill>
                <a:srgbClr val="FFFF00"/>
              </a:solidFill>
            </a:endParaRPr>
          </a:p>
        </p:txBody>
      </p:sp>
    </p:spTree>
    <p:extLst>
      <p:ext uri="{BB962C8B-B14F-4D97-AF65-F5344CB8AC3E}">
        <p14:creationId xmlns:p14="http://schemas.microsoft.com/office/powerpoint/2010/main" val="2541761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3630</TotalTime>
  <Words>1511</Words>
  <Application>Microsoft Office PowerPoint</Application>
  <PresentationFormat>On-screen Show (4:3)</PresentationFormat>
  <Paragraphs>55</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Arial Narrow</vt:lpstr>
      <vt:lpstr>Horizon</vt:lpstr>
      <vt:lpstr>PENGANTAR HUBUNGAN INTERNASIONAL (Introduction to International Relations)</vt:lpstr>
      <vt:lpstr>KONSEP-KONSEP DASAR DALAM STUDI HI (BASIC CONCEPTS IN THE STUDY OF IR)</vt:lpstr>
      <vt:lpstr>NEGARA-BANGSA SEBAGAI AKTOR HI (NATION-STATE AS AN ACTOR OF IR)</vt:lpstr>
      <vt:lpstr>NEGARA-BANGSA SEBAGAI AKTOR HI (NATION-STATE AS AN ACTOR OF IR)</vt:lpstr>
      <vt:lpstr>NEGARA-BANGSA SEBAGAI AKTOR HI (NATION-STATE AS AN ACTOR OF IR)</vt:lpstr>
      <vt:lpstr>NEGARA-BANGSA SEBAGAI AKTOR HI (NATION-STATE AS AN ACTOR OF IR)</vt:lpstr>
      <vt:lpstr>AKTOR-AKTOR NON-NEGARA DALAM HI (NON-STATE ACTORS IN IR)</vt:lpstr>
      <vt:lpstr>AKTOR-AKTOR NON-NEGARA DALAM HI (NON-STATE ACTORS IN IR)</vt:lpstr>
      <vt:lpstr>AKTOR-AKTOR NON-NEGARA DALAM HI (NON-STATE ACTORS IN IR)</vt:lpstr>
      <vt:lpstr>AKTOR-AKTOR NON-NEGARA DALAM HI (NON-STATE ACTORS IN IR)</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PENGANTAR HUBUNGAN INTERNASIONAL (Introduction to International Relations)</dc:title>
  <dc:creator>Umar</dc:creator>
  <cp:lastModifiedBy>Umar Bakry</cp:lastModifiedBy>
  <cp:revision>290</cp:revision>
  <dcterms:created xsi:type="dcterms:W3CDTF">2011-04-21T06:18:54Z</dcterms:created>
  <dcterms:modified xsi:type="dcterms:W3CDTF">2026-04-17T02:34:40Z</dcterms:modified>
</cp:coreProperties>
</file>