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4" r:id="rId17"/>
    <p:sldId id="275" r:id="rId18"/>
    <p:sldId id="276" r:id="rId19"/>
    <p:sldId id="272" r:id="rId20"/>
    <p:sldId id="273" r:id="rId21"/>
    <p:sldId id="277" r:id="rId22"/>
    <p:sldId id="278" r:id="rId23"/>
    <p:sldId id="279" r:id="rId24"/>
    <p:sldId id="280" r:id="rId25"/>
    <p:sldId id="281" r:id="rId26"/>
    <p:sldId id="282" r:id="rId27"/>
    <p:sldId id="283" r:id="rId28"/>
    <p:sldId id="284" r:id="rId29"/>
    <p:sldId id="285" r:id="rId30"/>
    <p:sldId id="290" r:id="rId31"/>
    <p:sldId id="292" r:id="rId32"/>
    <p:sldId id="286" r:id="rId33"/>
    <p:sldId id="289" r:id="rId34"/>
    <p:sldId id="287" r:id="rId35"/>
    <p:sldId id="288" r:id="rId36"/>
    <p:sldId id="293" r:id="rId37"/>
    <p:sldId id="294" r:id="rId38"/>
    <p:sldId id="295" r:id="rId39"/>
    <p:sldId id="296" r:id="rId40"/>
    <p:sldId id="302" r:id="rId41"/>
    <p:sldId id="303" r:id="rId42"/>
    <p:sldId id="297" r:id="rId43"/>
    <p:sldId id="298" r:id="rId44"/>
    <p:sldId id="310" r:id="rId45"/>
    <p:sldId id="311" r:id="rId46"/>
    <p:sldId id="299" r:id="rId47"/>
    <p:sldId id="300" r:id="rId48"/>
    <p:sldId id="301" r:id="rId49"/>
    <p:sldId id="304" r:id="rId50"/>
    <p:sldId id="305" r:id="rId51"/>
    <p:sldId id="306" r:id="rId52"/>
    <p:sldId id="307" r:id="rId53"/>
    <p:sldId id="308" r:id="rId54"/>
    <p:sldId id="309" r:id="rId5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00" autoAdjust="0"/>
    <p:restoredTop sz="94660"/>
  </p:normalViewPr>
  <p:slideViewPr>
    <p:cSldViewPr>
      <p:cViewPr>
        <p:scale>
          <a:sx n="47" d="100"/>
          <a:sy n="47" d="100"/>
        </p:scale>
        <p:origin x="-1068"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8AB59043-0C52-46BD-A8C8-B7EAAC64ED71}" type="datetimeFigureOut">
              <a:rPr lang="id-ID" smtClean="0"/>
              <a:t>20/10/2017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B59043-0C52-46BD-A8C8-B7EAAC64ED71}" type="datetimeFigureOut">
              <a:rPr lang="id-ID" smtClean="0"/>
              <a:t>20/10/2017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B59043-0C52-46BD-A8C8-B7EAAC64ED71}" type="datetimeFigureOut">
              <a:rPr lang="id-ID" smtClean="0"/>
              <a:t>20/10/2017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8AB59043-0C52-46BD-A8C8-B7EAAC64ED71}" type="datetimeFigureOut">
              <a:rPr lang="id-ID" smtClean="0"/>
              <a:t>20/10/2017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B59043-0C52-46BD-A8C8-B7EAAC64ED71}" type="datetimeFigureOut">
              <a:rPr lang="id-ID" smtClean="0"/>
              <a:t>20/10/2017</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8AB59043-0C52-46BD-A8C8-B7EAAC64ED71}" type="datetimeFigureOut">
              <a:rPr lang="id-ID" smtClean="0"/>
              <a:t>20/10/2017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8AB59043-0C52-46BD-A8C8-B7EAAC64ED71}" type="datetimeFigureOut">
              <a:rPr lang="id-ID" smtClean="0"/>
              <a:t>20/10/2017</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B59043-0C52-46BD-A8C8-B7EAAC64ED71}" type="datetimeFigureOut">
              <a:rPr lang="id-ID" smtClean="0"/>
              <a:t>20/10/2017</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B59043-0C52-46BD-A8C8-B7EAAC64ED71}" type="datetimeFigureOut">
              <a:rPr lang="id-ID" smtClean="0"/>
              <a:t>20/10/2017</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20/10/2017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B59043-0C52-46BD-A8C8-B7EAAC64ED71}" type="datetimeFigureOut">
              <a:rPr lang="id-ID" smtClean="0"/>
              <a:t>20/10/2017</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51B530B-2484-490E-AB32-C13DA3E31FB1}"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AB59043-0C52-46BD-A8C8-B7EAAC64ED71}" type="datetimeFigureOut">
              <a:rPr lang="id-ID" smtClean="0"/>
              <a:t>20/10/2017</a:t>
            </a:fld>
            <a:endParaRPr lang="id-ID"/>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id-ID"/>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851B530B-2484-490E-AB32-C13DA3E31FB1}" type="slidenum">
              <a:rPr lang="id-ID" smtClean="0"/>
              <a:t>‹#›</a:t>
            </a:fld>
            <a:endParaRPr lang="id-ID"/>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73216"/>
            <a:ext cx="6521152" cy="1152128"/>
          </a:xfrm>
        </p:spPr>
        <p:txBody>
          <a:bodyPr>
            <a:normAutofit fontScale="62500" lnSpcReduction="20000"/>
          </a:bodyPr>
          <a:lstStyle/>
          <a:p>
            <a:r>
              <a:rPr lang="id-ID" sz="4800" dirty="0" smtClean="0">
                <a:solidFill>
                  <a:srgbClr val="FFFF00"/>
                </a:solidFill>
              </a:rPr>
              <a:t>DR. UMAR </a:t>
            </a:r>
            <a:r>
              <a:rPr lang="id-ID" sz="4800" dirty="0">
                <a:solidFill>
                  <a:srgbClr val="FFFF00"/>
                </a:solidFill>
              </a:rPr>
              <a:t>S. </a:t>
            </a:r>
            <a:r>
              <a:rPr lang="id-ID" sz="4800" dirty="0" smtClean="0">
                <a:solidFill>
                  <a:srgbClr val="FFFF00"/>
                </a:solidFill>
              </a:rPr>
              <a:t>BAKRY, MA</a:t>
            </a:r>
            <a:r>
              <a:rPr lang="id-ID" sz="4400" b="1" dirty="0"/>
              <a:t/>
            </a:r>
            <a:br>
              <a:rPr lang="id-ID" sz="4400" b="1" dirty="0"/>
            </a:br>
            <a:r>
              <a:rPr lang="id-ID" sz="4500" dirty="0">
                <a:solidFill>
                  <a:schemeClr val="tx1"/>
                </a:solidFill>
              </a:rPr>
              <a:t>Lektor Kepala Ilmu Hubungan Internasional</a:t>
            </a:r>
            <a:br>
              <a:rPr lang="id-ID" sz="4500" dirty="0">
                <a:solidFill>
                  <a:schemeClr val="tx1"/>
                </a:solidFill>
              </a:rPr>
            </a:br>
            <a:r>
              <a:rPr lang="id-ID" sz="4500" dirty="0">
                <a:solidFill>
                  <a:schemeClr val="tx1"/>
                </a:solidFill>
              </a:rPr>
              <a:t>Universitas Jayabaya</a:t>
            </a:r>
          </a:p>
        </p:txBody>
      </p:sp>
      <p:sp>
        <p:nvSpPr>
          <p:cNvPr id="2" name="Title 1"/>
          <p:cNvSpPr>
            <a:spLocks noGrp="1"/>
          </p:cNvSpPr>
          <p:nvPr>
            <p:ph type="ctrTitle"/>
          </p:nvPr>
        </p:nvSpPr>
        <p:spPr>
          <a:xfrm>
            <a:off x="0" y="381001"/>
            <a:ext cx="9144000" cy="1607839"/>
          </a:xfrm>
        </p:spPr>
        <p:txBody>
          <a:bodyPr/>
          <a:lstStyle/>
          <a:p>
            <a:r>
              <a:rPr lang="id-ID" sz="3800" b="1" dirty="0" smtClean="0">
                <a:solidFill>
                  <a:srgbClr val="FFFF00"/>
                </a:solidFill>
              </a:rPr>
              <a:t>PENGANTAR HUBUNGAN INTERNASIONAL</a:t>
            </a:r>
            <a:br>
              <a:rPr lang="id-ID" sz="3800" b="1" dirty="0" smtClean="0">
                <a:solidFill>
                  <a:srgbClr val="FFFF00"/>
                </a:solidFill>
              </a:rPr>
            </a:br>
            <a:r>
              <a:rPr lang="id-ID" sz="3800" b="1" dirty="0" smtClean="0"/>
              <a:t>(</a:t>
            </a:r>
            <a:r>
              <a:rPr lang="id-ID" b="1" dirty="0" smtClean="0"/>
              <a:t>Introduction to International Relations)</a:t>
            </a:r>
            <a:endParaRPr lang="id-ID" sz="3800"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2482488"/>
            <a:ext cx="2702223" cy="2448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6379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1026"/>
                                        </p:tgtEl>
                                        <p:attrNameLst>
                                          <p:attrName>style.visibility</p:attrName>
                                        </p:attrNameLst>
                                      </p:cBhvr>
                                      <p:to>
                                        <p:strVal val="visible"/>
                                      </p:to>
                                    </p:set>
                                    <p:animEffect transition="in" filter="fade">
                                      <p:cBhvr>
                                        <p:cTn id="14" dur="2000"/>
                                        <p:tgtEl>
                                          <p:spTgt spid="1026"/>
                                        </p:tgtEl>
                                      </p:cBhvr>
                                    </p:animEffect>
                                    <p:anim calcmode="lin" valueType="num">
                                      <p:cBhvr>
                                        <p:cTn id="15" dur="2000" fill="hold"/>
                                        <p:tgtEl>
                                          <p:spTgt spid="1026"/>
                                        </p:tgtEl>
                                        <p:attrNameLst>
                                          <p:attrName>ppt_w</p:attrName>
                                        </p:attrNameLst>
                                      </p:cBhvr>
                                      <p:tavLst>
                                        <p:tav tm="0" fmla="#ppt_w*sin(2.5*pi*$)">
                                          <p:val>
                                            <p:fltVal val="0"/>
                                          </p:val>
                                        </p:tav>
                                        <p:tav tm="100000">
                                          <p:val>
                                            <p:fltVal val="1"/>
                                          </p:val>
                                        </p:tav>
                                      </p:tavLst>
                                    </p:anim>
                                    <p:anim calcmode="lin" valueType="num">
                                      <p:cBhvr>
                                        <p:cTn id="16" dur="2000" fill="hold"/>
                                        <p:tgtEl>
                                          <p:spTgt spid="1026"/>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22114"/>
          </a:xfrm>
        </p:spPr>
        <p:txBody>
          <a:bodyPr/>
          <a:lstStyle/>
          <a:p>
            <a:pPr algn="ctr"/>
            <a:r>
              <a:rPr lang="id-ID" dirty="0">
                <a:solidFill>
                  <a:srgbClr val="FFFF00"/>
                </a:solidFill>
              </a:rPr>
              <a:t>ISTILAH-ISTILAH HI SEBAGAI BIDANG STUDI</a:t>
            </a:r>
            <a:br>
              <a:rPr lang="id-ID" dirty="0">
                <a:solidFill>
                  <a:srgbClr val="FFFF00"/>
                </a:solidFill>
              </a:rPr>
            </a:br>
            <a:r>
              <a:rPr lang="id-ID" dirty="0">
                <a:solidFill>
                  <a:srgbClr val="FFFF00"/>
                </a:solidFill>
              </a:rPr>
              <a:t>THE TERMS OF IR AS A FIELD OF STUDy</a:t>
            </a:r>
            <a:endParaRPr lang="id-ID" dirty="0"/>
          </a:p>
        </p:txBody>
      </p:sp>
      <p:sp>
        <p:nvSpPr>
          <p:cNvPr id="3" name="Content Placeholder 2"/>
          <p:cNvSpPr>
            <a:spLocks noGrp="1"/>
          </p:cNvSpPr>
          <p:nvPr>
            <p:ph sz="quarter" idx="13"/>
          </p:nvPr>
        </p:nvSpPr>
        <p:spPr>
          <a:xfrm>
            <a:off x="323528" y="1268760"/>
            <a:ext cx="8568952" cy="4896544"/>
          </a:xfrm>
        </p:spPr>
        <p:txBody>
          <a:bodyPr>
            <a:noAutofit/>
          </a:bodyPr>
          <a:lstStyle/>
          <a:p>
            <a:r>
              <a:rPr lang="id-ID" sz="3000" dirty="0" smtClean="0">
                <a:solidFill>
                  <a:srgbClr val="00B0F0"/>
                </a:solidFill>
              </a:rPr>
              <a:t>IR as an academic bundle </a:t>
            </a:r>
            <a:r>
              <a:rPr lang="id-ID" sz="3000" dirty="0" smtClean="0"/>
              <a:t>(HI sebagai sebuah bundel akademis)</a:t>
            </a:r>
          </a:p>
          <a:p>
            <a:r>
              <a:rPr lang="id-ID" sz="3000" dirty="0" smtClean="0">
                <a:solidFill>
                  <a:srgbClr val="00B0F0"/>
                </a:solidFill>
              </a:rPr>
              <a:t>IR as a distinct subject-matter </a:t>
            </a:r>
            <a:r>
              <a:rPr lang="id-ID" sz="3000" dirty="0" smtClean="0"/>
              <a:t>(HI sebagai sebuah pokok bahasan yang terpisah) –Harry H. Ransom</a:t>
            </a:r>
          </a:p>
          <a:p>
            <a:r>
              <a:rPr lang="id-ID" sz="3000" dirty="0" smtClean="0">
                <a:solidFill>
                  <a:srgbClr val="00B0F0"/>
                </a:solidFill>
              </a:rPr>
              <a:t>IR as a convergence science </a:t>
            </a:r>
            <a:r>
              <a:rPr lang="id-ID" sz="3000" dirty="0" smtClean="0"/>
              <a:t>(HI sebagai ilmu pengetahuan yang bersifat konvergen)</a:t>
            </a:r>
          </a:p>
          <a:p>
            <a:r>
              <a:rPr lang="id-ID" sz="3000" dirty="0" smtClean="0">
                <a:solidFill>
                  <a:srgbClr val="00B0F0"/>
                </a:solidFill>
              </a:rPr>
              <a:t>IR as an integrator science </a:t>
            </a:r>
            <a:r>
              <a:rPr lang="id-ID" sz="3000" dirty="0" smtClean="0"/>
              <a:t>(HI sebagai ilmu yang mengintegrasikan berbagai cabang ilmu)</a:t>
            </a:r>
          </a:p>
          <a:p>
            <a:r>
              <a:rPr lang="id-ID" sz="3000" dirty="0" smtClean="0">
                <a:solidFill>
                  <a:srgbClr val="00B0F0"/>
                </a:solidFill>
              </a:rPr>
              <a:t>IR as a field of specialization </a:t>
            </a:r>
            <a:r>
              <a:rPr lang="id-ID" sz="3000" dirty="0" smtClean="0"/>
              <a:t>(HI sebagai sebuah bidang spesialisasi) –Tryve Mathisen</a:t>
            </a:r>
            <a:endParaRPr lang="id-ID" sz="3000" dirty="0"/>
          </a:p>
        </p:txBody>
      </p:sp>
    </p:spTree>
    <p:extLst>
      <p:ext uri="{BB962C8B-B14F-4D97-AF65-F5344CB8AC3E}">
        <p14:creationId xmlns:p14="http://schemas.microsoft.com/office/powerpoint/2010/main" val="2808198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nodeType="clickEffect">
                                  <p:stCondLst>
                                    <p:cond delay="0"/>
                                  </p:stCondLst>
                                  <p:childTnLst>
                                    <p:animRot by="21600000">
                                      <p:cBhvr>
                                        <p:cTn id="13" dur="2000" fill="hold"/>
                                        <p:tgtEl>
                                          <p:spTgt spid="3">
                                            <p:txEl>
                                              <p:pRg st="0" end="0"/>
                                            </p:txEl>
                                          </p:spTgt>
                                        </p:tgtEl>
                                        <p:attrNameLst>
                                          <p:attrName>r</p:attrName>
                                        </p:attrNameLst>
                                      </p:cBhvr>
                                    </p:animRo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80">
                                          <p:stCondLst>
                                            <p:cond delay="0"/>
                                          </p:stCondLst>
                                        </p:cTn>
                                        <p:tgtEl>
                                          <p:spTgt spid="3">
                                            <p:txEl>
                                              <p:pRg st="1" end="1"/>
                                            </p:txEl>
                                          </p:spTgt>
                                        </p:tgtEl>
                                      </p:cBhvr>
                                    </p:animEffect>
                                    <p:anim calcmode="lin" valueType="num">
                                      <p:cBhvr>
                                        <p:cTn id="19"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4" dur="26">
                                          <p:stCondLst>
                                            <p:cond delay="650"/>
                                          </p:stCondLst>
                                        </p:cTn>
                                        <p:tgtEl>
                                          <p:spTgt spid="3">
                                            <p:txEl>
                                              <p:pRg st="1" end="1"/>
                                            </p:txEl>
                                          </p:spTgt>
                                        </p:tgtEl>
                                      </p:cBhvr>
                                      <p:to x="100000" y="60000"/>
                                    </p:animScale>
                                    <p:animScale>
                                      <p:cBhvr>
                                        <p:cTn id="25" dur="166" decel="50000">
                                          <p:stCondLst>
                                            <p:cond delay="676"/>
                                          </p:stCondLst>
                                        </p:cTn>
                                        <p:tgtEl>
                                          <p:spTgt spid="3">
                                            <p:txEl>
                                              <p:pRg st="1" end="1"/>
                                            </p:txEl>
                                          </p:spTgt>
                                        </p:tgtEl>
                                      </p:cBhvr>
                                      <p:to x="100000" y="100000"/>
                                    </p:animScale>
                                    <p:animScale>
                                      <p:cBhvr>
                                        <p:cTn id="26" dur="26">
                                          <p:stCondLst>
                                            <p:cond delay="1312"/>
                                          </p:stCondLst>
                                        </p:cTn>
                                        <p:tgtEl>
                                          <p:spTgt spid="3">
                                            <p:txEl>
                                              <p:pRg st="1" end="1"/>
                                            </p:txEl>
                                          </p:spTgt>
                                        </p:tgtEl>
                                      </p:cBhvr>
                                      <p:to x="100000" y="80000"/>
                                    </p:animScale>
                                    <p:animScale>
                                      <p:cBhvr>
                                        <p:cTn id="27" dur="166" decel="50000">
                                          <p:stCondLst>
                                            <p:cond delay="1338"/>
                                          </p:stCondLst>
                                        </p:cTn>
                                        <p:tgtEl>
                                          <p:spTgt spid="3">
                                            <p:txEl>
                                              <p:pRg st="1" end="1"/>
                                            </p:txEl>
                                          </p:spTgt>
                                        </p:tgtEl>
                                      </p:cBhvr>
                                      <p:to x="100000" y="100000"/>
                                    </p:animScale>
                                    <p:animScale>
                                      <p:cBhvr>
                                        <p:cTn id="28" dur="26">
                                          <p:stCondLst>
                                            <p:cond delay="1642"/>
                                          </p:stCondLst>
                                        </p:cTn>
                                        <p:tgtEl>
                                          <p:spTgt spid="3">
                                            <p:txEl>
                                              <p:pRg st="1" end="1"/>
                                            </p:txEl>
                                          </p:spTgt>
                                        </p:tgtEl>
                                      </p:cBhvr>
                                      <p:to x="100000" y="90000"/>
                                    </p:animScale>
                                    <p:animScale>
                                      <p:cBhvr>
                                        <p:cTn id="29" dur="166" decel="50000">
                                          <p:stCondLst>
                                            <p:cond delay="1668"/>
                                          </p:stCondLst>
                                        </p:cTn>
                                        <p:tgtEl>
                                          <p:spTgt spid="3">
                                            <p:txEl>
                                              <p:pRg st="1" end="1"/>
                                            </p:txEl>
                                          </p:spTgt>
                                        </p:tgtEl>
                                      </p:cBhvr>
                                      <p:to x="100000" y="100000"/>
                                    </p:animScale>
                                    <p:animScale>
                                      <p:cBhvr>
                                        <p:cTn id="30" dur="26">
                                          <p:stCondLst>
                                            <p:cond delay="1808"/>
                                          </p:stCondLst>
                                        </p:cTn>
                                        <p:tgtEl>
                                          <p:spTgt spid="3">
                                            <p:txEl>
                                              <p:pRg st="1" end="1"/>
                                            </p:txEl>
                                          </p:spTgt>
                                        </p:tgtEl>
                                      </p:cBhvr>
                                      <p:to x="100000" y="95000"/>
                                    </p:animScale>
                                    <p:animScale>
                                      <p:cBhvr>
                                        <p:cTn id="31" dur="166" decel="50000">
                                          <p:stCondLst>
                                            <p:cond delay="1834"/>
                                          </p:stCondLst>
                                        </p:cTn>
                                        <p:tgtEl>
                                          <p:spTgt spid="3">
                                            <p:txEl>
                                              <p:pRg st="1" end="1"/>
                                            </p:txEl>
                                          </p:spTgt>
                                        </p:tgtEl>
                                      </p:cBhvr>
                                      <p:to x="100000" y="100000"/>
                                    </p:animScale>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 calcmode="lin" valueType="num">
                                      <p:cBhvr additive="base">
                                        <p:cTn id="3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nodeType="clickEffect">
                                  <p:stCondLst>
                                    <p:cond delay="0"/>
                                  </p:stCondLst>
                                  <p:childTnLst>
                                    <p:set>
                                      <p:cBhvr>
                                        <p:cTn id="41" dur="1" fill="hold">
                                          <p:stCondLst>
                                            <p:cond delay="0"/>
                                          </p:stCondLst>
                                        </p:cTn>
                                        <p:tgtEl>
                                          <p:spTgt spid="3">
                                            <p:txEl>
                                              <p:pRg st="3" end="3"/>
                                            </p:txEl>
                                          </p:spTgt>
                                        </p:tgtEl>
                                        <p:attrNameLst>
                                          <p:attrName>style.visibility</p:attrName>
                                        </p:attrNameLst>
                                      </p:cBhvr>
                                      <p:to>
                                        <p:strVal val="visible"/>
                                      </p:to>
                                    </p:set>
                                    <p:animEffect transition="in" filter="fade">
                                      <p:cBhvr>
                                        <p:cTn id="42" dur="2000"/>
                                        <p:tgtEl>
                                          <p:spTgt spid="3">
                                            <p:txEl>
                                              <p:pRg st="3" end="3"/>
                                            </p:txEl>
                                          </p:spTgt>
                                        </p:tgtEl>
                                      </p:cBhvr>
                                    </p:animEffect>
                                    <p:anim calcmode="lin" valueType="num">
                                      <p:cBhvr>
                                        <p:cTn id="43"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31" presetClass="entr" presetSubtype="0" fill="hold" nodeType="clickEffect">
                                  <p:stCondLst>
                                    <p:cond delay="0"/>
                                  </p:stCondLst>
                                  <p:childTnLst>
                                    <p:set>
                                      <p:cBhvr>
                                        <p:cTn id="48" dur="1" fill="hold">
                                          <p:stCondLst>
                                            <p:cond delay="0"/>
                                          </p:stCondLst>
                                        </p:cTn>
                                        <p:tgtEl>
                                          <p:spTgt spid="3">
                                            <p:txEl>
                                              <p:pRg st="4" end="4"/>
                                            </p:txEl>
                                          </p:spTgt>
                                        </p:tgtEl>
                                        <p:attrNameLst>
                                          <p:attrName>style.visibility</p:attrName>
                                        </p:attrNameLst>
                                      </p:cBhvr>
                                      <p:to>
                                        <p:strVal val="visible"/>
                                      </p:to>
                                    </p:set>
                                    <p:anim calcmode="lin" valueType="num">
                                      <p:cBhvr>
                                        <p:cTn id="4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a:solidFill>
                  <a:srgbClr val="FFFF00"/>
                </a:solidFill>
              </a:rPr>
              <a:t>HI BUKAN BAGIAN DARI ILMU POLITIK</a:t>
            </a:r>
            <a:br>
              <a:rPr lang="id-ID" dirty="0">
                <a:solidFill>
                  <a:srgbClr val="FFFF00"/>
                </a:solidFill>
              </a:rPr>
            </a:br>
            <a:r>
              <a:rPr lang="id-ID" dirty="0">
                <a:solidFill>
                  <a:srgbClr val="FFFF00"/>
                </a:solidFill>
              </a:rPr>
              <a:t>IR IS NOT A PART OF POLITICAL SCIENCE</a:t>
            </a:r>
            <a:endParaRPr lang="id-ID" dirty="0"/>
          </a:p>
        </p:txBody>
      </p:sp>
      <p:sp>
        <p:nvSpPr>
          <p:cNvPr id="3" name="Content Placeholder 2"/>
          <p:cNvSpPr>
            <a:spLocks noGrp="1"/>
          </p:cNvSpPr>
          <p:nvPr>
            <p:ph sz="quarter" idx="13"/>
          </p:nvPr>
        </p:nvSpPr>
        <p:spPr>
          <a:xfrm>
            <a:off x="395536" y="1484784"/>
            <a:ext cx="8568952" cy="5040560"/>
          </a:xfrm>
        </p:spPr>
        <p:txBody>
          <a:bodyPr>
            <a:normAutofit fontScale="92500" lnSpcReduction="10000"/>
          </a:bodyPr>
          <a:lstStyle/>
          <a:p>
            <a:r>
              <a:rPr lang="id-ID" sz="3200" dirty="0" smtClean="0"/>
              <a:t>Jadi, mengacu pada istilah-istilah (terminologi) di atas, jelaslah bahwa Studi HI bukan bagian dari Ilmu Politik (IR is not a part of political science)</a:t>
            </a:r>
          </a:p>
          <a:p>
            <a:r>
              <a:rPr lang="id-ID" sz="3200" dirty="0" smtClean="0"/>
              <a:t>HI merupakan bidang studi yang terpisah dari Ilmu Politik dan memiliki karakternya sendiri sebagai sebuah ilmu interdisiplin/multidisiplin</a:t>
            </a:r>
          </a:p>
          <a:p>
            <a:r>
              <a:rPr lang="id-ID" sz="3200" dirty="0" smtClean="0"/>
              <a:t>Pokok bahasan Studi HI akan terbatas jika bernaung di bawah Ilmu Politik. Pokok bahasan HI bukan hanya isu-isu politik, tapi juga ekonomi, hukum, komunikasi, alih teknologi, lingkungan hidup, feminisme, dan semua isu lainnya dalam kehidupan sosial umat manusia.</a:t>
            </a:r>
            <a:endParaRPr lang="id-ID" sz="3200" dirty="0"/>
          </a:p>
        </p:txBody>
      </p:sp>
    </p:spTree>
    <p:extLst>
      <p:ext uri="{BB962C8B-B14F-4D97-AF65-F5344CB8AC3E}">
        <p14:creationId xmlns:p14="http://schemas.microsoft.com/office/powerpoint/2010/main" val="1559380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80">
                                          <p:stCondLst>
                                            <p:cond delay="0"/>
                                          </p:stCondLst>
                                        </p:cTn>
                                        <p:tgtEl>
                                          <p:spTgt spid="3">
                                            <p:txEl>
                                              <p:pRg st="0" end="0"/>
                                            </p:txEl>
                                          </p:spTgt>
                                        </p:tgtEl>
                                      </p:cBhvr>
                                    </p:animEffect>
                                    <p:anim calcmode="lin" valueType="num">
                                      <p:cBhvr>
                                        <p:cTn id="1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0" end="0"/>
                                            </p:txEl>
                                          </p:spTgt>
                                        </p:tgtEl>
                                      </p:cBhvr>
                                      <p:to x="100000" y="60000"/>
                                    </p:animScale>
                                    <p:animScale>
                                      <p:cBhvr>
                                        <p:cTn id="18" dur="166" decel="50000">
                                          <p:stCondLst>
                                            <p:cond delay="676"/>
                                          </p:stCondLst>
                                        </p:cTn>
                                        <p:tgtEl>
                                          <p:spTgt spid="3">
                                            <p:txEl>
                                              <p:pRg st="0" end="0"/>
                                            </p:txEl>
                                          </p:spTgt>
                                        </p:tgtEl>
                                      </p:cBhvr>
                                      <p:to x="100000" y="100000"/>
                                    </p:animScale>
                                    <p:animScale>
                                      <p:cBhvr>
                                        <p:cTn id="19" dur="26">
                                          <p:stCondLst>
                                            <p:cond delay="1312"/>
                                          </p:stCondLst>
                                        </p:cTn>
                                        <p:tgtEl>
                                          <p:spTgt spid="3">
                                            <p:txEl>
                                              <p:pRg st="0" end="0"/>
                                            </p:txEl>
                                          </p:spTgt>
                                        </p:tgtEl>
                                      </p:cBhvr>
                                      <p:to x="100000" y="80000"/>
                                    </p:animScale>
                                    <p:animScale>
                                      <p:cBhvr>
                                        <p:cTn id="20" dur="166" decel="50000">
                                          <p:stCondLst>
                                            <p:cond delay="1338"/>
                                          </p:stCondLst>
                                        </p:cTn>
                                        <p:tgtEl>
                                          <p:spTgt spid="3">
                                            <p:txEl>
                                              <p:pRg st="0" end="0"/>
                                            </p:txEl>
                                          </p:spTgt>
                                        </p:tgtEl>
                                      </p:cBhvr>
                                      <p:to x="100000" y="100000"/>
                                    </p:animScale>
                                    <p:animScale>
                                      <p:cBhvr>
                                        <p:cTn id="21" dur="26">
                                          <p:stCondLst>
                                            <p:cond delay="1642"/>
                                          </p:stCondLst>
                                        </p:cTn>
                                        <p:tgtEl>
                                          <p:spTgt spid="3">
                                            <p:txEl>
                                              <p:pRg st="0" end="0"/>
                                            </p:txEl>
                                          </p:spTgt>
                                        </p:tgtEl>
                                      </p:cBhvr>
                                      <p:to x="100000" y="90000"/>
                                    </p:animScale>
                                    <p:animScale>
                                      <p:cBhvr>
                                        <p:cTn id="22" dur="166" decel="50000">
                                          <p:stCondLst>
                                            <p:cond delay="1668"/>
                                          </p:stCondLst>
                                        </p:cTn>
                                        <p:tgtEl>
                                          <p:spTgt spid="3">
                                            <p:txEl>
                                              <p:pRg st="0" end="0"/>
                                            </p:txEl>
                                          </p:spTgt>
                                        </p:tgtEl>
                                      </p:cBhvr>
                                      <p:to x="100000" y="100000"/>
                                    </p:animScale>
                                    <p:animScale>
                                      <p:cBhvr>
                                        <p:cTn id="23" dur="26">
                                          <p:stCondLst>
                                            <p:cond delay="1808"/>
                                          </p:stCondLst>
                                        </p:cTn>
                                        <p:tgtEl>
                                          <p:spTgt spid="3">
                                            <p:txEl>
                                              <p:pRg st="0" end="0"/>
                                            </p:txEl>
                                          </p:spTgt>
                                        </p:tgtEl>
                                      </p:cBhvr>
                                      <p:to x="100000" y="95000"/>
                                    </p:animScale>
                                    <p:animScale>
                                      <p:cBhvr>
                                        <p:cTn id="24" dur="166" decel="50000">
                                          <p:stCondLst>
                                            <p:cond delay="1834"/>
                                          </p:stCondLst>
                                        </p:cTn>
                                        <p:tgtEl>
                                          <p:spTgt spid="3">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p:cTn id="2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p:cTn id="3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smtClean="0">
                <a:solidFill>
                  <a:srgbClr val="FFFF00"/>
                </a:solidFill>
              </a:rPr>
              <a:t>ILMU HI SEBAGAI ILMU INTEGRATOR ATAU SEBAGAI BIDANG STUDI KONVERGEN </a:t>
            </a:r>
            <a:endParaRPr lang="id-ID" dirty="0">
              <a:solidFill>
                <a:srgbClr val="FFFF00"/>
              </a:solidFill>
            </a:endParaRPr>
          </a:p>
        </p:txBody>
      </p:sp>
      <p:sp>
        <p:nvSpPr>
          <p:cNvPr id="3" name="Content Placeholder 2"/>
          <p:cNvSpPr>
            <a:spLocks noGrp="1"/>
          </p:cNvSpPr>
          <p:nvPr>
            <p:ph sz="quarter" idx="13"/>
          </p:nvPr>
        </p:nvSpPr>
        <p:spPr/>
        <p:txBody>
          <a:bodyPr/>
          <a:lstStyle/>
          <a:p>
            <a:endParaRPr lang="id-ID" dirty="0"/>
          </a:p>
        </p:txBody>
      </p:sp>
      <p:sp>
        <p:nvSpPr>
          <p:cNvPr id="4" name="Rectangle 3"/>
          <p:cNvSpPr/>
          <p:nvPr/>
        </p:nvSpPr>
        <p:spPr>
          <a:xfrm>
            <a:off x="611560" y="1412776"/>
            <a:ext cx="208823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ILMU POLITIK</a:t>
            </a:r>
            <a:endParaRPr lang="id-ID" dirty="0">
              <a:solidFill>
                <a:srgbClr val="FFFF00"/>
              </a:solidFill>
            </a:endParaRPr>
          </a:p>
        </p:txBody>
      </p:sp>
      <p:sp>
        <p:nvSpPr>
          <p:cNvPr id="5" name="Rectangle 4"/>
          <p:cNvSpPr/>
          <p:nvPr/>
        </p:nvSpPr>
        <p:spPr>
          <a:xfrm>
            <a:off x="611560" y="2204864"/>
            <a:ext cx="208823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ILMU EKONOMI</a:t>
            </a:r>
            <a:endParaRPr lang="id-ID" dirty="0">
              <a:solidFill>
                <a:srgbClr val="FFFF00"/>
              </a:solidFill>
            </a:endParaRPr>
          </a:p>
        </p:txBody>
      </p:sp>
      <p:sp>
        <p:nvSpPr>
          <p:cNvPr id="6" name="Rectangle 5"/>
          <p:cNvSpPr/>
          <p:nvPr/>
        </p:nvSpPr>
        <p:spPr>
          <a:xfrm>
            <a:off x="611560" y="2996952"/>
            <a:ext cx="2088232"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ILMU HUKUM</a:t>
            </a:r>
            <a:endParaRPr lang="id-ID" dirty="0">
              <a:solidFill>
                <a:srgbClr val="FFFF00"/>
              </a:solidFill>
            </a:endParaRPr>
          </a:p>
        </p:txBody>
      </p:sp>
      <p:sp>
        <p:nvSpPr>
          <p:cNvPr id="7" name="Rectangle 6"/>
          <p:cNvSpPr/>
          <p:nvPr/>
        </p:nvSpPr>
        <p:spPr>
          <a:xfrm>
            <a:off x="611560" y="3789040"/>
            <a:ext cx="2088232"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ILMU SEJARAH</a:t>
            </a:r>
            <a:endParaRPr lang="id-ID" dirty="0">
              <a:solidFill>
                <a:srgbClr val="FFFF00"/>
              </a:solidFill>
            </a:endParaRPr>
          </a:p>
        </p:txBody>
      </p:sp>
      <p:sp>
        <p:nvSpPr>
          <p:cNvPr id="8" name="Rectangle 7"/>
          <p:cNvSpPr/>
          <p:nvPr/>
        </p:nvSpPr>
        <p:spPr>
          <a:xfrm>
            <a:off x="611560" y="4509120"/>
            <a:ext cx="2088232" cy="529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ILMU KOMUNIKASI</a:t>
            </a:r>
            <a:endParaRPr lang="id-ID" dirty="0">
              <a:solidFill>
                <a:srgbClr val="FFFF00"/>
              </a:solidFill>
            </a:endParaRPr>
          </a:p>
        </p:txBody>
      </p:sp>
      <p:sp>
        <p:nvSpPr>
          <p:cNvPr id="9" name="Rectangle 8"/>
          <p:cNvSpPr/>
          <p:nvPr/>
        </p:nvSpPr>
        <p:spPr>
          <a:xfrm>
            <a:off x="611560" y="5229200"/>
            <a:ext cx="2088232"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PSIKOLOGI</a:t>
            </a:r>
            <a:endParaRPr lang="id-ID" dirty="0">
              <a:solidFill>
                <a:srgbClr val="FFFF00"/>
              </a:solidFill>
            </a:endParaRPr>
          </a:p>
        </p:txBody>
      </p:sp>
      <p:sp>
        <p:nvSpPr>
          <p:cNvPr id="10" name="Rectangle 9"/>
          <p:cNvSpPr/>
          <p:nvPr/>
        </p:nvSpPr>
        <p:spPr>
          <a:xfrm>
            <a:off x="3131840" y="1412776"/>
            <a:ext cx="201622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POLITIK INTERNASIONAL</a:t>
            </a:r>
            <a:endParaRPr lang="id-ID" dirty="0">
              <a:solidFill>
                <a:srgbClr val="FFFF00"/>
              </a:solidFill>
            </a:endParaRPr>
          </a:p>
        </p:txBody>
      </p:sp>
      <p:sp>
        <p:nvSpPr>
          <p:cNvPr id="11" name="Rectangle 10"/>
          <p:cNvSpPr/>
          <p:nvPr/>
        </p:nvSpPr>
        <p:spPr>
          <a:xfrm>
            <a:off x="3131840" y="2204864"/>
            <a:ext cx="201622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EKONOMI INTERNASIONAL</a:t>
            </a:r>
            <a:endParaRPr lang="id-ID" dirty="0">
              <a:solidFill>
                <a:srgbClr val="FFFF00"/>
              </a:solidFill>
            </a:endParaRPr>
          </a:p>
        </p:txBody>
      </p:sp>
      <p:sp>
        <p:nvSpPr>
          <p:cNvPr id="12" name="Rectangle 11"/>
          <p:cNvSpPr/>
          <p:nvPr/>
        </p:nvSpPr>
        <p:spPr>
          <a:xfrm>
            <a:off x="3131840" y="2996952"/>
            <a:ext cx="201622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HUKUM INTERNASIONAL</a:t>
            </a:r>
            <a:endParaRPr lang="id-ID" dirty="0">
              <a:solidFill>
                <a:srgbClr val="FFFF00"/>
              </a:solidFill>
            </a:endParaRPr>
          </a:p>
        </p:txBody>
      </p:sp>
      <p:sp>
        <p:nvSpPr>
          <p:cNvPr id="13" name="Rectangle 12"/>
          <p:cNvSpPr/>
          <p:nvPr/>
        </p:nvSpPr>
        <p:spPr>
          <a:xfrm>
            <a:off x="3131840" y="3789040"/>
            <a:ext cx="201622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SEJARAH DIPLOMASI</a:t>
            </a:r>
            <a:endParaRPr lang="id-ID" dirty="0">
              <a:solidFill>
                <a:srgbClr val="FFFF00"/>
              </a:solidFill>
            </a:endParaRPr>
          </a:p>
        </p:txBody>
      </p:sp>
      <p:sp>
        <p:nvSpPr>
          <p:cNvPr id="14" name="Rectangle 13"/>
          <p:cNvSpPr/>
          <p:nvPr/>
        </p:nvSpPr>
        <p:spPr>
          <a:xfrm>
            <a:off x="3131840" y="4509120"/>
            <a:ext cx="2016224" cy="529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KOMUNIKASI INTERNASIONAL</a:t>
            </a:r>
            <a:endParaRPr lang="id-ID" dirty="0">
              <a:solidFill>
                <a:srgbClr val="FFFF00"/>
              </a:solidFill>
            </a:endParaRPr>
          </a:p>
        </p:txBody>
      </p:sp>
      <p:sp>
        <p:nvSpPr>
          <p:cNvPr id="15" name="Rectangle 14"/>
          <p:cNvSpPr/>
          <p:nvPr/>
        </p:nvSpPr>
        <p:spPr>
          <a:xfrm>
            <a:off x="3131840" y="5229200"/>
            <a:ext cx="2016224"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PERANG </a:t>
            </a:r>
          </a:p>
          <a:p>
            <a:pPr algn="ctr"/>
            <a:r>
              <a:rPr lang="id-ID" dirty="0" smtClean="0">
                <a:solidFill>
                  <a:srgbClr val="FFFF00"/>
                </a:solidFill>
              </a:rPr>
              <a:t>URAT SYARAF</a:t>
            </a:r>
            <a:endParaRPr lang="id-ID" dirty="0">
              <a:solidFill>
                <a:srgbClr val="FFFF00"/>
              </a:solidFill>
            </a:endParaRPr>
          </a:p>
        </p:txBody>
      </p:sp>
      <p:sp>
        <p:nvSpPr>
          <p:cNvPr id="16" name="Oval 15"/>
          <p:cNvSpPr/>
          <p:nvPr/>
        </p:nvSpPr>
        <p:spPr>
          <a:xfrm>
            <a:off x="6516216" y="2996952"/>
            <a:ext cx="2448272" cy="1944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C00000"/>
                </a:solidFill>
              </a:rPr>
              <a:t>ILMU/STUDI HUBUNGAN INTERNASIONAL</a:t>
            </a:r>
            <a:endParaRPr lang="id-ID" dirty="0">
              <a:solidFill>
                <a:srgbClr val="C00000"/>
              </a:solidFill>
            </a:endParaRPr>
          </a:p>
        </p:txBody>
      </p:sp>
      <p:cxnSp>
        <p:nvCxnSpPr>
          <p:cNvPr id="18" name="Straight Arrow Connector 17"/>
          <p:cNvCxnSpPr/>
          <p:nvPr/>
        </p:nvCxnSpPr>
        <p:spPr>
          <a:xfrm>
            <a:off x="2699792" y="1700808"/>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endCxn id="11" idx="1"/>
          </p:cNvCxnSpPr>
          <p:nvPr/>
        </p:nvCxnSpPr>
        <p:spPr>
          <a:xfrm>
            <a:off x="2699792" y="249289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699792" y="3284984"/>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endCxn id="13" idx="1"/>
          </p:cNvCxnSpPr>
          <p:nvPr/>
        </p:nvCxnSpPr>
        <p:spPr>
          <a:xfrm>
            <a:off x="2699792" y="4041068"/>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8" idx="3"/>
            <a:endCxn id="14" idx="1"/>
          </p:cNvCxnSpPr>
          <p:nvPr/>
        </p:nvCxnSpPr>
        <p:spPr>
          <a:xfrm>
            <a:off x="2699792" y="4773724"/>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endCxn id="15" idx="1"/>
          </p:cNvCxnSpPr>
          <p:nvPr/>
        </p:nvCxnSpPr>
        <p:spPr>
          <a:xfrm>
            <a:off x="2699792" y="5481228"/>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0" idx="3"/>
            <a:endCxn id="16" idx="1"/>
          </p:cNvCxnSpPr>
          <p:nvPr/>
        </p:nvCxnSpPr>
        <p:spPr>
          <a:xfrm>
            <a:off x="5148064" y="1700808"/>
            <a:ext cx="1726693" cy="15808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5148064" y="2492896"/>
            <a:ext cx="1584176" cy="9721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5148064" y="4578679"/>
            <a:ext cx="1584176" cy="90254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V="1">
            <a:off x="5148064" y="4365104"/>
            <a:ext cx="1440160" cy="4271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3" idx="3"/>
            <a:endCxn id="16" idx="2"/>
          </p:cNvCxnSpPr>
          <p:nvPr/>
        </p:nvCxnSpPr>
        <p:spPr>
          <a:xfrm flipV="1">
            <a:off x="5148064" y="3969060"/>
            <a:ext cx="1368152"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5112060" y="3284984"/>
            <a:ext cx="1476164"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611560" y="5949280"/>
            <a:ext cx="2088232" cy="5652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SOSIOLOGI</a:t>
            </a:r>
            <a:endParaRPr lang="id-ID" dirty="0">
              <a:solidFill>
                <a:srgbClr val="FFFF00"/>
              </a:solidFill>
            </a:endParaRPr>
          </a:p>
        </p:txBody>
      </p:sp>
      <p:sp>
        <p:nvSpPr>
          <p:cNvPr id="49" name="Rectangle 48"/>
          <p:cNvSpPr/>
          <p:nvPr/>
        </p:nvSpPr>
        <p:spPr>
          <a:xfrm>
            <a:off x="3131840" y="5949280"/>
            <a:ext cx="2016224" cy="5652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INTERAKSI MASYARAKAT</a:t>
            </a:r>
            <a:endParaRPr lang="id-ID" dirty="0">
              <a:solidFill>
                <a:srgbClr val="FFFF00"/>
              </a:solidFill>
            </a:endParaRPr>
          </a:p>
        </p:txBody>
      </p:sp>
      <p:cxnSp>
        <p:nvCxnSpPr>
          <p:cNvPr id="51" name="Straight Arrow Connector 50"/>
          <p:cNvCxnSpPr>
            <a:stCxn id="48" idx="3"/>
            <a:endCxn id="49" idx="1"/>
          </p:cNvCxnSpPr>
          <p:nvPr/>
        </p:nvCxnSpPr>
        <p:spPr>
          <a:xfrm>
            <a:off x="2699792" y="6231886"/>
            <a:ext cx="4320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49" idx="3"/>
            <a:endCxn id="16" idx="3"/>
          </p:cNvCxnSpPr>
          <p:nvPr/>
        </p:nvCxnSpPr>
        <p:spPr>
          <a:xfrm flipV="1">
            <a:off x="5148064" y="4656444"/>
            <a:ext cx="1726693" cy="157544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0" name="Rounded Rectangle 79"/>
          <p:cNvSpPr/>
          <p:nvPr/>
        </p:nvSpPr>
        <p:spPr>
          <a:xfrm>
            <a:off x="6874757" y="1412776"/>
            <a:ext cx="1635979" cy="7920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MATEMATIKA/ STATISTIKA</a:t>
            </a:r>
            <a:endParaRPr lang="id-ID" dirty="0">
              <a:solidFill>
                <a:srgbClr val="FFFF00"/>
              </a:solidFill>
            </a:endParaRPr>
          </a:p>
        </p:txBody>
      </p:sp>
      <p:sp>
        <p:nvSpPr>
          <p:cNvPr id="81" name="Rounded Rectangle 80"/>
          <p:cNvSpPr/>
          <p:nvPr/>
        </p:nvSpPr>
        <p:spPr>
          <a:xfrm>
            <a:off x="6874757" y="5733256"/>
            <a:ext cx="1635979" cy="7812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rgbClr val="FFFF00"/>
                </a:solidFill>
              </a:rPr>
              <a:t>ILMU-ILMU ALAM &amp; HUMANIORA</a:t>
            </a:r>
            <a:endParaRPr lang="id-ID" dirty="0">
              <a:solidFill>
                <a:srgbClr val="FFFF00"/>
              </a:solidFill>
            </a:endParaRPr>
          </a:p>
        </p:txBody>
      </p:sp>
      <p:cxnSp>
        <p:nvCxnSpPr>
          <p:cNvPr id="83" name="Straight Arrow Connector 82"/>
          <p:cNvCxnSpPr/>
          <p:nvPr/>
        </p:nvCxnSpPr>
        <p:spPr>
          <a:xfrm>
            <a:off x="7692746" y="2204864"/>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p:nvPr/>
        </p:nvCxnSpPr>
        <p:spPr>
          <a:xfrm flipV="1">
            <a:off x="7692746" y="4941168"/>
            <a:ext cx="0" cy="7920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0007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wipe(down)">
                                      <p:cBhvr>
                                        <p:cTn id="29" dur="580">
                                          <p:stCondLst>
                                            <p:cond delay="0"/>
                                          </p:stCondLst>
                                        </p:cTn>
                                        <p:tgtEl>
                                          <p:spTgt spid="18"/>
                                        </p:tgtEl>
                                      </p:cBhvr>
                                    </p:animEffect>
                                    <p:anim calcmode="lin" valueType="num">
                                      <p:cBhvr>
                                        <p:cTn id="30"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35" dur="26">
                                          <p:stCondLst>
                                            <p:cond delay="650"/>
                                          </p:stCondLst>
                                        </p:cTn>
                                        <p:tgtEl>
                                          <p:spTgt spid="18"/>
                                        </p:tgtEl>
                                      </p:cBhvr>
                                      <p:to x="100000" y="60000"/>
                                    </p:animScale>
                                    <p:animScale>
                                      <p:cBhvr>
                                        <p:cTn id="36" dur="166" decel="50000">
                                          <p:stCondLst>
                                            <p:cond delay="676"/>
                                          </p:stCondLst>
                                        </p:cTn>
                                        <p:tgtEl>
                                          <p:spTgt spid="18"/>
                                        </p:tgtEl>
                                      </p:cBhvr>
                                      <p:to x="100000" y="100000"/>
                                    </p:animScale>
                                    <p:animScale>
                                      <p:cBhvr>
                                        <p:cTn id="37" dur="26">
                                          <p:stCondLst>
                                            <p:cond delay="1312"/>
                                          </p:stCondLst>
                                        </p:cTn>
                                        <p:tgtEl>
                                          <p:spTgt spid="18"/>
                                        </p:tgtEl>
                                      </p:cBhvr>
                                      <p:to x="100000" y="80000"/>
                                    </p:animScale>
                                    <p:animScale>
                                      <p:cBhvr>
                                        <p:cTn id="38" dur="166" decel="50000">
                                          <p:stCondLst>
                                            <p:cond delay="1338"/>
                                          </p:stCondLst>
                                        </p:cTn>
                                        <p:tgtEl>
                                          <p:spTgt spid="18"/>
                                        </p:tgtEl>
                                      </p:cBhvr>
                                      <p:to x="100000" y="100000"/>
                                    </p:animScale>
                                    <p:animScale>
                                      <p:cBhvr>
                                        <p:cTn id="39" dur="26">
                                          <p:stCondLst>
                                            <p:cond delay="1642"/>
                                          </p:stCondLst>
                                        </p:cTn>
                                        <p:tgtEl>
                                          <p:spTgt spid="18"/>
                                        </p:tgtEl>
                                      </p:cBhvr>
                                      <p:to x="100000" y="90000"/>
                                    </p:animScale>
                                    <p:animScale>
                                      <p:cBhvr>
                                        <p:cTn id="40" dur="166" decel="50000">
                                          <p:stCondLst>
                                            <p:cond delay="1668"/>
                                          </p:stCondLst>
                                        </p:cTn>
                                        <p:tgtEl>
                                          <p:spTgt spid="18"/>
                                        </p:tgtEl>
                                      </p:cBhvr>
                                      <p:to x="100000" y="100000"/>
                                    </p:animScale>
                                    <p:animScale>
                                      <p:cBhvr>
                                        <p:cTn id="41" dur="26">
                                          <p:stCondLst>
                                            <p:cond delay="1808"/>
                                          </p:stCondLst>
                                        </p:cTn>
                                        <p:tgtEl>
                                          <p:spTgt spid="18"/>
                                        </p:tgtEl>
                                      </p:cBhvr>
                                      <p:to x="100000" y="95000"/>
                                    </p:animScale>
                                    <p:animScale>
                                      <p:cBhvr>
                                        <p:cTn id="42" dur="166" decel="50000">
                                          <p:stCondLst>
                                            <p:cond delay="1834"/>
                                          </p:stCondLst>
                                        </p:cTn>
                                        <p:tgtEl>
                                          <p:spTgt spid="18"/>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wipe(down)">
                                      <p:cBhvr>
                                        <p:cTn id="47" dur="580">
                                          <p:stCondLst>
                                            <p:cond delay="0"/>
                                          </p:stCondLst>
                                        </p:cTn>
                                        <p:tgtEl>
                                          <p:spTgt spid="10"/>
                                        </p:tgtEl>
                                      </p:cBhvr>
                                    </p:animEffect>
                                    <p:anim calcmode="lin" valueType="num">
                                      <p:cBhvr>
                                        <p:cTn id="4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53" dur="26">
                                          <p:stCondLst>
                                            <p:cond delay="650"/>
                                          </p:stCondLst>
                                        </p:cTn>
                                        <p:tgtEl>
                                          <p:spTgt spid="10"/>
                                        </p:tgtEl>
                                      </p:cBhvr>
                                      <p:to x="100000" y="60000"/>
                                    </p:animScale>
                                    <p:animScale>
                                      <p:cBhvr>
                                        <p:cTn id="54" dur="166" decel="50000">
                                          <p:stCondLst>
                                            <p:cond delay="676"/>
                                          </p:stCondLst>
                                        </p:cTn>
                                        <p:tgtEl>
                                          <p:spTgt spid="10"/>
                                        </p:tgtEl>
                                      </p:cBhvr>
                                      <p:to x="100000" y="100000"/>
                                    </p:animScale>
                                    <p:animScale>
                                      <p:cBhvr>
                                        <p:cTn id="55" dur="26">
                                          <p:stCondLst>
                                            <p:cond delay="1312"/>
                                          </p:stCondLst>
                                        </p:cTn>
                                        <p:tgtEl>
                                          <p:spTgt spid="10"/>
                                        </p:tgtEl>
                                      </p:cBhvr>
                                      <p:to x="100000" y="80000"/>
                                    </p:animScale>
                                    <p:animScale>
                                      <p:cBhvr>
                                        <p:cTn id="56" dur="166" decel="50000">
                                          <p:stCondLst>
                                            <p:cond delay="1338"/>
                                          </p:stCondLst>
                                        </p:cTn>
                                        <p:tgtEl>
                                          <p:spTgt spid="10"/>
                                        </p:tgtEl>
                                      </p:cBhvr>
                                      <p:to x="100000" y="100000"/>
                                    </p:animScale>
                                    <p:animScale>
                                      <p:cBhvr>
                                        <p:cTn id="57" dur="26">
                                          <p:stCondLst>
                                            <p:cond delay="1642"/>
                                          </p:stCondLst>
                                        </p:cTn>
                                        <p:tgtEl>
                                          <p:spTgt spid="10"/>
                                        </p:tgtEl>
                                      </p:cBhvr>
                                      <p:to x="100000" y="90000"/>
                                    </p:animScale>
                                    <p:animScale>
                                      <p:cBhvr>
                                        <p:cTn id="58" dur="166" decel="50000">
                                          <p:stCondLst>
                                            <p:cond delay="1668"/>
                                          </p:stCondLst>
                                        </p:cTn>
                                        <p:tgtEl>
                                          <p:spTgt spid="10"/>
                                        </p:tgtEl>
                                      </p:cBhvr>
                                      <p:to x="100000" y="100000"/>
                                    </p:animScale>
                                    <p:animScale>
                                      <p:cBhvr>
                                        <p:cTn id="59" dur="26">
                                          <p:stCondLst>
                                            <p:cond delay="1808"/>
                                          </p:stCondLst>
                                        </p:cTn>
                                        <p:tgtEl>
                                          <p:spTgt spid="10"/>
                                        </p:tgtEl>
                                      </p:cBhvr>
                                      <p:to x="100000" y="95000"/>
                                    </p:animScale>
                                    <p:animScale>
                                      <p:cBhvr>
                                        <p:cTn id="60" dur="166" decel="50000">
                                          <p:stCondLst>
                                            <p:cond delay="1834"/>
                                          </p:stCondLst>
                                        </p:cTn>
                                        <p:tgtEl>
                                          <p:spTgt spid="10"/>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grpId="0" nodeType="clickEffect">
                                  <p:stCondLst>
                                    <p:cond delay="0"/>
                                  </p:stCondLst>
                                  <p:childTnLst>
                                    <p:set>
                                      <p:cBhvr>
                                        <p:cTn id="64" dur="1" fill="hold">
                                          <p:stCondLst>
                                            <p:cond delay="0"/>
                                          </p:stCondLst>
                                        </p:cTn>
                                        <p:tgtEl>
                                          <p:spTgt spid="5"/>
                                        </p:tgtEl>
                                        <p:attrNameLst>
                                          <p:attrName>style.visibility</p:attrName>
                                        </p:attrNameLst>
                                      </p:cBhvr>
                                      <p:to>
                                        <p:strVal val="visible"/>
                                      </p:to>
                                    </p:set>
                                    <p:animEffect transition="in" filter="wipe(down)">
                                      <p:cBhvr>
                                        <p:cTn id="65" dur="580">
                                          <p:stCondLst>
                                            <p:cond delay="0"/>
                                          </p:stCondLst>
                                        </p:cTn>
                                        <p:tgtEl>
                                          <p:spTgt spid="5"/>
                                        </p:tgtEl>
                                      </p:cBhvr>
                                    </p:animEffect>
                                    <p:anim calcmode="lin" valueType="num">
                                      <p:cBhvr>
                                        <p:cTn id="6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71" dur="26">
                                          <p:stCondLst>
                                            <p:cond delay="650"/>
                                          </p:stCondLst>
                                        </p:cTn>
                                        <p:tgtEl>
                                          <p:spTgt spid="5"/>
                                        </p:tgtEl>
                                      </p:cBhvr>
                                      <p:to x="100000" y="60000"/>
                                    </p:animScale>
                                    <p:animScale>
                                      <p:cBhvr>
                                        <p:cTn id="72" dur="166" decel="50000">
                                          <p:stCondLst>
                                            <p:cond delay="676"/>
                                          </p:stCondLst>
                                        </p:cTn>
                                        <p:tgtEl>
                                          <p:spTgt spid="5"/>
                                        </p:tgtEl>
                                      </p:cBhvr>
                                      <p:to x="100000" y="100000"/>
                                    </p:animScale>
                                    <p:animScale>
                                      <p:cBhvr>
                                        <p:cTn id="73" dur="26">
                                          <p:stCondLst>
                                            <p:cond delay="1312"/>
                                          </p:stCondLst>
                                        </p:cTn>
                                        <p:tgtEl>
                                          <p:spTgt spid="5"/>
                                        </p:tgtEl>
                                      </p:cBhvr>
                                      <p:to x="100000" y="80000"/>
                                    </p:animScale>
                                    <p:animScale>
                                      <p:cBhvr>
                                        <p:cTn id="74" dur="166" decel="50000">
                                          <p:stCondLst>
                                            <p:cond delay="1338"/>
                                          </p:stCondLst>
                                        </p:cTn>
                                        <p:tgtEl>
                                          <p:spTgt spid="5"/>
                                        </p:tgtEl>
                                      </p:cBhvr>
                                      <p:to x="100000" y="100000"/>
                                    </p:animScale>
                                    <p:animScale>
                                      <p:cBhvr>
                                        <p:cTn id="75" dur="26">
                                          <p:stCondLst>
                                            <p:cond delay="1642"/>
                                          </p:stCondLst>
                                        </p:cTn>
                                        <p:tgtEl>
                                          <p:spTgt spid="5"/>
                                        </p:tgtEl>
                                      </p:cBhvr>
                                      <p:to x="100000" y="90000"/>
                                    </p:animScale>
                                    <p:animScale>
                                      <p:cBhvr>
                                        <p:cTn id="76" dur="166" decel="50000">
                                          <p:stCondLst>
                                            <p:cond delay="1668"/>
                                          </p:stCondLst>
                                        </p:cTn>
                                        <p:tgtEl>
                                          <p:spTgt spid="5"/>
                                        </p:tgtEl>
                                      </p:cBhvr>
                                      <p:to x="100000" y="100000"/>
                                    </p:animScale>
                                    <p:animScale>
                                      <p:cBhvr>
                                        <p:cTn id="77" dur="26">
                                          <p:stCondLst>
                                            <p:cond delay="1808"/>
                                          </p:stCondLst>
                                        </p:cTn>
                                        <p:tgtEl>
                                          <p:spTgt spid="5"/>
                                        </p:tgtEl>
                                      </p:cBhvr>
                                      <p:to x="100000" y="95000"/>
                                    </p:animScale>
                                    <p:animScale>
                                      <p:cBhvr>
                                        <p:cTn id="78" dur="166" decel="50000">
                                          <p:stCondLst>
                                            <p:cond delay="1834"/>
                                          </p:stCondLst>
                                        </p:cTn>
                                        <p:tgtEl>
                                          <p:spTgt spid="5"/>
                                        </p:tgtEl>
                                      </p:cBhvr>
                                      <p:to x="100000" y="100000"/>
                                    </p:animScale>
                                  </p:childTnLst>
                                </p:cTn>
                              </p:par>
                            </p:childTnLst>
                          </p:cTn>
                        </p:par>
                      </p:childTnLst>
                    </p:cTn>
                  </p:par>
                  <p:par>
                    <p:cTn id="79" fill="hold">
                      <p:stCondLst>
                        <p:cond delay="indefinite"/>
                      </p:stCondLst>
                      <p:childTnLst>
                        <p:par>
                          <p:cTn id="80" fill="hold">
                            <p:stCondLst>
                              <p:cond delay="0"/>
                            </p:stCondLst>
                            <p:childTnLst>
                              <p:par>
                                <p:cTn id="81" presetID="26" presetClass="entr" presetSubtype="0" fill="hold" nodeType="clickEffect">
                                  <p:stCondLst>
                                    <p:cond delay="0"/>
                                  </p:stCondLst>
                                  <p:childTnLst>
                                    <p:set>
                                      <p:cBhvr>
                                        <p:cTn id="82" dur="1" fill="hold">
                                          <p:stCondLst>
                                            <p:cond delay="0"/>
                                          </p:stCondLst>
                                        </p:cTn>
                                        <p:tgtEl>
                                          <p:spTgt spid="22"/>
                                        </p:tgtEl>
                                        <p:attrNameLst>
                                          <p:attrName>style.visibility</p:attrName>
                                        </p:attrNameLst>
                                      </p:cBhvr>
                                      <p:to>
                                        <p:strVal val="visible"/>
                                      </p:to>
                                    </p:set>
                                    <p:animEffect transition="in" filter="wipe(down)">
                                      <p:cBhvr>
                                        <p:cTn id="83" dur="580">
                                          <p:stCondLst>
                                            <p:cond delay="0"/>
                                          </p:stCondLst>
                                        </p:cTn>
                                        <p:tgtEl>
                                          <p:spTgt spid="22"/>
                                        </p:tgtEl>
                                      </p:cBhvr>
                                    </p:animEffect>
                                    <p:anim calcmode="lin" valueType="num">
                                      <p:cBhvr>
                                        <p:cTn id="84"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85"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86"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87"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88"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89" dur="26">
                                          <p:stCondLst>
                                            <p:cond delay="650"/>
                                          </p:stCondLst>
                                        </p:cTn>
                                        <p:tgtEl>
                                          <p:spTgt spid="22"/>
                                        </p:tgtEl>
                                      </p:cBhvr>
                                      <p:to x="100000" y="60000"/>
                                    </p:animScale>
                                    <p:animScale>
                                      <p:cBhvr>
                                        <p:cTn id="90" dur="166" decel="50000">
                                          <p:stCondLst>
                                            <p:cond delay="676"/>
                                          </p:stCondLst>
                                        </p:cTn>
                                        <p:tgtEl>
                                          <p:spTgt spid="22"/>
                                        </p:tgtEl>
                                      </p:cBhvr>
                                      <p:to x="100000" y="100000"/>
                                    </p:animScale>
                                    <p:animScale>
                                      <p:cBhvr>
                                        <p:cTn id="91" dur="26">
                                          <p:stCondLst>
                                            <p:cond delay="1312"/>
                                          </p:stCondLst>
                                        </p:cTn>
                                        <p:tgtEl>
                                          <p:spTgt spid="22"/>
                                        </p:tgtEl>
                                      </p:cBhvr>
                                      <p:to x="100000" y="80000"/>
                                    </p:animScale>
                                    <p:animScale>
                                      <p:cBhvr>
                                        <p:cTn id="92" dur="166" decel="50000">
                                          <p:stCondLst>
                                            <p:cond delay="1338"/>
                                          </p:stCondLst>
                                        </p:cTn>
                                        <p:tgtEl>
                                          <p:spTgt spid="22"/>
                                        </p:tgtEl>
                                      </p:cBhvr>
                                      <p:to x="100000" y="100000"/>
                                    </p:animScale>
                                    <p:animScale>
                                      <p:cBhvr>
                                        <p:cTn id="93" dur="26">
                                          <p:stCondLst>
                                            <p:cond delay="1642"/>
                                          </p:stCondLst>
                                        </p:cTn>
                                        <p:tgtEl>
                                          <p:spTgt spid="22"/>
                                        </p:tgtEl>
                                      </p:cBhvr>
                                      <p:to x="100000" y="90000"/>
                                    </p:animScale>
                                    <p:animScale>
                                      <p:cBhvr>
                                        <p:cTn id="94" dur="166" decel="50000">
                                          <p:stCondLst>
                                            <p:cond delay="1668"/>
                                          </p:stCondLst>
                                        </p:cTn>
                                        <p:tgtEl>
                                          <p:spTgt spid="22"/>
                                        </p:tgtEl>
                                      </p:cBhvr>
                                      <p:to x="100000" y="100000"/>
                                    </p:animScale>
                                    <p:animScale>
                                      <p:cBhvr>
                                        <p:cTn id="95" dur="26">
                                          <p:stCondLst>
                                            <p:cond delay="1808"/>
                                          </p:stCondLst>
                                        </p:cTn>
                                        <p:tgtEl>
                                          <p:spTgt spid="22"/>
                                        </p:tgtEl>
                                      </p:cBhvr>
                                      <p:to x="100000" y="95000"/>
                                    </p:animScale>
                                    <p:animScale>
                                      <p:cBhvr>
                                        <p:cTn id="96" dur="166" decel="50000">
                                          <p:stCondLst>
                                            <p:cond delay="1834"/>
                                          </p:stCondLst>
                                        </p:cTn>
                                        <p:tgtEl>
                                          <p:spTgt spid="22"/>
                                        </p:tgtEl>
                                      </p:cBhvr>
                                      <p:to x="100000" y="100000"/>
                                    </p:animScale>
                                  </p:childTnLst>
                                </p:cTn>
                              </p:par>
                            </p:childTnLst>
                          </p:cTn>
                        </p:par>
                      </p:childTnLst>
                    </p:cTn>
                  </p:par>
                  <p:par>
                    <p:cTn id="97" fill="hold">
                      <p:stCondLst>
                        <p:cond delay="indefinite"/>
                      </p:stCondLst>
                      <p:childTnLst>
                        <p:par>
                          <p:cTn id="98" fill="hold">
                            <p:stCondLst>
                              <p:cond delay="0"/>
                            </p:stCondLst>
                            <p:childTnLst>
                              <p:par>
                                <p:cTn id="99" presetID="26" presetClass="entr" presetSubtype="0" fill="hold" grpId="0" nodeType="clickEffect">
                                  <p:stCondLst>
                                    <p:cond delay="0"/>
                                  </p:stCondLst>
                                  <p:childTnLst>
                                    <p:set>
                                      <p:cBhvr>
                                        <p:cTn id="100" dur="1" fill="hold">
                                          <p:stCondLst>
                                            <p:cond delay="0"/>
                                          </p:stCondLst>
                                        </p:cTn>
                                        <p:tgtEl>
                                          <p:spTgt spid="11"/>
                                        </p:tgtEl>
                                        <p:attrNameLst>
                                          <p:attrName>style.visibility</p:attrName>
                                        </p:attrNameLst>
                                      </p:cBhvr>
                                      <p:to>
                                        <p:strVal val="visible"/>
                                      </p:to>
                                    </p:set>
                                    <p:animEffect transition="in" filter="wipe(down)">
                                      <p:cBhvr>
                                        <p:cTn id="101" dur="580">
                                          <p:stCondLst>
                                            <p:cond delay="0"/>
                                          </p:stCondLst>
                                        </p:cTn>
                                        <p:tgtEl>
                                          <p:spTgt spid="11"/>
                                        </p:tgtEl>
                                      </p:cBhvr>
                                    </p:animEffect>
                                    <p:anim calcmode="lin" valueType="num">
                                      <p:cBhvr>
                                        <p:cTn id="10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07" dur="26">
                                          <p:stCondLst>
                                            <p:cond delay="650"/>
                                          </p:stCondLst>
                                        </p:cTn>
                                        <p:tgtEl>
                                          <p:spTgt spid="11"/>
                                        </p:tgtEl>
                                      </p:cBhvr>
                                      <p:to x="100000" y="60000"/>
                                    </p:animScale>
                                    <p:animScale>
                                      <p:cBhvr>
                                        <p:cTn id="108" dur="166" decel="50000">
                                          <p:stCondLst>
                                            <p:cond delay="676"/>
                                          </p:stCondLst>
                                        </p:cTn>
                                        <p:tgtEl>
                                          <p:spTgt spid="11"/>
                                        </p:tgtEl>
                                      </p:cBhvr>
                                      <p:to x="100000" y="100000"/>
                                    </p:animScale>
                                    <p:animScale>
                                      <p:cBhvr>
                                        <p:cTn id="109" dur="26">
                                          <p:stCondLst>
                                            <p:cond delay="1312"/>
                                          </p:stCondLst>
                                        </p:cTn>
                                        <p:tgtEl>
                                          <p:spTgt spid="11"/>
                                        </p:tgtEl>
                                      </p:cBhvr>
                                      <p:to x="100000" y="80000"/>
                                    </p:animScale>
                                    <p:animScale>
                                      <p:cBhvr>
                                        <p:cTn id="110" dur="166" decel="50000">
                                          <p:stCondLst>
                                            <p:cond delay="1338"/>
                                          </p:stCondLst>
                                        </p:cTn>
                                        <p:tgtEl>
                                          <p:spTgt spid="11"/>
                                        </p:tgtEl>
                                      </p:cBhvr>
                                      <p:to x="100000" y="100000"/>
                                    </p:animScale>
                                    <p:animScale>
                                      <p:cBhvr>
                                        <p:cTn id="111" dur="26">
                                          <p:stCondLst>
                                            <p:cond delay="1642"/>
                                          </p:stCondLst>
                                        </p:cTn>
                                        <p:tgtEl>
                                          <p:spTgt spid="11"/>
                                        </p:tgtEl>
                                      </p:cBhvr>
                                      <p:to x="100000" y="90000"/>
                                    </p:animScale>
                                    <p:animScale>
                                      <p:cBhvr>
                                        <p:cTn id="112" dur="166" decel="50000">
                                          <p:stCondLst>
                                            <p:cond delay="1668"/>
                                          </p:stCondLst>
                                        </p:cTn>
                                        <p:tgtEl>
                                          <p:spTgt spid="11"/>
                                        </p:tgtEl>
                                      </p:cBhvr>
                                      <p:to x="100000" y="100000"/>
                                    </p:animScale>
                                    <p:animScale>
                                      <p:cBhvr>
                                        <p:cTn id="113" dur="26">
                                          <p:stCondLst>
                                            <p:cond delay="1808"/>
                                          </p:stCondLst>
                                        </p:cTn>
                                        <p:tgtEl>
                                          <p:spTgt spid="11"/>
                                        </p:tgtEl>
                                      </p:cBhvr>
                                      <p:to x="100000" y="95000"/>
                                    </p:animScale>
                                    <p:animScale>
                                      <p:cBhvr>
                                        <p:cTn id="114" dur="166" decel="50000">
                                          <p:stCondLst>
                                            <p:cond delay="1834"/>
                                          </p:stCondLst>
                                        </p:cTn>
                                        <p:tgtEl>
                                          <p:spTgt spid="11"/>
                                        </p:tgtEl>
                                      </p:cBhvr>
                                      <p:to x="100000" y="100000"/>
                                    </p:animScale>
                                  </p:childTnLst>
                                </p:cTn>
                              </p:par>
                            </p:childTnLst>
                          </p:cTn>
                        </p:par>
                      </p:childTnLst>
                    </p:cTn>
                  </p:par>
                  <p:par>
                    <p:cTn id="115" fill="hold">
                      <p:stCondLst>
                        <p:cond delay="indefinite"/>
                      </p:stCondLst>
                      <p:childTnLst>
                        <p:par>
                          <p:cTn id="116" fill="hold">
                            <p:stCondLst>
                              <p:cond delay="0"/>
                            </p:stCondLst>
                            <p:childTnLst>
                              <p:par>
                                <p:cTn id="117" presetID="26" presetClass="entr" presetSubtype="0" fill="hold" grpId="0" nodeType="clickEffect">
                                  <p:stCondLst>
                                    <p:cond delay="0"/>
                                  </p:stCondLst>
                                  <p:childTnLst>
                                    <p:set>
                                      <p:cBhvr>
                                        <p:cTn id="118" dur="1" fill="hold">
                                          <p:stCondLst>
                                            <p:cond delay="0"/>
                                          </p:stCondLst>
                                        </p:cTn>
                                        <p:tgtEl>
                                          <p:spTgt spid="6"/>
                                        </p:tgtEl>
                                        <p:attrNameLst>
                                          <p:attrName>style.visibility</p:attrName>
                                        </p:attrNameLst>
                                      </p:cBhvr>
                                      <p:to>
                                        <p:strVal val="visible"/>
                                      </p:to>
                                    </p:set>
                                    <p:animEffect transition="in" filter="wipe(down)">
                                      <p:cBhvr>
                                        <p:cTn id="119" dur="580">
                                          <p:stCondLst>
                                            <p:cond delay="0"/>
                                          </p:stCondLst>
                                        </p:cTn>
                                        <p:tgtEl>
                                          <p:spTgt spid="6"/>
                                        </p:tgtEl>
                                      </p:cBhvr>
                                    </p:animEffect>
                                    <p:anim calcmode="lin" valueType="num">
                                      <p:cBhvr>
                                        <p:cTn id="120"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25" dur="26">
                                          <p:stCondLst>
                                            <p:cond delay="650"/>
                                          </p:stCondLst>
                                        </p:cTn>
                                        <p:tgtEl>
                                          <p:spTgt spid="6"/>
                                        </p:tgtEl>
                                      </p:cBhvr>
                                      <p:to x="100000" y="60000"/>
                                    </p:animScale>
                                    <p:animScale>
                                      <p:cBhvr>
                                        <p:cTn id="126" dur="166" decel="50000">
                                          <p:stCondLst>
                                            <p:cond delay="676"/>
                                          </p:stCondLst>
                                        </p:cTn>
                                        <p:tgtEl>
                                          <p:spTgt spid="6"/>
                                        </p:tgtEl>
                                      </p:cBhvr>
                                      <p:to x="100000" y="100000"/>
                                    </p:animScale>
                                    <p:animScale>
                                      <p:cBhvr>
                                        <p:cTn id="127" dur="26">
                                          <p:stCondLst>
                                            <p:cond delay="1312"/>
                                          </p:stCondLst>
                                        </p:cTn>
                                        <p:tgtEl>
                                          <p:spTgt spid="6"/>
                                        </p:tgtEl>
                                      </p:cBhvr>
                                      <p:to x="100000" y="80000"/>
                                    </p:animScale>
                                    <p:animScale>
                                      <p:cBhvr>
                                        <p:cTn id="128" dur="166" decel="50000">
                                          <p:stCondLst>
                                            <p:cond delay="1338"/>
                                          </p:stCondLst>
                                        </p:cTn>
                                        <p:tgtEl>
                                          <p:spTgt spid="6"/>
                                        </p:tgtEl>
                                      </p:cBhvr>
                                      <p:to x="100000" y="100000"/>
                                    </p:animScale>
                                    <p:animScale>
                                      <p:cBhvr>
                                        <p:cTn id="129" dur="26">
                                          <p:stCondLst>
                                            <p:cond delay="1642"/>
                                          </p:stCondLst>
                                        </p:cTn>
                                        <p:tgtEl>
                                          <p:spTgt spid="6"/>
                                        </p:tgtEl>
                                      </p:cBhvr>
                                      <p:to x="100000" y="90000"/>
                                    </p:animScale>
                                    <p:animScale>
                                      <p:cBhvr>
                                        <p:cTn id="130" dur="166" decel="50000">
                                          <p:stCondLst>
                                            <p:cond delay="1668"/>
                                          </p:stCondLst>
                                        </p:cTn>
                                        <p:tgtEl>
                                          <p:spTgt spid="6"/>
                                        </p:tgtEl>
                                      </p:cBhvr>
                                      <p:to x="100000" y="100000"/>
                                    </p:animScale>
                                    <p:animScale>
                                      <p:cBhvr>
                                        <p:cTn id="131" dur="26">
                                          <p:stCondLst>
                                            <p:cond delay="1808"/>
                                          </p:stCondLst>
                                        </p:cTn>
                                        <p:tgtEl>
                                          <p:spTgt spid="6"/>
                                        </p:tgtEl>
                                      </p:cBhvr>
                                      <p:to x="100000" y="95000"/>
                                    </p:animScale>
                                    <p:animScale>
                                      <p:cBhvr>
                                        <p:cTn id="132" dur="166" decel="50000">
                                          <p:stCondLst>
                                            <p:cond delay="1834"/>
                                          </p:stCondLst>
                                        </p:cTn>
                                        <p:tgtEl>
                                          <p:spTgt spid="6"/>
                                        </p:tgtEl>
                                      </p:cBhvr>
                                      <p:to x="100000" y="100000"/>
                                    </p:animScale>
                                  </p:childTnLst>
                                </p:cTn>
                              </p:par>
                            </p:childTnLst>
                          </p:cTn>
                        </p:par>
                      </p:childTnLst>
                    </p:cTn>
                  </p:par>
                  <p:par>
                    <p:cTn id="133" fill="hold">
                      <p:stCondLst>
                        <p:cond delay="indefinite"/>
                      </p:stCondLst>
                      <p:childTnLst>
                        <p:par>
                          <p:cTn id="134" fill="hold">
                            <p:stCondLst>
                              <p:cond delay="0"/>
                            </p:stCondLst>
                            <p:childTnLst>
                              <p:par>
                                <p:cTn id="135" presetID="26" presetClass="entr" presetSubtype="0" fill="hold" nodeType="clickEffect">
                                  <p:stCondLst>
                                    <p:cond delay="0"/>
                                  </p:stCondLst>
                                  <p:childTnLst>
                                    <p:set>
                                      <p:cBhvr>
                                        <p:cTn id="136" dur="1" fill="hold">
                                          <p:stCondLst>
                                            <p:cond delay="0"/>
                                          </p:stCondLst>
                                        </p:cTn>
                                        <p:tgtEl>
                                          <p:spTgt spid="24"/>
                                        </p:tgtEl>
                                        <p:attrNameLst>
                                          <p:attrName>style.visibility</p:attrName>
                                        </p:attrNameLst>
                                      </p:cBhvr>
                                      <p:to>
                                        <p:strVal val="visible"/>
                                      </p:to>
                                    </p:set>
                                    <p:animEffect transition="in" filter="wipe(down)">
                                      <p:cBhvr>
                                        <p:cTn id="137" dur="580">
                                          <p:stCondLst>
                                            <p:cond delay="0"/>
                                          </p:stCondLst>
                                        </p:cTn>
                                        <p:tgtEl>
                                          <p:spTgt spid="24"/>
                                        </p:tgtEl>
                                      </p:cBhvr>
                                    </p:animEffect>
                                    <p:anim calcmode="lin" valueType="num">
                                      <p:cBhvr>
                                        <p:cTn id="138"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143" dur="26">
                                          <p:stCondLst>
                                            <p:cond delay="650"/>
                                          </p:stCondLst>
                                        </p:cTn>
                                        <p:tgtEl>
                                          <p:spTgt spid="24"/>
                                        </p:tgtEl>
                                      </p:cBhvr>
                                      <p:to x="100000" y="60000"/>
                                    </p:animScale>
                                    <p:animScale>
                                      <p:cBhvr>
                                        <p:cTn id="144" dur="166" decel="50000">
                                          <p:stCondLst>
                                            <p:cond delay="676"/>
                                          </p:stCondLst>
                                        </p:cTn>
                                        <p:tgtEl>
                                          <p:spTgt spid="24"/>
                                        </p:tgtEl>
                                      </p:cBhvr>
                                      <p:to x="100000" y="100000"/>
                                    </p:animScale>
                                    <p:animScale>
                                      <p:cBhvr>
                                        <p:cTn id="145" dur="26">
                                          <p:stCondLst>
                                            <p:cond delay="1312"/>
                                          </p:stCondLst>
                                        </p:cTn>
                                        <p:tgtEl>
                                          <p:spTgt spid="24"/>
                                        </p:tgtEl>
                                      </p:cBhvr>
                                      <p:to x="100000" y="80000"/>
                                    </p:animScale>
                                    <p:animScale>
                                      <p:cBhvr>
                                        <p:cTn id="146" dur="166" decel="50000">
                                          <p:stCondLst>
                                            <p:cond delay="1338"/>
                                          </p:stCondLst>
                                        </p:cTn>
                                        <p:tgtEl>
                                          <p:spTgt spid="24"/>
                                        </p:tgtEl>
                                      </p:cBhvr>
                                      <p:to x="100000" y="100000"/>
                                    </p:animScale>
                                    <p:animScale>
                                      <p:cBhvr>
                                        <p:cTn id="147" dur="26">
                                          <p:stCondLst>
                                            <p:cond delay="1642"/>
                                          </p:stCondLst>
                                        </p:cTn>
                                        <p:tgtEl>
                                          <p:spTgt spid="24"/>
                                        </p:tgtEl>
                                      </p:cBhvr>
                                      <p:to x="100000" y="90000"/>
                                    </p:animScale>
                                    <p:animScale>
                                      <p:cBhvr>
                                        <p:cTn id="148" dur="166" decel="50000">
                                          <p:stCondLst>
                                            <p:cond delay="1668"/>
                                          </p:stCondLst>
                                        </p:cTn>
                                        <p:tgtEl>
                                          <p:spTgt spid="24"/>
                                        </p:tgtEl>
                                      </p:cBhvr>
                                      <p:to x="100000" y="100000"/>
                                    </p:animScale>
                                    <p:animScale>
                                      <p:cBhvr>
                                        <p:cTn id="149" dur="26">
                                          <p:stCondLst>
                                            <p:cond delay="1808"/>
                                          </p:stCondLst>
                                        </p:cTn>
                                        <p:tgtEl>
                                          <p:spTgt spid="24"/>
                                        </p:tgtEl>
                                      </p:cBhvr>
                                      <p:to x="100000" y="95000"/>
                                    </p:animScale>
                                    <p:animScale>
                                      <p:cBhvr>
                                        <p:cTn id="150" dur="166" decel="50000">
                                          <p:stCondLst>
                                            <p:cond delay="1834"/>
                                          </p:stCondLst>
                                        </p:cTn>
                                        <p:tgtEl>
                                          <p:spTgt spid="24"/>
                                        </p:tgtEl>
                                      </p:cBhvr>
                                      <p:to x="100000" y="100000"/>
                                    </p:animScale>
                                  </p:childTnLst>
                                </p:cTn>
                              </p:par>
                            </p:childTnLst>
                          </p:cTn>
                        </p:par>
                      </p:childTnLst>
                    </p:cTn>
                  </p:par>
                  <p:par>
                    <p:cTn id="151" fill="hold">
                      <p:stCondLst>
                        <p:cond delay="indefinite"/>
                      </p:stCondLst>
                      <p:childTnLst>
                        <p:par>
                          <p:cTn id="152" fill="hold">
                            <p:stCondLst>
                              <p:cond delay="0"/>
                            </p:stCondLst>
                            <p:childTnLst>
                              <p:par>
                                <p:cTn id="153" presetID="26" presetClass="entr" presetSubtype="0" fill="hold" grpId="0" nodeType="clickEffect">
                                  <p:stCondLst>
                                    <p:cond delay="0"/>
                                  </p:stCondLst>
                                  <p:childTnLst>
                                    <p:set>
                                      <p:cBhvr>
                                        <p:cTn id="154" dur="1" fill="hold">
                                          <p:stCondLst>
                                            <p:cond delay="0"/>
                                          </p:stCondLst>
                                        </p:cTn>
                                        <p:tgtEl>
                                          <p:spTgt spid="12"/>
                                        </p:tgtEl>
                                        <p:attrNameLst>
                                          <p:attrName>style.visibility</p:attrName>
                                        </p:attrNameLst>
                                      </p:cBhvr>
                                      <p:to>
                                        <p:strVal val="visible"/>
                                      </p:to>
                                    </p:set>
                                    <p:animEffect transition="in" filter="wipe(down)">
                                      <p:cBhvr>
                                        <p:cTn id="155" dur="580">
                                          <p:stCondLst>
                                            <p:cond delay="0"/>
                                          </p:stCondLst>
                                        </p:cTn>
                                        <p:tgtEl>
                                          <p:spTgt spid="12"/>
                                        </p:tgtEl>
                                      </p:cBhvr>
                                    </p:animEffect>
                                    <p:anim calcmode="lin" valueType="num">
                                      <p:cBhvr>
                                        <p:cTn id="15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5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5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5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6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61" dur="26">
                                          <p:stCondLst>
                                            <p:cond delay="650"/>
                                          </p:stCondLst>
                                        </p:cTn>
                                        <p:tgtEl>
                                          <p:spTgt spid="12"/>
                                        </p:tgtEl>
                                      </p:cBhvr>
                                      <p:to x="100000" y="60000"/>
                                    </p:animScale>
                                    <p:animScale>
                                      <p:cBhvr>
                                        <p:cTn id="162" dur="166" decel="50000">
                                          <p:stCondLst>
                                            <p:cond delay="676"/>
                                          </p:stCondLst>
                                        </p:cTn>
                                        <p:tgtEl>
                                          <p:spTgt spid="12"/>
                                        </p:tgtEl>
                                      </p:cBhvr>
                                      <p:to x="100000" y="100000"/>
                                    </p:animScale>
                                    <p:animScale>
                                      <p:cBhvr>
                                        <p:cTn id="163" dur="26">
                                          <p:stCondLst>
                                            <p:cond delay="1312"/>
                                          </p:stCondLst>
                                        </p:cTn>
                                        <p:tgtEl>
                                          <p:spTgt spid="12"/>
                                        </p:tgtEl>
                                      </p:cBhvr>
                                      <p:to x="100000" y="80000"/>
                                    </p:animScale>
                                    <p:animScale>
                                      <p:cBhvr>
                                        <p:cTn id="164" dur="166" decel="50000">
                                          <p:stCondLst>
                                            <p:cond delay="1338"/>
                                          </p:stCondLst>
                                        </p:cTn>
                                        <p:tgtEl>
                                          <p:spTgt spid="12"/>
                                        </p:tgtEl>
                                      </p:cBhvr>
                                      <p:to x="100000" y="100000"/>
                                    </p:animScale>
                                    <p:animScale>
                                      <p:cBhvr>
                                        <p:cTn id="165" dur="26">
                                          <p:stCondLst>
                                            <p:cond delay="1642"/>
                                          </p:stCondLst>
                                        </p:cTn>
                                        <p:tgtEl>
                                          <p:spTgt spid="12"/>
                                        </p:tgtEl>
                                      </p:cBhvr>
                                      <p:to x="100000" y="90000"/>
                                    </p:animScale>
                                    <p:animScale>
                                      <p:cBhvr>
                                        <p:cTn id="166" dur="166" decel="50000">
                                          <p:stCondLst>
                                            <p:cond delay="1668"/>
                                          </p:stCondLst>
                                        </p:cTn>
                                        <p:tgtEl>
                                          <p:spTgt spid="12"/>
                                        </p:tgtEl>
                                      </p:cBhvr>
                                      <p:to x="100000" y="100000"/>
                                    </p:animScale>
                                    <p:animScale>
                                      <p:cBhvr>
                                        <p:cTn id="167" dur="26">
                                          <p:stCondLst>
                                            <p:cond delay="1808"/>
                                          </p:stCondLst>
                                        </p:cTn>
                                        <p:tgtEl>
                                          <p:spTgt spid="12"/>
                                        </p:tgtEl>
                                      </p:cBhvr>
                                      <p:to x="100000" y="95000"/>
                                    </p:animScale>
                                    <p:animScale>
                                      <p:cBhvr>
                                        <p:cTn id="168" dur="166" decel="50000">
                                          <p:stCondLst>
                                            <p:cond delay="1834"/>
                                          </p:stCondLst>
                                        </p:cTn>
                                        <p:tgtEl>
                                          <p:spTgt spid="12"/>
                                        </p:tgtEl>
                                      </p:cBhvr>
                                      <p:to x="100000" y="100000"/>
                                    </p:animScale>
                                  </p:childTnLst>
                                </p:cTn>
                              </p:par>
                            </p:childTnLst>
                          </p:cTn>
                        </p:par>
                      </p:childTnLst>
                    </p:cTn>
                  </p:par>
                  <p:par>
                    <p:cTn id="169" fill="hold">
                      <p:stCondLst>
                        <p:cond delay="indefinite"/>
                      </p:stCondLst>
                      <p:childTnLst>
                        <p:par>
                          <p:cTn id="170" fill="hold">
                            <p:stCondLst>
                              <p:cond delay="0"/>
                            </p:stCondLst>
                            <p:childTnLst>
                              <p:par>
                                <p:cTn id="171" presetID="26" presetClass="entr" presetSubtype="0" fill="hold" grpId="0" nodeType="clickEffect">
                                  <p:stCondLst>
                                    <p:cond delay="0"/>
                                  </p:stCondLst>
                                  <p:childTnLst>
                                    <p:set>
                                      <p:cBhvr>
                                        <p:cTn id="172" dur="1" fill="hold">
                                          <p:stCondLst>
                                            <p:cond delay="0"/>
                                          </p:stCondLst>
                                        </p:cTn>
                                        <p:tgtEl>
                                          <p:spTgt spid="7"/>
                                        </p:tgtEl>
                                        <p:attrNameLst>
                                          <p:attrName>style.visibility</p:attrName>
                                        </p:attrNameLst>
                                      </p:cBhvr>
                                      <p:to>
                                        <p:strVal val="visible"/>
                                      </p:to>
                                    </p:set>
                                    <p:animEffect transition="in" filter="wipe(down)">
                                      <p:cBhvr>
                                        <p:cTn id="173" dur="580">
                                          <p:stCondLst>
                                            <p:cond delay="0"/>
                                          </p:stCondLst>
                                        </p:cTn>
                                        <p:tgtEl>
                                          <p:spTgt spid="7"/>
                                        </p:tgtEl>
                                      </p:cBhvr>
                                    </p:animEffect>
                                    <p:anim calcmode="lin" valueType="num">
                                      <p:cBhvr>
                                        <p:cTn id="174"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75"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76"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77"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78"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79" dur="26">
                                          <p:stCondLst>
                                            <p:cond delay="650"/>
                                          </p:stCondLst>
                                        </p:cTn>
                                        <p:tgtEl>
                                          <p:spTgt spid="7"/>
                                        </p:tgtEl>
                                      </p:cBhvr>
                                      <p:to x="100000" y="60000"/>
                                    </p:animScale>
                                    <p:animScale>
                                      <p:cBhvr>
                                        <p:cTn id="180" dur="166" decel="50000">
                                          <p:stCondLst>
                                            <p:cond delay="676"/>
                                          </p:stCondLst>
                                        </p:cTn>
                                        <p:tgtEl>
                                          <p:spTgt spid="7"/>
                                        </p:tgtEl>
                                      </p:cBhvr>
                                      <p:to x="100000" y="100000"/>
                                    </p:animScale>
                                    <p:animScale>
                                      <p:cBhvr>
                                        <p:cTn id="181" dur="26">
                                          <p:stCondLst>
                                            <p:cond delay="1312"/>
                                          </p:stCondLst>
                                        </p:cTn>
                                        <p:tgtEl>
                                          <p:spTgt spid="7"/>
                                        </p:tgtEl>
                                      </p:cBhvr>
                                      <p:to x="100000" y="80000"/>
                                    </p:animScale>
                                    <p:animScale>
                                      <p:cBhvr>
                                        <p:cTn id="182" dur="166" decel="50000">
                                          <p:stCondLst>
                                            <p:cond delay="1338"/>
                                          </p:stCondLst>
                                        </p:cTn>
                                        <p:tgtEl>
                                          <p:spTgt spid="7"/>
                                        </p:tgtEl>
                                      </p:cBhvr>
                                      <p:to x="100000" y="100000"/>
                                    </p:animScale>
                                    <p:animScale>
                                      <p:cBhvr>
                                        <p:cTn id="183" dur="26">
                                          <p:stCondLst>
                                            <p:cond delay="1642"/>
                                          </p:stCondLst>
                                        </p:cTn>
                                        <p:tgtEl>
                                          <p:spTgt spid="7"/>
                                        </p:tgtEl>
                                      </p:cBhvr>
                                      <p:to x="100000" y="90000"/>
                                    </p:animScale>
                                    <p:animScale>
                                      <p:cBhvr>
                                        <p:cTn id="184" dur="166" decel="50000">
                                          <p:stCondLst>
                                            <p:cond delay="1668"/>
                                          </p:stCondLst>
                                        </p:cTn>
                                        <p:tgtEl>
                                          <p:spTgt spid="7"/>
                                        </p:tgtEl>
                                      </p:cBhvr>
                                      <p:to x="100000" y="100000"/>
                                    </p:animScale>
                                    <p:animScale>
                                      <p:cBhvr>
                                        <p:cTn id="185" dur="26">
                                          <p:stCondLst>
                                            <p:cond delay="1808"/>
                                          </p:stCondLst>
                                        </p:cTn>
                                        <p:tgtEl>
                                          <p:spTgt spid="7"/>
                                        </p:tgtEl>
                                      </p:cBhvr>
                                      <p:to x="100000" y="95000"/>
                                    </p:animScale>
                                    <p:animScale>
                                      <p:cBhvr>
                                        <p:cTn id="186" dur="166" decel="50000">
                                          <p:stCondLst>
                                            <p:cond delay="1834"/>
                                          </p:stCondLst>
                                        </p:cTn>
                                        <p:tgtEl>
                                          <p:spTgt spid="7"/>
                                        </p:tgtEl>
                                      </p:cBhvr>
                                      <p:to x="100000" y="100000"/>
                                    </p:animScale>
                                  </p:childTnLst>
                                </p:cTn>
                              </p:par>
                            </p:childTnLst>
                          </p:cTn>
                        </p:par>
                      </p:childTnLst>
                    </p:cTn>
                  </p:par>
                  <p:par>
                    <p:cTn id="187" fill="hold">
                      <p:stCondLst>
                        <p:cond delay="indefinite"/>
                      </p:stCondLst>
                      <p:childTnLst>
                        <p:par>
                          <p:cTn id="188" fill="hold">
                            <p:stCondLst>
                              <p:cond delay="0"/>
                            </p:stCondLst>
                            <p:childTnLst>
                              <p:par>
                                <p:cTn id="189" presetID="26" presetClass="entr" presetSubtype="0" fill="hold" nodeType="clickEffect">
                                  <p:stCondLst>
                                    <p:cond delay="0"/>
                                  </p:stCondLst>
                                  <p:childTnLst>
                                    <p:set>
                                      <p:cBhvr>
                                        <p:cTn id="190" dur="1" fill="hold">
                                          <p:stCondLst>
                                            <p:cond delay="0"/>
                                          </p:stCondLst>
                                        </p:cTn>
                                        <p:tgtEl>
                                          <p:spTgt spid="28"/>
                                        </p:tgtEl>
                                        <p:attrNameLst>
                                          <p:attrName>style.visibility</p:attrName>
                                        </p:attrNameLst>
                                      </p:cBhvr>
                                      <p:to>
                                        <p:strVal val="visible"/>
                                      </p:to>
                                    </p:set>
                                    <p:animEffect transition="in" filter="wipe(down)">
                                      <p:cBhvr>
                                        <p:cTn id="191" dur="580">
                                          <p:stCondLst>
                                            <p:cond delay="0"/>
                                          </p:stCondLst>
                                        </p:cTn>
                                        <p:tgtEl>
                                          <p:spTgt spid="28"/>
                                        </p:tgtEl>
                                      </p:cBhvr>
                                    </p:animEffect>
                                    <p:anim calcmode="lin" valueType="num">
                                      <p:cBhvr>
                                        <p:cTn id="192" dur="1822" tmFilter="0,0; 0.14,0.36; 0.43,0.73; 0.71,0.91; 1.0,1.0">
                                          <p:stCondLst>
                                            <p:cond delay="0"/>
                                          </p:stCondLst>
                                        </p:cTn>
                                        <p:tgtEl>
                                          <p:spTgt spid="28"/>
                                        </p:tgtEl>
                                        <p:attrNameLst>
                                          <p:attrName>ppt_x</p:attrName>
                                        </p:attrNameLst>
                                      </p:cBhvr>
                                      <p:tavLst>
                                        <p:tav tm="0">
                                          <p:val>
                                            <p:strVal val="#ppt_x-0.25"/>
                                          </p:val>
                                        </p:tav>
                                        <p:tav tm="100000">
                                          <p:val>
                                            <p:strVal val="#ppt_x"/>
                                          </p:val>
                                        </p:tav>
                                      </p:tavLst>
                                    </p:anim>
                                    <p:anim calcmode="lin" valueType="num">
                                      <p:cBhvr>
                                        <p:cTn id="193" dur="664" tmFilter="0.0,0.0; 0.25,0.07; 0.50,0.2; 0.75,0.467; 1.0,1.0">
                                          <p:stCondLst>
                                            <p:cond delay="0"/>
                                          </p:stCondLst>
                                        </p:cTn>
                                        <p:tgtEl>
                                          <p:spTgt spid="28"/>
                                        </p:tgtEl>
                                        <p:attrNameLst>
                                          <p:attrName>ppt_y</p:attrName>
                                        </p:attrNameLst>
                                      </p:cBhvr>
                                      <p:tavLst>
                                        <p:tav tm="0" fmla="#ppt_y-sin(pi*$)/3">
                                          <p:val>
                                            <p:fltVal val="0.5"/>
                                          </p:val>
                                        </p:tav>
                                        <p:tav tm="100000">
                                          <p:val>
                                            <p:fltVal val="1"/>
                                          </p:val>
                                        </p:tav>
                                      </p:tavLst>
                                    </p:anim>
                                    <p:anim calcmode="lin" valueType="num">
                                      <p:cBhvr>
                                        <p:cTn id="194" dur="664" tmFilter="0, 0; 0.125,0.2665; 0.25,0.4; 0.375,0.465; 0.5,0.5;  0.625,0.535; 0.75,0.6; 0.875,0.7335; 1,1">
                                          <p:stCondLst>
                                            <p:cond delay="664"/>
                                          </p:stCondLst>
                                        </p:cTn>
                                        <p:tgtEl>
                                          <p:spTgt spid="28"/>
                                        </p:tgtEl>
                                        <p:attrNameLst>
                                          <p:attrName>ppt_y</p:attrName>
                                        </p:attrNameLst>
                                      </p:cBhvr>
                                      <p:tavLst>
                                        <p:tav tm="0" fmla="#ppt_y-sin(pi*$)/9">
                                          <p:val>
                                            <p:fltVal val="0"/>
                                          </p:val>
                                        </p:tav>
                                        <p:tav tm="100000">
                                          <p:val>
                                            <p:fltVal val="1"/>
                                          </p:val>
                                        </p:tav>
                                      </p:tavLst>
                                    </p:anim>
                                    <p:anim calcmode="lin" valueType="num">
                                      <p:cBhvr>
                                        <p:cTn id="195" dur="332" tmFilter="0, 0; 0.125,0.2665; 0.25,0.4; 0.375,0.465; 0.5,0.5;  0.625,0.535; 0.75,0.6; 0.875,0.7335; 1,1">
                                          <p:stCondLst>
                                            <p:cond delay="1324"/>
                                          </p:stCondLst>
                                        </p:cTn>
                                        <p:tgtEl>
                                          <p:spTgt spid="28"/>
                                        </p:tgtEl>
                                        <p:attrNameLst>
                                          <p:attrName>ppt_y</p:attrName>
                                        </p:attrNameLst>
                                      </p:cBhvr>
                                      <p:tavLst>
                                        <p:tav tm="0" fmla="#ppt_y-sin(pi*$)/27">
                                          <p:val>
                                            <p:fltVal val="0"/>
                                          </p:val>
                                        </p:tav>
                                        <p:tav tm="100000">
                                          <p:val>
                                            <p:fltVal val="1"/>
                                          </p:val>
                                        </p:tav>
                                      </p:tavLst>
                                    </p:anim>
                                    <p:anim calcmode="lin" valueType="num">
                                      <p:cBhvr>
                                        <p:cTn id="196" dur="164" tmFilter="0, 0; 0.125,0.2665; 0.25,0.4; 0.375,0.465; 0.5,0.5;  0.625,0.535; 0.75,0.6; 0.875,0.7335; 1,1">
                                          <p:stCondLst>
                                            <p:cond delay="1656"/>
                                          </p:stCondLst>
                                        </p:cTn>
                                        <p:tgtEl>
                                          <p:spTgt spid="28"/>
                                        </p:tgtEl>
                                        <p:attrNameLst>
                                          <p:attrName>ppt_y</p:attrName>
                                        </p:attrNameLst>
                                      </p:cBhvr>
                                      <p:tavLst>
                                        <p:tav tm="0" fmla="#ppt_y-sin(pi*$)/81">
                                          <p:val>
                                            <p:fltVal val="0"/>
                                          </p:val>
                                        </p:tav>
                                        <p:tav tm="100000">
                                          <p:val>
                                            <p:fltVal val="1"/>
                                          </p:val>
                                        </p:tav>
                                      </p:tavLst>
                                    </p:anim>
                                    <p:animScale>
                                      <p:cBhvr>
                                        <p:cTn id="197" dur="26">
                                          <p:stCondLst>
                                            <p:cond delay="650"/>
                                          </p:stCondLst>
                                        </p:cTn>
                                        <p:tgtEl>
                                          <p:spTgt spid="28"/>
                                        </p:tgtEl>
                                      </p:cBhvr>
                                      <p:to x="100000" y="60000"/>
                                    </p:animScale>
                                    <p:animScale>
                                      <p:cBhvr>
                                        <p:cTn id="198" dur="166" decel="50000">
                                          <p:stCondLst>
                                            <p:cond delay="676"/>
                                          </p:stCondLst>
                                        </p:cTn>
                                        <p:tgtEl>
                                          <p:spTgt spid="28"/>
                                        </p:tgtEl>
                                      </p:cBhvr>
                                      <p:to x="100000" y="100000"/>
                                    </p:animScale>
                                    <p:animScale>
                                      <p:cBhvr>
                                        <p:cTn id="199" dur="26">
                                          <p:stCondLst>
                                            <p:cond delay="1312"/>
                                          </p:stCondLst>
                                        </p:cTn>
                                        <p:tgtEl>
                                          <p:spTgt spid="28"/>
                                        </p:tgtEl>
                                      </p:cBhvr>
                                      <p:to x="100000" y="80000"/>
                                    </p:animScale>
                                    <p:animScale>
                                      <p:cBhvr>
                                        <p:cTn id="200" dur="166" decel="50000">
                                          <p:stCondLst>
                                            <p:cond delay="1338"/>
                                          </p:stCondLst>
                                        </p:cTn>
                                        <p:tgtEl>
                                          <p:spTgt spid="28"/>
                                        </p:tgtEl>
                                      </p:cBhvr>
                                      <p:to x="100000" y="100000"/>
                                    </p:animScale>
                                    <p:animScale>
                                      <p:cBhvr>
                                        <p:cTn id="201" dur="26">
                                          <p:stCondLst>
                                            <p:cond delay="1642"/>
                                          </p:stCondLst>
                                        </p:cTn>
                                        <p:tgtEl>
                                          <p:spTgt spid="28"/>
                                        </p:tgtEl>
                                      </p:cBhvr>
                                      <p:to x="100000" y="90000"/>
                                    </p:animScale>
                                    <p:animScale>
                                      <p:cBhvr>
                                        <p:cTn id="202" dur="166" decel="50000">
                                          <p:stCondLst>
                                            <p:cond delay="1668"/>
                                          </p:stCondLst>
                                        </p:cTn>
                                        <p:tgtEl>
                                          <p:spTgt spid="28"/>
                                        </p:tgtEl>
                                      </p:cBhvr>
                                      <p:to x="100000" y="100000"/>
                                    </p:animScale>
                                    <p:animScale>
                                      <p:cBhvr>
                                        <p:cTn id="203" dur="26">
                                          <p:stCondLst>
                                            <p:cond delay="1808"/>
                                          </p:stCondLst>
                                        </p:cTn>
                                        <p:tgtEl>
                                          <p:spTgt spid="28"/>
                                        </p:tgtEl>
                                      </p:cBhvr>
                                      <p:to x="100000" y="95000"/>
                                    </p:animScale>
                                    <p:animScale>
                                      <p:cBhvr>
                                        <p:cTn id="204" dur="166" decel="50000">
                                          <p:stCondLst>
                                            <p:cond delay="1834"/>
                                          </p:stCondLst>
                                        </p:cTn>
                                        <p:tgtEl>
                                          <p:spTgt spid="28"/>
                                        </p:tgtEl>
                                      </p:cBhvr>
                                      <p:to x="100000" y="100000"/>
                                    </p:animScale>
                                  </p:childTnLst>
                                </p:cTn>
                              </p:par>
                            </p:childTnLst>
                          </p:cTn>
                        </p:par>
                      </p:childTnLst>
                    </p:cTn>
                  </p:par>
                  <p:par>
                    <p:cTn id="205" fill="hold">
                      <p:stCondLst>
                        <p:cond delay="indefinite"/>
                      </p:stCondLst>
                      <p:childTnLst>
                        <p:par>
                          <p:cTn id="206" fill="hold">
                            <p:stCondLst>
                              <p:cond delay="0"/>
                            </p:stCondLst>
                            <p:childTnLst>
                              <p:par>
                                <p:cTn id="207" presetID="26" presetClass="entr" presetSubtype="0" fill="hold" grpId="0" nodeType="clickEffect">
                                  <p:stCondLst>
                                    <p:cond delay="0"/>
                                  </p:stCondLst>
                                  <p:childTnLst>
                                    <p:set>
                                      <p:cBhvr>
                                        <p:cTn id="208" dur="1" fill="hold">
                                          <p:stCondLst>
                                            <p:cond delay="0"/>
                                          </p:stCondLst>
                                        </p:cTn>
                                        <p:tgtEl>
                                          <p:spTgt spid="13"/>
                                        </p:tgtEl>
                                        <p:attrNameLst>
                                          <p:attrName>style.visibility</p:attrName>
                                        </p:attrNameLst>
                                      </p:cBhvr>
                                      <p:to>
                                        <p:strVal val="visible"/>
                                      </p:to>
                                    </p:set>
                                    <p:animEffect transition="in" filter="wipe(down)">
                                      <p:cBhvr>
                                        <p:cTn id="209" dur="580">
                                          <p:stCondLst>
                                            <p:cond delay="0"/>
                                          </p:stCondLst>
                                        </p:cTn>
                                        <p:tgtEl>
                                          <p:spTgt spid="13"/>
                                        </p:tgtEl>
                                      </p:cBhvr>
                                    </p:animEffect>
                                    <p:anim calcmode="lin" valueType="num">
                                      <p:cBhvr>
                                        <p:cTn id="210"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211"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212"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213"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214"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215" dur="26">
                                          <p:stCondLst>
                                            <p:cond delay="650"/>
                                          </p:stCondLst>
                                        </p:cTn>
                                        <p:tgtEl>
                                          <p:spTgt spid="13"/>
                                        </p:tgtEl>
                                      </p:cBhvr>
                                      <p:to x="100000" y="60000"/>
                                    </p:animScale>
                                    <p:animScale>
                                      <p:cBhvr>
                                        <p:cTn id="216" dur="166" decel="50000">
                                          <p:stCondLst>
                                            <p:cond delay="676"/>
                                          </p:stCondLst>
                                        </p:cTn>
                                        <p:tgtEl>
                                          <p:spTgt spid="13"/>
                                        </p:tgtEl>
                                      </p:cBhvr>
                                      <p:to x="100000" y="100000"/>
                                    </p:animScale>
                                    <p:animScale>
                                      <p:cBhvr>
                                        <p:cTn id="217" dur="26">
                                          <p:stCondLst>
                                            <p:cond delay="1312"/>
                                          </p:stCondLst>
                                        </p:cTn>
                                        <p:tgtEl>
                                          <p:spTgt spid="13"/>
                                        </p:tgtEl>
                                      </p:cBhvr>
                                      <p:to x="100000" y="80000"/>
                                    </p:animScale>
                                    <p:animScale>
                                      <p:cBhvr>
                                        <p:cTn id="218" dur="166" decel="50000">
                                          <p:stCondLst>
                                            <p:cond delay="1338"/>
                                          </p:stCondLst>
                                        </p:cTn>
                                        <p:tgtEl>
                                          <p:spTgt spid="13"/>
                                        </p:tgtEl>
                                      </p:cBhvr>
                                      <p:to x="100000" y="100000"/>
                                    </p:animScale>
                                    <p:animScale>
                                      <p:cBhvr>
                                        <p:cTn id="219" dur="26">
                                          <p:stCondLst>
                                            <p:cond delay="1642"/>
                                          </p:stCondLst>
                                        </p:cTn>
                                        <p:tgtEl>
                                          <p:spTgt spid="13"/>
                                        </p:tgtEl>
                                      </p:cBhvr>
                                      <p:to x="100000" y="90000"/>
                                    </p:animScale>
                                    <p:animScale>
                                      <p:cBhvr>
                                        <p:cTn id="220" dur="166" decel="50000">
                                          <p:stCondLst>
                                            <p:cond delay="1668"/>
                                          </p:stCondLst>
                                        </p:cTn>
                                        <p:tgtEl>
                                          <p:spTgt spid="13"/>
                                        </p:tgtEl>
                                      </p:cBhvr>
                                      <p:to x="100000" y="100000"/>
                                    </p:animScale>
                                    <p:animScale>
                                      <p:cBhvr>
                                        <p:cTn id="221" dur="26">
                                          <p:stCondLst>
                                            <p:cond delay="1808"/>
                                          </p:stCondLst>
                                        </p:cTn>
                                        <p:tgtEl>
                                          <p:spTgt spid="13"/>
                                        </p:tgtEl>
                                      </p:cBhvr>
                                      <p:to x="100000" y="95000"/>
                                    </p:animScale>
                                    <p:animScale>
                                      <p:cBhvr>
                                        <p:cTn id="222" dur="166" decel="50000">
                                          <p:stCondLst>
                                            <p:cond delay="1834"/>
                                          </p:stCondLst>
                                        </p:cTn>
                                        <p:tgtEl>
                                          <p:spTgt spid="13"/>
                                        </p:tgtEl>
                                      </p:cBhvr>
                                      <p:to x="100000" y="100000"/>
                                    </p:animScale>
                                  </p:childTnLst>
                                </p:cTn>
                              </p:par>
                            </p:childTnLst>
                          </p:cTn>
                        </p:par>
                      </p:childTnLst>
                    </p:cTn>
                  </p:par>
                  <p:par>
                    <p:cTn id="223" fill="hold">
                      <p:stCondLst>
                        <p:cond delay="indefinite"/>
                      </p:stCondLst>
                      <p:childTnLst>
                        <p:par>
                          <p:cTn id="224" fill="hold">
                            <p:stCondLst>
                              <p:cond delay="0"/>
                            </p:stCondLst>
                            <p:childTnLst>
                              <p:par>
                                <p:cTn id="225" presetID="26" presetClass="entr" presetSubtype="0" fill="hold" grpId="0" nodeType="clickEffect">
                                  <p:stCondLst>
                                    <p:cond delay="0"/>
                                  </p:stCondLst>
                                  <p:childTnLst>
                                    <p:set>
                                      <p:cBhvr>
                                        <p:cTn id="226" dur="1" fill="hold">
                                          <p:stCondLst>
                                            <p:cond delay="0"/>
                                          </p:stCondLst>
                                        </p:cTn>
                                        <p:tgtEl>
                                          <p:spTgt spid="8"/>
                                        </p:tgtEl>
                                        <p:attrNameLst>
                                          <p:attrName>style.visibility</p:attrName>
                                        </p:attrNameLst>
                                      </p:cBhvr>
                                      <p:to>
                                        <p:strVal val="visible"/>
                                      </p:to>
                                    </p:set>
                                    <p:animEffect transition="in" filter="wipe(down)">
                                      <p:cBhvr>
                                        <p:cTn id="227" dur="580">
                                          <p:stCondLst>
                                            <p:cond delay="0"/>
                                          </p:stCondLst>
                                        </p:cTn>
                                        <p:tgtEl>
                                          <p:spTgt spid="8"/>
                                        </p:tgtEl>
                                      </p:cBhvr>
                                    </p:animEffect>
                                    <p:anim calcmode="lin" valueType="num">
                                      <p:cBhvr>
                                        <p:cTn id="22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2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3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3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3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33" dur="26">
                                          <p:stCondLst>
                                            <p:cond delay="650"/>
                                          </p:stCondLst>
                                        </p:cTn>
                                        <p:tgtEl>
                                          <p:spTgt spid="8"/>
                                        </p:tgtEl>
                                      </p:cBhvr>
                                      <p:to x="100000" y="60000"/>
                                    </p:animScale>
                                    <p:animScale>
                                      <p:cBhvr>
                                        <p:cTn id="234" dur="166" decel="50000">
                                          <p:stCondLst>
                                            <p:cond delay="676"/>
                                          </p:stCondLst>
                                        </p:cTn>
                                        <p:tgtEl>
                                          <p:spTgt spid="8"/>
                                        </p:tgtEl>
                                      </p:cBhvr>
                                      <p:to x="100000" y="100000"/>
                                    </p:animScale>
                                    <p:animScale>
                                      <p:cBhvr>
                                        <p:cTn id="235" dur="26">
                                          <p:stCondLst>
                                            <p:cond delay="1312"/>
                                          </p:stCondLst>
                                        </p:cTn>
                                        <p:tgtEl>
                                          <p:spTgt spid="8"/>
                                        </p:tgtEl>
                                      </p:cBhvr>
                                      <p:to x="100000" y="80000"/>
                                    </p:animScale>
                                    <p:animScale>
                                      <p:cBhvr>
                                        <p:cTn id="236" dur="166" decel="50000">
                                          <p:stCondLst>
                                            <p:cond delay="1338"/>
                                          </p:stCondLst>
                                        </p:cTn>
                                        <p:tgtEl>
                                          <p:spTgt spid="8"/>
                                        </p:tgtEl>
                                      </p:cBhvr>
                                      <p:to x="100000" y="100000"/>
                                    </p:animScale>
                                    <p:animScale>
                                      <p:cBhvr>
                                        <p:cTn id="237" dur="26">
                                          <p:stCondLst>
                                            <p:cond delay="1642"/>
                                          </p:stCondLst>
                                        </p:cTn>
                                        <p:tgtEl>
                                          <p:spTgt spid="8"/>
                                        </p:tgtEl>
                                      </p:cBhvr>
                                      <p:to x="100000" y="90000"/>
                                    </p:animScale>
                                    <p:animScale>
                                      <p:cBhvr>
                                        <p:cTn id="238" dur="166" decel="50000">
                                          <p:stCondLst>
                                            <p:cond delay="1668"/>
                                          </p:stCondLst>
                                        </p:cTn>
                                        <p:tgtEl>
                                          <p:spTgt spid="8"/>
                                        </p:tgtEl>
                                      </p:cBhvr>
                                      <p:to x="100000" y="100000"/>
                                    </p:animScale>
                                    <p:animScale>
                                      <p:cBhvr>
                                        <p:cTn id="239" dur="26">
                                          <p:stCondLst>
                                            <p:cond delay="1808"/>
                                          </p:stCondLst>
                                        </p:cTn>
                                        <p:tgtEl>
                                          <p:spTgt spid="8"/>
                                        </p:tgtEl>
                                      </p:cBhvr>
                                      <p:to x="100000" y="95000"/>
                                    </p:animScale>
                                    <p:animScale>
                                      <p:cBhvr>
                                        <p:cTn id="240" dur="166" decel="50000">
                                          <p:stCondLst>
                                            <p:cond delay="1834"/>
                                          </p:stCondLst>
                                        </p:cTn>
                                        <p:tgtEl>
                                          <p:spTgt spid="8"/>
                                        </p:tgtEl>
                                      </p:cBhvr>
                                      <p:to x="100000" y="100000"/>
                                    </p:animScale>
                                  </p:childTnLst>
                                </p:cTn>
                              </p:par>
                            </p:childTnLst>
                          </p:cTn>
                        </p:par>
                      </p:childTnLst>
                    </p:cTn>
                  </p:par>
                  <p:par>
                    <p:cTn id="241" fill="hold">
                      <p:stCondLst>
                        <p:cond delay="indefinite"/>
                      </p:stCondLst>
                      <p:childTnLst>
                        <p:par>
                          <p:cTn id="242" fill="hold">
                            <p:stCondLst>
                              <p:cond delay="0"/>
                            </p:stCondLst>
                            <p:childTnLst>
                              <p:par>
                                <p:cTn id="243" presetID="26" presetClass="entr" presetSubtype="0" fill="hold" nodeType="clickEffect">
                                  <p:stCondLst>
                                    <p:cond delay="0"/>
                                  </p:stCondLst>
                                  <p:childTnLst>
                                    <p:set>
                                      <p:cBhvr>
                                        <p:cTn id="244" dur="1" fill="hold">
                                          <p:stCondLst>
                                            <p:cond delay="0"/>
                                          </p:stCondLst>
                                        </p:cTn>
                                        <p:tgtEl>
                                          <p:spTgt spid="30"/>
                                        </p:tgtEl>
                                        <p:attrNameLst>
                                          <p:attrName>style.visibility</p:attrName>
                                        </p:attrNameLst>
                                      </p:cBhvr>
                                      <p:to>
                                        <p:strVal val="visible"/>
                                      </p:to>
                                    </p:set>
                                    <p:animEffect transition="in" filter="wipe(down)">
                                      <p:cBhvr>
                                        <p:cTn id="245" dur="580">
                                          <p:stCondLst>
                                            <p:cond delay="0"/>
                                          </p:stCondLst>
                                        </p:cTn>
                                        <p:tgtEl>
                                          <p:spTgt spid="30"/>
                                        </p:tgtEl>
                                      </p:cBhvr>
                                    </p:animEffect>
                                    <p:anim calcmode="lin" valueType="num">
                                      <p:cBhvr>
                                        <p:cTn id="246" dur="1822" tmFilter="0,0; 0.14,0.36; 0.43,0.73; 0.71,0.91; 1.0,1.0">
                                          <p:stCondLst>
                                            <p:cond delay="0"/>
                                          </p:stCondLst>
                                        </p:cTn>
                                        <p:tgtEl>
                                          <p:spTgt spid="30"/>
                                        </p:tgtEl>
                                        <p:attrNameLst>
                                          <p:attrName>ppt_x</p:attrName>
                                        </p:attrNameLst>
                                      </p:cBhvr>
                                      <p:tavLst>
                                        <p:tav tm="0">
                                          <p:val>
                                            <p:strVal val="#ppt_x-0.25"/>
                                          </p:val>
                                        </p:tav>
                                        <p:tav tm="100000">
                                          <p:val>
                                            <p:strVal val="#ppt_x"/>
                                          </p:val>
                                        </p:tav>
                                      </p:tavLst>
                                    </p:anim>
                                    <p:anim calcmode="lin" valueType="num">
                                      <p:cBhvr>
                                        <p:cTn id="247" dur="664" tmFilter="0.0,0.0; 0.25,0.07; 0.50,0.2; 0.75,0.467; 1.0,1.0">
                                          <p:stCondLst>
                                            <p:cond delay="0"/>
                                          </p:stCondLst>
                                        </p:cTn>
                                        <p:tgtEl>
                                          <p:spTgt spid="30"/>
                                        </p:tgtEl>
                                        <p:attrNameLst>
                                          <p:attrName>ppt_y</p:attrName>
                                        </p:attrNameLst>
                                      </p:cBhvr>
                                      <p:tavLst>
                                        <p:tav tm="0" fmla="#ppt_y-sin(pi*$)/3">
                                          <p:val>
                                            <p:fltVal val="0.5"/>
                                          </p:val>
                                        </p:tav>
                                        <p:tav tm="100000">
                                          <p:val>
                                            <p:fltVal val="1"/>
                                          </p:val>
                                        </p:tav>
                                      </p:tavLst>
                                    </p:anim>
                                    <p:anim calcmode="lin" valueType="num">
                                      <p:cBhvr>
                                        <p:cTn id="248" dur="664" tmFilter="0, 0; 0.125,0.2665; 0.25,0.4; 0.375,0.465; 0.5,0.5;  0.625,0.535; 0.75,0.6; 0.875,0.7335; 1,1">
                                          <p:stCondLst>
                                            <p:cond delay="664"/>
                                          </p:stCondLst>
                                        </p:cTn>
                                        <p:tgtEl>
                                          <p:spTgt spid="30"/>
                                        </p:tgtEl>
                                        <p:attrNameLst>
                                          <p:attrName>ppt_y</p:attrName>
                                        </p:attrNameLst>
                                      </p:cBhvr>
                                      <p:tavLst>
                                        <p:tav tm="0" fmla="#ppt_y-sin(pi*$)/9">
                                          <p:val>
                                            <p:fltVal val="0"/>
                                          </p:val>
                                        </p:tav>
                                        <p:tav tm="100000">
                                          <p:val>
                                            <p:fltVal val="1"/>
                                          </p:val>
                                        </p:tav>
                                      </p:tavLst>
                                    </p:anim>
                                    <p:anim calcmode="lin" valueType="num">
                                      <p:cBhvr>
                                        <p:cTn id="249" dur="332" tmFilter="0, 0; 0.125,0.2665; 0.25,0.4; 0.375,0.465; 0.5,0.5;  0.625,0.535; 0.75,0.6; 0.875,0.7335; 1,1">
                                          <p:stCondLst>
                                            <p:cond delay="1324"/>
                                          </p:stCondLst>
                                        </p:cTn>
                                        <p:tgtEl>
                                          <p:spTgt spid="30"/>
                                        </p:tgtEl>
                                        <p:attrNameLst>
                                          <p:attrName>ppt_y</p:attrName>
                                        </p:attrNameLst>
                                      </p:cBhvr>
                                      <p:tavLst>
                                        <p:tav tm="0" fmla="#ppt_y-sin(pi*$)/27">
                                          <p:val>
                                            <p:fltVal val="0"/>
                                          </p:val>
                                        </p:tav>
                                        <p:tav tm="100000">
                                          <p:val>
                                            <p:fltVal val="1"/>
                                          </p:val>
                                        </p:tav>
                                      </p:tavLst>
                                    </p:anim>
                                    <p:anim calcmode="lin" valueType="num">
                                      <p:cBhvr>
                                        <p:cTn id="250" dur="164" tmFilter="0, 0; 0.125,0.2665; 0.25,0.4; 0.375,0.465; 0.5,0.5;  0.625,0.535; 0.75,0.6; 0.875,0.7335; 1,1">
                                          <p:stCondLst>
                                            <p:cond delay="1656"/>
                                          </p:stCondLst>
                                        </p:cTn>
                                        <p:tgtEl>
                                          <p:spTgt spid="30"/>
                                        </p:tgtEl>
                                        <p:attrNameLst>
                                          <p:attrName>ppt_y</p:attrName>
                                        </p:attrNameLst>
                                      </p:cBhvr>
                                      <p:tavLst>
                                        <p:tav tm="0" fmla="#ppt_y-sin(pi*$)/81">
                                          <p:val>
                                            <p:fltVal val="0"/>
                                          </p:val>
                                        </p:tav>
                                        <p:tav tm="100000">
                                          <p:val>
                                            <p:fltVal val="1"/>
                                          </p:val>
                                        </p:tav>
                                      </p:tavLst>
                                    </p:anim>
                                    <p:animScale>
                                      <p:cBhvr>
                                        <p:cTn id="251" dur="26">
                                          <p:stCondLst>
                                            <p:cond delay="650"/>
                                          </p:stCondLst>
                                        </p:cTn>
                                        <p:tgtEl>
                                          <p:spTgt spid="30"/>
                                        </p:tgtEl>
                                      </p:cBhvr>
                                      <p:to x="100000" y="60000"/>
                                    </p:animScale>
                                    <p:animScale>
                                      <p:cBhvr>
                                        <p:cTn id="252" dur="166" decel="50000">
                                          <p:stCondLst>
                                            <p:cond delay="676"/>
                                          </p:stCondLst>
                                        </p:cTn>
                                        <p:tgtEl>
                                          <p:spTgt spid="30"/>
                                        </p:tgtEl>
                                      </p:cBhvr>
                                      <p:to x="100000" y="100000"/>
                                    </p:animScale>
                                    <p:animScale>
                                      <p:cBhvr>
                                        <p:cTn id="253" dur="26">
                                          <p:stCondLst>
                                            <p:cond delay="1312"/>
                                          </p:stCondLst>
                                        </p:cTn>
                                        <p:tgtEl>
                                          <p:spTgt spid="30"/>
                                        </p:tgtEl>
                                      </p:cBhvr>
                                      <p:to x="100000" y="80000"/>
                                    </p:animScale>
                                    <p:animScale>
                                      <p:cBhvr>
                                        <p:cTn id="254" dur="166" decel="50000">
                                          <p:stCondLst>
                                            <p:cond delay="1338"/>
                                          </p:stCondLst>
                                        </p:cTn>
                                        <p:tgtEl>
                                          <p:spTgt spid="30"/>
                                        </p:tgtEl>
                                      </p:cBhvr>
                                      <p:to x="100000" y="100000"/>
                                    </p:animScale>
                                    <p:animScale>
                                      <p:cBhvr>
                                        <p:cTn id="255" dur="26">
                                          <p:stCondLst>
                                            <p:cond delay="1642"/>
                                          </p:stCondLst>
                                        </p:cTn>
                                        <p:tgtEl>
                                          <p:spTgt spid="30"/>
                                        </p:tgtEl>
                                      </p:cBhvr>
                                      <p:to x="100000" y="90000"/>
                                    </p:animScale>
                                    <p:animScale>
                                      <p:cBhvr>
                                        <p:cTn id="256" dur="166" decel="50000">
                                          <p:stCondLst>
                                            <p:cond delay="1668"/>
                                          </p:stCondLst>
                                        </p:cTn>
                                        <p:tgtEl>
                                          <p:spTgt spid="30"/>
                                        </p:tgtEl>
                                      </p:cBhvr>
                                      <p:to x="100000" y="100000"/>
                                    </p:animScale>
                                    <p:animScale>
                                      <p:cBhvr>
                                        <p:cTn id="257" dur="26">
                                          <p:stCondLst>
                                            <p:cond delay="1808"/>
                                          </p:stCondLst>
                                        </p:cTn>
                                        <p:tgtEl>
                                          <p:spTgt spid="30"/>
                                        </p:tgtEl>
                                      </p:cBhvr>
                                      <p:to x="100000" y="95000"/>
                                    </p:animScale>
                                    <p:animScale>
                                      <p:cBhvr>
                                        <p:cTn id="258" dur="166" decel="50000">
                                          <p:stCondLst>
                                            <p:cond delay="1834"/>
                                          </p:stCondLst>
                                        </p:cTn>
                                        <p:tgtEl>
                                          <p:spTgt spid="30"/>
                                        </p:tgtEl>
                                      </p:cBhvr>
                                      <p:to x="100000" y="100000"/>
                                    </p:animScale>
                                  </p:childTnLst>
                                </p:cTn>
                              </p:par>
                            </p:childTnLst>
                          </p:cTn>
                        </p:par>
                      </p:childTnLst>
                    </p:cTn>
                  </p:par>
                  <p:par>
                    <p:cTn id="259" fill="hold">
                      <p:stCondLst>
                        <p:cond delay="indefinite"/>
                      </p:stCondLst>
                      <p:childTnLst>
                        <p:par>
                          <p:cTn id="260" fill="hold">
                            <p:stCondLst>
                              <p:cond delay="0"/>
                            </p:stCondLst>
                            <p:childTnLst>
                              <p:par>
                                <p:cTn id="261" presetID="26" presetClass="entr" presetSubtype="0" fill="hold" grpId="0" nodeType="clickEffect">
                                  <p:stCondLst>
                                    <p:cond delay="0"/>
                                  </p:stCondLst>
                                  <p:childTnLst>
                                    <p:set>
                                      <p:cBhvr>
                                        <p:cTn id="262" dur="1" fill="hold">
                                          <p:stCondLst>
                                            <p:cond delay="0"/>
                                          </p:stCondLst>
                                        </p:cTn>
                                        <p:tgtEl>
                                          <p:spTgt spid="14"/>
                                        </p:tgtEl>
                                        <p:attrNameLst>
                                          <p:attrName>style.visibility</p:attrName>
                                        </p:attrNameLst>
                                      </p:cBhvr>
                                      <p:to>
                                        <p:strVal val="visible"/>
                                      </p:to>
                                    </p:set>
                                    <p:animEffect transition="in" filter="wipe(down)">
                                      <p:cBhvr>
                                        <p:cTn id="263" dur="580">
                                          <p:stCondLst>
                                            <p:cond delay="0"/>
                                          </p:stCondLst>
                                        </p:cTn>
                                        <p:tgtEl>
                                          <p:spTgt spid="14"/>
                                        </p:tgtEl>
                                      </p:cBhvr>
                                    </p:animEffect>
                                    <p:anim calcmode="lin" valueType="num">
                                      <p:cBhvr>
                                        <p:cTn id="264"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265"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266"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267"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268"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269" dur="26">
                                          <p:stCondLst>
                                            <p:cond delay="650"/>
                                          </p:stCondLst>
                                        </p:cTn>
                                        <p:tgtEl>
                                          <p:spTgt spid="14"/>
                                        </p:tgtEl>
                                      </p:cBhvr>
                                      <p:to x="100000" y="60000"/>
                                    </p:animScale>
                                    <p:animScale>
                                      <p:cBhvr>
                                        <p:cTn id="270" dur="166" decel="50000">
                                          <p:stCondLst>
                                            <p:cond delay="676"/>
                                          </p:stCondLst>
                                        </p:cTn>
                                        <p:tgtEl>
                                          <p:spTgt spid="14"/>
                                        </p:tgtEl>
                                      </p:cBhvr>
                                      <p:to x="100000" y="100000"/>
                                    </p:animScale>
                                    <p:animScale>
                                      <p:cBhvr>
                                        <p:cTn id="271" dur="26">
                                          <p:stCondLst>
                                            <p:cond delay="1312"/>
                                          </p:stCondLst>
                                        </p:cTn>
                                        <p:tgtEl>
                                          <p:spTgt spid="14"/>
                                        </p:tgtEl>
                                      </p:cBhvr>
                                      <p:to x="100000" y="80000"/>
                                    </p:animScale>
                                    <p:animScale>
                                      <p:cBhvr>
                                        <p:cTn id="272" dur="166" decel="50000">
                                          <p:stCondLst>
                                            <p:cond delay="1338"/>
                                          </p:stCondLst>
                                        </p:cTn>
                                        <p:tgtEl>
                                          <p:spTgt spid="14"/>
                                        </p:tgtEl>
                                      </p:cBhvr>
                                      <p:to x="100000" y="100000"/>
                                    </p:animScale>
                                    <p:animScale>
                                      <p:cBhvr>
                                        <p:cTn id="273" dur="26">
                                          <p:stCondLst>
                                            <p:cond delay="1642"/>
                                          </p:stCondLst>
                                        </p:cTn>
                                        <p:tgtEl>
                                          <p:spTgt spid="14"/>
                                        </p:tgtEl>
                                      </p:cBhvr>
                                      <p:to x="100000" y="90000"/>
                                    </p:animScale>
                                    <p:animScale>
                                      <p:cBhvr>
                                        <p:cTn id="274" dur="166" decel="50000">
                                          <p:stCondLst>
                                            <p:cond delay="1668"/>
                                          </p:stCondLst>
                                        </p:cTn>
                                        <p:tgtEl>
                                          <p:spTgt spid="14"/>
                                        </p:tgtEl>
                                      </p:cBhvr>
                                      <p:to x="100000" y="100000"/>
                                    </p:animScale>
                                    <p:animScale>
                                      <p:cBhvr>
                                        <p:cTn id="275" dur="26">
                                          <p:stCondLst>
                                            <p:cond delay="1808"/>
                                          </p:stCondLst>
                                        </p:cTn>
                                        <p:tgtEl>
                                          <p:spTgt spid="14"/>
                                        </p:tgtEl>
                                      </p:cBhvr>
                                      <p:to x="100000" y="95000"/>
                                    </p:animScale>
                                    <p:animScale>
                                      <p:cBhvr>
                                        <p:cTn id="276" dur="166" decel="50000">
                                          <p:stCondLst>
                                            <p:cond delay="1834"/>
                                          </p:stCondLst>
                                        </p:cTn>
                                        <p:tgtEl>
                                          <p:spTgt spid="14"/>
                                        </p:tgtEl>
                                      </p:cBhvr>
                                      <p:to x="100000" y="100000"/>
                                    </p:animScale>
                                  </p:childTnLst>
                                </p:cTn>
                              </p:par>
                            </p:childTnLst>
                          </p:cTn>
                        </p:par>
                      </p:childTnLst>
                    </p:cTn>
                  </p:par>
                  <p:par>
                    <p:cTn id="277" fill="hold">
                      <p:stCondLst>
                        <p:cond delay="indefinite"/>
                      </p:stCondLst>
                      <p:childTnLst>
                        <p:par>
                          <p:cTn id="278" fill="hold">
                            <p:stCondLst>
                              <p:cond delay="0"/>
                            </p:stCondLst>
                            <p:childTnLst>
                              <p:par>
                                <p:cTn id="279" presetID="26" presetClass="entr" presetSubtype="0" fill="hold" grpId="0" nodeType="clickEffect">
                                  <p:stCondLst>
                                    <p:cond delay="0"/>
                                  </p:stCondLst>
                                  <p:childTnLst>
                                    <p:set>
                                      <p:cBhvr>
                                        <p:cTn id="280" dur="1" fill="hold">
                                          <p:stCondLst>
                                            <p:cond delay="0"/>
                                          </p:stCondLst>
                                        </p:cTn>
                                        <p:tgtEl>
                                          <p:spTgt spid="9"/>
                                        </p:tgtEl>
                                        <p:attrNameLst>
                                          <p:attrName>style.visibility</p:attrName>
                                        </p:attrNameLst>
                                      </p:cBhvr>
                                      <p:to>
                                        <p:strVal val="visible"/>
                                      </p:to>
                                    </p:set>
                                    <p:animEffect transition="in" filter="wipe(down)">
                                      <p:cBhvr>
                                        <p:cTn id="281" dur="580">
                                          <p:stCondLst>
                                            <p:cond delay="0"/>
                                          </p:stCondLst>
                                        </p:cTn>
                                        <p:tgtEl>
                                          <p:spTgt spid="9"/>
                                        </p:tgtEl>
                                      </p:cBhvr>
                                    </p:animEffect>
                                    <p:anim calcmode="lin" valueType="num">
                                      <p:cBhvr>
                                        <p:cTn id="282"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83"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84"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85"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86"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287" dur="26">
                                          <p:stCondLst>
                                            <p:cond delay="650"/>
                                          </p:stCondLst>
                                        </p:cTn>
                                        <p:tgtEl>
                                          <p:spTgt spid="9"/>
                                        </p:tgtEl>
                                      </p:cBhvr>
                                      <p:to x="100000" y="60000"/>
                                    </p:animScale>
                                    <p:animScale>
                                      <p:cBhvr>
                                        <p:cTn id="288" dur="166" decel="50000">
                                          <p:stCondLst>
                                            <p:cond delay="676"/>
                                          </p:stCondLst>
                                        </p:cTn>
                                        <p:tgtEl>
                                          <p:spTgt spid="9"/>
                                        </p:tgtEl>
                                      </p:cBhvr>
                                      <p:to x="100000" y="100000"/>
                                    </p:animScale>
                                    <p:animScale>
                                      <p:cBhvr>
                                        <p:cTn id="289" dur="26">
                                          <p:stCondLst>
                                            <p:cond delay="1312"/>
                                          </p:stCondLst>
                                        </p:cTn>
                                        <p:tgtEl>
                                          <p:spTgt spid="9"/>
                                        </p:tgtEl>
                                      </p:cBhvr>
                                      <p:to x="100000" y="80000"/>
                                    </p:animScale>
                                    <p:animScale>
                                      <p:cBhvr>
                                        <p:cTn id="290" dur="166" decel="50000">
                                          <p:stCondLst>
                                            <p:cond delay="1338"/>
                                          </p:stCondLst>
                                        </p:cTn>
                                        <p:tgtEl>
                                          <p:spTgt spid="9"/>
                                        </p:tgtEl>
                                      </p:cBhvr>
                                      <p:to x="100000" y="100000"/>
                                    </p:animScale>
                                    <p:animScale>
                                      <p:cBhvr>
                                        <p:cTn id="291" dur="26">
                                          <p:stCondLst>
                                            <p:cond delay="1642"/>
                                          </p:stCondLst>
                                        </p:cTn>
                                        <p:tgtEl>
                                          <p:spTgt spid="9"/>
                                        </p:tgtEl>
                                      </p:cBhvr>
                                      <p:to x="100000" y="90000"/>
                                    </p:animScale>
                                    <p:animScale>
                                      <p:cBhvr>
                                        <p:cTn id="292" dur="166" decel="50000">
                                          <p:stCondLst>
                                            <p:cond delay="1668"/>
                                          </p:stCondLst>
                                        </p:cTn>
                                        <p:tgtEl>
                                          <p:spTgt spid="9"/>
                                        </p:tgtEl>
                                      </p:cBhvr>
                                      <p:to x="100000" y="100000"/>
                                    </p:animScale>
                                    <p:animScale>
                                      <p:cBhvr>
                                        <p:cTn id="293" dur="26">
                                          <p:stCondLst>
                                            <p:cond delay="1808"/>
                                          </p:stCondLst>
                                        </p:cTn>
                                        <p:tgtEl>
                                          <p:spTgt spid="9"/>
                                        </p:tgtEl>
                                      </p:cBhvr>
                                      <p:to x="100000" y="95000"/>
                                    </p:animScale>
                                    <p:animScale>
                                      <p:cBhvr>
                                        <p:cTn id="294" dur="166" decel="50000">
                                          <p:stCondLst>
                                            <p:cond delay="1834"/>
                                          </p:stCondLst>
                                        </p:cTn>
                                        <p:tgtEl>
                                          <p:spTgt spid="9"/>
                                        </p:tgtEl>
                                      </p:cBhvr>
                                      <p:to x="100000" y="100000"/>
                                    </p:animScale>
                                  </p:childTnLst>
                                </p:cTn>
                              </p:par>
                            </p:childTnLst>
                          </p:cTn>
                        </p:par>
                      </p:childTnLst>
                    </p:cTn>
                  </p:par>
                  <p:par>
                    <p:cTn id="295" fill="hold">
                      <p:stCondLst>
                        <p:cond delay="indefinite"/>
                      </p:stCondLst>
                      <p:childTnLst>
                        <p:par>
                          <p:cTn id="296" fill="hold">
                            <p:stCondLst>
                              <p:cond delay="0"/>
                            </p:stCondLst>
                            <p:childTnLst>
                              <p:par>
                                <p:cTn id="297" presetID="26" presetClass="entr" presetSubtype="0" fill="hold" nodeType="clickEffect">
                                  <p:stCondLst>
                                    <p:cond delay="0"/>
                                  </p:stCondLst>
                                  <p:childTnLst>
                                    <p:set>
                                      <p:cBhvr>
                                        <p:cTn id="298" dur="1" fill="hold">
                                          <p:stCondLst>
                                            <p:cond delay="0"/>
                                          </p:stCondLst>
                                        </p:cTn>
                                        <p:tgtEl>
                                          <p:spTgt spid="32"/>
                                        </p:tgtEl>
                                        <p:attrNameLst>
                                          <p:attrName>style.visibility</p:attrName>
                                        </p:attrNameLst>
                                      </p:cBhvr>
                                      <p:to>
                                        <p:strVal val="visible"/>
                                      </p:to>
                                    </p:set>
                                    <p:animEffect transition="in" filter="wipe(down)">
                                      <p:cBhvr>
                                        <p:cTn id="299" dur="580">
                                          <p:stCondLst>
                                            <p:cond delay="0"/>
                                          </p:stCondLst>
                                        </p:cTn>
                                        <p:tgtEl>
                                          <p:spTgt spid="32"/>
                                        </p:tgtEl>
                                      </p:cBhvr>
                                    </p:animEffect>
                                    <p:anim calcmode="lin" valueType="num">
                                      <p:cBhvr>
                                        <p:cTn id="300"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301"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302"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303"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304"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305" dur="26">
                                          <p:stCondLst>
                                            <p:cond delay="650"/>
                                          </p:stCondLst>
                                        </p:cTn>
                                        <p:tgtEl>
                                          <p:spTgt spid="32"/>
                                        </p:tgtEl>
                                      </p:cBhvr>
                                      <p:to x="100000" y="60000"/>
                                    </p:animScale>
                                    <p:animScale>
                                      <p:cBhvr>
                                        <p:cTn id="306" dur="166" decel="50000">
                                          <p:stCondLst>
                                            <p:cond delay="676"/>
                                          </p:stCondLst>
                                        </p:cTn>
                                        <p:tgtEl>
                                          <p:spTgt spid="32"/>
                                        </p:tgtEl>
                                      </p:cBhvr>
                                      <p:to x="100000" y="100000"/>
                                    </p:animScale>
                                    <p:animScale>
                                      <p:cBhvr>
                                        <p:cTn id="307" dur="26">
                                          <p:stCondLst>
                                            <p:cond delay="1312"/>
                                          </p:stCondLst>
                                        </p:cTn>
                                        <p:tgtEl>
                                          <p:spTgt spid="32"/>
                                        </p:tgtEl>
                                      </p:cBhvr>
                                      <p:to x="100000" y="80000"/>
                                    </p:animScale>
                                    <p:animScale>
                                      <p:cBhvr>
                                        <p:cTn id="308" dur="166" decel="50000">
                                          <p:stCondLst>
                                            <p:cond delay="1338"/>
                                          </p:stCondLst>
                                        </p:cTn>
                                        <p:tgtEl>
                                          <p:spTgt spid="32"/>
                                        </p:tgtEl>
                                      </p:cBhvr>
                                      <p:to x="100000" y="100000"/>
                                    </p:animScale>
                                    <p:animScale>
                                      <p:cBhvr>
                                        <p:cTn id="309" dur="26">
                                          <p:stCondLst>
                                            <p:cond delay="1642"/>
                                          </p:stCondLst>
                                        </p:cTn>
                                        <p:tgtEl>
                                          <p:spTgt spid="32"/>
                                        </p:tgtEl>
                                      </p:cBhvr>
                                      <p:to x="100000" y="90000"/>
                                    </p:animScale>
                                    <p:animScale>
                                      <p:cBhvr>
                                        <p:cTn id="310" dur="166" decel="50000">
                                          <p:stCondLst>
                                            <p:cond delay="1668"/>
                                          </p:stCondLst>
                                        </p:cTn>
                                        <p:tgtEl>
                                          <p:spTgt spid="32"/>
                                        </p:tgtEl>
                                      </p:cBhvr>
                                      <p:to x="100000" y="100000"/>
                                    </p:animScale>
                                    <p:animScale>
                                      <p:cBhvr>
                                        <p:cTn id="311" dur="26">
                                          <p:stCondLst>
                                            <p:cond delay="1808"/>
                                          </p:stCondLst>
                                        </p:cTn>
                                        <p:tgtEl>
                                          <p:spTgt spid="32"/>
                                        </p:tgtEl>
                                      </p:cBhvr>
                                      <p:to x="100000" y="95000"/>
                                    </p:animScale>
                                    <p:animScale>
                                      <p:cBhvr>
                                        <p:cTn id="312" dur="166" decel="50000">
                                          <p:stCondLst>
                                            <p:cond delay="1834"/>
                                          </p:stCondLst>
                                        </p:cTn>
                                        <p:tgtEl>
                                          <p:spTgt spid="32"/>
                                        </p:tgtEl>
                                      </p:cBhvr>
                                      <p:to x="100000" y="100000"/>
                                    </p:animScale>
                                  </p:childTnLst>
                                </p:cTn>
                              </p:par>
                            </p:childTnLst>
                          </p:cTn>
                        </p:par>
                      </p:childTnLst>
                    </p:cTn>
                  </p:par>
                  <p:par>
                    <p:cTn id="313" fill="hold">
                      <p:stCondLst>
                        <p:cond delay="indefinite"/>
                      </p:stCondLst>
                      <p:childTnLst>
                        <p:par>
                          <p:cTn id="314" fill="hold">
                            <p:stCondLst>
                              <p:cond delay="0"/>
                            </p:stCondLst>
                            <p:childTnLst>
                              <p:par>
                                <p:cTn id="315" presetID="26" presetClass="entr" presetSubtype="0" fill="hold" grpId="0" nodeType="clickEffect">
                                  <p:stCondLst>
                                    <p:cond delay="0"/>
                                  </p:stCondLst>
                                  <p:childTnLst>
                                    <p:set>
                                      <p:cBhvr>
                                        <p:cTn id="316" dur="1" fill="hold">
                                          <p:stCondLst>
                                            <p:cond delay="0"/>
                                          </p:stCondLst>
                                        </p:cTn>
                                        <p:tgtEl>
                                          <p:spTgt spid="15"/>
                                        </p:tgtEl>
                                        <p:attrNameLst>
                                          <p:attrName>style.visibility</p:attrName>
                                        </p:attrNameLst>
                                      </p:cBhvr>
                                      <p:to>
                                        <p:strVal val="visible"/>
                                      </p:to>
                                    </p:set>
                                    <p:animEffect transition="in" filter="wipe(down)">
                                      <p:cBhvr>
                                        <p:cTn id="317" dur="580">
                                          <p:stCondLst>
                                            <p:cond delay="0"/>
                                          </p:stCondLst>
                                        </p:cTn>
                                        <p:tgtEl>
                                          <p:spTgt spid="15"/>
                                        </p:tgtEl>
                                      </p:cBhvr>
                                    </p:animEffect>
                                    <p:anim calcmode="lin" valueType="num">
                                      <p:cBhvr>
                                        <p:cTn id="318"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319"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320"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321"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322"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323" dur="26">
                                          <p:stCondLst>
                                            <p:cond delay="650"/>
                                          </p:stCondLst>
                                        </p:cTn>
                                        <p:tgtEl>
                                          <p:spTgt spid="15"/>
                                        </p:tgtEl>
                                      </p:cBhvr>
                                      <p:to x="100000" y="60000"/>
                                    </p:animScale>
                                    <p:animScale>
                                      <p:cBhvr>
                                        <p:cTn id="324" dur="166" decel="50000">
                                          <p:stCondLst>
                                            <p:cond delay="676"/>
                                          </p:stCondLst>
                                        </p:cTn>
                                        <p:tgtEl>
                                          <p:spTgt spid="15"/>
                                        </p:tgtEl>
                                      </p:cBhvr>
                                      <p:to x="100000" y="100000"/>
                                    </p:animScale>
                                    <p:animScale>
                                      <p:cBhvr>
                                        <p:cTn id="325" dur="26">
                                          <p:stCondLst>
                                            <p:cond delay="1312"/>
                                          </p:stCondLst>
                                        </p:cTn>
                                        <p:tgtEl>
                                          <p:spTgt spid="15"/>
                                        </p:tgtEl>
                                      </p:cBhvr>
                                      <p:to x="100000" y="80000"/>
                                    </p:animScale>
                                    <p:animScale>
                                      <p:cBhvr>
                                        <p:cTn id="326" dur="166" decel="50000">
                                          <p:stCondLst>
                                            <p:cond delay="1338"/>
                                          </p:stCondLst>
                                        </p:cTn>
                                        <p:tgtEl>
                                          <p:spTgt spid="15"/>
                                        </p:tgtEl>
                                      </p:cBhvr>
                                      <p:to x="100000" y="100000"/>
                                    </p:animScale>
                                    <p:animScale>
                                      <p:cBhvr>
                                        <p:cTn id="327" dur="26">
                                          <p:stCondLst>
                                            <p:cond delay="1642"/>
                                          </p:stCondLst>
                                        </p:cTn>
                                        <p:tgtEl>
                                          <p:spTgt spid="15"/>
                                        </p:tgtEl>
                                      </p:cBhvr>
                                      <p:to x="100000" y="90000"/>
                                    </p:animScale>
                                    <p:animScale>
                                      <p:cBhvr>
                                        <p:cTn id="328" dur="166" decel="50000">
                                          <p:stCondLst>
                                            <p:cond delay="1668"/>
                                          </p:stCondLst>
                                        </p:cTn>
                                        <p:tgtEl>
                                          <p:spTgt spid="15"/>
                                        </p:tgtEl>
                                      </p:cBhvr>
                                      <p:to x="100000" y="100000"/>
                                    </p:animScale>
                                    <p:animScale>
                                      <p:cBhvr>
                                        <p:cTn id="329" dur="26">
                                          <p:stCondLst>
                                            <p:cond delay="1808"/>
                                          </p:stCondLst>
                                        </p:cTn>
                                        <p:tgtEl>
                                          <p:spTgt spid="15"/>
                                        </p:tgtEl>
                                      </p:cBhvr>
                                      <p:to x="100000" y="95000"/>
                                    </p:animScale>
                                    <p:animScale>
                                      <p:cBhvr>
                                        <p:cTn id="330" dur="166" decel="50000">
                                          <p:stCondLst>
                                            <p:cond delay="1834"/>
                                          </p:stCondLst>
                                        </p:cTn>
                                        <p:tgtEl>
                                          <p:spTgt spid="15"/>
                                        </p:tgtEl>
                                      </p:cBhvr>
                                      <p:to x="100000" y="100000"/>
                                    </p:animScale>
                                  </p:childTnLst>
                                </p:cTn>
                              </p:par>
                            </p:childTnLst>
                          </p:cTn>
                        </p:par>
                      </p:childTnLst>
                    </p:cTn>
                  </p:par>
                  <p:par>
                    <p:cTn id="331" fill="hold">
                      <p:stCondLst>
                        <p:cond delay="indefinite"/>
                      </p:stCondLst>
                      <p:childTnLst>
                        <p:par>
                          <p:cTn id="332" fill="hold">
                            <p:stCondLst>
                              <p:cond delay="0"/>
                            </p:stCondLst>
                            <p:childTnLst>
                              <p:par>
                                <p:cTn id="333" presetID="26" presetClass="entr" presetSubtype="0" fill="hold" grpId="0" nodeType="clickEffect">
                                  <p:stCondLst>
                                    <p:cond delay="0"/>
                                  </p:stCondLst>
                                  <p:childTnLst>
                                    <p:set>
                                      <p:cBhvr>
                                        <p:cTn id="334" dur="1" fill="hold">
                                          <p:stCondLst>
                                            <p:cond delay="0"/>
                                          </p:stCondLst>
                                        </p:cTn>
                                        <p:tgtEl>
                                          <p:spTgt spid="48"/>
                                        </p:tgtEl>
                                        <p:attrNameLst>
                                          <p:attrName>style.visibility</p:attrName>
                                        </p:attrNameLst>
                                      </p:cBhvr>
                                      <p:to>
                                        <p:strVal val="visible"/>
                                      </p:to>
                                    </p:set>
                                    <p:animEffect transition="in" filter="wipe(down)">
                                      <p:cBhvr>
                                        <p:cTn id="335" dur="580">
                                          <p:stCondLst>
                                            <p:cond delay="0"/>
                                          </p:stCondLst>
                                        </p:cTn>
                                        <p:tgtEl>
                                          <p:spTgt spid="48"/>
                                        </p:tgtEl>
                                      </p:cBhvr>
                                    </p:animEffect>
                                    <p:anim calcmode="lin" valueType="num">
                                      <p:cBhvr>
                                        <p:cTn id="336" dur="1822" tmFilter="0,0; 0.14,0.36; 0.43,0.73; 0.71,0.91; 1.0,1.0">
                                          <p:stCondLst>
                                            <p:cond delay="0"/>
                                          </p:stCondLst>
                                        </p:cTn>
                                        <p:tgtEl>
                                          <p:spTgt spid="48"/>
                                        </p:tgtEl>
                                        <p:attrNameLst>
                                          <p:attrName>ppt_x</p:attrName>
                                        </p:attrNameLst>
                                      </p:cBhvr>
                                      <p:tavLst>
                                        <p:tav tm="0">
                                          <p:val>
                                            <p:strVal val="#ppt_x-0.25"/>
                                          </p:val>
                                        </p:tav>
                                        <p:tav tm="100000">
                                          <p:val>
                                            <p:strVal val="#ppt_x"/>
                                          </p:val>
                                        </p:tav>
                                      </p:tavLst>
                                    </p:anim>
                                    <p:anim calcmode="lin" valueType="num">
                                      <p:cBhvr>
                                        <p:cTn id="337" dur="664" tmFilter="0.0,0.0; 0.25,0.07; 0.50,0.2; 0.75,0.467; 1.0,1.0">
                                          <p:stCondLst>
                                            <p:cond delay="0"/>
                                          </p:stCondLst>
                                        </p:cTn>
                                        <p:tgtEl>
                                          <p:spTgt spid="48"/>
                                        </p:tgtEl>
                                        <p:attrNameLst>
                                          <p:attrName>ppt_y</p:attrName>
                                        </p:attrNameLst>
                                      </p:cBhvr>
                                      <p:tavLst>
                                        <p:tav tm="0" fmla="#ppt_y-sin(pi*$)/3">
                                          <p:val>
                                            <p:fltVal val="0.5"/>
                                          </p:val>
                                        </p:tav>
                                        <p:tav tm="100000">
                                          <p:val>
                                            <p:fltVal val="1"/>
                                          </p:val>
                                        </p:tav>
                                      </p:tavLst>
                                    </p:anim>
                                    <p:anim calcmode="lin" valueType="num">
                                      <p:cBhvr>
                                        <p:cTn id="338" dur="664" tmFilter="0, 0; 0.125,0.2665; 0.25,0.4; 0.375,0.465; 0.5,0.5;  0.625,0.535; 0.75,0.6; 0.875,0.7335; 1,1">
                                          <p:stCondLst>
                                            <p:cond delay="664"/>
                                          </p:stCondLst>
                                        </p:cTn>
                                        <p:tgtEl>
                                          <p:spTgt spid="48"/>
                                        </p:tgtEl>
                                        <p:attrNameLst>
                                          <p:attrName>ppt_y</p:attrName>
                                        </p:attrNameLst>
                                      </p:cBhvr>
                                      <p:tavLst>
                                        <p:tav tm="0" fmla="#ppt_y-sin(pi*$)/9">
                                          <p:val>
                                            <p:fltVal val="0"/>
                                          </p:val>
                                        </p:tav>
                                        <p:tav tm="100000">
                                          <p:val>
                                            <p:fltVal val="1"/>
                                          </p:val>
                                        </p:tav>
                                      </p:tavLst>
                                    </p:anim>
                                    <p:anim calcmode="lin" valueType="num">
                                      <p:cBhvr>
                                        <p:cTn id="339" dur="332" tmFilter="0, 0; 0.125,0.2665; 0.25,0.4; 0.375,0.465; 0.5,0.5;  0.625,0.535; 0.75,0.6; 0.875,0.7335; 1,1">
                                          <p:stCondLst>
                                            <p:cond delay="1324"/>
                                          </p:stCondLst>
                                        </p:cTn>
                                        <p:tgtEl>
                                          <p:spTgt spid="48"/>
                                        </p:tgtEl>
                                        <p:attrNameLst>
                                          <p:attrName>ppt_y</p:attrName>
                                        </p:attrNameLst>
                                      </p:cBhvr>
                                      <p:tavLst>
                                        <p:tav tm="0" fmla="#ppt_y-sin(pi*$)/27">
                                          <p:val>
                                            <p:fltVal val="0"/>
                                          </p:val>
                                        </p:tav>
                                        <p:tav tm="100000">
                                          <p:val>
                                            <p:fltVal val="1"/>
                                          </p:val>
                                        </p:tav>
                                      </p:tavLst>
                                    </p:anim>
                                    <p:anim calcmode="lin" valueType="num">
                                      <p:cBhvr>
                                        <p:cTn id="340" dur="164" tmFilter="0, 0; 0.125,0.2665; 0.25,0.4; 0.375,0.465; 0.5,0.5;  0.625,0.535; 0.75,0.6; 0.875,0.7335; 1,1">
                                          <p:stCondLst>
                                            <p:cond delay="1656"/>
                                          </p:stCondLst>
                                        </p:cTn>
                                        <p:tgtEl>
                                          <p:spTgt spid="48"/>
                                        </p:tgtEl>
                                        <p:attrNameLst>
                                          <p:attrName>ppt_y</p:attrName>
                                        </p:attrNameLst>
                                      </p:cBhvr>
                                      <p:tavLst>
                                        <p:tav tm="0" fmla="#ppt_y-sin(pi*$)/81">
                                          <p:val>
                                            <p:fltVal val="0"/>
                                          </p:val>
                                        </p:tav>
                                        <p:tav tm="100000">
                                          <p:val>
                                            <p:fltVal val="1"/>
                                          </p:val>
                                        </p:tav>
                                      </p:tavLst>
                                    </p:anim>
                                    <p:animScale>
                                      <p:cBhvr>
                                        <p:cTn id="341" dur="26">
                                          <p:stCondLst>
                                            <p:cond delay="650"/>
                                          </p:stCondLst>
                                        </p:cTn>
                                        <p:tgtEl>
                                          <p:spTgt spid="48"/>
                                        </p:tgtEl>
                                      </p:cBhvr>
                                      <p:to x="100000" y="60000"/>
                                    </p:animScale>
                                    <p:animScale>
                                      <p:cBhvr>
                                        <p:cTn id="342" dur="166" decel="50000">
                                          <p:stCondLst>
                                            <p:cond delay="676"/>
                                          </p:stCondLst>
                                        </p:cTn>
                                        <p:tgtEl>
                                          <p:spTgt spid="48"/>
                                        </p:tgtEl>
                                      </p:cBhvr>
                                      <p:to x="100000" y="100000"/>
                                    </p:animScale>
                                    <p:animScale>
                                      <p:cBhvr>
                                        <p:cTn id="343" dur="26">
                                          <p:stCondLst>
                                            <p:cond delay="1312"/>
                                          </p:stCondLst>
                                        </p:cTn>
                                        <p:tgtEl>
                                          <p:spTgt spid="48"/>
                                        </p:tgtEl>
                                      </p:cBhvr>
                                      <p:to x="100000" y="80000"/>
                                    </p:animScale>
                                    <p:animScale>
                                      <p:cBhvr>
                                        <p:cTn id="344" dur="166" decel="50000">
                                          <p:stCondLst>
                                            <p:cond delay="1338"/>
                                          </p:stCondLst>
                                        </p:cTn>
                                        <p:tgtEl>
                                          <p:spTgt spid="48"/>
                                        </p:tgtEl>
                                      </p:cBhvr>
                                      <p:to x="100000" y="100000"/>
                                    </p:animScale>
                                    <p:animScale>
                                      <p:cBhvr>
                                        <p:cTn id="345" dur="26">
                                          <p:stCondLst>
                                            <p:cond delay="1642"/>
                                          </p:stCondLst>
                                        </p:cTn>
                                        <p:tgtEl>
                                          <p:spTgt spid="48"/>
                                        </p:tgtEl>
                                      </p:cBhvr>
                                      <p:to x="100000" y="90000"/>
                                    </p:animScale>
                                    <p:animScale>
                                      <p:cBhvr>
                                        <p:cTn id="346" dur="166" decel="50000">
                                          <p:stCondLst>
                                            <p:cond delay="1668"/>
                                          </p:stCondLst>
                                        </p:cTn>
                                        <p:tgtEl>
                                          <p:spTgt spid="48"/>
                                        </p:tgtEl>
                                      </p:cBhvr>
                                      <p:to x="100000" y="100000"/>
                                    </p:animScale>
                                    <p:animScale>
                                      <p:cBhvr>
                                        <p:cTn id="347" dur="26">
                                          <p:stCondLst>
                                            <p:cond delay="1808"/>
                                          </p:stCondLst>
                                        </p:cTn>
                                        <p:tgtEl>
                                          <p:spTgt spid="48"/>
                                        </p:tgtEl>
                                      </p:cBhvr>
                                      <p:to x="100000" y="95000"/>
                                    </p:animScale>
                                    <p:animScale>
                                      <p:cBhvr>
                                        <p:cTn id="348" dur="166" decel="50000">
                                          <p:stCondLst>
                                            <p:cond delay="1834"/>
                                          </p:stCondLst>
                                        </p:cTn>
                                        <p:tgtEl>
                                          <p:spTgt spid="48"/>
                                        </p:tgtEl>
                                      </p:cBhvr>
                                      <p:to x="100000" y="100000"/>
                                    </p:animScale>
                                  </p:childTnLst>
                                </p:cTn>
                              </p:par>
                            </p:childTnLst>
                          </p:cTn>
                        </p:par>
                      </p:childTnLst>
                    </p:cTn>
                  </p:par>
                  <p:par>
                    <p:cTn id="349" fill="hold">
                      <p:stCondLst>
                        <p:cond delay="indefinite"/>
                      </p:stCondLst>
                      <p:childTnLst>
                        <p:par>
                          <p:cTn id="350" fill="hold">
                            <p:stCondLst>
                              <p:cond delay="0"/>
                            </p:stCondLst>
                            <p:childTnLst>
                              <p:par>
                                <p:cTn id="351" presetID="26" presetClass="entr" presetSubtype="0" fill="hold" nodeType="clickEffect">
                                  <p:stCondLst>
                                    <p:cond delay="0"/>
                                  </p:stCondLst>
                                  <p:childTnLst>
                                    <p:set>
                                      <p:cBhvr>
                                        <p:cTn id="352" dur="1" fill="hold">
                                          <p:stCondLst>
                                            <p:cond delay="0"/>
                                          </p:stCondLst>
                                        </p:cTn>
                                        <p:tgtEl>
                                          <p:spTgt spid="51"/>
                                        </p:tgtEl>
                                        <p:attrNameLst>
                                          <p:attrName>style.visibility</p:attrName>
                                        </p:attrNameLst>
                                      </p:cBhvr>
                                      <p:to>
                                        <p:strVal val="visible"/>
                                      </p:to>
                                    </p:set>
                                    <p:animEffect transition="in" filter="wipe(down)">
                                      <p:cBhvr>
                                        <p:cTn id="353" dur="580">
                                          <p:stCondLst>
                                            <p:cond delay="0"/>
                                          </p:stCondLst>
                                        </p:cTn>
                                        <p:tgtEl>
                                          <p:spTgt spid="51"/>
                                        </p:tgtEl>
                                      </p:cBhvr>
                                    </p:animEffect>
                                    <p:anim calcmode="lin" valueType="num">
                                      <p:cBhvr>
                                        <p:cTn id="354" dur="1822" tmFilter="0,0; 0.14,0.36; 0.43,0.73; 0.71,0.91; 1.0,1.0">
                                          <p:stCondLst>
                                            <p:cond delay="0"/>
                                          </p:stCondLst>
                                        </p:cTn>
                                        <p:tgtEl>
                                          <p:spTgt spid="51"/>
                                        </p:tgtEl>
                                        <p:attrNameLst>
                                          <p:attrName>ppt_x</p:attrName>
                                        </p:attrNameLst>
                                      </p:cBhvr>
                                      <p:tavLst>
                                        <p:tav tm="0">
                                          <p:val>
                                            <p:strVal val="#ppt_x-0.25"/>
                                          </p:val>
                                        </p:tav>
                                        <p:tav tm="100000">
                                          <p:val>
                                            <p:strVal val="#ppt_x"/>
                                          </p:val>
                                        </p:tav>
                                      </p:tavLst>
                                    </p:anim>
                                    <p:anim calcmode="lin" valueType="num">
                                      <p:cBhvr>
                                        <p:cTn id="355" dur="664" tmFilter="0.0,0.0; 0.25,0.07; 0.50,0.2; 0.75,0.467; 1.0,1.0">
                                          <p:stCondLst>
                                            <p:cond delay="0"/>
                                          </p:stCondLst>
                                        </p:cTn>
                                        <p:tgtEl>
                                          <p:spTgt spid="51"/>
                                        </p:tgtEl>
                                        <p:attrNameLst>
                                          <p:attrName>ppt_y</p:attrName>
                                        </p:attrNameLst>
                                      </p:cBhvr>
                                      <p:tavLst>
                                        <p:tav tm="0" fmla="#ppt_y-sin(pi*$)/3">
                                          <p:val>
                                            <p:fltVal val="0.5"/>
                                          </p:val>
                                        </p:tav>
                                        <p:tav tm="100000">
                                          <p:val>
                                            <p:fltVal val="1"/>
                                          </p:val>
                                        </p:tav>
                                      </p:tavLst>
                                    </p:anim>
                                    <p:anim calcmode="lin" valueType="num">
                                      <p:cBhvr>
                                        <p:cTn id="356" dur="664" tmFilter="0, 0; 0.125,0.2665; 0.25,0.4; 0.375,0.465; 0.5,0.5;  0.625,0.535; 0.75,0.6; 0.875,0.7335; 1,1">
                                          <p:stCondLst>
                                            <p:cond delay="664"/>
                                          </p:stCondLst>
                                        </p:cTn>
                                        <p:tgtEl>
                                          <p:spTgt spid="51"/>
                                        </p:tgtEl>
                                        <p:attrNameLst>
                                          <p:attrName>ppt_y</p:attrName>
                                        </p:attrNameLst>
                                      </p:cBhvr>
                                      <p:tavLst>
                                        <p:tav tm="0" fmla="#ppt_y-sin(pi*$)/9">
                                          <p:val>
                                            <p:fltVal val="0"/>
                                          </p:val>
                                        </p:tav>
                                        <p:tav tm="100000">
                                          <p:val>
                                            <p:fltVal val="1"/>
                                          </p:val>
                                        </p:tav>
                                      </p:tavLst>
                                    </p:anim>
                                    <p:anim calcmode="lin" valueType="num">
                                      <p:cBhvr>
                                        <p:cTn id="357" dur="332" tmFilter="0, 0; 0.125,0.2665; 0.25,0.4; 0.375,0.465; 0.5,0.5;  0.625,0.535; 0.75,0.6; 0.875,0.7335; 1,1">
                                          <p:stCondLst>
                                            <p:cond delay="1324"/>
                                          </p:stCondLst>
                                        </p:cTn>
                                        <p:tgtEl>
                                          <p:spTgt spid="51"/>
                                        </p:tgtEl>
                                        <p:attrNameLst>
                                          <p:attrName>ppt_y</p:attrName>
                                        </p:attrNameLst>
                                      </p:cBhvr>
                                      <p:tavLst>
                                        <p:tav tm="0" fmla="#ppt_y-sin(pi*$)/27">
                                          <p:val>
                                            <p:fltVal val="0"/>
                                          </p:val>
                                        </p:tav>
                                        <p:tav tm="100000">
                                          <p:val>
                                            <p:fltVal val="1"/>
                                          </p:val>
                                        </p:tav>
                                      </p:tavLst>
                                    </p:anim>
                                    <p:anim calcmode="lin" valueType="num">
                                      <p:cBhvr>
                                        <p:cTn id="358" dur="164" tmFilter="0, 0; 0.125,0.2665; 0.25,0.4; 0.375,0.465; 0.5,0.5;  0.625,0.535; 0.75,0.6; 0.875,0.7335; 1,1">
                                          <p:stCondLst>
                                            <p:cond delay="1656"/>
                                          </p:stCondLst>
                                        </p:cTn>
                                        <p:tgtEl>
                                          <p:spTgt spid="51"/>
                                        </p:tgtEl>
                                        <p:attrNameLst>
                                          <p:attrName>ppt_y</p:attrName>
                                        </p:attrNameLst>
                                      </p:cBhvr>
                                      <p:tavLst>
                                        <p:tav tm="0" fmla="#ppt_y-sin(pi*$)/81">
                                          <p:val>
                                            <p:fltVal val="0"/>
                                          </p:val>
                                        </p:tav>
                                        <p:tav tm="100000">
                                          <p:val>
                                            <p:fltVal val="1"/>
                                          </p:val>
                                        </p:tav>
                                      </p:tavLst>
                                    </p:anim>
                                    <p:animScale>
                                      <p:cBhvr>
                                        <p:cTn id="359" dur="26">
                                          <p:stCondLst>
                                            <p:cond delay="650"/>
                                          </p:stCondLst>
                                        </p:cTn>
                                        <p:tgtEl>
                                          <p:spTgt spid="51"/>
                                        </p:tgtEl>
                                      </p:cBhvr>
                                      <p:to x="100000" y="60000"/>
                                    </p:animScale>
                                    <p:animScale>
                                      <p:cBhvr>
                                        <p:cTn id="360" dur="166" decel="50000">
                                          <p:stCondLst>
                                            <p:cond delay="676"/>
                                          </p:stCondLst>
                                        </p:cTn>
                                        <p:tgtEl>
                                          <p:spTgt spid="51"/>
                                        </p:tgtEl>
                                      </p:cBhvr>
                                      <p:to x="100000" y="100000"/>
                                    </p:animScale>
                                    <p:animScale>
                                      <p:cBhvr>
                                        <p:cTn id="361" dur="26">
                                          <p:stCondLst>
                                            <p:cond delay="1312"/>
                                          </p:stCondLst>
                                        </p:cTn>
                                        <p:tgtEl>
                                          <p:spTgt spid="51"/>
                                        </p:tgtEl>
                                      </p:cBhvr>
                                      <p:to x="100000" y="80000"/>
                                    </p:animScale>
                                    <p:animScale>
                                      <p:cBhvr>
                                        <p:cTn id="362" dur="166" decel="50000">
                                          <p:stCondLst>
                                            <p:cond delay="1338"/>
                                          </p:stCondLst>
                                        </p:cTn>
                                        <p:tgtEl>
                                          <p:spTgt spid="51"/>
                                        </p:tgtEl>
                                      </p:cBhvr>
                                      <p:to x="100000" y="100000"/>
                                    </p:animScale>
                                    <p:animScale>
                                      <p:cBhvr>
                                        <p:cTn id="363" dur="26">
                                          <p:stCondLst>
                                            <p:cond delay="1642"/>
                                          </p:stCondLst>
                                        </p:cTn>
                                        <p:tgtEl>
                                          <p:spTgt spid="51"/>
                                        </p:tgtEl>
                                      </p:cBhvr>
                                      <p:to x="100000" y="90000"/>
                                    </p:animScale>
                                    <p:animScale>
                                      <p:cBhvr>
                                        <p:cTn id="364" dur="166" decel="50000">
                                          <p:stCondLst>
                                            <p:cond delay="1668"/>
                                          </p:stCondLst>
                                        </p:cTn>
                                        <p:tgtEl>
                                          <p:spTgt spid="51"/>
                                        </p:tgtEl>
                                      </p:cBhvr>
                                      <p:to x="100000" y="100000"/>
                                    </p:animScale>
                                    <p:animScale>
                                      <p:cBhvr>
                                        <p:cTn id="365" dur="26">
                                          <p:stCondLst>
                                            <p:cond delay="1808"/>
                                          </p:stCondLst>
                                        </p:cTn>
                                        <p:tgtEl>
                                          <p:spTgt spid="51"/>
                                        </p:tgtEl>
                                      </p:cBhvr>
                                      <p:to x="100000" y="95000"/>
                                    </p:animScale>
                                    <p:animScale>
                                      <p:cBhvr>
                                        <p:cTn id="366" dur="166" decel="50000">
                                          <p:stCondLst>
                                            <p:cond delay="1834"/>
                                          </p:stCondLst>
                                        </p:cTn>
                                        <p:tgtEl>
                                          <p:spTgt spid="51"/>
                                        </p:tgtEl>
                                      </p:cBhvr>
                                      <p:to x="100000" y="100000"/>
                                    </p:animScale>
                                  </p:childTnLst>
                                </p:cTn>
                              </p:par>
                            </p:childTnLst>
                          </p:cTn>
                        </p:par>
                      </p:childTnLst>
                    </p:cTn>
                  </p:par>
                  <p:par>
                    <p:cTn id="367" fill="hold">
                      <p:stCondLst>
                        <p:cond delay="indefinite"/>
                      </p:stCondLst>
                      <p:childTnLst>
                        <p:par>
                          <p:cTn id="368" fill="hold">
                            <p:stCondLst>
                              <p:cond delay="0"/>
                            </p:stCondLst>
                            <p:childTnLst>
                              <p:par>
                                <p:cTn id="369" presetID="26" presetClass="entr" presetSubtype="0" fill="hold" grpId="0" nodeType="clickEffect">
                                  <p:stCondLst>
                                    <p:cond delay="0"/>
                                  </p:stCondLst>
                                  <p:childTnLst>
                                    <p:set>
                                      <p:cBhvr>
                                        <p:cTn id="370" dur="1" fill="hold">
                                          <p:stCondLst>
                                            <p:cond delay="0"/>
                                          </p:stCondLst>
                                        </p:cTn>
                                        <p:tgtEl>
                                          <p:spTgt spid="49"/>
                                        </p:tgtEl>
                                        <p:attrNameLst>
                                          <p:attrName>style.visibility</p:attrName>
                                        </p:attrNameLst>
                                      </p:cBhvr>
                                      <p:to>
                                        <p:strVal val="visible"/>
                                      </p:to>
                                    </p:set>
                                    <p:animEffect transition="in" filter="wipe(down)">
                                      <p:cBhvr>
                                        <p:cTn id="371" dur="580">
                                          <p:stCondLst>
                                            <p:cond delay="0"/>
                                          </p:stCondLst>
                                        </p:cTn>
                                        <p:tgtEl>
                                          <p:spTgt spid="49"/>
                                        </p:tgtEl>
                                      </p:cBhvr>
                                    </p:animEffect>
                                    <p:anim calcmode="lin" valueType="num">
                                      <p:cBhvr>
                                        <p:cTn id="372" dur="1822" tmFilter="0,0; 0.14,0.36; 0.43,0.73; 0.71,0.91; 1.0,1.0">
                                          <p:stCondLst>
                                            <p:cond delay="0"/>
                                          </p:stCondLst>
                                        </p:cTn>
                                        <p:tgtEl>
                                          <p:spTgt spid="49"/>
                                        </p:tgtEl>
                                        <p:attrNameLst>
                                          <p:attrName>ppt_x</p:attrName>
                                        </p:attrNameLst>
                                      </p:cBhvr>
                                      <p:tavLst>
                                        <p:tav tm="0">
                                          <p:val>
                                            <p:strVal val="#ppt_x-0.25"/>
                                          </p:val>
                                        </p:tav>
                                        <p:tav tm="100000">
                                          <p:val>
                                            <p:strVal val="#ppt_x"/>
                                          </p:val>
                                        </p:tav>
                                      </p:tavLst>
                                    </p:anim>
                                    <p:anim calcmode="lin" valueType="num">
                                      <p:cBhvr>
                                        <p:cTn id="373" dur="664" tmFilter="0.0,0.0; 0.25,0.07; 0.50,0.2; 0.75,0.467; 1.0,1.0">
                                          <p:stCondLst>
                                            <p:cond delay="0"/>
                                          </p:stCondLst>
                                        </p:cTn>
                                        <p:tgtEl>
                                          <p:spTgt spid="49"/>
                                        </p:tgtEl>
                                        <p:attrNameLst>
                                          <p:attrName>ppt_y</p:attrName>
                                        </p:attrNameLst>
                                      </p:cBhvr>
                                      <p:tavLst>
                                        <p:tav tm="0" fmla="#ppt_y-sin(pi*$)/3">
                                          <p:val>
                                            <p:fltVal val="0.5"/>
                                          </p:val>
                                        </p:tav>
                                        <p:tav tm="100000">
                                          <p:val>
                                            <p:fltVal val="1"/>
                                          </p:val>
                                        </p:tav>
                                      </p:tavLst>
                                    </p:anim>
                                    <p:anim calcmode="lin" valueType="num">
                                      <p:cBhvr>
                                        <p:cTn id="374" dur="664" tmFilter="0, 0; 0.125,0.2665; 0.25,0.4; 0.375,0.465; 0.5,0.5;  0.625,0.535; 0.75,0.6; 0.875,0.7335; 1,1">
                                          <p:stCondLst>
                                            <p:cond delay="664"/>
                                          </p:stCondLst>
                                        </p:cTn>
                                        <p:tgtEl>
                                          <p:spTgt spid="49"/>
                                        </p:tgtEl>
                                        <p:attrNameLst>
                                          <p:attrName>ppt_y</p:attrName>
                                        </p:attrNameLst>
                                      </p:cBhvr>
                                      <p:tavLst>
                                        <p:tav tm="0" fmla="#ppt_y-sin(pi*$)/9">
                                          <p:val>
                                            <p:fltVal val="0"/>
                                          </p:val>
                                        </p:tav>
                                        <p:tav tm="100000">
                                          <p:val>
                                            <p:fltVal val="1"/>
                                          </p:val>
                                        </p:tav>
                                      </p:tavLst>
                                    </p:anim>
                                    <p:anim calcmode="lin" valueType="num">
                                      <p:cBhvr>
                                        <p:cTn id="375" dur="332" tmFilter="0, 0; 0.125,0.2665; 0.25,0.4; 0.375,0.465; 0.5,0.5;  0.625,0.535; 0.75,0.6; 0.875,0.7335; 1,1">
                                          <p:stCondLst>
                                            <p:cond delay="1324"/>
                                          </p:stCondLst>
                                        </p:cTn>
                                        <p:tgtEl>
                                          <p:spTgt spid="49"/>
                                        </p:tgtEl>
                                        <p:attrNameLst>
                                          <p:attrName>ppt_y</p:attrName>
                                        </p:attrNameLst>
                                      </p:cBhvr>
                                      <p:tavLst>
                                        <p:tav tm="0" fmla="#ppt_y-sin(pi*$)/27">
                                          <p:val>
                                            <p:fltVal val="0"/>
                                          </p:val>
                                        </p:tav>
                                        <p:tav tm="100000">
                                          <p:val>
                                            <p:fltVal val="1"/>
                                          </p:val>
                                        </p:tav>
                                      </p:tavLst>
                                    </p:anim>
                                    <p:anim calcmode="lin" valueType="num">
                                      <p:cBhvr>
                                        <p:cTn id="376" dur="164" tmFilter="0, 0; 0.125,0.2665; 0.25,0.4; 0.375,0.465; 0.5,0.5;  0.625,0.535; 0.75,0.6; 0.875,0.7335; 1,1">
                                          <p:stCondLst>
                                            <p:cond delay="1656"/>
                                          </p:stCondLst>
                                        </p:cTn>
                                        <p:tgtEl>
                                          <p:spTgt spid="49"/>
                                        </p:tgtEl>
                                        <p:attrNameLst>
                                          <p:attrName>ppt_y</p:attrName>
                                        </p:attrNameLst>
                                      </p:cBhvr>
                                      <p:tavLst>
                                        <p:tav tm="0" fmla="#ppt_y-sin(pi*$)/81">
                                          <p:val>
                                            <p:fltVal val="0"/>
                                          </p:val>
                                        </p:tav>
                                        <p:tav tm="100000">
                                          <p:val>
                                            <p:fltVal val="1"/>
                                          </p:val>
                                        </p:tav>
                                      </p:tavLst>
                                    </p:anim>
                                    <p:animScale>
                                      <p:cBhvr>
                                        <p:cTn id="377" dur="26">
                                          <p:stCondLst>
                                            <p:cond delay="650"/>
                                          </p:stCondLst>
                                        </p:cTn>
                                        <p:tgtEl>
                                          <p:spTgt spid="49"/>
                                        </p:tgtEl>
                                      </p:cBhvr>
                                      <p:to x="100000" y="60000"/>
                                    </p:animScale>
                                    <p:animScale>
                                      <p:cBhvr>
                                        <p:cTn id="378" dur="166" decel="50000">
                                          <p:stCondLst>
                                            <p:cond delay="676"/>
                                          </p:stCondLst>
                                        </p:cTn>
                                        <p:tgtEl>
                                          <p:spTgt spid="49"/>
                                        </p:tgtEl>
                                      </p:cBhvr>
                                      <p:to x="100000" y="100000"/>
                                    </p:animScale>
                                    <p:animScale>
                                      <p:cBhvr>
                                        <p:cTn id="379" dur="26">
                                          <p:stCondLst>
                                            <p:cond delay="1312"/>
                                          </p:stCondLst>
                                        </p:cTn>
                                        <p:tgtEl>
                                          <p:spTgt spid="49"/>
                                        </p:tgtEl>
                                      </p:cBhvr>
                                      <p:to x="100000" y="80000"/>
                                    </p:animScale>
                                    <p:animScale>
                                      <p:cBhvr>
                                        <p:cTn id="380" dur="166" decel="50000">
                                          <p:stCondLst>
                                            <p:cond delay="1338"/>
                                          </p:stCondLst>
                                        </p:cTn>
                                        <p:tgtEl>
                                          <p:spTgt spid="49"/>
                                        </p:tgtEl>
                                      </p:cBhvr>
                                      <p:to x="100000" y="100000"/>
                                    </p:animScale>
                                    <p:animScale>
                                      <p:cBhvr>
                                        <p:cTn id="381" dur="26">
                                          <p:stCondLst>
                                            <p:cond delay="1642"/>
                                          </p:stCondLst>
                                        </p:cTn>
                                        <p:tgtEl>
                                          <p:spTgt spid="49"/>
                                        </p:tgtEl>
                                      </p:cBhvr>
                                      <p:to x="100000" y="90000"/>
                                    </p:animScale>
                                    <p:animScale>
                                      <p:cBhvr>
                                        <p:cTn id="382" dur="166" decel="50000">
                                          <p:stCondLst>
                                            <p:cond delay="1668"/>
                                          </p:stCondLst>
                                        </p:cTn>
                                        <p:tgtEl>
                                          <p:spTgt spid="49"/>
                                        </p:tgtEl>
                                      </p:cBhvr>
                                      <p:to x="100000" y="100000"/>
                                    </p:animScale>
                                    <p:animScale>
                                      <p:cBhvr>
                                        <p:cTn id="383" dur="26">
                                          <p:stCondLst>
                                            <p:cond delay="1808"/>
                                          </p:stCondLst>
                                        </p:cTn>
                                        <p:tgtEl>
                                          <p:spTgt spid="49"/>
                                        </p:tgtEl>
                                      </p:cBhvr>
                                      <p:to x="100000" y="95000"/>
                                    </p:animScale>
                                    <p:animScale>
                                      <p:cBhvr>
                                        <p:cTn id="384" dur="166" decel="50000">
                                          <p:stCondLst>
                                            <p:cond delay="1834"/>
                                          </p:stCondLst>
                                        </p:cTn>
                                        <p:tgtEl>
                                          <p:spTgt spid="49"/>
                                        </p:tgtEl>
                                      </p:cBhvr>
                                      <p:to x="100000" y="100000"/>
                                    </p:animScale>
                                  </p:childTnLst>
                                </p:cTn>
                              </p:par>
                            </p:childTnLst>
                          </p:cTn>
                        </p:par>
                      </p:childTnLst>
                    </p:cTn>
                  </p:par>
                  <p:par>
                    <p:cTn id="385" fill="hold">
                      <p:stCondLst>
                        <p:cond delay="indefinite"/>
                      </p:stCondLst>
                      <p:childTnLst>
                        <p:par>
                          <p:cTn id="386" fill="hold">
                            <p:stCondLst>
                              <p:cond delay="0"/>
                            </p:stCondLst>
                            <p:childTnLst>
                              <p:par>
                                <p:cTn id="387" presetID="2" presetClass="entr" presetSubtype="4" fill="hold" nodeType="clickEffect">
                                  <p:stCondLst>
                                    <p:cond delay="0"/>
                                  </p:stCondLst>
                                  <p:childTnLst>
                                    <p:set>
                                      <p:cBhvr>
                                        <p:cTn id="388" dur="1" fill="hold">
                                          <p:stCondLst>
                                            <p:cond delay="0"/>
                                          </p:stCondLst>
                                        </p:cTn>
                                        <p:tgtEl>
                                          <p:spTgt spid="36"/>
                                        </p:tgtEl>
                                        <p:attrNameLst>
                                          <p:attrName>style.visibility</p:attrName>
                                        </p:attrNameLst>
                                      </p:cBhvr>
                                      <p:to>
                                        <p:strVal val="visible"/>
                                      </p:to>
                                    </p:set>
                                    <p:anim calcmode="lin" valueType="num">
                                      <p:cBhvr additive="base">
                                        <p:cTn id="389" dur="500" fill="hold"/>
                                        <p:tgtEl>
                                          <p:spTgt spid="36"/>
                                        </p:tgtEl>
                                        <p:attrNameLst>
                                          <p:attrName>ppt_x</p:attrName>
                                        </p:attrNameLst>
                                      </p:cBhvr>
                                      <p:tavLst>
                                        <p:tav tm="0">
                                          <p:val>
                                            <p:strVal val="#ppt_x"/>
                                          </p:val>
                                        </p:tav>
                                        <p:tav tm="100000">
                                          <p:val>
                                            <p:strVal val="#ppt_x"/>
                                          </p:val>
                                        </p:tav>
                                      </p:tavLst>
                                    </p:anim>
                                    <p:anim calcmode="lin" valueType="num">
                                      <p:cBhvr additive="base">
                                        <p:cTn id="390"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91" fill="hold">
                      <p:stCondLst>
                        <p:cond delay="indefinite"/>
                      </p:stCondLst>
                      <p:childTnLst>
                        <p:par>
                          <p:cTn id="392" fill="hold">
                            <p:stCondLst>
                              <p:cond delay="0"/>
                            </p:stCondLst>
                            <p:childTnLst>
                              <p:par>
                                <p:cTn id="393" presetID="2" presetClass="entr" presetSubtype="4" fill="hold" nodeType="clickEffect">
                                  <p:stCondLst>
                                    <p:cond delay="0"/>
                                  </p:stCondLst>
                                  <p:childTnLst>
                                    <p:set>
                                      <p:cBhvr>
                                        <p:cTn id="394" dur="1" fill="hold">
                                          <p:stCondLst>
                                            <p:cond delay="0"/>
                                          </p:stCondLst>
                                        </p:cTn>
                                        <p:tgtEl>
                                          <p:spTgt spid="38"/>
                                        </p:tgtEl>
                                        <p:attrNameLst>
                                          <p:attrName>style.visibility</p:attrName>
                                        </p:attrNameLst>
                                      </p:cBhvr>
                                      <p:to>
                                        <p:strVal val="visible"/>
                                      </p:to>
                                    </p:set>
                                    <p:anim calcmode="lin" valueType="num">
                                      <p:cBhvr additive="base">
                                        <p:cTn id="395" dur="500" fill="hold"/>
                                        <p:tgtEl>
                                          <p:spTgt spid="38"/>
                                        </p:tgtEl>
                                        <p:attrNameLst>
                                          <p:attrName>ppt_x</p:attrName>
                                        </p:attrNameLst>
                                      </p:cBhvr>
                                      <p:tavLst>
                                        <p:tav tm="0">
                                          <p:val>
                                            <p:strVal val="#ppt_x"/>
                                          </p:val>
                                        </p:tav>
                                        <p:tav tm="100000">
                                          <p:val>
                                            <p:strVal val="#ppt_x"/>
                                          </p:val>
                                        </p:tav>
                                      </p:tavLst>
                                    </p:anim>
                                    <p:anim calcmode="lin" valueType="num">
                                      <p:cBhvr additive="base">
                                        <p:cTn id="396"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397" fill="hold">
                      <p:stCondLst>
                        <p:cond delay="indefinite"/>
                      </p:stCondLst>
                      <p:childTnLst>
                        <p:par>
                          <p:cTn id="398" fill="hold">
                            <p:stCondLst>
                              <p:cond delay="0"/>
                            </p:stCondLst>
                            <p:childTnLst>
                              <p:par>
                                <p:cTn id="399" presetID="2" presetClass="entr" presetSubtype="4" fill="hold" nodeType="clickEffect">
                                  <p:stCondLst>
                                    <p:cond delay="0"/>
                                  </p:stCondLst>
                                  <p:childTnLst>
                                    <p:set>
                                      <p:cBhvr>
                                        <p:cTn id="400" dur="1" fill="hold">
                                          <p:stCondLst>
                                            <p:cond delay="0"/>
                                          </p:stCondLst>
                                        </p:cTn>
                                        <p:tgtEl>
                                          <p:spTgt spid="47"/>
                                        </p:tgtEl>
                                        <p:attrNameLst>
                                          <p:attrName>style.visibility</p:attrName>
                                        </p:attrNameLst>
                                      </p:cBhvr>
                                      <p:to>
                                        <p:strVal val="visible"/>
                                      </p:to>
                                    </p:set>
                                    <p:anim calcmode="lin" valueType="num">
                                      <p:cBhvr additive="base">
                                        <p:cTn id="401" dur="500" fill="hold"/>
                                        <p:tgtEl>
                                          <p:spTgt spid="47"/>
                                        </p:tgtEl>
                                        <p:attrNameLst>
                                          <p:attrName>ppt_x</p:attrName>
                                        </p:attrNameLst>
                                      </p:cBhvr>
                                      <p:tavLst>
                                        <p:tav tm="0">
                                          <p:val>
                                            <p:strVal val="#ppt_x"/>
                                          </p:val>
                                        </p:tav>
                                        <p:tav tm="100000">
                                          <p:val>
                                            <p:strVal val="#ppt_x"/>
                                          </p:val>
                                        </p:tav>
                                      </p:tavLst>
                                    </p:anim>
                                    <p:anim calcmode="lin" valueType="num">
                                      <p:cBhvr additive="base">
                                        <p:cTn id="402"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403" fill="hold">
                      <p:stCondLst>
                        <p:cond delay="indefinite"/>
                      </p:stCondLst>
                      <p:childTnLst>
                        <p:par>
                          <p:cTn id="404" fill="hold">
                            <p:stCondLst>
                              <p:cond delay="0"/>
                            </p:stCondLst>
                            <p:childTnLst>
                              <p:par>
                                <p:cTn id="405" presetID="2" presetClass="entr" presetSubtype="4" fill="hold" nodeType="clickEffect">
                                  <p:stCondLst>
                                    <p:cond delay="0"/>
                                  </p:stCondLst>
                                  <p:childTnLst>
                                    <p:set>
                                      <p:cBhvr>
                                        <p:cTn id="406" dur="1" fill="hold">
                                          <p:stCondLst>
                                            <p:cond delay="0"/>
                                          </p:stCondLst>
                                        </p:cTn>
                                        <p:tgtEl>
                                          <p:spTgt spid="45"/>
                                        </p:tgtEl>
                                        <p:attrNameLst>
                                          <p:attrName>style.visibility</p:attrName>
                                        </p:attrNameLst>
                                      </p:cBhvr>
                                      <p:to>
                                        <p:strVal val="visible"/>
                                      </p:to>
                                    </p:set>
                                    <p:anim calcmode="lin" valueType="num">
                                      <p:cBhvr additive="base">
                                        <p:cTn id="407" dur="500" fill="hold"/>
                                        <p:tgtEl>
                                          <p:spTgt spid="45"/>
                                        </p:tgtEl>
                                        <p:attrNameLst>
                                          <p:attrName>ppt_x</p:attrName>
                                        </p:attrNameLst>
                                      </p:cBhvr>
                                      <p:tavLst>
                                        <p:tav tm="0">
                                          <p:val>
                                            <p:strVal val="#ppt_x"/>
                                          </p:val>
                                        </p:tav>
                                        <p:tav tm="100000">
                                          <p:val>
                                            <p:strVal val="#ppt_x"/>
                                          </p:val>
                                        </p:tav>
                                      </p:tavLst>
                                    </p:anim>
                                    <p:anim calcmode="lin" valueType="num">
                                      <p:cBhvr additive="base">
                                        <p:cTn id="408"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409" fill="hold">
                      <p:stCondLst>
                        <p:cond delay="indefinite"/>
                      </p:stCondLst>
                      <p:childTnLst>
                        <p:par>
                          <p:cTn id="410" fill="hold">
                            <p:stCondLst>
                              <p:cond delay="0"/>
                            </p:stCondLst>
                            <p:childTnLst>
                              <p:par>
                                <p:cTn id="411" presetID="2" presetClass="entr" presetSubtype="4" fill="hold" nodeType="clickEffect">
                                  <p:stCondLst>
                                    <p:cond delay="0"/>
                                  </p:stCondLst>
                                  <p:childTnLst>
                                    <p:set>
                                      <p:cBhvr>
                                        <p:cTn id="412" dur="1" fill="hold">
                                          <p:stCondLst>
                                            <p:cond delay="0"/>
                                          </p:stCondLst>
                                        </p:cTn>
                                        <p:tgtEl>
                                          <p:spTgt spid="43"/>
                                        </p:tgtEl>
                                        <p:attrNameLst>
                                          <p:attrName>style.visibility</p:attrName>
                                        </p:attrNameLst>
                                      </p:cBhvr>
                                      <p:to>
                                        <p:strVal val="visible"/>
                                      </p:to>
                                    </p:set>
                                    <p:anim calcmode="lin" valueType="num">
                                      <p:cBhvr additive="base">
                                        <p:cTn id="413" dur="500" fill="hold"/>
                                        <p:tgtEl>
                                          <p:spTgt spid="43"/>
                                        </p:tgtEl>
                                        <p:attrNameLst>
                                          <p:attrName>ppt_x</p:attrName>
                                        </p:attrNameLst>
                                      </p:cBhvr>
                                      <p:tavLst>
                                        <p:tav tm="0">
                                          <p:val>
                                            <p:strVal val="#ppt_x"/>
                                          </p:val>
                                        </p:tav>
                                        <p:tav tm="100000">
                                          <p:val>
                                            <p:strVal val="#ppt_x"/>
                                          </p:val>
                                        </p:tav>
                                      </p:tavLst>
                                    </p:anim>
                                    <p:anim calcmode="lin" valueType="num">
                                      <p:cBhvr additive="base">
                                        <p:cTn id="414"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415" fill="hold">
                      <p:stCondLst>
                        <p:cond delay="indefinite"/>
                      </p:stCondLst>
                      <p:childTnLst>
                        <p:par>
                          <p:cTn id="416" fill="hold">
                            <p:stCondLst>
                              <p:cond delay="0"/>
                            </p:stCondLst>
                            <p:childTnLst>
                              <p:par>
                                <p:cTn id="417" presetID="2" presetClass="entr" presetSubtype="4" fill="hold" nodeType="clickEffect">
                                  <p:stCondLst>
                                    <p:cond delay="0"/>
                                  </p:stCondLst>
                                  <p:childTnLst>
                                    <p:set>
                                      <p:cBhvr>
                                        <p:cTn id="418" dur="1" fill="hold">
                                          <p:stCondLst>
                                            <p:cond delay="0"/>
                                          </p:stCondLst>
                                        </p:cTn>
                                        <p:tgtEl>
                                          <p:spTgt spid="40"/>
                                        </p:tgtEl>
                                        <p:attrNameLst>
                                          <p:attrName>style.visibility</p:attrName>
                                        </p:attrNameLst>
                                      </p:cBhvr>
                                      <p:to>
                                        <p:strVal val="visible"/>
                                      </p:to>
                                    </p:set>
                                    <p:anim calcmode="lin" valueType="num">
                                      <p:cBhvr additive="base">
                                        <p:cTn id="419" dur="500" fill="hold"/>
                                        <p:tgtEl>
                                          <p:spTgt spid="40"/>
                                        </p:tgtEl>
                                        <p:attrNameLst>
                                          <p:attrName>ppt_x</p:attrName>
                                        </p:attrNameLst>
                                      </p:cBhvr>
                                      <p:tavLst>
                                        <p:tav tm="0">
                                          <p:val>
                                            <p:strVal val="#ppt_x"/>
                                          </p:val>
                                        </p:tav>
                                        <p:tav tm="100000">
                                          <p:val>
                                            <p:strVal val="#ppt_x"/>
                                          </p:val>
                                        </p:tav>
                                      </p:tavLst>
                                    </p:anim>
                                    <p:anim calcmode="lin" valueType="num">
                                      <p:cBhvr additive="base">
                                        <p:cTn id="42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421" fill="hold">
                      <p:stCondLst>
                        <p:cond delay="indefinite"/>
                      </p:stCondLst>
                      <p:childTnLst>
                        <p:par>
                          <p:cTn id="422" fill="hold">
                            <p:stCondLst>
                              <p:cond delay="0"/>
                            </p:stCondLst>
                            <p:childTnLst>
                              <p:par>
                                <p:cTn id="423" presetID="2" presetClass="entr" presetSubtype="4" fill="hold" nodeType="clickEffect">
                                  <p:stCondLst>
                                    <p:cond delay="0"/>
                                  </p:stCondLst>
                                  <p:childTnLst>
                                    <p:set>
                                      <p:cBhvr>
                                        <p:cTn id="424" dur="1" fill="hold">
                                          <p:stCondLst>
                                            <p:cond delay="0"/>
                                          </p:stCondLst>
                                        </p:cTn>
                                        <p:tgtEl>
                                          <p:spTgt spid="53"/>
                                        </p:tgtEl>
                                        <p:attrNameLst>
                                          <p:attrName>style.visibility</p:attrName>
                                        </p:attrNameLst>
                                      </p:cBhvr>
                                      <p:to>
                                        <p:strVal val="visible"/>
                                      </p:to>
                                    </p:set>
                                    <p:anim calcmode="lin" valueType="num">
                                      <p:cBhvr additive="base">
                                        <p:cTn id="425" dur="500" fill="hold"/>
                                        <p:tgtEl>
                                          <p:spTgt spid="53"/>
                                        </p:tgtEl>
                                        <p:attrNameLst>
                                          <p:attrName>ppt_x</p:attrName>
                                        </p:attrNameLst>
                                      </p:cBhvr>
                                      <p:tavLst>
                                        <p:tav tm="0">
                                          <p:val>
                                            <p:strVal val="#ppt_x"/>
                                          </p:val>
                                        </p:tav>
                                        <p:tav tm="100000">
                                          <p:val>
                                            <p:strVal val="#ppt_x"/>
                                          </p:val>
                                        </p:tav>
                                      </p:tavLst>
                                    </p:anim>
                                    <p:anim calcmode="lin" valueType="num">
                                      <p:cBhvr additive="base">
                                        <p:cTn id="426"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427" fill="hold">
                      <p:stCondLst>
                        <p:cond delay="indefinite"/>
                      </p:stCondLst>
                      <p:childTnLst>
                        <p:par>
                          <p:cTn id="428" fill="hold">
                            <p:stCondLst>
                              <p:cond delay="0"/>
                            </p:stCondLst>
                            <p:childTnLst>
                              <p:par>
                                <p:cTn id="429" presetID="45" presetClass="entr" presetSubtype="0" fill="hold" grpId="0" nodeType="clickEffect">
                                  <p:stCondLst>
                                    <p:cond delay="0"/>
                                  </p:stCondLst>
                                  <p:childTnLst>
                                    <p:set>
                                      <p:cBhvr>
                                        <p:cTn id="430" dur="1" fill="hold">
                                          <p:stCondLst>
                                            <p:cond delay="0"/>
                                          </p:stCondLst>
                                        </p:cTn>
                                        <p:tgtEl>
                                          <p:spTgt spid="16"/>
                                        </p:tgtEl>
                                        <p:attrNameLst>
                                          <p:attrName>style.visibility</p:attrName>
                                        </p:attrNameLst>
                                      </p:cBhvr>
                                      <p:to>
                                        <p:strVal val="visible"/>
                                      </p:to>
                                    </p:set>
                                    <p:animEffect transition="in" filter="fade">
                                      <p:cBhvr>
                                        <p:cTn id="431" dur="2000"/>
                                        <p:tgtEl>
                                          <p:spTgt spid="16"/>
                                        </p:tgtEl>
                                      </p:cBhvr>
                                    </p:animEffect>
                                    <p:anim calcmode="lin" valueType="num">
                                      <p:cBhvr>
                                        <p:cTn id="432" dur="2000" fill="hold"/>
                                        <p:tgtEl>
                                          <p:spTgt spid="16"/>
                                        </p:tgtEl>
                                        <p:attrNameLst>
                                          <p:attrName>ppt_w</p:attrName>
                                        </p:attrNameLst>
                                      </p:cBhvr>
                                      <p:tavLst>
                                        <p:tav tm="0" fmla="#ppt_w*sin(2.5*pi*$)">
                                          <p:val>
                                            <p:fltVal val="0"/>
                                          </p:val>
                                        </p:tav>
                                        <p:tav tm="100000">
                                          <p:val>
                                            <p:fltVal val="1"/>
                                          </p:val>
                                        </p:tav>
                                      </p:tavLst>
                                    </p:anim>
                                    <p:anim calcmode="lin" valueType="num">
                                      <p:cBhvr>
                                        <p:cTn id="433" dur="2000" fill="hold"/>
                                        <p:tgtEl>
                                          <p:spTgt spid="16"/>
                                        </p:tgtEl>
                                        <p:attrNameLst>
                                          <p:attrName>ppt_h</p:attrName>
                                        </p:attrNameLst>
                                      </p:cBhvr>
                                      <p:tavLst>
                                        <p:tav tm="0">
                                          <p:val>
                                            <p:strVal val="#ppt_h"/>
                                          </p:val>
                                        </p:tav>
                                        <p:tav tm="100000">
                                          <p:val>
                                            <p:strVal val="#ppt_h"/>
                                          </p:val>
                                        </p:tav>
                                      </p:tavLst>
                                    </p:anim>
                                  </p:childTnLst>
                                </p:cTn>
                              </p:par>
                            </p:childTnLst>
                          </p:cTn>
                        </p:par>
                      </p:childTnLst>
                    </p:cTn>
                  </p:par>
                  <p:par>
                    <p:cTn id="434" fill="hold">
                      <p:stCondLst>
                        <p:cond delay="indefinite"/>
                      </p:stCondLst>
                      <p:childTnLst>
                        <p:par>
                          <p:cTn id="435" fill="hold">
                            <p:stCondLst>
                              <p:cond delay="0"/>
                            </p:stCondLst>
                            <p:childTnLst>
                              <p:par>
                                <p:cTn id="436" presetID="26" presetClass="entr" presetSubtype="0" fill="hold" grpId="0" nodeType="clickEffect">
                                  <p:stCondLst>
                                    <p:cond delay="0"/>
                                  </p:stCondLst>
                                  <p:childTnLst>
                                    <p:set>
                                      <p:cBhvr>
                                        <p:cTn id="437" dur="1" fill="hold">
                                          <p:stCondLst>
                                            <p:cond delay="0"/>
                                          </p:stCondLst>
                                        </p:cTn>
                                        <p:tgtEl>
                                          <p:spTgt spid="80"/>
                                        </p:tgtEl>
                                        <p:attrNameLst>
                                          <p:attrName>style.visibility</p:attrName>
                                        </p:attrNameLst>
                                      </p:cBhvr>
                                      <p:to>
                                        <p:strVal val="visible"/>
                                      </p:to>
                                    </p:set>
                                    <p:animEffect transition="in" filter="wipe(down)">
                                      <p:cBhvr>
                                        <p:cTn id="438" dur="580">
                                          <p:stCondLst>
                                            <p:cond delay="0"/>
                                          </p:stCondLst>
                                        </p:cTn>
                                        <p:tgtEl>
                                          <p:spTgt spid="80"/>
                                        </p:tgtEl>
                                      </p:cBhvr>
                                    </p:animEffect>
                                    <p:anim calcmode="lin" valueType="num">
                                      <p:cBhvr>
                                        <p:cTn id="439" dur="1822" tmFilter="0,0; 0.14,0.36; 0.43,0.73; 0.71,0.91; 1.0,1.0">
                                          <p:stCondLst>
                                            <p:cond delay="0"/>
                                          </p:stCondLst>
                                        </p:cTn>
                                        <p:tgtEl>
                                          <p:spTgt spid="80"/>
                                        </p:tgtEl>
                                        <p:attrNameLst>
                                          <p:attrName>ppt_x</p:attrName>
                                        </p:attrNameLst>
                                      </p:cBhvr>
                                      <p:tavLst>
                                        <p:tav tm="0">
                                          <p:val>
                                            <p:strVal val="#ppt_x-0.25"/>
                                          </p:val>
                                        </p:tav>
                                        <p:tav tm="100000">
                                          <p:val>
                                            <p:strVal val="#ppt_x"/>
                                          </p:val>
                                        </p:tav>
                                      </p:tavLst>
                                    </p:anim>
                                    <p:anim calcmode="lin" valueType="num">
                                      <p:cBhvr>
                                        <p:cTn id="440" dur="664" tmFilter="0.0,0.0; 0.25,0.07; 0.50,0.2; 0.75,0.467; 1.0,1.0">
                                          <p:stCondLst>
                                            <p:cond delay="0"/>
                                          </p:stCondLst>
                                        </p:cTn>
                                        <p:tgtEl>
                                          <p:spTgt spid="80"/>
                                        </p:tgtEl>
                                        <p:attrNameLst>
                                          <p:attrName>ppt_y</p:attrName>
                                        </p:attrNameLst>
                                      </p:cBhvr>
                                      <p:tavLst>
                                        <p:tav tm="0" fmla="#ppt_y-sin(pi*$)/3">
                                          <p:val>
                                            <p:fltVal val="0.5"/>
                                          </p:val>
                                        </p:tav>
                                        <p:tav tm="100000">
                                          <p:val>
                                            <p:fltVal val="1"/>
                                          </p:val>
                                        </p:tav>
                                      </p:tavLst>
                                    </p:anim>
                                    <p:anim calcmode="lin" valueType="num">
                                      <p:cBhvr>
                                        <p:cTn id="441" dur="664" tmFilter="0, 0; 0.125,0.2665; 0.25,0.4; 0.375,0.465; 0.5,0.5;  0.625,0.535; 0.75,0.6; 0.875,0.7335; 1,1">
                                          <p:stCondLst>
                                            <p:cond delay="664"/>
                                          </p:stCondLst>
                                        </p:cTn>
                                        <p:tgtEl>
                                          <p:spTgt spid="80"/>
                                        </p:tgtEl>
                                        <p:attrNameLst>
                                          <p:attrName>ppt_y</p:attrName>
                                        </p:attrNameLst>
                                      </p:cBhvr>
                                      <p:tavLst>
                                        <p:tav tm="0" fmla="#ppt_y-sin(pi*$)/9">
                                          <p:val>
                                            <p:fltVal val="0"/>
                                          </p:val>
                                        </p:tav>
                                        <p:tav tm="100000">
                                          <p:val>
                                            <p:fltVal val="1"/>
                                          </p:val>
                                        </p:tav>
                                      </p:tavLst>
                                    </p:anim>
                                    <p:anim calcmode="lin" valueType="num">
                                      <p:cBhvr>
                                        <p:cTn id="442" dur="332" tmFilter="0, 0; 0.125,0.2665; 0.25,0.4; 0.375,0.465; 0.5,0.5;  0.625,0.535; 0.75,0.6; 0.875,0.7335; 1,1">
                                          <p:stCondLst>
                                            <p:cond delay="1324"/>
                                          </p:stCondLst>
                                        </p:cTn>
                                        <p:tgtEl>
                                          <p:spTgt spid="80"/>
                                        </p:tgtEl>
                                        <p:attrNameLst>
                                          <p:attrName>ppt_y</p:attrName>
                                        </p:attrNameLst>
                                      </p:cBhvr>
                                      <p:tavLst>
                                        <p:tav tm="0" fmla="#ppt_y-sin(pi*$)/27">
                                          <p:val>
                                            <p:fltVal val="0"/>
                                          </p:val>
                                        </p:tav>
                                        <p:tav tm="100000">
                                          <p:val>
                                            <p:fltVal val="1"/>
                                          </p:val>
                                        </p:tav>
                                      </p:tavLst>
                                    </p:anim>
                                    <p:anim calcmode="lin" valueType="num">
                                      <p:cBhvr>
                                        <p:cTn id="443" dur="164" tmFilter="0, 0; 0.125,0.2665; 0.25,0.4; 0.375,0.465; 0.5,0.5;  0.625,0.535; 0.75,0.6; 0.875,0.7335; 1,1">
                                          <p:stCondLst>
                                            <p:cond delay="1656"/>
                                          </p:stCondLst>
                                        </p:cTn>
                                        <p:tgtEl>
                                          <p:spTgt spid="80"/>
                                        </p:tgtEl>
                                        <p:attrNameLst>
                                          <p:attrName>ppt_y</p:attrName>
                                        </p:attrNameLst>
                                      </p:cBhvr>
                                      <p:tavLst>
                                        <p:tav tm="0" fmla="#ppt_y-sin(pi*$)/81">
                                          <p:val>
                                            <p:fltVal val="0"/>
                                          </p:val>
                                        </p:tav>
                                        <p:tav tm="100000">
                                          <p:val>
                                            <p:fltVal val="1"/>
                                          </p:val>
                                        </p:tav>
                                      </p:tavLst>
                                    </p:anim>
                                    <p:animScale>
                                      <p:cBhvr>
                                        <p:cTn id="444" dur="26">
                                          <p:stCondLst>
                                            <p:cond delay="650"/>
                                          </p:stCondLst>
                                        </p:cTn>
                                        <p:tgtEl>
                                          <p:spTgt spid="80"/>
                                        </p:tgtEl>
                                      </p:cBhvr>
                                      <p:to x="100000" y="60000"/>
                                    </p:animScale>
                                    <p:animScale>
                                      <p:cBhvr>
                                        <p:cTn id="445" dur="166" decel="50000">
                                          <p:stCondLst>
                                            <p:cond delay="676"/>
                                          </p:stCondLst>
                                        </p:cTn>
                                        <p:tgtEl>
                                          <p:spTgt spid="80"/>
                                        </p:tgtEl>
                                      </p:cBhvr>
                                      <p:to x="100000" y="100000"/>
                                    </p:animScale>
                                    <p:animScale>
                                      <p:cBhvr>
                                        <p:cTn id="446" dur="26">
                                          <p:stCondLst>
                                            <p:cond delay="1312"/>
                                          </p:stCondLst>
                                        </p:cTn>
                                        <p:tgtEl>
                                          <p:spTgt spid="80"/>
                                        </p:tgtEl>
                                      </p:cBhvr>
                                      <p:to x="100000" y="80000"/>
                                    </p:animScale>
                                    <p:animScale>
                                      <p:cBhvr>
                                        <p:cTn id="447" dur="166" decel="50000">
                                          <p:stCondLst>
                                            <p:cond delay="1338"/>
                                          </p:stCondLst>
                                        </p:cTn>
                                        <p:tgtEl>
                                          <p:spTgt spid="80"/>
                                        </p:tgtEl>
                                      </p:cBhvr>
                                      <p:to x="100000" y="100000"/>
                                    </p:animScale>
                                    <p:animScale>
                                      <p:cBhvr>
                                        <p:cTn id="448" dur="26">
                                          <p:stCondLst>
                                            <p:cond delay="1642"/>
                                          </p:stCondLst>
                                        </p:cTn>
                                        <p:tgtEl>
                                          <p:spTgt spid="80"/>
                                        </p:tgtEl>
                                      </p:cBhvr>
                                      <p:to x="100000" y="90000"/>
                                    </p:animScale>
                                    <p:animScale>
                                      <p:cBhvr>
                                        <p:cTn id="449" dur="166" decel="50000">
                                          <p:stCondLst>
                                            <p:cond delay="1668"/>
                                          </p:stCondLst>
                                        </p:cTn>
                                        <p:tgtEl>
                                          <p:spTgt spid="80"/>
                                        </p:tgtEl>
                                      </p:cBhvr>
                                      <p:to x="100000" y="100000"/>
                                    </p:animScale>
                                    <p:animScale>
                                      <p:cBhvr>
                                        <p:cTn id="450" dur="26">
                                          <p:stCondLst>
                                            <p:cond delay="1808"/>
                                          </p:stCondLst>
                                        </p:cTn>
                                        <p:tgtEl>
                                          <p:spTgt spid="80"/>
                                        </p:tgtEl>
                                      </p:cBhvr>
                                      <p:to x="100000" y="95000"/>
                                    </p:animScale>
                                    <p:animScale>
                                      <p:cBhvr>
                                        <p:cTn id="451" dur="166" decel="50000">
                                          <p:stCondLst>
                                            <p:cond delay="1834"/>
                                          </p:stCondLst>
                                        </p:cTn>
                                        <p:tgtEl>
                                          <p:spTgt spid="80"/>
                                        </p:tgtEl>
                                      </p:cBhvr>
                                      <p:to x="100000" y="100000"/>
                                    </p:animScale>
                                  </p:childTnLst>
                                </p:cTn>
                              </p:par>
                            </p:childTnLst>
                          </p:cTn>
                        </p:par>
                      </p:childTnLst>
                    </p:cTn>
                  </p:par>
                  <p:par>
                    <p:cTn id="452" fill="hold">
                      <p:stCondLst>
                        <p:cond delay="indefinite"/>
                      </p:stCondLst>
                      <p:childTnLst>
                        <p:par>
                          <p:cTn id="453" fill="hold">
                            <p:stCondLst>
                              <p:cond delay="0"/>
                            </p:stCondLst>
                            <p:childTnLst>
                              <p:par>
                                <p:cTn id="454" presetID="26" presetClass="entr" presetSubtype="0" fill="hold" grpId="0" nodeType="clickEffect">
                                  <p:stCondLst>
                                    <p:cond delay="0"/>
                                  </p:stCondLst>
                                  <p:childTnLst>
                                    <p:set>
                                      <p:cBhvr>
                                        <p:cTn id="455" dur="1" fill="hold">
                                          <p:stCondLst>
                                            <p:cond delay="0"/>
                                          </p:stCondLst>
                                        </p:cTn>
                                        <p:tgtEl>
                                          <p:spTgt spid="81"/>
                                        </p:tgtEl>
                                        <p:attrNameLst>
                                          <p:attrName>style.visibility</p:attrName>
                                        </p:attrNameLst>
                                      </p:cBhvr>
                                      <p:to>
                                        <p:strVal val="visible"/>
                                      </p:to>
                                    </p:set>
                                    <p:animEffect transition="in" filter="wipe(down)">
                                      <p:cBhvr>
                                        <p:cTn id="456" dur="580">
                                          <p:stCondLst>
                                            <p:cond delay="0"/>
                                          </p:stCondLst>
                                        </p:cTn>
                                        <p:tgtEl>
                                          <p:spTgt spid="81"/>
                                        </p:tgtEl>
                                      </p:cBhvr>
                                    </p:animEffect>
                                    <p:anim calcmode="lin" valueType="num">
                                      <p:cBhvr>
                                        <p:cTn id="457" dur="1822" tmFilter="0,0; 0.14,0.36; 0.43,0.73; 0.71,0.91; 1.0,1.0">
                                          <p:stCondLst>
                                            <p:cond delay="0"/>
                                          </p:stCondLst>
                                        </p:cTn>
                                        <p:tgtEl>
                                          <p:spTgt spid="81"/>
                                        </p:tgtEl>
                                        <p:attrNameLst>
                                          <p:attrName>ppt_x</p:attrName>
                                        </p:attrNameLst>
                                      </p:cBhvr>
                                      <p:tavLst>
                                        <p:tav tm="0">
                                          <p:val>
                                            <p:strVal val="#ppt_x-0.25"/>
                                          </p:val>
                                        </p:tav>
                                        <p:tav tm="100000">
                                          <p:val>
                                            <p:strVal val="#ppt_x"/>
                                          </p:val>
                                        </p:tav>
                                      </p:tavLst>
                                    </p:anim>
                                    <p:anim calcmode="lin" valueType="num">
                                      <p:cBhvr>
                                        <p:cTn id="458" dur="664" tmFilter="0.0,0.0; 0.25,0.07; 0.50,0.2; 0.75,0.467; 1.0,1.0">
                                          <p:stCondLst>
                                            <p:cond delay="0"/>
                                          </p:stCondLst>
                                        </p:cTn>
                                        <p:tgtEl>
                                          <p:spTgt spid="81"/>
                                        </p:tgtEl>
                                        <p:attrNameLst>
                                          <p:attrName>ppt_y</p:attrName>
                                        </p:attrNameLst>
                                      </p:cBhvr>
                                      <p:tavLst>
                                        <p:tav tm="0" fmla="#ppt_y-sin(pi*$)/3">
                                          <p:val>
                                            <p:fltVal val="0.5"/>
                                          </p:val>
                                        </p:tav>
                                        <p:tav tm="100000">
                                          <p:val>
                                            <p:fltVal val="1"/>
                                          </p:val>
                                        </p:tav>
                                      </p:tavLst>
                                    </p:anim>
                                    <p:anim calcmode="lin" valueType="num">
                                      <p:cBhvr>
                                        <p:cTn id="459" dur="664" tmFilter="0, 0; 0.125,0.2665; 0.25,0.4; 0.375,0.465; 0.5,0.5;  0.625,0.535; 0.75,0.6; 0.875,0.7335; 1,1">
                                          <p:stCondLst>
                                            <p:cond delay="664"/>
                                          </p:stCondLst>
                                        </p:cTn>
                                        <p:tgtEl>
                                          <p:spTgt spid="81"/>
                                        </p:tgtEl>
                                        <p:attrNameLst>
                                          <p:attrName>ppt_y</p:attrName>
                                        </p:attrNameLst>
                                      </p:cBhvr>
                                      <p:tavLst>
                                        <p:tav tm="0" fmla="#ppt_y-sin(pi*$)/9">
                                          <p:val>
                                            <p:fltVal val="0"/>
                                          </p:val>
                                        </p:tav>
                                        <p:tav tm="100000">
                                          <p:val>
                                            <p:fltVal val="1"/>
                                          </p:val>
                                        </p:tav>
                                      </p:tavLst>
                                    </p:anim>
                                    <p:anim calcmode="lin" valueType="num">
                                      <p:cBhvr>
                                        <p:cTn id="460" dur="332" tmFilter="0, 0; 0.125,0.2665; 0.25,0.4; 0.375,0.465; 0.5,0.5;  0.625,0.535; 0.75,0.6; 0.875,0.7335; 1,1">
                                          <p:stCondLst>
                                            <p:cond delay="1324"/>
                                          </p:stCondLst>
                                        </p:cTn>
                                        <p:tgtEl>
                                          <p:spTgt spid="81"/>
                                        </p:tgtEl>
                                        <p:attrNameLst>
                                          <p:attrName>ppt_y</p:attrName>
                                        </p:attrNameLst>
                                      </p:cBhvr>
                                      <p:tavLst>
                                        <p:tav tm="0" fmla="#ppt_y-sin(pi*$)/27">
                                          <p:val>
                                            <p:fltVal val="0"/>
                                          </p:val>
                                        </p:tav>
                                        <p:tav tm="100000">
                                          <p:val>
                                            <p:fltVal val="1"/>
                                          </p:val>
                                        </p:tav>
                                      </p:tavLst>
                                    </p:anim>
                                    <p:anim calcmode="lin" valueType="num">
                                      <p:cBhvr>
                                        <p:cTn id="461" dur="164" tmFilter="0, 0; 0.125,0.2665; 0.25,0.4; 0.375,0.465; 0.5,0.5;  0.625,0.535; 0.75,0.6; 0.875,0.7335; 1,1">
                                          <p:stCondLst>
                                            <p:cond delay="1656"/>
                                          </p:stCondLst>
                                        </p:cTn>
                                        <p:tgtEl>
                                          <p:spTgt spid="81"/>
                                        </p:tgtEl>
                                        <p:attrNameLst>
                                          <p:attrName>ppt_y</p:attrName>
                                        </p:attrNameLst>
                                      </p:cBhvr>
                                      <p:tavLst>
                                        <p:tav tm="0" fmla="#ppt_y-sin(pi*$)/81">
                                          <p:val>
                                            <p:fltVal val="0"/>
                                          </p:val>
                                        </p:tav>
                                        <p:tav tm="100000">
                                          <p:val>
                                            <p:fltVal val="1"/>
                                          </p:val>
                                        </p:tav>
                                      </p:tavLst>
                                    </p:anim>
                                    <p:animScale>
                                      <p:cBhvr>
                                        <p:cTn id="462" dur="26">
                                          <p:stCondLst>
                                            <p:cond delay="650"/>
                                          </p:stCondLst>
                                        </p:cTn>
                                        <p:tgtEl>
                                          <p:spTgt spid="81"/>
                                        </p:tgtEl>
                                      </p:cBhvr>
                                      <p:to x="100000" y="60000"/>
                                    </p:animScale>
                                    <p:animScale>
                                      <p:cBhvr>
                                        <p:cTn id="463" dur="166" decel="50000">
                                          <p:stCondLst>
                                            <p:cond delay="676"/>
                                          </p:stCondLst>
                                        </p:cTn>
                                        <p:tgtEl>
                                          <p:spTgt spid="81"/>
                                        </p:tgtEl>
                                      </p:cBhvr>
                                      <p:to x="100000" y="100000"/>
                                    </p:animScale>
                                    <p:animScale>
                                      <p:cBhvr>
                                        <p:cTn id="464" dur="26">
                                          <p:stCondLst>
                                            <p:cond delay="1312"/>
                                          </p:stCondLst>
                                        </p:cTn>
                                        <p:tgtEl>
                                          <p:spTgt spid="81"/>
                                        </p:tgtEl>
                                      </p:cBhvr>
                                      <p:to x="100000" y="80000"/>
                                    </p:animScale>
                                    <p:animScale>
                                      <p:cBhvr>
                                        <p:cTn id="465" dur="166" decel="50000">
                                          <p:stCondLst>
                                            <p:cond delay="1338"/>
                                          </p:stCondLst>
                                        </p:cTn>
                                        <p:tgtEl>
                                          <p:spTgt spid="81"/>
                                        </p:tgtEl>
                                      </p:cBhvr>
                                      <p:to x="100000" y="100000"/>
                                    </p:animScale>
                                    <p:animScale>
                                      <p:cBhvr>
                                        <p:cTn id="466" dur="26">
                                          <p:stCondLst>
                                            <p:cond delay="1642"/>
                                          </p:stCondLst>
                                        </p:cTn>
                                        <p:tgtEl>
                                          <p:spTgt spid="81"/>
                                        </p:tgtEl>
                                      </p:cBhvr>
                                      <p:to x="100000" y="90000"/>
                                    </p:animScale>
                                    <p:animScale>
                                      <p:cBhvr>
                                        <p:cTn id="467" dur="166" decel="50000">
                                          <p:stCondLst>
                                            <p:cond delay="1668"/>
                                          </p:stCondLst>
                                        </p:cTn>
                                        <p:tgtEl>
                                          <p:spTgt spid="81"/>
                                        </p:tgtEl>
                                      </p:cBhvr>
                                      <p:to x="100000" y="100000"/>
                                    </p:animScale>
                                    <p:animScale>
                                      <p:cBhvr>
                                        <p:cTn id="468" dur="26">
                                          <p:stCondLst>
                                            <p:cond delay="1808"/>
                                          </p:stCondLst>
                                        </p:cTn>
                                        <p:tgtEl>
                                          <p:spTgt spid="81"/>
                                        </p:tgtEl>
                                      </p:cBhvr>
                                      <p:to x="100000" y="95000"/>
                                    </p:animScale>
                                    <p:animScale>
                                      <p:cBhvr>
                                        <p:cTn id="469" dur="166" decel="50000">
                                          <p:stCondLst>
                                            <p:cond delay="1834"/>
                                          </p:stCondLst>
                                        </p:cTn>
                                        <p:tgtEl>
                                          <p:spTgt spid="81"/>
                                        </p:tgtEl>
                                      </p:cBhvr>
                                      <p:to x="100000" y="100000"/>
                                    </p:animScale>
                                  </p:childTnLst>
                                </p:cTn>
                              </p:par>
                            </p:childTnLst>
                          </p:cTn>
                        </p:par>
                      </p:childTnLst>
                    </p:cTn>
                  </p:par>
                  <p:par>
                    <p:cTn id="470" fill="hold">
                      <p:stCondLst>
                        <p:cond delay="indefinite"/>
                      </p:stCondLst>
                      <p:childTnLst>
                        <p:par>
                          <p:cTn id="471" fill="hold">
                            <p:stCondLst>
                              <p:cond delay="0"/>
                            </p:stCondLst>
                            <p:childTnLst>
                              <p:par>
                                <p:cTn id="472" presetID="26" presetClass="entr" presetSubtype="0" fill="hold" nodeType="clickEffect">
                                  <p:stCondLst>
                                    <p:cond delay="0"/>
                                  </p:stCondLst>
                                  <p:childTnLst>
                                    <p:set>
                                      <p:cBhvr>
                                        <p:cTn id="473" dur="1" fill="hold">
                                          <p:stCondLst>
                                            <p:cond delay="0"/>
                                          </p:stCondLst>
                                        </p:cTn>
                                        <p:tgtEl>
                                          <p:spTgt spid="83"/>
                                        </p:tgtEl>
                                        <p:attrNameLst>
                                          <p:attrName>style.visibility</p:attrName>
                                        </p:attrNameLst>
                                      </p:cBhvr>
                                      <p:to>
                                        <p:strVal val="visible"/>
                                      </p:to>
                                    </p:set>
                                    <p:animEffect transition="in" filter="wipe(down)">
                                      <p:cBhvr>
                                        <p:cTn id="474" dur="580">
                                          <p:stCondLst>
                                            <p:cond delay="0"/>
                                          </p:stCondLst>
                                        </p:cTn>
                                        <p:tgtEl>
                                          <p:spTgt spid="83"/>
                                        </p:tgtEl>
                                      </p:cBhvr>
                                    </p:animEffect>
                                    <p:anim calcmode="lin" valueType="num">
                                      <p:cBhvr>
                                        <p:cTn id="475" dur="1822" tmFilter="0,0; 0.14,0.36; 0.43,0.73; 0.71,0.91; 1.0,1.0">
                                          <p:stCondLst>
                                            <p:cond delay="0"/>
                                          </p:stCondLst>
                                        </p:cTn>
                                        <p:tgtEl>
                                          <p:spTgt spid="83"/>
                                        </p:tgtEl>
                                        <p:attrNameLst>
                                          <p:attrName>ppt_x</p:attrName>
                                        </p:attrNameLst>
                                      </p:cBhvr>
                                      <p:tavLst>
                                        <p:tav tm="0">
                                          <p:val>
                                            <p:strVal val="#ppt_x-0.25"/>
                                          </p:val>
                                        </p:tav>
                                        <p:tav tm="100000">
                                          <p:val>
                                            <p:strVal val="#ppt_x"/>
                                          </p:val>
                                        </p:tav>
                                      </p:tavLst>
                                    </p:anim>
                                    <p:anim calcmode="lin" valueType="num">
                                      <p:cBhvr>
                                        <p:cTn id="476" dur="664" tmFilter="0.0,0.0; 0.25,0.07; 0.50,0.2; 0.75,0.467; 1.0,1.0">
                                          <p:stCondLst>
                                            <p:cond delay="0"/>
                                          </p:stCondLst>
                                        </p:cTn>
                                        <p:tgtEl>
                                          <p:spTgt spid="83"/>
                                        </p:tgtEl>
                                        <p:attrNameLst>
                                          <p:attrName>ppt_y</p:attrName>
                                        </p:attrNameLst>
                                      </p:cBhvr>
                                      <p:tavLst>
                                        <p:tav tm="0" fmla="#ppt_y-sin(pi*$)/3">
                                          <p:val>
                                            <p:fltVal val="0.5"/>
                                          </p:val>
                                        </p:tav>
                                        <p:tav tm="100000">
                                          <p:val>
                                            <p:fltVal val="1"/>
                                          </p:val>
                                        </p:tav>
                                      </p:tavLst>
                                    </p:anim>
                                    <p:anim calcmode="lin" valueType="num">
                                      <p:cBhvr>
                                        <p:cTn id="477" dur="664" tmFilter="0, 0; 0.125,0.2665; 0.25,0.4; 0.375,0.465; 0.5,0.5;  0.625,0.535; 0.75,0.6; 0.875,0.7335; 1,1">
                                          <p:stCondLst>
                                            <p:cond delay="664"/>
                                          </p:stCondLst>
                                        </p:cTn>
                                        <p:tgtEl>
                                          <p:spTgt spid="83"/>
                                        </p:tgtEl>
                                        <p:attrNameLst>
                                          <p:attrName>ppt_y</p:attrName>
                                        </p:attrNameLst>
                                      </p:cBhvr>
                                      <p:tavLst>
                                        <p:tav tm="0" fmla="#ppt_y-sin(pi*$)/9">
                                          <p:val>
                                            <p:fltVal val="0"/>
                                          </p:val>
                                        </p:tav>
                                        <p:tav tm="100000">
                                          <p:val>
                                            <p:fltVal val="1"/>
                                          </p:val>
                                        </p:tav>
                                      </p:tavLst>
                                    </p:anim>
                                    <p:anim calcmode="lin" valueType="num">
                                      <p:cBhvr>
                                        <p:cTn id="478" dur="332" tmFilter="0, 0; 0.125,0.2665; 0.25,0.4; 0.375,0.465; 0.5,0.5;  0.625,0.535; 0.75,0.6; 0.875,0.7335; 1,1">
                                          <p:stCondLst>
                                            <p:cond delay="1324"/>
                                          </p:stCondLst>
                                        </p:cTn>
                                        <p:tgtEl>
                                          <p:spTgt spid="83"/>
                                        </p:tgtEl>
                                        <p:attrNameLst>
                                          <p:attrName>ppt_y</p:attrName>
                                        </p:attrNameLst>
                                      </p:cBhvr>
                                      <p:tavLst>
                                        <p:tav tm="0" fmla="#ppt_y-sin(pi*$)/27">
                                          <p:val>
                                            <p:fltVal val="0"/>
                                          </p:val>
                                        </p:tav>
                                        <p:tav tm="100000">
                                          <p:val>
                                            <p:fltVal val="1"/>
                                          </p:val>
                                        </p:tav>
                                      </p:tavLst>
                                    </p:anim>
                                    <p:anim calcmode="lin" valueType="num">
                                      <p:cBhvr>
                                        <p:cTn id="479" dur="164" tmFilter="0, 0; 0.125,0.2665; 0.25,0.4; 0.375,0.465; 0.5,0.5;  0.625,0.535; 0.75,0.6; 0.875,0.7335; 1,1">
                                          <p:stCondLst>
                                            <p:cond delay="1656"/>
                                          </p:stCondLst>
                                        </p:cTn>
                                        <p:tgtEl>
                                          <p:spTgt spid="83"/>
                                        </p:tgtEl>
                                        <p:attrNameLst>
                                          <p:attrName>ppt_y</p:attrName>
                                        </p:attrNameLst>
                                      </p:cBhvr>
                                      <p:tavLst>
                                        <p:tav tm="0" fmla="#ppt_y-sin(pi*$)/81">
                                          <p:val>
                                            <p:fltVal val="0"/>
                                          </p:val>
                                        </p:tav>
                                        <p:tav tm="100000">
                                          <p:val>
                                            <p:fltVal val="1"/>
                                          </p:val>
                                        </p:tav>
                                      </p:tavLst>
                                    </p:anim>
                                    <p:animScale>
                                      <p:cBhvr>
                                        <p:cTn id="480" dur="26">
                                          <p:stCondLst>
                                            <p:cond delay="650"/>
                                          </p:stCondLst>
                                        </p:cTn>
                                        <p:tgtEl>
                                          <p:spTgt spid="83"/>
                                        </p:tgtEl>
                                      </p:cBhvr>
                                      <p:to x="100000" y="60000"/>
                                    </p:animScale>
                                    <p:animScale>
                                      <p:cBhvr>
                                        <p:cTn id="481" dur="166" decel="50000">
                                          <p:stCondLst>
                                            <p:cond delay="676"/>
                                          </p:stCondLst>
                                        </p:cTn>
                                        <p:tgtEl>
                                          <p:spTgt spid="83"/>
                                        </p:tgtEl>
                                      </p:cBhvr>
                                      <p:to x="100000" y="100000"/>
                                    </p:animScale>
                                    <p:animScale>
                                      <p:cBhvr>
                                        <p:cTn id="482" dur="26">
                                          <p:stCondLst>
                                            <p:cond delay="1312"/>
                                          </p:stCondLst>
                                        </p:cTn>
                                        <p:tgtEl>
                                          <p:spTgt spid="83"/>
                                        </p:tgtEl>
                                      </p:cBhvr>
                                      <p:to x="100000" y="80000"/>
                                    </p:animScale>
                                    <p:animScale>
                                      <p:cBhvr>
                                        <p:cTn id="483" dur="166" decel="50000">
                                          <p:stCondLst>
                                            <p:cond delay="1338"/>
                                          </p:stCondLst>
                                        </p:cTn>
                                        <p:tgtEl>
                                          <p:spTgt spid="83"/>
                                        </p:tgtEl>
                                      </p:cBhvr>
                                      <p:to x="100000" y="100000"/>
                                    </p:animScale>
                                    <p:animScale>
                                      <p:cBhvr>
                                        <p:cTn id="484" dur="26">
                                          <p:stCondLst>
                                            <p:cond delay="1642"/>
                                          </p:stCondLst>
                                        </p:cTn>
                                        <p:tgtEl>
                                          <p:spTgt spid="83"/>
                                        </p:tgtEl>
                                      </p:cBhvr>
                                      <p:to x="100000" y="90000"/>
                                    </p:animScale>
                                    <p:animScale>
                                      <p:cBhvr>
                                        <p:cTn id="485" dur="166" decel="50000">
                                          <p:stCondLst>
                                            <p:cond delay="1668"/>
                                          </p:stCondLst>
                                        </p:cTn>
                                        <p:tgtEl>
                                          <p:spTgt spid="83"/>
                                        </p:tgtEl>
                                      </p:cBhvr>
                                      <p:to x="100000" y="100000"/>
                                    </p:animScale>
                                    <p:animScale>
                                      <p:cBhvr>
                                        <p:cTn id="486" dur="26">
                                          <p:stCondLst>
                                            <p:cond delay="1808"/>
                                          </p:stCondLst>
                                        </p:cTn>
                                        <p:tgtEl>
                                          <p:spTgt spid="83"/>
                                        </p:tgtEl>
                                      </p:cBhvr>
                                      <p:to x="100000" y="95000"/>
                                    </p:animScale>
                                    <p:animScale>
                                      <p:cBhvr>
                                        <p:cTn id="487" dur="166" decel="50000">
                                          <p:stCondLst>
                                            <p:cond delay="1834"/>
                                          </p:stCondLst>
                                        </p:cTn>
                                        <p:tgtEl>
                                          <p:spTgt spid="83"/>
                                        </p:tgtEl>
                                      </p:cBhvr>
                                      <p:to x="100000" y="100000"/>
                                    </p:animScale>
                                  </p:childTnLst>
                                </p:cTn>
                              </p:par>
                            </p:childTnLst>
                          </p:cTn>
                        </p:par>
                      </p:childTnLst>
                    </p:cTn>
                  </p:par>
                  <p:par>
                    <p:cTn id="488" fill="hold">
                      <p:stCondLst>
                        <p:cond delay="indefinite"/>
                      </p:stCondLst>
                      <p:childTnLst>
                        <p:par>
                          <p:cTn id="489" fill="hold">
                            <p:stCondLst>
                              <p:cond delay="0"/>
                            </p:stCondLst>
                            <p:childTnLst>
                              <p:par>
                                <p:cTn id="490" presetID="26" presetClass="entr" presetSubtype="0" fill="hold" nodeType="clickEffect">
                                  <p:stCondLst>
                                    <p:cond delay="0"/>
                                  </p:stCondLst>
                                  <p:childTnLst>
                                    <p:set>
                                      <p:cBhvr>
                                        <p:cTn id="491" dur="1" fill="hold">
                                          <p:stCondLst>
                                            <p:cond delay="0"/>
                                          </p:stCondLst>
                                        </p:cTn>
                                        <p:tgtEl>
                                          <p:spTgt spid="85"/>
                                        </p:tgtEl>
                                        <p:attrNameLst>
                                          <p:attrName>style.visibility</p:attrName>
                                        </p:attrNameLst>
                                      </p:cBhvr>
                                      <p:to>
                                        <p:strVal val="visible"/>
                                      </p:to>
                                    </p:set>
                                    <p:animEffect transition="in" filter="wipe(down)">
                                      <p:cBhvr>
                                        <p:cTn id="492" dur="580">
                                          <p:stCondLst>
                                            <p:cond delay="0"/>
                                          </p:stCondLst>
                                        </p:cTn>
                                        <p:tgtEl>
                                          <p:spTgt spid="85"/>
                                        </p:tgtEl>
                                      </p:cBhvr>
                                    </p:animEffect>
                                    <p:anim calcmode="lin" valueType="num">
                                      <p:cBhvr>
                                        <p:cTn id="493" dur="1822" tmFilter="0,0; 0.14,0.36; 0.43,0.73; 0.71,0.91; 1.0,1.0">
                                          <p:stCondLst>
                                            <p:cond delay="0"/>
                                          </p:stCondLst>
                                        </p:cTn>
                                        <p:tgtEl>
                                          <p:spTgt spid="85"/>
                                        </p:tgtEl>
                                        <p:attrNameLst>
                                          <p:attrName>ppt_x</p:attrName>
                                        </p:attrNameLst>
                                      </p:cBhvr>
                                      <p:tavLst>
                                        <p:tav tm="0">
                                          <p:val>
                                            <p:strVal val="#ppt_x-0.25"/>
                                          </p:val>
                                        </p:tav>
                                        <p:tav tm="100000">
                                          <p:val>
                                            <p:strVal val="#ppt_x"/>
                                          </p:val>
                                        </p:tav>
                                      </p:tavLst>
                                    </p:anim>
                                    <p:anim calcmode="lin" valueType="num">
                                      <p:cBhvr>
                                        <p:cTn id="494" dur="664" tmFilter="0.0,0.0; 0.25,0.07; 0.50,0.2; 0.75,0.467; 1.0,1.0">
                                          <p:stCondLst>
                                            <p:cond delay="0"/>
                                          </p:stCondLst>
                                        </p:cTn>
                                        <p:tgtEl>
                                          <p:spTgt spid="85"/>
                                        </p:tgtEl>
                                        <p:attrNameLst>
                                          <p:attrName>ppt_y</p:attrName>
                                        </p:attrNameLst>
                                      </p:cBhvr>
                                      <p:tavLst>
                                        <p:tav tm="0" fmla="#ppt_y-sin(pi*$)/3">
                                          <p:val>
                                            <p:fltVal val="0.5"/>
                                          </p:val>
                                        </p:tav>
                                        <p:tav tm="100000">
                                          <p:val>
                                            <p:fltVal val="1"/>
                                          </p:val>
                                        </p:tav>
                                      </p:tavLst>
                                    </p:anim>
                                    <p:anim calcmode="lin" valueType="num">
                                      <p:cBhvr>
                                        <p:cTn id="495" dur="664" tmFilter="0, 0; 0.125,0.2665; 0.25,0.4; 0.375,0.465; 0.5,0.5;  0.625,0.535; 0.75,0.6; 0.875,0.7335; 1,1">
                                          <p:stCondLst>
                                            <p:cond delay="664"/>
                                          </p:stCondLst>
                                        </p:cTn>
                                        <p:tgtEl>
                                          <p:spTgt spid="85"/>
                                        </p:tgtEl>
                                        <p:attrNameLst>
                                          <p:attrName>ppt_y</p:attrName>
                                        </p:attrNameLst>
                                      </p:cBhvr>
                                      <p:tavLst>
                                        <p:tav tm="0" fmla="#ppt_y-sin(pi*$)/9">
                                          <p:val>
                                            <p:fltVal val="0"/>
                                          </p:val>
                                        </p:tav>
                                        <p:tav tm="100000">
                                          <p:val>
                                            <p:fltVal val="1"/>
                                          </p:val>
                                        </p:tav>
                                      </p:tavLst>
                                    </p:anim>
                                    <p:anim calcmode="lin" valueType="num">
                                      <p:cBhvr>
                                        <p:cTn id="496" dur="332" tmFilter="0, 0; 0.125,0.2665; 0.25,0.4; 0.375,0.465; 0.5,0.5;  0.625,0.535; 0.75,0.6; 0.875,0.7335; 1,1">
                                          <p:stCondLst>
                                            <p:cond delay="1324"/>
                                          </p:stCondLst>
                                        </p:cTn>
                                        <p:tgtEl>
                                          <p:spTgt spid="85"/>
                                        </p:tgtEl>
                                        <p:attrNameLst>
                                          <p:attrName>ppt_y</p:attrName>
                                        </p:attrNameLst>
                                      </p:cBhvr>
                                      <p:tavLst>
                                        <p:tav tm="0" fmla="#ppt_y-sin(pi*$)/27">
                                          <p:val>
                                            <p:fltVal val="0"/>
                                          </p:val>
                                        </p:tav>
                                        <p:tav tm="100000">
                                          <p:val>
                                            <p:fltVal val="1"/>
                                          </p:val>
                                        </p:tav>
                                      </p:tavLst>
                                    </p:anim>
                                    <p:anim calcmode="lin" valueType="num">
                                      <p:cBhvr>
                                        <p:cTn id="497" dur="164" tmFilter="0, 0; 0.125,0.2665; 0.25,0.4; 0.375,0.465; 0.5,0.5;  0.625,0.535; 0.75,0.6; 0.875,0.7335; 1,1">
                                          <p:stCondLst>
                                            <p:cond delay="1656"/>
                                          </p:stCondLst>
                                        </p:cTn>
                                        <p:tgtEl>
                                          <p:spTgt spid="85"/>
                                        </p:tgtEl>
                                        <p:attrNameLst>
                                          <p:attrName>ppt_y</p:attrName>
                                        </p:attrNameLst>
                                      </p:cBhvr>
                                      <p:tavLst>
                                        <p:tav tm="0" fmla="#ppt_y-sin(pi*$)/81">
                                          <p:val>
                                            <p:fltVal val="0"/>
                                          </p:val>
                                        </p:tav>
                                        <p:tav tm="100000">
                                          <p:val>
                                            <p:fltVal val="1"/>
                                          </p:val>
                                        </p:tav>
                                      </p:tavLst>
                                    </p:anim>
                                    <p:animScale>
                                      <p:cBhvr>
                                        <p:cTn id="498" dur="26">
                                          <p:stCondLst>
                                            <p:cond delay="650"/>
                                          </p:stCondLst>
                                        </p:cTn>
                                        <p:tgtEl>
                                          <p:spTgt spid="85"/>
                                        </p:tgtEl>
                                      </p:cBhvr>
                                      <p:to x="100000" y="60000"/>
                                    </p:animScale>
                                    <p:animScale>
                                      <p:cBhvr>
                                        <p:cTn id="499" dur="166" decel="50000">
                                          <p:stCondLst>
                                            <p:cond delay="676"/>
                                          </p:stCondLst>
                                        </p:cTn>
                                        <p:tgtEl>
                                          <p:spTgt spid="85"/>
                                        </p:tgtEl>
                                      </p:cBhvr>
                                      <p:to x="100000" y="100000"/>
                                    </p:animScale>
                                    <p:animScale>
                                      <p:cBhvr>
                                        <p:cTn id="500" dur="26">
                                          <p:stCondLst>
                                            <p:cond delay="1312"/>
                                          </p:stCondLst>
                                        </p:cTn>
                                        <p:tgtEl>
                                          <p:spTgt spid="85"/>
                                        </p:tgtEl>
                                      </p:cBhvr>
                                      <p:to x="100000" y="80000"/>
                                    </p:animScale>
                                    <p:animScale>
                                      <p:cBhvr>
                                        <p:cTn id="501" dur="166" decel="50000">
                                          <p:stCondLst>
                                            <p:cond delay="1338"/>
                                          </p:stCondLst>
                                        </p:cTn>
                                        <p:tgtEl>
                                          <p:spTgt spid="85"/>
                                        </p:tgtEl>
                                      </p:cBhvr>
                                      <p:to x="100000" y="100000"/>
                                    </p:animScale>
                                    <p:animScale>
                                      <p:cBhvr>
                                        <p:cTn id="502" dur="26">
                                          <p:stCondLst>
                                            <p:cond delay="1642"/>
                                          </p:stCondLst>
                                        </p:cTn>
                                        <p:tgtEl>
                                          <p:spTgt spid="85"/>
                                        </p:tgtEl>
                                      </p:cBhvr>
                                      <p:to x="100000" y="90000"/>
                                    </p:animScale>
                                    <p:animScale>
                                      <p:cBhvr>
                                        <p:cTn id="503" dur="166" decel="50000">
                                          <p:stCondLst>
                                            <p:cond delay="1668"/>
                                          </p:stCondLst>
                                        </p:cTn>
                                        <p:tgtEl>
                                          <p:spTgt spid="85"/>
                                        </p:tgtEl>
                                      </p:cBhvr>
                                      <p:to x="100000" y="100000"/>
                                    </p:animScale>
                                    <p:animScale>
                                      <p:cBhvr>
                                        <p:cTn id="504" dur="26">
                                          <p:stCondLst>
                                            <p:cond delay="1808"/>
                                          </p:stCondLst>
                                        </p:cTn>
                                        <p:tgtEl>
                                          <p:spTgt spid="85"/>
                                        </p:tgtEl>
                                      </p:cBhvr>
                                      <p:to x="100000" y="95000"/>
                                    </p:animScale>
                                    <p:animScale>
                                      <p:cBhvr>
                                        <p:cTn id="505" dur="166" decel="50000">
                                          <p:stCondLst>
                                            <p:cond delay="1834"/>
                                          </p:stCondLst>
                                        </p:cTn>
                                        <p:tgtEl>
                                          <p:spTgt spid="8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48" grpId="0" animBg="1"/>
      <p:bldP spid="49" grpId="0" animBg="1"/>
      <p:bldP spid="80" grpId="0" animBg="1"/>
      <p:bldP spid="8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smtClean="0">
                <a:solidFill>
                  <a:srgbClr val="FFFF00"/>
                </a:solidFill>
              </a:rPr>
              <a:t>SEJARAH KELAHIRAN DAN TUJUAN AWAL </a:t>
            </a:r>
            <a:br>
              <a:rPr lang="id-ID" dirty="0" smtClean="0">
                <a:solidFill>
                  <a:srgbClr val="FFFF00"/>
                </a:solidFill>
              </a:rPr>
            </a:br>
            <a:r>
              <a:rPr lang="id-ID" dirty="0" smtClean="0">
                <a:solidFill>
                  <a:srgbClr val="FFFF00"/>
                </a:solidFill>
              </a:rPr>
              <a:t>STUDI HUBUNGAN INTERNASIONAL</a:t>
            </a:r>
            <a:endParaRPr lang="id-ID" dirty="0">
              <a:solidFill>
                <a:srgbClr val="FFFF00"/>
              </a:solidFill>
            </a:endParaRPr>
          </a:p>
        </p:txBody>
      </p:sp>
      <p:sp>
        <p:nvSpPr>
          <p:cNvPr id="3" name="Content Placeholder 2"/>
          <p:cNvSpPr>
            <a:spLocks noGrp="1"/>
          </p:cNvSpPr>
          <p:nvPr>
            <p:ph sz="quarter" idx="13"/>
          </p:nvPr>
        </p:nvSpPr>
        <p:spPr/>
        <p:txBody>
          <a:bodyPr/>
          <a:lstStyle/>
          <a:p>
            <a:endParaRPr lang="id-ID" dirty="0"/>
          </a:p>
        </p:txBody>
      </p:sp>
      <p:sp>
        <p:nvSpPr>
          <p:cNvPr id="4" name="Rectangle 3"/>
          <p:cNvSpPr/>
          <p:nvPr/>
        </p:nvSpPr>
        <p:spPr>
          <a:xfrm>
            <a:off x="611560" y="1628800"/>
            <a:ext cx="2088232" cy="12013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rgbClr val="FFFF00"/>
                </a:solidFill>
              </a:rPr>
              <a:t>PERANG DUNIA PERTAMA</a:t>
            </a:r>
            <a:endParaRPr lang="id-ID" sz="2400" dirty="0">
              <a:solidFill>
                <a:srgbClr val="FFFF00"/>
              </a:solidFill>
            </a:endParaRPr>
          </a:p>
        </p:txBody>
      </p:sp>
      <p:sp>
        <p:nvSpPr>
          <p:cNvPr id="5" name="Rectangle 4"/>
          <p:cNvSpPr/>
          <p:nvPr/>
        </p:nvSpPr>
        <p:spPr>
          <a:xfrm>
            <a:off x="611560" y="5071682"/>
            <a:ext cx="2088232" cy="12376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smtClean="0">
                <a:solidFill>
                  <a:srgbClr val="FFFF00"/>
                </a:solidFill>
              </a:rPr>
              <a:t>PERANG-PERANG YANG BERSIFAT LOKAL</a:t>
            </a:r>
            <a:endParaRPr lang="id-ID" sz="2000" dirty="0">
              <a:solidFill>
                <a:srgbClr val="FFFF00"/>
              </a:solidFill>
            </a:endParaRPr>
          </a:p>
        </p:txBody>
      </p:sp>
      <p:sp>
        <p:nvSpPr>
          <p:cNvPr id="6" name="Oval 5"/>
          <p:cNvSpPr/>
          <p:nvPr/>
        </p:nvSpPr>
        <p:spPr>
          <a:xfrm>
            <a:off x="2915816" y="3311503"/>
            <a:ext cx="1944216" cy="120661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dirty="0" smtClean="0">
                <a:solidFill>
                  <a:srgbClr val="FFFF00"/>
                </a:solidFill>
              </a:rPr>
              <a:t>THE CAUSES OF WAR</a:t>
            </a:r>
            <a:endParaRPr lang="id-ID" sz="2000" dirty="0">
              <a:solidFill>
                <a:srgbClr val="FFFF00"/>
              </a:solidFill>
            </a:endParaRPr>
          </a:p>
        </p:txBody>
      </p:sp>
      <p:sp>
        <p:nvSpPr>
          <p:cNvPr id="7" name="Rounded Rectangle 6"/>
          <p:cNvSpPr/>
          <p:nvPr/>
        </p:nvSpPr>
        <p:spPr>
          <a:xfrm>
            <a:off x="7236296" y="3311503"/>
            <a:ext cx="1800200" cy="12066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200" dirty="0" smtClean="0">
                <a:solidFill>
                  <a:srgbClr val="002060"/>
                </a:solidFill>
              </a:rPr>
              <a:t>WORLD PEACE </a:t>
            </a:r>
            <a:endParaRPr lang="id-ID" sz="3200" dirty="0">
              <a:solidFill>
                <a:srgbClr val="002060"/>
              </a:solidFill>
            </a:endParaRPr>
          </a:p>
        </p:txBody>
      </p:sp>
      <p:sp>
        <p:nvSpPr>
          <p:cNvPr id="28" name="Oval 27"/>
          <p:cNvSpPr/>
          <p:nvPr/>
        </p:nvSpPr>
        <p:spPr>
          <a:xfrm>
            <a:off x="5352752" y="3086720"/>
            <a:ext cx="1307480"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rgbClr val="FF0000"/>
                </a:solidFill>
              </a:rPr>
              <a:t>ILMU HI</a:t>
            </a:r>
            <a:endParaRPr lang="id-ID" sz="2400" dirty="0">
              <a:solidFill>
                <a:srgbClr val="FF0000"/>
              </a:solidFill>
            </a:endParaRPr>
          </a:p>
        </p:txBody>
      </p:sp>
      <p:sp>
        <p:nvSpPr>
          <p:cNvPr id="31" name="Right Arrow 30"/>
          <p:cNvSpPr/>
          <p:nvPr/>
        </p:nvSpPr>
        <p:spPr>
          <a:xfrm flipV="1">
            <a:off x="4906744" y="3501008"/>
            <a:ext cx="446008" cy="79208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2" name="Right Arrow 31"/>
          <p:cNvSpPr/>
          <p:nvPr/>
        </p:nvSpPr>
        <p:spPr>
          <a:xfrm>
            <a:off x="6683942" y="3501008"/>
            <a:ext cx="552354" cy="79208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34" name="Straight Arrow Connector 33"/>
          <p:cNvCxnSpPr>
            <a:stCxn id="5" idx="3"/>
          </p:cNvCxnSpPr>
          <p:nvPr/>
        </p:nvCxnSpPr>
        <p:spPr>
          <a:xfrm flipV="1">
            <a:off x="2699792" y="4518123"/>
            <a:ext cx="936104" cy="117237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 idx="3"/>
          </p:cNvCxnSpPr>
          <p:nvPr/>
        </p:nvCxnSpPr>
        <p:spPr>
          <a:xfrm>
            <a:off x="2699792" y="2229496"/>
            <a:ext cx="936104" cy="1082007"/>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595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6"/>
                                        </p:tgtEl>
                                        <p:attrNameLst>
                                          <p:attrName>style.visibility</p:attrName>
                                        </p:attrNameLst>
                                      </p:cBhvr>
                                      <p:to>
                                        <p:strVal val="visible"/>
                                      </p:to>
                                    </p:set>
                                    <p:animEffect transition="in" filter="wipe(down)">
                                      <p:cBhvr>
                                        <p:cTn id="43" dur="580">
                                          <p:stCondLst>
                                            <p:cond delay="0"/>
                                          </p:stCondLst>
                                        </p:cTn>
                                        <p:tgtEl>
                                          <p:spTgt spid="36"/>
                                        </p:tgtEl>
                                      </p:cBhvr>
                                    </p:animEffect>
                                    <p:anim calcmode="lin" valueType="num">
                                      <p:cBhvr>
                                        <p:cTn id="44" dur="1822" tmFilter="0,0; 0.14,0.36; 0.43,0.73; 0.71,0.91; 1.0,1.0">
                                          <p:stCondLst>
                                            <p:cond delay="0"/>
                                          </p:stCondLst>
                                        </p:cTn>
                                        <p:tgtEl>
                                          <p:spTgt spid="36"/>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6"/>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6"/>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6"/>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6"/>
                                        </p:tgtEl>
                                        <p:attrNameLst>
                                          <p:attrName>ppt_y</p:attrName>
                                        </p:attrNameLst>
                                      </p:cBhvr>
                                      <p:tavLst>
                                        <p:tav tm="0" fmla="#ppt_y-sin(pi*$)/81">
                                          <p:val>
                                            <p:fltVal val="0"/>
                                          </p:val>
                                        </p:tav>
                                        <p:tav tm="100000">
                                          <p:val>
                                            <p:fltVal val="1"/>
                                          </p:val>
                                        </p:tav>
                                      </p:tavLst>
                                    </p:anim>
                                    <p:animScale>
                                      <p:cBhvr>
                                        <p:cTn id="49" dur="26">
                                          <p:stCondLst>
                                            <p:cond delay="650"/>
                                          </p:stCondLst>
                                        </p:cTn>
                                        <p:tgtEl>
                                          <p:spTgt spid="36"/>
                                        </p:tgtEl>
                                      </p:cBhvr>
                                      <p:to x="100000" y="60000"/>
                                    </p:animScale>
                                    <p:animScale>
                                      <p:cBhvr>
                                        <p:cTn id="50" dur="166" decel="50000">
                                          <p:stCondLst>
                                            <p:cond delay="676"/>
                                          </p:stCondLst>
                                        </p:cTn>
                                        <p:tgtEl>
                                          <p:spTgt spid="36"/>
                                        </p:tgtEl>
                                      </p:cBhvr>
                                      <p:to x="100000" y="100000"/>
                                    </p:animScale>
                                    <p:animScale>
                                      <p:cBhvr>
                                        <p:cTn id="51" dur="26">
                                          <p:stCondLst>
                                            <p:cond delay="1312"/>
                                          </p:stCondLst>
                                        </p:cTn>
                                        <p:tgtEl>
                                          <p:spTgt spid="36"/>
                                        </p:tgtEl>
                                      </p:cBhvr>
                                      <p:to x="100000" y="80000"/>
                                    </p:animScale>
                                    <p:animScale>
                                      <p:cBhvr>
                                        <p:cTn id="52" dur="166" decel="50000">
                                          <p:stCondLst>
                                            <p:cond delay="1338"/>
                                          </p:stCondLst>
                                        </p:cTn>
                                        <p:tgtEl>
                                          <p:spTgt spid="36"/>
                                        </p:tgtEl>
                                      </p:cBhvr>
                                      <p:to x="100000" y="100000"/>
                                    </p:animScale>
                                    <p:animScale>
                                      <p:cBhvr>
                                        <p:cTn id="53" dur="26">
                                          <p:stCondLst>
                                            <p:cond delay="1642"/>
                                          </p:stCondLst>
                                        </p:cTn>
                                        <p:tgtEl>
                                          <p:spTgt spid="36"/>
                                        </p:tgtEl>
                                      </p:cBhvr>
                                      <p:to x="100000" y="90000"/>
                                    </p:animScale>
                                    <p:animScale>
                                      <p:cBhvr>
                                        <p:cTn id="54" dur="166" decel="50000">
                                          <p:stCondLst>
                                            <p:cond delay="1668"/>
                                          </p:stCondLst>
                                        </p:cTn>
                                        <p:tgtEl>
                                          <p:spTgt spid="36"/>
                                        </p:tgtEl>
                                      </p:cBhvr>
                                      <p:to x="100000" y="100000"/>
                                    </p:animScale>
                                    <p:animScale>
                                      <p:cBhvr>
                                        <p:cTn id="55" dur="26">
                                          <p:stCondLst>
                                            <p:cond delay="1808"/>
                                          </p:stCondLst>
                                        </p:cTn>
                                        <p:tgtEl>
                                          <p:spTgt spid="36"/>
                                        </p:tgtEl>
                                      </p:cBhvr>
                                      <p:to x="100000" y="95000"/>
                                    </p:animScale>
                                    <p:animScale>
                                      <p:cBhvr>
                                        <p:cTn id="56" dur="166" decel="50000">
                                          <p:stCondLst>
                                            <p:cond delay="1834"/>
                                          </p:stCondLst>
                                        </p:cTn>
                                        <p:tgtEl>
                                          <p:spTgt spid="36"/>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Effect transition="in" filter="wipe(down)">
                                      <p:cBhvr>
                                        <p:cTn id="61" dur="580">
                                          <p:stCondLst>
                                            <p:cond delay="0"/>
                                          </p:stCondLst>
                                        </p:cTn>
                                        <p:tgtEl>
                                          <p:spTgt spid="34"/>
                                        </p:tgtEl>
                                      </p:cBhvr>
                                    </p:animEffect>
                                    <p:anim calcmode="lin" valueType="num">
                                      <p:cBhvr>
                                        <p:cTn id="62" dur="1822" tmFilter="0,0; 0.14,0.36; 0.43,0.73; 0.71,0.91; 1.0,1.0">
                                          <p:stCondLst>
                                            <p:cond delay="0"/>
                                          </p:stCondLst>
                                        </p:cTn>
                                        <p:tgtEl>
                                          <p:spTgt spid="34"/>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4"/>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4"/>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4"/>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4"/>
                                        </p:tgtEl>
                                        <p:attrNameLst>
                                          <p:attrName>ppt_y</p:attrName>
                                        </p:attrNameLst>
                                      </p:cBhvr>
                                      <p:tavLst>
                                        <p:tav tm="0" fmla="#ppt_y-sin(pi*$)/81">
                                          <p:val>
                                            <p:fltVal val="0"/>
                                          </p:val>
                                        </p:tav>
                                        <p:tav tm="100000">
                                          <p:val>
                                            <p:fltVal val="1"/>
                                          </p:val>
                                        </p:tav>
                                      </p:tavLst>
                                    </p:anim>
                                    <p:animScale>
                                      <p:cBhvr>
                                        <p:cTn id="67" dur="26">
                                          <p:stCondLst>
                                            <p:cond delay="650"/>
                                          </p:stCondLst>
                                        </p:cTn>
                                        <p:tgtEl>
                                          <p:spTgt spid="34"/>
                                        </p:tgtEl>
                                      </p:cBhvr>
                                      <p:to x="100000" y="60000"/>
                                    </p:animScale>
                                    <p:animScale>
                                      <p:cBhvr>
                                        <p:cTn id="68" dur="166" decel="50000">
                                          <p:stCondLst>
                                            <p:cond delay="676"/>
                                          </p:stCondLst>
                                        </p:cTn>
                                        <p:tgtEl>
                                          <p:spTgt spid="34"/>
                                        </p:tgtEl>
                                      </p:cBhvr>
                                      <p:to x="100000" y="100000"/>
                                    </p:animScale>
                                    <p:animScale>
                                      <p:cBhvr>
                                        <p:cTn id="69" dur="26">
                                          <p:stCondLst>
                                            <p:cond delay="1312"/>
                                          </p:stCondLst>
                                        </p:cTn>
                                        <p:tgtEl>
                                          <p:spTgt spid="34"/>
                                        </p:tgtEl>
                                      </p:cBhvr>
                                      <p:to x="100000" y="80000"/>
                                    </p:animScale>
                                    <p:animScale>
                                      <p:cBhvr>
                                        <p:cTn id="70" dur="166" decel="50000">
                                          <p:stCondLst>
                                            <p:cond delay="1338"/>
                                          </p:stCondLst>
                                        </p:cTn>
                                        <p:tgtEl>
                                          <p:spTgt spid="34"/>
                                        </p:tgtEl>
                                      </p:cBhvr>
                                      <p:to x="100000" y="100000"/>
                                    </p:animScale>
                                    <p:animScale>
                                      <p:cBhvr>
                                        <p:cTn id="71" dur="26">
                                          <p:stCondLst>
                                            <p:cond delay="1642"/>
                                          </p:stCondLst>
                                        </p:cTn>
                                        <p:tgtEl>
                                          <p:spTgt spid="34"/>
                                        </p:tgtEl>
                                      </p:cBhvr>
                                      <p:to x="100000" y="90000"/>
                                    </p:animScale>
                                    <p:animScale>
                                      <p:cBhvr>
                                        <p:cTn id="72" dur="166" decel="50000">
                                          <p:stCondLst>
                                            <p:cond delay="1668"/>
                                          </p:stCondLst>
                                        </p:cTn>
                                        <p:tgtEl>
                                          <p:spTgt spid="34"/>
                                        </p:tgtEl>
                                      </p:cBhvr>
                                      <p:to x="100000" y="100000"/>
                                    </p:animScale>
                                    <p:animScale>
                                      <p:cBhvr>
                                        <p:cTn id="73" dur="26">
                                          <p:stCondLst>
                                            <p:cond delay="1808"/>
                                          </p:stCondLst>
                                        </p:cTn>
                                        <p:tgtEl>
                                          <p:spTgt spid="34"/>
                                        </p:tgtEl>
                                      </p:cBhvr>
                                      <p:to x="100000" y="95000"/>
                                    </p:animScale>
                                    <p:animScale>
                                      <p:cBhvr>
                                        <p:cTn id="74" dur="166" decel="50000">
                                          <p:stCondLst>
                                            <p:cond delay="1834"/>
                                          </p:stCondLst>
                                        </p:cTn>
                                        <p:tgtEl>
                                          <p:spTgt spid="34"/>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45" presetClass="entr" presetSubtype="0" fill="hold" grpId="0" nodeType="clickEffect">
                                  <p:stCondLst>
                                    <p:cond delay="0"/>
                                  </p:stCondLst>
                                  <p:childTnLst>
                                    <p:set>
                                      <p:cBhvr>
                                        <p:cTn id="78" dur="1" fill="hold">
                                          <p:stCondLst>
                                            <p:cond delay="0"/>
                                          </p:stCondLst>
                                        </p:cTn>
                                        <p:tgtEl>
                                          <p:spTgt spid="6"/>
                                        </p:tgtEl>
                                        <p:attrNameLst>
                                          <p:attrName>style.visibility</p:attrName>
                                        </p:attrNameLst>
                                      </p:cBhvr>
                                      <p:to>
                                        <p:strVal val="visible"/>
                                      </p:to>
                                    </p:set>
                                    <p:animEffect transition="in" filter="fade">
                                      <p:cBhvr>
                                        <p:cTn id="79" dur="2000"/>
                                        <p:tgtEl>
                                          <p:spTgt spid="6"/>
                                        </p:tgtEl>
                                      </p:cBhvr>
                                    </p:animEffect>
                                    <p:anim calcmode="lin" valueType="num">
                                      <p:cBhvr>
                                        <p:cTn id="80" dur="2000" fill="hold"/>
                                        <p:tgtEl>
                                          <p:spTgt spid="6"/>
                                        </p:tgtEl>
                                        <p:attrNameLst>
                                          <p:attrName>ppt_w</p:attrName>
                                        </p:attrNameLst>
                                      </p:cBhvr>
                                      <p:tavLst>
                                        <p:tav tm="0" fmla="#ppt_w*sin(2.5*pi*$)">
                                          <p:val>
                                            <p:fltVal val="0"/>
                                          </p:val>
                                        </p:tav>
                                        <p:tav tm="100000">
                                          <p:val>
                                            <p:fltVal val="1"/>
                                          </p:val>
                                        </p:tav>
                                      </p:tavLst>
                                    </p:anim>
                                    <p:anim calcmode="lin" valueType="num">
                                      <p:cBhvr>
                                        <p:cTn id="81"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82" fill="hold">
                      <p:stCondLst>
                        <p:cond delay="indefinite"/>
                      </p:stCondLst>
                      <p:childTnLst>
                        <p:par>
                          <p:cTn id="83" fill="hold">
                            <p:stCondLst>
                              <p:cond delay="0"/>
                            </p:stCondLst>
                            <p:childTnLst>
                              <p:par>
                                <p:cTn id="84" presetID="26" presetClass="entr" presetSubtype="0" fill="hold" grpId="0" nodeType="clickEffect">
                                  <p:stCondLst>
                                    <p:cond delay="0"/>
                                  </p:stCondLst>
                                  <p:childTnLst>
                                    <p:set>
                                      <p:cBhvr>
                                        <p:cTn id="85" dur="1" fill="hold">
                                          <p:stCondLst>
                                            <p:cond delay="0"/>
                                          </p:stCondLst>
                                        </p:cTn>
                                        <p:tgtEl>
                                          <p:spTgt spid="31"/>
                                        </p:tgtEl>
                                        <p:attrNameLst>
                                          <p:attrName>style.visibility</p:attrName>
                                        </p:attrNameLst>
                                      </p:cBhvr>
                                      <p:to>
                                        <p:strVal val="visible"/>
                                      </p:to>
                                    </p:set>
                                    <p:animEffect transition="in" filter="wipe(down)">
                                      <p:cBhvr>
                                        <p:cTn id="86" dur="580">
                                          <p:stCondLst>
                                            <p:cond delay="0"/>
                                          </p:stCondLst>
                                        </p:cTn>
                                        <p:tgtEl>
                                          <p:spTgt spid="31"/>
                                        </p:tgtEl>
                                      </p:cBhvr>
                                    </p:animEffect>
                                    <p:anim calcmode="lin" valueType="num">
                                      <p:cBhvr>
                                        <p:cTn id="87" dur="1822" tmFilter="0,0; 0.14,0.36; 0.43,0.73; 0.71,0.91; 1.0,1.0">
                                          <p:stCondLst>
                                            <p:cond delay="0"/>
                                          </p:stCondLst>
                                        </p:cTn>
                                        <p:tgtEl>
                                          <p:spTgt spid="31"/>
                                        </p:tgtEl>
                                        <p:attrNameLst>
                                          <p:attrName>ppt_x</p:attrName>
                                        </p:attrNameLst>
                                      </p:cBhvr>
                                      <p:tavLst>
                                        <p:tav tm="0">
                                          <p:val>
                                            <p:strVal val="#ppt_x-0.25"/>
                                          </p:val>
                                        </p:tav>
                                        <p:tav tm="100000">
                                          <p:val>
                                            <p:strVal val="#ppt_x"/>
                                          </p:val>
                                        </p:tav>
                                      </p:tavLst>
                                    </p:anim>
                                    <p:anim calcmode="lin" valueType="num">
                                      <p:cBhvr>
                                        <p:cTn id="88" dur="664" tmFilter="0.0,0.0; 0.25,0.07; 0.50,0.2; 0.75,0.467; 1.0,1.0">
                                          <p:stCondLst>
                                            <p:cond delay="0"/>
                                          </p:stCondLst>
                                        </p:cTn>
                                        <p:tgtEl>
                                          <p:spTgt spid="31"/>
                                        </p:tgtEl>
                                        <p:attrNameLst>
                                          <p:attrName>ppt_y</p:attrName>
                                        </p:attrNameLst>
                                      </p:cBhvr>
                                      <p:tavLst>
                                        <p:tav tm="0" fmla="#ppt_y-sin(pi*$)/3">
                                          <p:val>
                                            <p:fltVal val="0.5"/>
                                          </p:val>
                                        </p:tav>
                                        <p:tav tm="100000">
                                          <p:val>
                                            <p:fltVal val="1"/>
                                          </p:val>
                                        </p:tav>
                                      </p:tavLst>
                                    </p:anim>
                                    <p:anim calcmode="lin" valueType="num">
                                      <p:cBhvr>
                                        <p:cTn id="89" dur="664" tmFilter="0, 0; 0.125,0.2665; 0.25,0.4; 0.375,0.465; 0.5,0.5;  0.625,0.535; 0.75,0.6; 0.875,0.7335; 1,1">
                                          <p:stCondLst>
                                            <p:cond delay="664"/>
                                          </p:stCondLst>
                                        </p:cTn>
                                        <p:tgtEl>
                                          <p:spTgt spid="31"/>
                                        </p:tgtEl>
                                        <p:attrNameLst>
                                          <p:attrName>ppt_y</p:attrName>
                                        </p:attrNameLst>
                                      </p:cBhvr>
                                      <p:tavLst>
                                        <p:tav tm="0" fmla="#ppt_y-sin(pi*$)/9">
                                          <p:val>
                                            <p:fltVal val="0"/>
                                          </p:val>
                                        </p:tav>
                                        <p:tav tm="100000">
                                          <p:val>
                                            <p:fltVal val="1"/>
                                          </p:val>
                                        </p:tav>
                                      </p:tavLst>
                                    </p:anim>
                                    <p:anim calcmode="lin" valueType="num">
                                      <p:cBhvr>
                                        <p:cTn id="90" dur="332" tmFilter="0, 0; 0.125,0.2665; 0.25,0.4; 0.375,0.465; 0.5,0.5;  0.625,0.535; 0.75,0.6; 0.875,0.7335; 1,1">
                                          <p:stCondLst>
                                            <p:cond delay="1324"/>
                                          </p:stCondLst>
                                        </p:cTn>
                                        <p:tgtEl>
                                          <p:spTgt spid="31"/>
                                        </p:tgtEl>
                                        <p:attrNameLst>
                                          <p:attrName>ppt_y</p:attrName>
                                        </p:attrNameLst>
                                      </p:cBhvr>
                                      <p:tavLst>
                                        <p:tav tm="0" fmla="#ppt_y-sin(pi*$)/27">
                                          <p:val>
                                            <p:fltVal val="0"/>
                                          </p:val>
                                        </p:tav>
                                        <p:tav tm="100000">
                                          <p:val>
                                            <p:fltVal val="1"/>
                                          </p:val>
                                        </p:tav>
                                      </p:tavLst>
                                    </p:anim>
                                    <p:anim calcmode="lin" valueType="num">
                                      <p:cBhvr>
                                        <p:cTn id="91" dur="164" tmFilter="0, 0; 0.125,0.2665; 0.25,0.4; 0.375,0.465; 0.5,0.5;  0.625,0.535; 0.75,0.6; 0.875,0.7335; 1,1">
                                          <p:stCondLst>
                                            <p:cond delay="1656"/>
                                          </p:stCondLst>
                                        </p:cTn>
                                        <p:tgtEl>
                                          <p:spTgt spid="31"/>
                                        </p:tgtEl>
                                        <p:attrNameLst>
                                          <p:attrName>ppt_y</p:attrName>
                                        </p:attrNameLst>
                                      </p:cBhvr>
                                      <p:tavLst>
                                        <p:tav tm="0" fmla="#ppt_y-sin(pi*$)/81">
                                          <p:val>
                                            <p:fltVal val="0"/>
                                          </p:val>
                                        </p:tav>
                                        <p:tav tm="100000">
                                          <p:val>
                                            <p:fltVal val="1"/>
                                          </p:val>
                                        </p:tav>
                                      </p:tavLst>
                                    </p:anim>
                                    <p:animScale>
                                      <p:cBhvr>
                                        <p:cTn id="92" dur="26">
                                          <p:stCondLst>
                                            <p:cond delay="650"/>
                                          </p:stCondLst>
                                        </p:cTn>
                                        <p:tgtEl>
                                          <p:spTgt spid="31"/>
                                        </p:tgtEl>
                                      </p:cBhvr>
                                      <p:to x="100000" y="60000"/>
                                    </p:animScale>
                                    <p:animScale>
                                      <p:cBhvr>
                                        <p:cTn id="93" dur="166" decel="50000">
                                          <p:stCondLst>
                                            <p:cond delay="676"/>
                                          </p:stCondLst>
                                        </p:cTn>
                                        <p:tgtEl>
                                          <p:spTgt spid="31"/>
                                        </p:tgtEl>
                                      </p:cBhvr>
                                      <p:to x="100000" y="100000"/>
                                    </p:animScale>
                                    <p:animScale>
                                      <p:cBhvr>
                                        <p:cTn id="94" dur="26">
                                          <p:stCondLst>
                                            <p:cond delay="1312"/>
                                          </p:stCondLst>
                                        </p:cTn>
                                        <p:tgtEl>
                                          <p:spTgt spid="31"/>
                                        </p:tgtEl>
                                      </p:cBhvr>
                                      <p:to x="100000" y="80000"/>
                                    </p:animScale>
                                    <p:animScale>
                                      <p:cBhvr>
                                        <p:cTn id="95" dur="166" decel="50000">
                                          <p:stCondLst>
                                            <p:cond delay="1338"/>
                                          </p:stCondLst>
                                        </p:cTn>
                                        <p:tgtEl>
                                          <p:spTgt spid="31"/>
                                        </p:tgtEl>
                                      </p:cBhvr>
                                      <p:to x="100000" y="100000"/>
                                    </p:animScale>
                                    <p:animScale>
                                      <p:cBhvr>
                                        <p:cTn id="96" dur="26">
                                          <p:stCondLst>
                                            <p:cond delay="1642"/>
                                          </p:stCondLst>
                                        </p:cTn>
                                        <p:tgtEl>
                                          <p:spTgt spid="31"/>
                                        </p:tgtEl>
                                      </p:cBhvr>
                                      <p:to x="100000" y="90000"/>
                                    </p:animScale>
                                    <p:animScale>
                                      <p:cBhvr>
                                        <p:cTn id="97" dur="166" decel="50000">
                                          <p:stCondLst>
                                            <p:cond delay="1668"/>
                                          </p:stCondLst>
                                        </p:cTn>
                                        <p:tgtEl>
                                          <p:spTgt spid="31"/>
                                        </p:tgtEl>
                                      </p:cBhvr>
                                      <p:to x="100000" y="100000"/>
                                    </p:animScale>
                                    <p:animScale>
                                      <p:cBhvr>
                                        <p:cTn id="98" dur="26">
                                          <p:stCondLst>
                                            <p:cond delay="1808"/>
                                          </p:stCondLst>
                                        </p:cTn>
                                        <p:tgtEl>
                                          <p:spTgt spid="31"/>
                                        </p:tgtEl>
                                      </p:cBhvr>
                                      <p:to x="100000" y="95000"/>
                                    </p:animScale>
                                    <p:animScale>
                                      <p:cBhvr>
                                        <p:cTn id="99" dur="166" decel="50000">
                                          <p:stCondLst>
                                            <p:cond delay="1834"/>
                                          </p:stCondLst>
                                        </p:cTn>
                                        <p:tgtEl>
                                          <p:spTgt spid="31"/>
                                        </p:tgtEl>
                                      </p:cBhvr>
                                      <p:to x="100000" y="100000"/>
                                    </p:animScale>
                                  </p:childTnLst>
                                </p:cTn>
                              </p:par>
                            </p:childTnLst>
                          </p:cTn>
                        </p:par>
                      </p:childTnLst>
                    </p:cTn>
                  </p:par>
                  <p:par>
                    <p:cTn id="100" fill="hold">
                      <p:stCondLst>
                        <p:cond delay="indefinite"/>
                      </p:stCondLst>
                      <p:childTnLst>
                        <p:par>
                          <p:cTn id="101" fill="hold">
                            <p:stCondLst>
                              <p:cond delay="0"/>
                            </p:stCondLst>
                            <p:childTnLst>
                              <p:par>
                                <p:cTn id="102" presetID="45" presetClass="entr" presetSubtype="0" fill="hold" grpId="0" nodeType="clickEffect">
                                  <p:stCondLst>
                                    <p:cond delay="0"/>
                                  </p:stCondLst>
                                  <p:childTnLst>
                                    <p:set>
                                      <p:cBhvr>
                                        <p:cTn id="103" dur="1" fill="hold">
                                          <p:stCondLst>
                                            <p:cond delay="0"/>
                                          </p:stCondLst>
                                        </p:cTn>
                                        <p:tgtEl>
                                          <p:spTgt spid="28"/>
                                        </p:tgtEl>
                                        <p:attrNameLst>
                                          <p:attrName>style.visibility</p:attrName>
                                        </p:attrNameLst>
                                      </p:cBhvr>
                                      <p:to>
                                        <p:strVal val="visible"/>
                                      </p:to>
                                    </p:set>
                                    <p:animEffect transition="in" filter="fade">
                                      <p:cBhvr>
                                        <p:cTn id="104" dur="2000"/>
                                        <p:tgtEl>
                                          <p:spTgt spid="28"/>
                                        </p:tgtEl>
                                      </p:cBhvr>
                                    </p:animEffect>
                                    <p:anim calcmode="lin" valueType="num">
                                      <p:cBhvr>
                                        <p:cTn id="105" dur="2000" fill="hold"/>
                                        <p:tgtEl>
                                          <p:spTgt spid="28"/>
                                        </p:tgtEl>
                                        <p:attrNameLst>
                                          <p:attrName>ppt_w</p:attrName>
                                        </p:attrNameLst>
                                      </p:cBhvr>
                                      <p:tavLst>
                                        <p:tav tm="0" fmla="#ppt_w*sin(2.5*pi*$)">
                                          <p:val>
                                            <p:fltVal val="0"/>
                                          </p:val>
                                        </p:tav>
                                        <p:tav tm="100000">
                                          <p:val>
                                            <p:fltVal val="1"/>
                                          </p:val>
                                        </p:tav>
                                      </p:tavLst>
                                    </p:anim>
                                    <p:anim calcmode="lin" valueType="num">
                                      <p:cBhvr>
                                        <p:cTn id="106" dur="2000" fill="hold"/>
                                        <p:tgtEl>
                                          <p:spTgt spid="28"/>
                                        </p:tgtEl>
                                        <p:attrNameLst>
                                          <p:attrName>ppt_h</p:attrName>
                                        </p:attrNameLst>
                                      </p:cBhvr>
                                      <p:tavLst>
                                        <p:tav tm="0">
                                          <p:val>
                                            <p:strVal val="#ppt_h"/>
                                          </p:val>
                                        </p:tav>
                                        <p:tav tm="100000">
                                          <p:val>
                                            <p:strVal val="#ppt_h"/>
                                          </p:val>
                                        </p:tav>
                                      </p:tavLst>
                                    </p:anim>
                                  </p:childTnLst>
                                </p:cTn>
                              </p:par>
                            </p:childTnLst>
                          </p:cTn>
                        </p:par>
                      </p:childTnLst>
                    </p:cTn>
                  </p:par>
                  <p:par>
                    <p:cTn id="107" fill="hold">
                      <p:stCondLst>
                        <p:cond delay="indefinite"/>
                      </p:stCondLst>
                      <p:childTnLst>
                        <p:par>
                          <p:cTn id="108" fill="hold">
                            <p:stCondLst>
                              <p:cond delay="0"/>
                            </p:stCondLst>
                            <p:childTnLst>
                              <p:par>
                                <p:cTn id="109" presetID="31" presetClass="entr" presetSubtype="0" fill="hold" grpId="0" nodeType="clickEffect">
                                  <p:stCondLst>
                                    <p:cond delay="0"/>
                                  </p:stCondLst>
                                  <p:childTnLst>
                                    <p:set>
                                      <p:cBhvr>
                                        <p:cTn id="110" dur="1" fill="hold">
                                          <p:stCondLst>
                                            <p:cond delay="0"/>
                                          </p:stCondLst>
                                        </p:cTn>
                                        <p:tgtEl>
                                          <p:spTgt spid="7"/>
                                        </p:tgtEl>
                                        <p:attrNameLst>
                                          <p:attrName>style.visibility</p:attrName>
                                        </p:attrNameLst>
                                      </p:cBhvr>
                                      <p:to>
                                        <p:strVal val="visible"/>
                                      </p:to>
                                    </p:set>
                                    <p:anim calcmode="lin" valueType="num">
                                      <p:cBhvr>
                                        <p:cTn id="111" dur="1000" fill="hold"/>
                                        <p:tgtEl>
                                          <p:spTgt spid="7"/>
                                        </p:tgtEl>
                                        <p:attrNameLst>
                                          <p:attrName>ppt_w</p:attrName>
                                        </p:attrNameLst>
                                      </p:cBhvr>
                                      <p:tavLst>
                                        <p:tav tm="0">
                                          <p:val>
                                            <p:fltVal val="0"/>
                                          </p:val>
                                        </p:tav>
                                        <p:tav tm="100000">
                                          <p:val>
                                            <p:strVal val="#ppt_w"/>
                                          </p:val>
                                        </p:tav>
                                      </p:tavLst>
                                    </p:anim>
                                    <p:anim calcmode="lin" valueType="num">
                                      <p:cBhvr>
                                        <p:cTn id="112" dur="1000" fill="hold"/>
                                        <p:tgtEl>
                                          <p:spTgt spid="7"/>
                                        </p:tgtEl>
                                        <p:attrNameLst>
                                          <p:attrName>ppt_h</p:attrName>
                                        </p:attrNameLst>
                                      </p:cBhvr>
                                      <p:tavLst>
                                        <p:tav tm="0">
                                          <p:val>
                                            <p:fltVal val="0"/>
                                          </p:val>
                                        </p:tav>
                                        <p:tav tm="100000">
                                          <p:val>
                                            <p:strVal val="#ppt_h"/>
                                          </p:val>
                                        </p:tav>
                                      </p:tavLst>
                                    </p:anim>
                                    <p:anim calcmode="lin" valueType="num">
                                      <p:cBhvr>
                                        <p:cTn id="113" dur="1000" fill="hold"/>
                                        <p:tgtEl>
                                          <p:spTgt spid="7"/>
                                        </p:tgtEl>
                                        <p:attrNameLst>
                                          <p:attrName>style.rotation</p:attrName>
                                        </p:attrNameLst>
                                      </p:cBhvr>
                                      <p:tavLst>
                                        <p:tav tm="0">
                                          <p:val>
                                            <p:fltVal val="90"/>
                                          </p:val>
                                        </p:tav>
                                        <p:tav tm="100000">
                                          <p:val>
                                            <p:fltVal val="0"/>
                                          </p:val>
                                        </p:tav>
                                      </p:tavLst>
                                    </p:anim>
                                    <p:animEffect transition="in" filter="fade">
                                      <p:cBhvr>
                                        <p:cTn id="11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28" grpId="0" animBg="1"/>
      <p:bldP spid="3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smtClean="0">
                <a:solidFill>
                  <a:srgbClr val="FFFF00"/>
                </a:solidFill>
              </a:rPr>
              <a:t>TUJUAN STUDI HUBUNGAN INTERNASIONAL</a:t>
            </a:r>
            <a:br>
              <a:rPr lang="id-ID" dirty="0" smtClean="0">
                <a:solidFill>
                  <a:srgbClr val="FFFF00"/>
                </a:solidFill>
              </a:rPr>
            </a:br>
            <a:r>
              <a:rPr lang="id-ID" dirty="0" smtClean="0">
                <a:solidFill>
                  <a:srgbClr val="FFFF00"/>
                </a:solidFill>
              </a:rPr>
              <a:t>(THE GOAL OF IR STUDIES)</a:t>
            </a:r>
            <a:endParaRPr lang="id-ID" dirty="0">
              <a:solidFill>
                <a:srgbClr val="FFFF00"/>
              </a:solidFill>
            </a:endParaRPr>
          </a:p>
        </p:txBody>
      </p:sp>
      <p:sp>
        <p:nvSpPr>
          <p:cNvPr id="3" name="Content Placeholder 2"/>
          <p:cNvSpPr>
            <a:spLocks noGrp="1"/>
          </p:cNvSpPr>
          <p:nvPr>
            <p:ph sz="quarter" idx="13"/>
          </p:nvPr>
        </p:nvSpPr>
        <p:spPr>
          <a:xfrm>
            <a:off x="395536" y="1412776"/>
            <a:ext cx="8496944" cy="5184576"/>
          </a:xfrm>
        </p:spPr>
        <p:txBody>
          <a:bodyPr>
            <a:normAutofit/>
          </a:bodyPr>
          <a:lstStyle/>
          <a:p>
            <a:r>
              <a:rPr lang="id-ID" sz="3200" dirty="0" smtClean="0"/>
              <a:t>Pada awal kelahirannya, Studi Hubungan Internasional ditujukan untuk mencari sebab-sebab perang (</a:t>
            </a:r>
            <a:r>
              <a:rPr lang="id-ID" sz="3200" i="1" dirty="0" smtClean="0"/>
              <a:t>the causes of war</a:t>
            </a:r>
            <a:r>
              <a:rPr lang="id-ID" sz="3200" dirty="0" smtClean="0"/>
              <a:t>) dalam rangka membantu terciptanya perdamaian dunia (</a:t>
            </a:r>
            <a:r>
              <a:rPr lang="id-ID" sz="3200" i="1" dirty="0" smtClean="0"/>
              <a:t>world peace</a:t>
            </a:r>
            <a:r>
              <a:rPr lang="id-ID" sz="3200" dirty="0" smtClean="0"/>
              <a:t>). </a:t>
            </a:r>
          </a:p>
          <a:p>
            <a:r>
              <a:rPr lang="id-ID" sz="3200" dirty="0" smtClean="0"/>
              <a:t>Kini, Studi Hubungan Internasional ditujukan untuk membantu merumuskan terciptanya sistem internasional yang stabil, yang didasarkan atas terjaminnya keamanan (</a:t>
            </a:r>
            <a:r>
              <a:rPr lang="id-ID" sz="3200" i="1" dirty="0" smtClean="0"/>
              <a:t>security</a:t>
            </a:r>
            <a:r>
              <a:rPr lang="id-ID" sz="3200" dirty="0" smtClean="0"/>
              <a:t>), kesejahteraan (</a:t>
            </a:r>
            <a:r>
              <a:rPr lang="id-ID" sz="3200" i="1" dirty="0" smtClean="0"/>
              <a:t>welfare</a:t>
            </a:r>
            <a:r>
              <a:rPr lang="id-ID" sz="3200" dirty="0" smtClean="0"/>
              <a:t>), dan keadilan </a:t>
            </a:r>
            <a:r>
              <a:rPr lang="id-ID" sz="3200" dirty="0"/>
              <a:t>(</a:t>
            </a:r>
            <a:r>
              <a:rPr lang="id-ID" sz="3200" i="1" dirty="0" smtClean="0"/>
              <a:t>justice</a:t>
            </a:r>
            <a:r>
              <a:rPr lang="id-ID" sz="3200" dirty="0" smtClean="0"/>
              <a:t>) untuk semua negara dan/atau anggota masyarakat internasional.</a:t>
            </a:r>
            <a:endParaRPr lang="id-ID" sz="3200" dirty="0"/>
          </a:p>
        </p:txBody>
      </p:sp>
    </p:spTree>
    <p:extLst>
      <p:ext uri="{BB962C8B-B14F-4D97-AF65-F5344CB8AC3E}">
        <p14:creationId xmlns:p14="http://schemas.microsoft.com/office/powerpoint/2010/main" val="2009085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80">
                                          <p:stCondLst>
                                            <p:cond delay="0"/>
                                          </p:stCondLst>
                                        </p:cTn>
                                        <p:tgtEl>
                                          <p:spTgt spid="3">
                                            <p:txEl>
                                              <p:pRg st="0" end="0"/>
                                            </p:txEl>
                                          </p:spTgt>
                                        </p:tgtEl>
                                      </p:cBhvr>
                                    </p:animEffect>
                                    <p:anim calcmode="lin" valueType="num">
                                      <p:cBhvr>
                                        <p:cTn id="1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0" end="0"/>
                                            </p:txEl>
                                          </p:spTgt>
                                        </p:tgtEl>
                                      </p:cBhvr>
                                      <p:to x="100000" y="60000"/>
                                    </p:animScale>
                                    <p:animScale>
                                      <p:cBhvr>
                                        <p:cTn id="18" dur="166" decel="50000">
                                          <p:stCondLst>
                                            <p:cond delay="676"/>
                                          </p:stCondLst>
                                        </p:cTn>
                                        <p:tgtEl>
                                          <p:spTgt spid="3">
                                            <p:txEl>
                                              <p:pRg st="0" end="0"/>
                                            </p:txEl>
                                          </p:spTgt>
                                        </p:tgtEl>
                                      </p:cBhvr>
                                      <p:to x="100000" y="100000"/>
                                    </p:animScale>
                                    <p:animScale>
                                      <p:cBhvr>
                                        <p:cTn id="19" dur="26">
                                          <p:stCondLst>
                                            <p:cond delay="1312"/>
                                          </p:stCondLst>
                                        </p:cTn>
                                        <p:tgtEl>
                                          <p:spTgt spid="3">
                                            <p:txEl>
                                              <p:pRg st="0" end="0"/>
                                            </p:txEl>
                                          </p:spTgt>
                                        </p:tgtEl>
                                      </p:cBhvr>
                                      <p:to x="100000" y="80000"/>
                                    </p:animScale>
                                    <p:animScale>
                                      <p:cBhvr>
                                        <p:cTn id="20" dur="166" decel="50000">
                                          <p:stCondLst>
                                            <p:cond delay="1338"/>
                                          </p:stCondLst>
                                        </p:cTn>
                                        <p:tgtEl>
                                          <p:spTgt spid="3">
                                            <p:txEl>
                                              <p:pRg st="0" end="0"/>
                                            </p:txEl>
                                          </p:spTgt>
                                        </p:tgtEl>
                                      </p:cBhvr>
                                      <p:to x="100000" y="100000"/>
                                    </p:animScale>
                                    <p:animScale>
                                      <p:cBhvr>
                                        <p:cTn id="21" dur="26">
                                          <p:stCondLst>
                                            <p:cond delay="1642"/>
                                          </p:stCondLst>
                                        </p:cTn>
                                        <p:tgtEl>
                                          <p:spTgt spid="3">
                                            <p:txEl>
                                              <p:pRg st="0" end="0"/>
                                            </p:txEl>
                                          </p:spTgt>
                                        </p:tgtEl>
                                      </p:cBhvr>
                                      <p:to x="100000" y="90000"/>
                                    </p:animScale>
                                    <p:animScale>
                                      <p:cBhvr>
                                        <p:cTn id="22" dur="166" decel="50000">
                                          <p:stCondLst>
                                            <p:cond delay="1668"/>
                                          </p:stCondLst>
                                        </p:cTn>
                                        <p:tgtEl>
                                          <p:spTgt spid="3">
                                            <p:txEl>
                                              <p:pRg st="0" end="0"/>
                                            </p:txEl>
                                          </p:spTgt>
                                        </p:tgtEl>
                                      </p:cBhvr>
                                      <p:to x="100000" y="100000"/>
                                    </p:animScale>
                                    <p:animScale>
                                      <p:cBhvr>
                                        <p:cTn id="23" dur="26">
                                          <p:stCondLst>
                                            <p:cond delay="1808"/>
                                          </p:stCondLst>
                                        </p:cTn>
                                        <p:tgtEl>
                                          <p:spTgt spid="3">
                                            <p:txEl>
                                              <p:pRg st="0" end="0"/>
                                            </p:txEl>
                                          </p:spTgt>
                                        </p:tgtEl>
                                      </p:cBhvr>
                                      <p:to x="100000" y="95000"/>
                                    </p:animScale>
                                    <p:animScale>
                                      <p:cBhvr>
                                        <p:cTn id="24" dur="166" decel="50000">
                                          <p:stCondLst>
                                            <p:cond delay="1834"/>
                                          </p:stCondLst>
                                        </p:cTn>
                                        <p:tgtEl>
                                          <p:spTgt spid="3">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p:cTn id="2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38138"/>
          </a:xfrm>
        </p:spPr>
        <p:txBody>
          <a:bodyPr/>
          <a:lstStyle/>
          <a:p>
            <a:pPr algn="ctr"/>
            <a:r>
              <a:rPr lang="id-ID" dirty="0" smtClean="0">
                <a:solidFill>
                  <a:srgbClr val="FFFF00"/>
                </a:solidFill>
              </a:rPr>
              <a:t>MENGAPA PERLU MEMPELAJARI STUDI HI?</a:t>
            </a:r>
            <a:br>
              <a:rPr lang="id-ID" dirty="0" smtClean="0">
                <a:solidFill>
                  <a:srgbClr val="FFFF00"/>
                </a:solidFill>
              </a:rPr>
            </a:br>
            <a:r>
              <a:rPr lang="id-ID" dirty="0" smtClean="0">
                <a:solidFill>
                  <a:srgbClr val="FFFF00"/>
                </a:solidFill>
              </a:rPr>
              <a:t>(</a:t>
            </a:r>
            <a:r>
              <a:rPr lang="id-ID" sz="2400" dirty="0" smtClean="0">
                <a:solidFill>
                  <a:srgbClr val="FFFF00"/>
                </a:solidFill>
              </a:rPr>
              <a:t>why should we study international Relations</a:t>
            </a:r>
            <a:r>
              <a:rPr lang="id-ID" dirty="0" smtClean="0">
                <a:solidFill>
                  <a:srgbClr val="FFFF00"/>
                </a:solidFill>
              </a:rPr>
              <a:t>)?</a:t>
            </a:r>
            <a:endParaRPr lang="id-ID" dirty="0">
              <a:solidFill>
                <a:srgbClr val="FFFF00"/>
              </a:solidFill>
            </a:endParaRPr>
          </a:p>
        </p:txBody>
      </p:sp>
      <p:sp>
        <p:nvSpPr>
          <p:cNvPr id="3" name="Content Placeholder 2"/>
          <p:cNvSpPr>
            <a:spLocks noGrp="1"/>
          </p:cNvSpPr>
          <p:nvPr>
            <p:ph sz="quarter" idx="13"/>
          </p:nvPr>
        </p:nvSpPr>
        <p:spPr>
          <a:xfrm>
            <a:off x="467544" y="1628800"/>
            <a:ext cx="8568952" cy="4896544"/>
          </a:xfrm>
        </p:spPr>
        <p:txBody>
          <a:bodyPr>
            <a:normAutofit/>
          </a:bodyPr>
          <a:lstStyle/>
          <a:p>
            <a:r>
              <a:rPr lang="id-ID" sz="3200" dirty="0" smtClean="0"/>
              <a:t>International relations somehow affect our lives in important ways (HI dalam banyak hal berpengaruh terhadap kepentingan kehidupan kita).</a:t>
            </a:r>
          </a:p>
          <a:p>
            <a:r>
              <a:rPr lang="id-ID" sz="3200" dirty="0" smtClean="0"/>
              <a:t>We want to understand international relations better (kita ingin memahami HI secara lebih baik/dalam).</a:t>
            </a:r>
          </a:p>
          <a:p>
            <a:r>
              <a:rPr lang="id-ID" sz="3200" dirty="0" smtClean="0"/>
              <a:t>We want to manage international relations more effectively (kita ingin mengelola hubungan internasional secara lebih efektif). </a:t>
            </a:r>
            <a:endParaRPr lang="id-ID" sz="3200" dirty="0"/>
          </a:p>
        </p:txBody>
      </p:sp>
    </p:spTree>
    <p:extLst>
      <p:ext uri="{BB962C8B-B14F-4D97-AF65-F5344CB8AC3E}">
        <p14:creationId xmlns:p14="http://schemas.microsoft.com/office/powerpoint/2010/main" val="2277182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smtClean="0">
                <a:solidFill>
                  <a:srgbClr val="FFFF00"/>
                </a:solidFill>
              </a:rPr>
              <a:t>THE ASSUMPTIONS OF IMPORTANCE </a:t>
            </a:r>
            <a:br>
              <a:rPr lang="id-ID" dirty="0" smtClean="0">
                <a:solidFill>
                  <a:srgbClr val="FFFF00"/>
                </a:solidFill>
              </a:rPr>
            </a:br>
            <a:r>
              <a:rPr lang="id-ID" dirty="0" smtClean="0">
                <a:solidFill>
                  <a:srgbClr val="FFFF00"/>
                </a:solidFill>
              </a:rPr>
              <a:t>(ASUMSI BAHWA HI PENTING BAGI HIDUP KITA)</a:t>
            </a:r>
            <a:endParaRPr lang="id-ID" dirty="0">
              <a:solidFill>
                <a:srgbClr val="FFFF00"/>
              </a:solidFill>
            </a:endParaRPr>
          </a:p>
        </p:txBody>
      </p:sp>
      <p:sp>
        <p:nvSpPr>
          <p:cNvPr id="3" name="Content Placeholder 2"/>
          <p:cNvSpPr>
            <a:spLocks noGrp="1"/>
          </p:cNvSpPr>
          <p:nvPr>
            <p:ph sz="quarter" idx="13"/>
          </p:nvPr>
        </p:nvSpPr>
        <p:spPr>
          <a:xfrm>
            <a:off x="609600" y="1556792"/>
            <a:ext cx="8282880" cy="4968552"/>
          </a:xfrm>
        </p:spPr>
        <p:txBody>
          <a:bodyPr>
            <a:normAutofit lnSpcReduction="10000"/>
          </a:bodyPr>
          <a:lstStyle/>
          <a:p>
            <a:r>
              <a:rPr lang="id-ID" sz="3200" dirty="0" smtClean="0"/>
              <a:t>Krisis ekonomi di Amerika atau menguatnya kurs US $, berpengaruh terhadap kondisi ekonomi Indonesia, harga barang-barang naik.</a:t>
            </a:r>
          </a:p>
          <a:p>
            <a:r>
              <a:rPr lang="id-ID" sz="3200" dirty="0" smtClean="0"/>
              <a:t>Krisis di Timur Tengah membuat harga minyak dunia naik, dampaknya harga minyak di dalam negeri juga naik, gilirannya harga-harga juga naik.</a:t>
            </a:r>
          </a:p>
          <a:p>
            <a:r>
              <a:rPr lang="id-ID" sz="3200" dirty="0" smtClean="0"/>
              <a:t>Keputusan pemerintah menandatangani kerjasama free-trade dengan China dapat berdampak pada bangkrutnya industri di dalam negeri, pengaruhnya bisa terjadi PHK di mana-mana.</a:t>
            </a:r>
            <a:endParaRPr lang="id-ID" sz="3200" dirty="0"/>
          </a:p>
        </p:txBody>
      </p:sp>
    </p:spTree>
    <p:extLst>
      <p:ext uri="{BB962C8B-B14F-4D97-AF65-F5344CB8AC3E}">
        <p14:creationId xmlns:p14="http://schemas.microsoft.com/office/powerpoint/2010/main" val="2834604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mph" presetSubtype="0" fill="hold" nodeType="clickEffect">
                                  <p:stCondLst>
                                    <p:cond delay="0"/>
                                  </p:stCondLst>
                                  <p:childTnLst>
                                    <p:animRot by="21600000">
                                      <p:cBhvr>
                                        <p:cTn id="39"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smtClean="0">
                <a:solidFill>
                  <a:srgbClr val="FFFF00"/>
                </a:solidFill>
              </a:rPr>
              <a:t>THE ASSUMPTION OF UNDERSTANDABILITY (ASUMSI HI PERLU DIPAHAMI LEBIH BAIK LAGI)</a:t>
            </a:r>
            <a:endParaRPr lang="id-ID" dirty="0">
              <a:solidFill>
                <a:srgbClr val="FFFF00"/>
              </a:solidFill>
            </a:endParaRPr>
          </a:p>
        </p:txBody>
      </p:sp>
      <p:sp>
        <p:nvSpPr>
          <p:cNvPr id="3" name="Content Placeholder 2"/>
          <p:cNvSpPr>
            <a:spLocks noGrp="1"/>
          </p:cNvSpPr>
          <p:nvPr>
            <p:ph sz="quarter" idx="13"/>
          </p:nvPr>
        </p:nvSpPr>
        <p:spPr>
          <a:xfrm>
            <a:off x="609600" y="1600200"/>
            <a:ext cx="8354888" cy="4925144"/>
          </a:xfrm>
        </p:spPr>
        <p:txBody>
          <a:bodyPr>
            <a:normAutofit fontScale="92500" lnSpcReduction="20000"/>
          </a:bodyPr>
          <a:lstStyle/>
          <a:p>
            <a:r>
              <a:rPr lang="id-ID" sz="3200" dirty="0" smtClean="0"/>
              <a:t>Kendati para ahli telah membuat banyak loncatan besar dalam mengakumulasi pemahaman teoritis dan bukti-bukti empiris tentang HI, tapi kita masih jauh untuk memperoleh pengetahuan yang sempurna tentang HI.</a:t>
            </a:r>
          </a:p>
          <a:p>
            <a:r>
              <a:rPr lang="id-ID" sz="3200" dirty="0" smtClean="0"/>
              <a:t>HI masih memiliki banyak keterbatasan untuk dapat disebut sains: para ahli masih melahirkan banyak interpretasi terhadap fakta yang sama, fakta-fakta HI bersifat “do not speak for themselves”.</a:t>
            </a:r>
          </a:p>
          <a:p>
            <a:r>
              <a:rPr lang="id-ID" sz="3200" dirty="0" smtClean="0"/>
              <a:t>Kegagalan studi HI memperhitungkan berakhirnya Perang Dingin semakin menegaskan kepada kita tentang perlunya memahami HI lebih baik lagi.</a:t>
            </a:r>
            <a:endParaRPr lang="id-ID" sz="3200" dirty="0"/>
          </a:p>
        </p:txBody>
      </p:sp>
    </p:spTree>
    <p:extLst>
      <p:ext uri="{BB962C8B-B14F-4D97-AF65-F5344CB8AC3E}">
        <p14:creationId xmlns:p14="http://schemas.microsoft.com/office/powerpoint/2010/main" val="316671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mph" presetSubtype="0" fill="hold" nodeType="clickEffect">
                                  <p:stCondLst>
                                    <p:cond delay="0"/>
                                  </p:stCondLst>
                                  <p:childTnLst>
                                    <p:animRot by="21600000">
                                      <p:cBhvr>
                                        <p:cTn id="21" dur="2000" fill="hold"/>
                                        <p:tgtEl>
                                          <p:spTgt spid="3">
                                            <p:txEl>
                                              <p:pRg st="1" end="1"/>
                                            </p:txEl>
                                          </p:spTgt>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smtClean="0">
                <a:solidFill>
                  <a:srgbClr val="FFFF00"/>
                </a:solidFill>
              </a:rPr>
              <a:t>THE ASSUMPTION OF CONTROLLABILITY (ASUMSI HI PERLU KITA MANAGE/KONTROL)</a:t>
            </a:r>
            <a:endParaRPr lang="id-ID" dirty="0">
              <a:solidFill>
                <a:srgbClr val="FFFF00"/>
              </a:solidFill>
            </a:endParaRPr>
          </a:p>
        </p:txBody>
      </p:sp>
      <p:sp>
        <p:nvSpPr>
          <p:cNvPr id="3" name="Content Placeholder 2"/>
          <p:cNvSpPr>
            <a:spLocks noGrp="1"/>
          </p:cNvSpPr>
          <p:nvPr>
            <p:ph sz="quarter" idx="13"/>
          </p:nvPr>
        </p:nvSpPr>
        <p:spPr>
          <a:xfrm>
            <a:off x="467544" y="1556792"/>
            <a:ext cx="8424936" cy="4968552"/>
          </a:xfrm>
        </p:spPr>
        <p:txBody>
          <a:bodyPr>
            <a:normAutofit/>
          </a:bodyPr>
          <a:lstStyle/>
          <a:p>
            <a:r>
              <a:rPr lang="id-ID" sz="3200" dirty="0" smtClean="0"/>
              <a:t>Mengapa HI perlu kita kontrol? Sedikitnya ada dua alasan yang mendasari:</a:t>
            </a:r>
          </a:p>
          <a:p>
            <a:pPr marL="514350" indent="-514350">
              <a:buFont typeface="+mj-lt"/>
              <a:buAutoNum type="arabicPeriod"/>
            </a:pPr>
            <a:r>
              <a:rPr lang="id-ID" sz="3200" dirty="0" smtClean="0"/>
              <a:t>Politik luar negeri harus kita kontrol agar merefleksikan keinginan dan kepentingan masya-rakat (popular).</a:t>
            </a:r>
          </a:p>
          <a:p>
            <a:pPr marL="514350" indent="-514350">
              <a:buFont typeface="+mj-lt"/>
              <a:buAutoNum type="arabicPeriod"/>
            </a:pPr>
            <a:r>
              <a:rPr lang="id-ID" sz="3200" dirty="0" smtClean="0"/>
              <a:t>Kita perlu mempengaruhi pemerintah agar mereka dapat me-</a:t>
            </a:r>
            <a:r>
              <a:rPr lang="id-ID" sz="3200" i="1" dirty="0" smtClean="0"/>
              <a:t>manage </a:t>
            </a:r>
            <a:r>
              <a:rPr lang="id-ID" sz="3200" dirty="0" smtClean="0"/>
              <a:t>HI dan potensi yang ada di dalamnya untuk kepentingan nasional.</a:t>
            </a:r>
            <a:endParaRPr lang="id-ID" sz="3200" i="1" dirty="0"/>
          </a:p>
        </p:txBody>
      </p:sp>
    </p:spTree>
    <p:extLst>
      <p:ext uri="{BB962C8B-B14F-4D97-AF65-F5344CB8AC3E}">
        <p14:creationId xmlns:p14="http://schemas.microsoft.com/office/powerpoint/2010/main" val="2156425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80">
                                          <p:stCondLst>
                                            <p:cond delay="0"/>
                                          </p:stCondLst>
                                        </p:cTn>
                                        <p:tgtEl>
                                          <p:spTgt spid="3">
                                            <p:txEl>
                                              <p:pRg st="1" end="1"/>
                                            </p:txEl>
                                          </p:spTgt>
                                        </p:tgtEl>
                                      </p:cBhvr>
                                    </p:animEffect>
                                    <p:anim calcmode="lin" valueType="num">
                                      <p:cBhvr>
                                        <p:cTn id="2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1" end="1"/>
                                            </p:txEl>
                                          </p:spTgt>
                                        </p:tgtEl>
                                      </p:cBhvr>
                                      <p:to x="100000" y="60000"/>
                                    </p:animScale>
                                    <p:animScale>
                                      <p:cBhvr>
                                        <p:cTn id="29" dur="166" decel="50000">
                                          <p:stCondLst>
                                            <p:cond delay="676"/>
                                          </p:stCondLst>
                                        </p:cTn>
                                        <p:tgtEl>
                                          <p:spTgt spid="3">
                                            <p:txEl>
                                              <p:pRg st="1" end="1"/>
                                            </p:txEl>
                                          </p:spTgt>
                                        </p:tgtEl>
                                      </p:cBhvr>
                                      <p:to x="100000" y="100000"/>
                                    </p:animScale>
                                    <p:animScale>
                                      <p:cBhvr>
                                        <p:cTn id="30" dur="26">
                                          <p:stCondLst>
                                            <p:cond delay="1312"/>
                                          </p:stCondLst>
                                        </p:cTn>
                                        <p:tgtEl>
                                          <p:spTgt spid="3">
                                            <p:txEl>
                                              <p:pRg st="1" end="1"/>
                                            </p:txEl>
                                          </p:spTgt>
                                        </p:tgtEl>
                                      </p:cBhvr>
                                      <p:to x="100000" y="80000"/>
                                    </p:animScale>
                                    <p:animScale>
                                      <p:cBhvr>
                                        <p:cTn id="31" dur="166" decel="50000">
                                          <p:stCondLst>
                                            <p:cond delay="1338"/>
                                          </p:stCondLst>
                                        </p:cTn>
                                        <p:tgtEl>
                                          <p:spTgt spid="3">
                                            <p:txEl>
                                              <p:pRg st="1" end="1"/>
                                            </p:txEl>
                                          </p:spTgt>
                                        </p:tgtEl>
                                      </p:cBhvr>
                                      <p:to x="100000" y="100000"/>
                                    </p:animScale>
                                    <p:animScale>
                                      <p:cBhvr>
                                        <p:cTn id="32" dur="26">
                                          <p:stCondLst>
                                            <p:cond delay="1642"/>
                                          </p:stCondLst>
                                        </p:cTn>
                                        <p:tgtEl>
                                          <p:spTgt spid="3">
                                            <p:txEl>
                                              <p:pRg st="1" end="1"/>
                                            </p:txEl>
                                          </p:spTgt>
                                        </p:tgtEl>
                                      </p:cBhvr>
                                      <p:to x="100000" y="90000"/>
                                    </p:animScale>
                                    <p:animScale>
                                      <p:cBhvr>
                                        <p:cTn id="33" dur="166" decel="50000">
                                          <p:stCondLst>
                                            <p:cond delay="1668"/>
                                          </p:stCondLst>
                                        </p:cTn>
                                        <p:tgtEl>
                                          <p:spTgt spid="3">
                                            <p:txEl>
                                              <p:pRg st="1" end="1"/>
                                            </p:txEl>
                                          </p:spTgt>
                                        </p:tgtEl>
                                      </p:cBhvr>
                                      <p:to x="100000" y="100000"/>
                                    </p:animScale>
                                    <p:animScale>
                                      <p:cBhvr>
                                        <p:cTn id="34" dur="26">
                                          <p:stCondLst>
                                            <p:cond delay="1808"/>
                                          </p:stCondLst>
                                        </p:cTn>
                                        <p:tgtEl>
                                          <p:spTgt spid="3">
                                            <p:txEl>
                                              <p:pRg st="1" end="1"/>
                                            </p:txEl>
                                          </p:spTgt>
                                        </p:tgtEl>
                                      </p:cBhvr>
                                      <p:to x="100000" y="95000"/>
                                    </p:animScale>
                                    <p:animScale>
                                      <p:cBhvr>
                                        <p:cTn id="35" dur="166" decel="50000">
                                          <p:stCondLst>
                                            <p:cond delay="1834"/>
                                          </p:stCondLst>
                                        </p:cTn>
                                        <p:tgtEl>
                                          <p:spTgt spid="3">
                                            <p:txEl>
                                              <p:pRg st="1" end="1"/>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38138"/>
          </a:xfrm>
        </p:spPr>
        <p:txBody>
          <a:bodyPr/>
          <a:lstStyle/>
          <a:p>
            <a:pPr algn="ctr"/>
            <a:r>
              <a:rPr lang="id-ID" dirty="0" smtClean="0">
                <a:solidFill>
                  <a:srgbClr val="FFFF00"/>
                </a:solidFill>
              </a:rPr>
              <a:t>APA PERBEDAAN HUBUNGAN INTERNASIONAL DAN POLITIK INTERNASIONAL?</a:t>
            </a:r>
            <a:endParaRPr lang="id-ID" dirty="0">
              <a:solidFill>
                <a:srgbClr val="FFFF00"/>
              </a:solidFill>
            </a:endParaRPr>
          </a:p>
        </p:txBody>
      </p:sp>
      <p:sp>
        <p:nvSpPr>
          <p:cNvPr id="3" name="Content Placeholder 2"/>
          <p:cNvSpPr>
            <a:spLocks noGrp="1"/>
          </p:cNvSpPr>
          <p:nvPr>
            <p:ph sz="quarter" idx="13"/>
          </p:nvPr>
        </p:nvSpPr>
        <p:spPr>
          <a:xfrm>
            <a:off x="323528" y="1556792"/>
            <a:ext cx="8568952" cy="4968552"/>
          </a:xfrm>
        </p:spPr>
        <p:txBody>
          <a:bodyPr>
            <a:normAutofit/>
          </a:bodyPr>
          <a:lstStyle/>
          <a:p>
            <a:r>
              <a:rPr lang="id-ID" sz="3200" dirty="0" smtClean="0"/>
              <a:t>Hubungan internasional menyangkut “semua aspek” hubungan yang melintasi batas-batas nasional, dan pelaku (aktor) hubungan internasional bukan hanya negara (pemerintah) tapi juga kelompok (perusahaan, organisasi) dan individu.</a:t>
            </a:r>
          </a:p>
          <a:p>
            <a:r>
              <a:rPr lang="id-ID" sz="3200" dirty="0" smtClean="0"/>
              <a:t>Politik internasional hanya memusatkan perhatian pada hubungan antar negara (antar pemerintah) yang masing-masing dalam rangka memperjuangkan kepentingan nasionalnya. </a:t>
            </a:r>
            <a:endParaRPr lang="id-ID" sz="3200" dirty="0"/>
          </a:p>
        </p:txBody>
      </p:sp>
    </p:spTree>
    <p:extLst>
      <p:ext uri="{BB962C8B-B14F-4D97-AF65-F5344CB8AC3E}">
        <p14:creationId xmlns:p14="http://schemas.microsoft.com/office/powerpoint/2010/main" val="311768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80">
                                          <p:stCondLst>
                                            <p:cond delay="0"/>
                                          </p:stCondLst>
                                        </p:cTn>
                                        <p:tgtEl>
                                          <p:spTgt spid="3">
                                            <p:txEl>
                                              <p:pRg st="1" end="1"/>
                                            </p:txEl>
                                          </p:spTgt>
                                        </p:tgtEl>
                                      </p:cBhvr>
                                    </p:animEffect>
                                    <p:anim calcmode="lin" valueType="num">
                                      <p:cBhvr>
                                        <p:cTn id="2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1" end="1"/>
                                            </p:txEl>
                                          </p:spTgt>
                                        </p:tgtEl>
                                      </p:cBhvr>
                                      <p:to x="100000" y="60000"/>
                                    </p:animScale>
                                    <p:animScale>
                                      <p:cBhvr>
                                        <p:cTn id="26" dur="166" decel="50000">
                                          <p:stCondLst>
                                            <p:cond delay="676"/>
                                          </p:stCondLst>
                                        </p:cTn>
                                        <p:tgtEl>
                                          <p:spTgt spid="3">
                                            <p:txEl>
                                              <p:pRg st="1" end="1"/>
                                            </p:txEl>
                                          </p:spTgt>
                                        </p:tgtEl>
                                      </p:cBhvr>
                                      <p:to x="100000" y="100000"/>
                                    </p:animScale>
                                    <p:animScale>
                                      <p:cBhvr>
                                        <p:cTn id="27" dur="26">
                                          <p:stCondLst>
                                            <p:cond delay="1312"/>
                                          </p:stCondLst>
                                        </p:cTn>
                                        <p:tgtEl>
                                          <p:spTgt spid="3">
                                            <p:txEl>
                                              <p:pRg st="1" end="1"/>
                                            </p:txEl>
                                          </p:spTgt>
                                        </p:tgtEl>
                                      </p:cBhvr>
                                      <p:to x="100000" y="80000"/>
                                    </p:animScale>
                                    <p:animScale>
                                      <p:cBhvr>
                                        <p:cTn id="28" dur="166" decel="50000">
                                          <p:stCondLst>
                                            <p:cond delay="1338"/>
                                          </p:stCondLst>
                                        </p:cTn>
                                        <p:tgtEl>
                                          <p:spTgt spid="3">
                                            <p:txEl>
                                              <p:pRg st="1" end="1"/>
                                            </p:txEl>
                                          </p:spTgt>
                                        </p:tgtEl>
                                      </p:cBhvr>
                                      <p:to x="100000" y="100000"/>
                                    </p:animScale>
                                    <p:animScale>
                                      <p:cBhvr>
                                        <p:cTn id="29" dur="26">
                                          <p:stCondLst>
                                            <p:cond delay="1642"/>
                                          </p:stCondLst>
                                        </p:cTn>
                                        <p:tgtEl>
                                          <p:spTgt spid="3">
                                            <p:txEl>
                                              <p:pRg st="1" end="1"/>
                                            </p:txEl>
                                          </p:spTgt>
                                        </p:tgtEl>
                                      </p:cBhvr>
                                      <p:to x="100000" y="90000"/>
                                    </p:animScale>
                                    <p:animScale>
                                      <p:cBhvr>
                                        <p:cTn id="30" dur="166" decel="50000">
                                          <p:stCondLst>
                                            <p:cond delay="1668"/>
                                          </p:stCondLst>
                                        </p:cTn>
                                        <p:tgtEl>
                                          <p:spTgt spid="3">
                                            <p:txEl>
                                              <p:pRg st="1" end="1"/>
                                            </p:txEl>
                                          </p:spTgt>
                                        </p:tgtEl>
                                      </p:cBhvr>
                                      <p:to x="100000" y="100000"/>
                                    </p:animScale>
                                    <p:animScale>
                                      <p:cBhvr>
                                        <p:cTn id="31" dur="26">
                                          <p:stCondLst>
                                            <p:cond delay="1808"/>
                                          </p:stCondLst>
                                        </p:cTn>
                                        <p:tgtEl>
                                          <p:spTgt spid="3">
                                            <p:txEl>
                                              <p:pRg st="1" end="1"/>
                                            </p:txEl>
                                          </p:spTgt>
                                        </p:tgtEl>
                                      </p:cBhvr>
                                      <p:to x="100000" y="95000"/>
                                    </p:animScale>
                                    <p:animScale>
                                      <p:cBhvr>
                                        <p:cTn id="32"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48680"/>
            <a:ext cx="7924800" cy="648072"/>
          </a:xfrm>
        </p:spPr>
        <p:txBody>
          <a:bodyPr/>
          <a:lstStyle/>
          <a:p>
            <a:pPr algn="ctr"/>
            <a:r>
              <a:rPr lang="id-ID" dirty="0" smtClean="0">
                <a:solidFill>
                  <a:srgbClr val="FFFF00"/>
                </a:solidFill>
              </a:rPr>
              <a:t>TENTANG MATA KULIAH </a:t>
            </a:r>
            <a:br>
              <a:rPr lang="id-ID" dirty="0" smtClean="0">
                <a:solidFill>
                  <a:srgbClr val="FFFF00"/>
                </a:solidFill>
              </a:rPr>
            </a:br>
            <a:r>
              <a:rPr lang="id-ID" dirty="0" smtClean="0">
                <a:solidFill>
                  <a:srgbClr val="FFFF00"/>
                </a:solidFill>
              </a:rPr>
              <a:t>PENGANTAR ILMU HUBUNGAN INTERNASIONAL</a:t>
            </a:r>
            <a:endParaRPr lang="id-ID" dirty="0">
              <a:solidFill>
                <a:srgbClr val="FFFF00"/>
              </a:solidFill>
            </a:endParaRPr>
          </a:p>
        </p:txBody>
      </p:sp>
      <p:sp>
        <p:nvSpPr>
          <p:cNvPr id="3" name="Content Placeholder 2"/>
          <p:cNvSpPr>
            <a:spLocks noGrp="1"/>
          </p:cNvSpPr>
          <p:nvPr>
            <p:ph sz="quarter" idx="13"/>
          </p:nvPr>
        </p:nvSpPr>
        <p:spPr>
          <a:xfrm>
            <a:off x="395536" y="1412776"/>
            <a:ext cx="8568952" cy="5256584"/>
          </a:xfrm>
        </p:spPr>
        <p:txBody>
          <a:bodyPr>
            <a:normAutofit fontScale="92500" lnSpcReduction="20000"/>
          </a:bodyPr>
          <a:lstStyle/>
          <a:p>
            <a:r>
              <a:rPr lang="id-ID" sz="3400" dirty="0" smtClean="0"/>
              <a:t>Pengantar Ilmu Hubungan Internasional (PIHI) adalah mata kuliah “pembuka” bagi mahasiswa yang memasuki Program Studi HI jenjang S-1</a:t>
            </a:r>
          </a:p>
          <a:p>
            <a:r>
              <a:rPr lang="id-ID" sz="3400" dirty="0" smtClean="0"/>
              <a:t>Mata kuliah PIHI memberikan dasar-dasar pengetahuan dan pengenalan tentang studi HI</a:t>
            </a:r>
          </a:p>
          <a:p>
            <a:r>
              <a:rPr lang="id-ID" sz="3400" dirty="0" smtClean="0"/>
              <a:t>PIHI merupakan salah satu mata kuliah inti (</a:t>
            </a:r>
            <a:r>
              <a:rPr lang="id-ID" sz="3400" i="1" dirty="0" smtClean="0"/>
              <a:t>core-subject</a:t>
            </a:r>
            <a:r>
              <a:rPr lang="id-ID" sz="3400" dirty="0" smtClean="0"/>
              <a:t>) dalam studi HI selain mata kuliah Teori Hubungan Internasional, Politik Internasional, Hukum Internasional, Organisasi Internasional, Ekonomi Internasional, Politik Luar Negeri, Diplomasi, Studi Wilayah, Komunikasi Internasional, dan Metodologi Hubungan Internasional.</a:t>
            </a:r>
          </a:p>
          <a:p>
            <a:endParaRPr lang="id-ID" sz="3200" dirty="0"/>
          </a:p>
        </p:txBody>
      </p:sp>
    </p:spTree>
    <p:extLst>
      <p:ext uri="{BB962C8B-B14F-4D97-AF65-F5344CB8AC3E}">
        <p14:creationId xmlns:p14="http://schemas.microsoft.com/office/powerpoint/2010/main" val="12539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 calcmode="lin" valueType="num">
                                      <p:cBhvr additive="base">
                                        <p:cTn id="3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 calcmode="lin" valueType="num">
                                      <p:cBhvr>
                                        <p:cTn id="3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 </a:t>
            </a:r>
            <a:endParaRPr lang="id-ID" dirty="0"/>
          </a:p>
        </p:txBody>
      </p:sp>
      <p:sp>
        <p:nvSpPr>
          <p:cNvPr id="3" name="Content Placeholder 2"/>
          <p:cNvSpPr>
            <a:spLocks noGrp="1"/>
          </p:cNvSpPr>
          <p:nvPr>
            <p:ph sz="quarter" idx="13"/>
          </p:nvPr>
        </p:nvSpPr>
        <p:spPr>
          <a:xfrm>
            <a:off x="609600" y="260648"/>
            <a:ext cx="7924800" cy="6192688"/>
          </a:xfrm>
        </p:spPr>
        <p:txBody>
          <a:bodyPr>
            <a:normAutofit/>
          </a:bodyPr>
          <a:lstStyle/>
          <a:p>
            <a:r>
              <a:rPr lang="id-ID" sz="2800" dirty="0" smtClean="0"/>
              <a:t>Hubungan Internasional</a:t>
            </a:r>
          </a:p>
          <a:p>
            <a:endParaRPr lang="id-ID" sz="2800" dirty="0"/>
          </a:p>
          <a:p>
            <a:endParaRPr lang="id-ID" sz="2800" dirty="0" smtClean="0"/>
          </a:p>
          <a:p>
            <a:endParaRPr lang="id-ID" sz="2800" dirty="0"/>
          </a:p>
          <a:p>
            <a:pPr marL="0" indent="0">
              <a:buNone/>
            </a:pPr>
            <a:endParaRPr lang="id-ID" sz="2800" dirty="0" smtClean="0"/>
          </a:p>
          <a:p>
            <a:endParaRPr lang="id-ID" sz="2800" dirty="0"/>
          </a:p>
          <a:p>
            <a:r>
              <a:rPr lang="id-ID" sz="2800" dirty="0" smtClean="0"/>
              <a:t>Politik Internasional</a:t>
            </a:r>
          </a:p>
          <a:p>
            <a:endParaRPr lang="id-ID" sz="2800" dirty="0"/>
          </a:p>
          <a:p>
            <a:endParaRPr lang="id-ID" sz="2800" dirty="0"/>
          </a:p>
        </p:txBody>
      </p:sp>
      <p:sp>
        <p:nvSpPr>
          <p:cNvPr id="4" name="Rectangle 3"/>
          <p:cNvSpPr/>
          <p:nvPr/>
        </p:nvSpPr>
        <p:spPr>
          <a:xfrm>
            <a:off x="1115616" y="1124744"/>
            <a:ext cx="1800200" cy="126014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400" dirty="0" smtClean="0">
                <a:solidFill>
                  <a:srgbClr val="002060"/>
                </a:solidFill>
              </a:rPr>
              <a:t>Negara/ Kelompok/ Individu</a:t>
            </a:r>
            <a:endParaRPr lang="id-ID" sz="2400" dirty="0">
              <a:solidFill>
                <a:srgbClr val="002060"/>
              </a:solidFill>
            </a:endParaRPr>
          </a:p>
        </p:txBody>
      </p:sp>
      <p:sp>
        <p:nvSpPr>
          <p:cNvPr id="5" name="Rectangle 4"/>
          <p:cNvSpPr/>
          <p:nvPr/>
        </p:nvSpPr>
        <p:spPr>
          <a:xfrm>
            <a:off x="6228184" y="1124744"/>
            <a:ext cx="1800200" cy="126014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400" dirty="0" smtClean="0">
                <a:solidFill>
                  <a:srgbClr val="002060"/>
                </a:solidFill>
              </a:rPr>
              <a:t>Negara/ Kelompok/ Individu</a:t>
            </a:r>
            <a:endParaRPr lang="id-ID" sz="2400" dirty="0">
              <a:solidFill>
                <a:srgbClr val="002060"/>
              </a:solidFill>
            </a:endParaRPr>
          </a:p>
        </p:txBody>
      </p:sp>
      <p:cxnSp>
        <p:nvCxnSpPr>
          <p:cNvPr id="7" name="Straight Arrow Connector 6"/>
          <p:cNvCxnSpPr/>
          <p:nvPr/>
        </p:nvCxnSpPr>
        <p:spPr>
          <a:xfrm>
            <a:off x="2915816" y="1484784"/>
            <a:ext cx="33123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2915816" y="1988840"/>
            <a:ext cx="33123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115616" y="4653136"/>
            <a:ext cx="1800200"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rgbClr val="FFFF00"/>
                </a:solidFill>
              </a:rPr>
              <a:t>NEGARA</a:t>
            </a:r>
            <a:endParaRPr lang="id-ID" sz="2400" dirty="0">
              <a:solidFill>
                <a:srgbClr val="FFFF00"/>
              </a:solidFill>
            </a:endParaRPr>
          </a:p>
        </p:txBody>
      </p:sp>
      <p:sp>
        <p:nvSpPr>
          <p:cNvPr id="11" name="Rectangle 10"/>
          <p:cNvSpPr/>
          <p:nvPr/>
        </p:nvSpPr>
        <p:spPr>
          <a:xfrm>
            <a:off x="6228184" y="4653136"/>
            <a:ext cx="1800200" cy="12961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dirty="0" smtClean="0">
                <a:solidFill>
                  <a:srgbClr val="FFFF00"/>
                </a:solidFill>
              </a:rPr>
              <a:t>NEGARA</a:t>
            </a:r>
            <a:endParaRPr lang="id-ID" sz="2400" dirty="0">
              <a:solidFill>
                <a:srgbClr val="FFFF00"/>
              </a:solidFill>
            </a:endParaRPr>
          </a:p>
        </p:txBody>
      </p:sp>
      <p:cxnSp>
        <p:nvCxnSpPr>
          <p:cNvPr id="13" name="Straight Arrow Connector 12"/>
          <p:cNvCxnSpPr/>
          <p:nvPr/>
        </p:nvCxnSpPr>
        <p:spPr>
          <a:xfrm>
            <a:off x="2915816" y="5085184"/>
            <a:ext cx="33123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2915816" y="5517232"/>
            <a:ext cx="331236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58076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784976" cy="1282154"/>
          </a:xfrm>
        </p:spPr>
        <p:txBody>
          <a:bodyPr/>
          <a:lstStyle/>
          <a:p>
            <a:pPr algn="ctr"/>
            <a:r>
              <a:rPr lang="id-ID" dirty="0" smtClean="0">
                <a:solidFill>
                  <a:srgbClr val="FFFF00"/>
                </a:solidFill>
              </a:rPr>
              <a:t>BAGAIMANA CARA KITA MEMPELAJARI HI </a:t>
            </a:r>
            <a:br>
              <a:rPr lang="id-ID" dirty="0" smtClean="0">
                <a:solidFill>
                  <a:srgbClr val="FFFF00"/>
                </a:solidFill>
              </a:rPr>
            </a:br>
            <a:r>
              <a:rPr lang="id-ID" dirty="0" smtClean="0">
                <a:solidFill>
                  <a:srgbClr val="FFFF00"/>
                </a:solidFill>
              </a:rPr>
              <a:t>(HOW CAN WE STUDY INTERNATIONAL RELATIONS)?</a:t>
            </a:r>
            <a:endParaRPr lang="id-ID" dirty="0">
              <a:solidFill>
                <a:srgbClr val="FFFF00"/>
              </a:solidFill>
            </a:endParaRPr>
          </a:p>
        </p:txBody>
      </p:sp>
      <p:sp>
        <p:nvSpPr>
          <p:cNvPr id="3" name="Content Placeholder 2"/>
          <p:cNvSpPr>
            <a:spLocks noGrp="1"/>
          </p:cNvSpPr>
          <p:nvPr>
            <p:ph sz="quarter" idx="13"/>
          </p:nvPr>
        </p:nvSpPr>
        <p:spPr>
          <a:xfrm>
            <a:off x="467544" y="1844824"/>
            <a:ext cx="8280920" cy="4608512"/>
          </a:xfrm>
        </p:spPr>
        <p:txBody>
          <a:bodyPr>
            <a:normAutofit/>
          </a:bodyPr>
          <a:lstStyle/>
          <a:p>
            <a:r>
              <a:rPr lang="id-ID" sz="3200" dirty="0" smtClean="0"/>
              <a:t>Bagaimana kita mempelajari atau menganalisis hubungan internasional agar kita dapat memahami dan mengontrol fenomena tersebut? Menurut Steve Chan (1984) ada 3 (tiga) cara, yaitu:</a:t>
            </a:r>
          </a:p>
          <a:p>
            <a:pPr marL="514350" indent="-514350">
              <a:buFont typeface="+mj-lt"/>
              <a:buAutoNum type="arabicPeriod"/>
            </a:pPr>
            <a:r>
              <a:rPr lang="id-ID" sz="3200" dirty="0" smtClean="0"/>
              <a:t>Normative Analysis (Analisis Normatif)</a:t>
            </a:r>
          </a:p>
          <a:p>
            <a:pPr marL="514350" indent="-514350">
              <a:buFont typeface="+mj-lt"/>
              <a:buAutoNum type="arabicPeriod"/>
            </a:pPr>
            <a:r>
              <a:rPr lang="id-ID" sz="3200" dirty="0" smtClean="0"/>
              <a:t>Empirical Analysis (Analisis Empiris)</a:t>
            </a:r>
          </a:p>
          <a:p>
            <a:pPr marL="514350" indent="-514350">
              <a:buFont typeface="+mj-lt"/>
              <a:buAutoNum type="arabicPeriod"/>
            </a:pPr>
            <a:r>
              <a:rPr lang="id-ID" sz="3200" dirty="0" smtClean="0"/>
              <a:t>Policy Analysis (Analisis Kebijakan)</a:t>
            </a:r>
            <a:endParaRPr lang="id-ID" sz="3200" dirty="0"/>
          </a:p>
        </p:txBody>
      </p:sp>
    </p:spTree>
    <p:extLst>
      <p:ext uri="{BB962C8B-B14F-4D97-AF65-F5344CB8AC3E}">
        <p14:creationId xmlns:p14="http://schemas.microsoft.com/office/powerpoint/2010/main" val="2422886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down)">
                                      <p:cBhvr>
                                        <p:cTn id="37" dur="580">
                                          <p:stCondLst>
                                            <p:cond delay="0"/>
                                          </p:stCondLst>
                                        </p:cTn>
                                        <p:tgtEl>
                                          <p:spTgt spid="3">
                                            <p:txEl>
                                              <p:pRg st="3" end="3"/>
                                            </p:txEl>
                                          </p:spTgt>
                                        </p:tgtEl>
                                      </p:cBhvr>
                                    </p:animEffect>
                                    <p:anim calcmode="lin" valueType="num">
                                      <p:cBhvr>
                                        <p:cTn id="3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3" end="3"/>
                                            </p:txEl>
                                          </p:spTgt>
                                        </p:tgtEl>
                                      </p:cBhvr>
                                      <p:to x="100000" y="60000"/>
                                    </p:animScale>
                                    <p:animScale>
                                      <p:cBhvr>
                                        <p:cTn id="44" dur="166" decel="50000">
                                          <p:stCondLst>
                                            <p:cond delay="676"/>
                                          </p:stCondLst>
                                        </p:cTn>
                                        <p:tgtEl>
                                          <p:spTgt spid="3">
                                            <p:txEl>
                                              <p:pRg st="3" end="3"/>
                                            </p:txEl>
                                          </p:spTgt>
                                        </p:tgtEl>
                                      </p:cBhvr>
                                      <p:to x="100000" y="100000"/>
                                    </p:animScale>
                                    <p:animScale>
                                      <p:cBhvr>
                                        <p:cTn id="45" dur="26">
                                          <p:stCondLst>
                                            <p:cond delay="1312"/>
                                          </p:stCondLst>
                                        </p:cTn>
                                        <p:tgtEl>
                                          <p:spTgt spid="3">
                                            <p:txEl>
                                              <p:pRg st="3" end="3"/>
                                            </p:txEl>
                                          </p:spTgt>
                                        </p:tgtEl>
                                      </p:cBhvr>
                                      <p:to x="100000" y="80000"/>
                                    </p:animScale>
                                    <p:animScale>
                                      <p:cBhvr>
                                        <p:cTn id="46" dur="166" decel="50000">
                                          <p:stCondLst>
                                            <p:cond delay="1338"/>
                                          </p:stCondLst>
                                        </p:cTn>
                                        <p:tgtEl>
                                          <p:spTgt spid="3">
                                            <p:txEl>
                                              <p:pRg st="3" end="3"/>
                                            </p:txEl>
                                          </p:spTgt>
                                        </p:tgtEl>
                                      </p:cBhvr>
                                      <p:to x="100000" y="100000"/>
                                    </p:animScale>
                                    <p:animScale>
                                      <p:cBhvr>
                                        <p:cTn id="47" dur="26">
                                          <p:stCondLst>
                                            <p:cond delay="1642"/>
                                          </p:stCondLst>
                                        </p:cTn>
                                        <p:tgtEl>
                                          <p:spTgt spid="3">
                                            <p:txEl>
                                              <p:pRg st="3" end="3"/>
                                            </p:txEl>
                                          </p:spTgt>
                                        </p:tgtEl>
                                      </p:cBhvr>
                                      <p:to x="100000" y="90000"/>
                                    </p:animScale>
                                    <p:animScale>
                                      <p:cBhvr>
                                        <p:cTn id="48" dur="166" decel="50000">
                                          <p:stCondLst>
                                            <p:cond delay="1668"/>
                                          </p:stCondLst>
                                        </p:cTn>
                                        <p:tgtEl>
                                          <p:spTgt spid="3">
                                            <p:txEl>
                                              <p:pRg st="3" end="3"/>
                                            </p:txEl>
                                          </p:spTgt>
                                        </p:tgtEl>
                                      </p:cBhvr>
                                      <p:to x="100000" y="100000"/>
                                    </p:animScale>
                                    <p:animScale>
                                      <p:cBhvr>
                                        <p:cTn id="49" dur="26">
                                          <p:stCondLst>
                                            <p:cond delay="1808"/>
                                          </p:stCondLst>
                                        </p:cTn>
                                        <p:tgtEl>
                                          <p:spTgt spid="3">
                                            <p:txEl>
                                              <p:pRg st="3" end="3"/>
                                            </p:txEl>
                                          </p:spTgt>
                                        </p:tgtEl>
                                      </p:cBhvr>
                                      <p:to x="100000" y="95000"/>
                                    </p:animScale>
                                    <p:animScale>
                                      <p:cBhvr>
                                        <p:cTn id="50"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smtClean="0">
                <a:solidFill>
                  <a:srgbClr val="FFFF00"/>
                </a:solidFill>
              </a:rPr>
              <a:t>NORMATIVE ANALYSIS</a:t>
            </a:r>
            <a:endParaRPr lang="id-ID" sz="4400" dirty="0">
              <a:solidFill>
                <a:srgbClr val="FFFF00"/>
              </a:solidFill>
            </a:endParaRPr>
          </a:p>
        </p:txBody>
      </p:sp>
      <p:sp>
        <p:nvSpPr>
          <p:cNvPr id="3" name="Content Placeholder 2"/>
          <p:cNvSpPr>
            <a:spLocks noGrp="1"/>
          </p:cNvSpPr>
          <p:nvPr>
            <p:ph sz="quarter" idx="13"/>
          </p:nvPr>
        </p:nvSpPr>
        <p:spPr>
          <a:xfrm>
            <a:off x="395536" y="1196752"/>
            <a:ext cx="8568952" cy="5544616"/>
          </a:xfrm>
        </p:spPr>
        <p:txBody>
          <a:bodyPr>
            <a:normAutofit fontScale="85000" lnSpcReduction="20000"/>
          </a:bodyPr>
          <a:lstStyle/>
          <a:p>
            <a:r>
              <a:rPr lang="id-ID" sz="3500" dirty="0" smtClean="0"/>
              <a:t>Sumber utama seringnya terjadi ketidaksepakatan antar negara adalah mereka memiliki nilai (</a:t>
            </a:r>
            <a:r>
              <a:rPr lang="id-ID" sz="3500" i="1" dirty="0" smtClean="0"/>
              <a:t>values</a:t>
            </a:r>
            <a:r>
              <a:rPr lang="id-ID" sz="3500" dirty="0" smtClean="0"/>
              <a:t>) yang berbeda dalam memandang masalah, makna “benar” dan “salah” tidak sama menurut mereka.</a:t>
            </a:r>
          </a:p>
          <a:p>
            <a:r>
              <a:rPr lang="id-ID" sz="3500" dirty="0" smtClean="0"/>
              <a:t>Memahami keinginan kita saja tidak cukup, tapi kita harus tahu apa yang diinginkan orang (negara) lain.</a:t>
            </a:r>
          </a:p>
          <a:p>
            <a:r>
              <a:rPr lang="id-ID" sz="3500" dirty="0" smtClean="0"/>
              <a:t>Itulah pentingnya analisis normatif dalam HI. Analisis normatif dapat membuat kita lebih bijak (</a:t>
            </a:r>
            <a:r>
              <a:rPr lang="id-ID" sz="3500" i="1" dirty="0" smtClean="0"/>
              <a:t>wisely</a:t>
            </a:r>
            <a:r>
              <a:rPr lang="id-ID" sz="3500" dirty="0" smtClean="0"/>
              <a:t>) dalam memahami fenomena HI.</a:t>
            </a:r>
          </a:p>
          <a:p>
            <a:r>
              <a:rPr lang="id-ID" sz="3500" dirty="0" smtClean="0"/>
              <a:t>Mengapa kita perlu mengoptimalkan penggunaan analisis normatif, karena hakekatnya semua orang ingin memperoleh </a:t>
            </a:r>
            <a:r>
              <a:rPr lang="id-ID" sz="3500" i="1" dirty="0" smtClean="0"/>
              <a:t>positive values </a:t>
            </a:r>
            <a:r>
              <a:rPr lang="id-ID" sz="3500" dirty="0" smtClean="0"/>
              <a:t>dalam HI (misal: peace) dan menghindari </a:t>
            </a:r>
            <a:r>
              <a:rPr lang="id-ID" sz="3500" i="1" dirty="0" smtClean="0"/>
              <a:t>negative values </a:t>
            </a:r>
            <a:r>
              <a:rPr lang="id-ID" sz="3500" dirty="0" smtClean="0"/>
              <a:t>(misal: war).</a:t>
            </a:r>
          </a:p>
          <a:p>
            <a:endParaRPr lang="id-ID" sz="3200" dirty="0"/>
          </a:p>
        </p:txBody>
      </p:sp>
    </p:spTree>
    <p:extLst>
      <p:ext uri="{BB962C8B-B14F-4D97-AF65-F5344CB8AC3E}">
        <p14:creationId xmlns:p14="http://schemas.microsoft.com/office/powerpoint/2010/main" val="694828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80">
                                          <p:stCondLst>
                                            <p:cond delay="0"/>
                                          </p:stCondLst>
                                        </p:cTn>
                                        <p:tgtEl>
                                          <p:spTgt spid="3">
                                            <p:txEl>
                                              <p:pRg st="1" end="1"/>
                                            </p:txEl>
                                          </p:spTgt>
                                        </p:tgtEl>
                                      </p:cBhvr>
                                    </p:animEffect>
                                    <p:anim calcmode="lin" valueType="num">
                                      <p:cBhvr>
                                        <p:cTn id="2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1" end="1"/>
                                            </p:txEl>
                                          </p:spTgt>
                                        </p:tgtEl>
                                      </p:cBhvr>
                                      <p:to x="100000" y="60000"/>
                                    </p:animScale>
                                    <p:animScale>
                                      <p:cBhvr>
                                        <p:cTn id="29" dur="166" decel="50000">
                                          <p:stCondLst>
                                            <p:cond delay="676"/>
                                          </p:stCondLst>
                                        </p:cTn>
                                        <p:tgtEl>
                                          <p:spTgt spid="3">
                                            <p:txEl>
                                              <p:pRg st="1" end="1"/>
                                            </p:txEl>
                                          </p:spTgt>
                                        </p:tgtEl>
                                      </p:cBhvr>
                                      <p:to x="100000" y="100000"/>
                                    </p:animScale>
                                    <p:animScale>
                                      <p:cBhvr>
                                        <p:cTn id="30" dur="26">
                                          <p:stCondLst>
                                            <p:cond delay="1312"/>
                                          </p:stCondLst>
                                        </p:cTn>
                                        <p:tgtEl>
                                          <p:spTgt spid="3">
                                            <p:txEl>
                                              <p:pRg st="1" end="1"/>
                                            </p:txEl>
                                          </p:spTgt>
                                        </p:tgtEl>
                                      </p:cBhvr>
                                      <p:to x="100000" y="80000"/>
                                    </p:animScale>
                                    <p:animScale>
                                      <p:cBhvr>
                                        <p:cTn id="31" dur="166" decel="50000">
                                          <p:stCondLst>
                                            <p:cond delay="1338"/>
                                          </p:stCondLst>
                                        </p:cTn>
                                        <p:tgtEl>
                                          <p:spTgt spid="3">
                                            <p:txEl>
                                              <p:pRg st="1" end="1"/>
                                            </p:txEl>
                                          </p:spTgt>
                                        </p:tgtEl>
                                      </p:cBhvr>
                                      <p:to x="100000" y="100000"/>
                                    </p:animScale>
                                    <p:animScale>
                                      <p:cBhvr>
                                        <p:cTn id="32" dur="26">
                                          <p:stCondLst>
                                            <p:cond delay="1642"/>
                                          </p:stCondLst>
                                        </p:cTn>
                                        <p:tgtEl>
                                          <p:spTgt spid="3">
                                            <p:txEl>
                                              <p:pRg st="1" end="1"/>
                                            </p:txEl>
                                          </p:spTgt>
                                        </p:tgtEl>
                                      </p:cBhvr>
                                      <p:to x="100000" y="90000"/>
                                    </p:animScale>
                                    <p:animScale>
                                      <p:cBhvr>
                                        <p:cTn id="33" dur="166" decel="50000">
                                          <p:stCondLst>
                                            <p:cond delay="1668"/>
                                          </p:stCondLst>
                                        </p:cTn>
                                        <p:tgtEl>
                                          <p:spTgt spid="3">
                                            <p:txEl>
                                              <p:pRg st="1" end="1"/>
                                            </p:txEl>
                                          </p:spTgt>
                                        </p:tgtEl>
                                      </p:cBhvr>
                                      <p:to x="100000" y="100000"/>
                                    </p:animScale>
                                    <p:animScale>
                                      <p:cBhvr>
                                        <p:cTn id="34" dur="26">
                                          <p:stCondLst>
                                            <p:cond delay="1808"/>
                                          </p:stCondLst>
                                        </p:cTn>
                                        <p:tgtEl>
                                          <p:spTgt spid="3">
                                            <p:txEl>
                                              <p:pRg st="1" end="1"/>
                                            </p:txEl>
                                          </p:spTgt>
                                        </p:tgtEl>
                                      </p:cBhvr>
                                      <p:to x="100000" y="95000"/>
                                    </p:animScale>
                                    <p:animScale>
                                      <p:cBhvr>
                                        <p:cTn id="35" dur="166" decel="50000">
                                          <p:stCondLst>
                                            <p:cond delay="1834"/>
                                          </p:stCondLst>
                                        </p:cTn>
                                        <p:tgtEl>
                                          <p:spTgt spid="3">
                                            <p:txEl>
                                              <p:pRg st="1" end="1"/>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26"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Effect transition="in" filter="wipe(down)">
                                      <p:cBhvr>
                                        <p:cTn id="40" dur="580">
                                          <p:stCondLst>
                                            <p:cond delay="0"/>
                                          </p:stCondLst>
                                        </p:cTn>
                                        <p:tgtEl>
                                          <p:spTgt spid="3">
                                            <p:txEl>
                                              <p:pRg st="2" end="2"/>
                                            </p:txEl>
                                          </p:spTgt>
                                        </p:tgtEl>
                                      </p:cBhvr>
                                    </p:animEffect>
                                    <p:anim calcmode="lin" valueType="num">
                                      <p:cBhvr>
                                        <p:cTn id="4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6" dur="26">
                                          <p:stCondLst>
                                            <p:cond delay="650"/>
                                          </p:stCondLst>
                                        </p:cTn>
                                        <p:tgtEl>
                                          <p:spTgt spid="3">
                                            <p:txEl>
                                              <p:pRg st="2" end="2"/>
                                            </p:txEl>
                                          </p:spTgt>
                                        </p:tgtEl>
                                      </p:cBhvr>
                                      <p:to x="100000" y="60000"/>
                                    </p:animScale>
                                    <p:animScale>
                                      <p:cBhvr>
                                        <p:cTn id="47" dur="166" decel="50000">
                                          <p:stCondLst>
                                            <p:cond delay="676"/>
                                          </p:stCondLst>
                                        </p:cTn>
                                        <p:tgtEl>
                                          <p:spTgt spid="3">
                                            <p:txEl>
                                              <p:pRg st="2" end="2"/>
                                            </p:txEl>
                                          </p:spTgt>
                                        </p:tgtEl>
                                      </p:cBhvr>
                                      <p:to x="100000" y="100000"/>
                                    </p:animScale>
                                    <p:animScale>
                                      <p:cBhvr>
                                        <p:cTn id="48" dur="26">
                                          <p:stCondLst>
                                            <p:cond delay="1312"/>
                                          </p:stCondLst>
                                        </p:cTn>
                                        <p:tgtEl>
                                          <p:spTgt spid="3">
                                            <p:txEl>
                                              <p:pRg st="2" end="2"/>
                                            </p:txEl>
                                          </p:spTgt>
                                        </p:tgtEl>
                                      </p:cBhvr>
                                      <p:to x="100000" y="80000"/>
                                    </p:animScale>
                                    <p:animScale>
                                      <p:cBhvr>
                                        <p:cTn id="49" dur="166" decel="50000">
                                          <p:stCondLst>
                                            <p:cond delay="1338"/>
                                          </p:stCondLst>
                                        </p:cTn>
                                        <p:tgtEl>
                                          <p:spTgt spid="3">
                                            <p:txEl>
                                              <p:pRg st="2" end="2"/>
                                            </p:txEl>
                                          </p:spTgt>
                                        </p:tgtEl>
                                      </p:cBhvr>
                                      <p:to x="100000" y="100000"/>
                                    </p:animScale>
                                    <p:animScale>
                                      <p:cBhvr>
                                        <p:cTn id="50" dur="26">
                                          <p:stCondLst>
                                            <p:cond delay="1642"/>
                                          </p:stCondLst>
                                        </p:cTn>
                                        <p:tgtEl>
                                          <p:spTgt spid="3">
                                            <p:txEl>
                                              <p:pRg st="2" end="2"/>
                                            </p:txEl>
                                          </p:spTgt>
                                        </p:tgtEl>
                                      </p:cBhvr>
                                      <p:to x="100000" y="90000"/>
                                    </p:animScale>
                                    <p:animScale>
                                      <p:cBhvr>
                                        <p:cTn id="51" dur="166" decel="50000">
                                          <p:stCondLst>
                                            <p:cond delay="1668"/>
                                          </p:stCondLst>
                                        </p:cTn>
                                        <p:tgtEl>
                                          <p:spTgt spid="3">
                                            <p:txEl>
                                              <p:pRg st="2" end="2"/>
                                            </p:txEl>
                                          </p:spTgt>
                                        </p:tgtEl>
                                      </p:cBhvr>
                                      <p:to x="100000" y="100000"/>
                                    </p:animScale>
                                    <p:animScale>
                                      <p:cBhvr>
                                        <p:cTn id="52" dur="26">
                                          <p:stCondLst>
                                            <p:cond delay="1808"/>
                                          </p:stCondLst>
                                        </p:cTn>
                                        <p:tgtEl>
                                          <p:spTgt spid="3">
                                            <p:txEl>
                                              <p:pRg st="2" end="2"/>
                                            </p:txEl>
                                          </p:spTgt>
                                        </p:tgtEl>
                                      </p:cBhvr>
                                      <p:to x="100000" y="95000"/>
                                    </p:animScale>
                                    <p:animScale>
                                      <p:cBhvr>
                                        <p:cTn id="53" dur="166" decel="50000">
                                          <p:stCondLst>
                                            <p:cond delay="1834"/>
                                          </p:stCondLst>
                                        </p:cTn>
                                        <p:tgtEl>
                                          <p:spTgt spid="3">
                                            <p:txEl>
                                              <p:pRg st="2" end="2"/>
                                            </p:txEl>
                                          </p:spTgt>
                                        </p:tgtEl>
                                      </p:cBhvr>
                                      <p:to x="100000" y="100000"/>
                                    </p:animScale>
                                  </p:childTnLst>
                                </p:cTn>
                              </p:par>
                            </p:childTnLst>
                          </p:cTn>
                        </p:par>
                      </p:childTnLst>
                    </p:cTn>
                  </p:par>
                  <p:par>
                    <p:cTn id="54" fill="hold">
                      <p:stCondLst>
                        <p:cond delay="indefinite"/>
                      </p:stCondLst>
                      <p:childTnLst>
                        <p:par>
                          <p:cTn id="55" fill="hold">
                            <p:stCondLst>
                              <p:cond delay="0"/>
                            </p:stCondLst>
                            <p:childTnLst>
                              <p:par>
                                <p:cTn id="56" presetID="8" presetClass="emph" presetSubtype="0" fill="hold" nodeType="clickEffect">
                                  <p:stCondLst>
                                    <p:cond delay="0"/>
                                  </p:stCondLst>
                                  <p:childTnLst>
                                    <p:animRot by="21600000">
                                      <p:cBhvr>
                                        <p:cTn id="57" dur="2000" fill="hold"/>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smtClean="0">
                <a:solidFill>
                  <a:srgbClr val="FFFF00"/>
                </a:solidFill>
              </a:rPr>
              <a:t>EMPIRICAL ANALYSIS</a:t>
            </a:r>
            <a:endParaRPr lang="id-ID" sz="4400" dirty="0">
              <a:solidFill>
                <a:srgbClr val="FFFF00"/>
              </a:solidFill>
            </a:endParaRPr>
          </a:p>
        </p:txBody>
      </p:sp>
      <p:sp>
        <p:nvSpPr>
          <p:cNvPr id="3" name="Content Placeholder 2"/>
          <p:cNvSpPr>
            <a:spLocks noGrp="1"/>
          </p:cNvSpPr>
          <p:nvPr>
            <p:ph sz="quarter" idx="13"/>
          </p:nvPr>
        </p:nvSpPr>
        <p:spPr>
          <a:xfrm>
            <a:off x="395536" y="980728"/>
            <a:ext cx="8748464" cy="5544616"/>
          </a:xfrm>
        </p:spPr>
        <p:txBody>
          <a:bodyPr>
            <a:noAutofit/>
          </a:bodyPr>
          <a:lstStyle/>
          <a:p>
            <a:r>
              <a:rPr lang="id-ID" sz="2800" dirty="0" smtClean="0"/>
              <a:t>Analisis empiris dalam HI lebih memusatkan perhatian pada </a:t>
            </a:r>
            <a:r>
              <a:rPr lang="id-ID" sz="2800" dirty="0" smtClean="0">
                <a:solidFill>
                  <a:srgbClr val="00B0F0"/>
                </a:solidFill>
              </a:rPr>
              <a:t>realitas</a:t>
            </a:r>
            <a:r>
              <a:rPr lang="id-ID" sz="2800" dirty="0" smtClean="0"/>
              <a:t> (fakta), bukan pada nilai (</a:t>
            </a:r>
            <a:r>
              <a:rPr lang="id-ID" sz="2800" i="1" dirty="0" smtClean="0"/>
              <a:t>values</a:t>
            </a:r>
            <a:r>
              <a:rPr lang="id-ID" sz="2800" dirty="0" smtClean="0"/>
              <a:t>). Memahami HI adalah kemampuan untuk mendeskripsikan, menjelaskan dan meramalkan </a:t>
            </a:r>
            <a:r>
              <a:rPr lang="id-ID" sz="2800" dirty="0" smtClean="0">
                <a:solidFill>
                  <a:srgbClr val="00B0F0"/>
                </a:solidFill>
              </a:rPr>
              <a:t>realitas</a:t>
            </a:r>
            <a:r>
              <a:rPr lang="id-ID" sz="2800" dirty="0" smtClean="0"/>
              <a:t> secara akurat.</a:t>
            </a:r>
          </a:p>
          <a:p>
            <a:r>
              <a:rPr lang="id-ID" sz="2800" dirty="0" smtClean="0"/>
              <a:t>Analisis empiris berusaha </a:t>
            </a:r>
            <a:r>
              <a:rPr lang="id-ID" sz="2800" i="1" dirty="0" smtClean="0"/>
              <a:t>to describe</a:t>
            </a:r>
            <a:r>
              <a:rPr lang="id-ID" sz="2800" dirty="0" smtClean="0"/>
              <a:t>, </a:t>
            </a:r>
            <a:r>
              <a:rPr lang="id-ID" sz="2800" i="1" dirty="0" smtClean="0"/>
              <a:t>to explain</a:t>
            </a:r>
            <a:r>
              <a:rPr lang="id-ID" sz="2800" dirty="0" smtClean="0"/>
              <a:t>, dan </a:t>
            </a:r>
            <a:r>
              <a:rPr lang="id-ID" sz="2800" i="1" dirty="0" smtClean="0"/>
              <a:t>to</a:t>
            </a:r>
            <a:r>
              <a:rPr lang="id-ID" sz="2800" dirty="0" smtClean="0"/>
              <a:t> </a:t>
            </a:r>
            <a:r>
              <a:rPr lang="id-ID" sz="2800" i="1" dirty="0" smtClean="0"/>
              <a:t>predic</a:t>
            </a:r>
            <a:r>
              <a:rPr lang="id-ID" sz="2800" dirty="0" smtClean="0"/>
              <a:t>t regularitas yang ada dalam obyek, kejadian, atau kondisi.</a:t>
            </a:r>
          </a:p>
          <a:p>
            <a:r>
              <a:rPr lang="id-ID" sz="2800" dirty="0" smtClean="0"/>
              <a:t>Sains bersifat obyektif (intersubyektif) dan dapat diverifikasi, maka analisis HI harus </a:t>
            </a:r>
            <a:r>
              <a:rPr lang="id-ID" sz="2800" i="1" dirty="0" smtClean="0"/>
              <a:t>concern</a:t>
            </a:r>
            <a:r>
              <a:rPr lang="id-ID" sz="2800" dirty="0" smtClean="0"/>
              <a:t> pada fakta-fakta yang langsung bisa diamati dan dikonfirmasi secara </a:t>
            </a:r>
            <a:r>
              <a:rPr lang="id-ID" sz="2800" i="1" dirty="0" smtClean="0"/>
              <a:t>impartial</a:t>
            </a:r>
            <a:r>
              <a:rPr lang="id-ID" sz="2800" dirty="0" smtClean="0"/>
              <a:t>.</a:t>
            </a:r>
          </a:p>
          <a:p>
            <a:r>
              <a:rPr lang="id-ID" sz="2800" dirty="0" smtClean="0"/>
              <a:t>Nilai (</a:t>
            </a:r>
            <a:r>
              <a:rPr lang="id-ID" sz="2800" i="1" dirty="0" smtClean="0"/>
              <a:t>values</a:t>
            </a:r>
            <a:r>
              <a:rPr lang="id-ID" sz="2800" dirty="0" smtClean="0"/>
              <a:t>) dan moral dalam HI bersifat </a:t>
            </a:r>
            <a:r>
              <a:rPr lang="id-ID" sz="2800" i="1" dirty="0" smtClean="0"/>
              <a:t>partial</a:t>
            </a:r>
            <a:r>
              <a:rPr lang="id-ID" sz="2800" dirty="0" smtClean="0"/>
              <a:t> sehingga sulit dianalisis secara empiris.</a:t>
            </a:r>
            <a:endParaRPr lang="id-ID" sz="2800" dirty="0"/>
          </a:p>
        </p:txBody>
      </p:sp>
    </p:spTree>
    <p:extLst>
      <p:ext uri="{BB962C8B-B14F-4D97-AF65-F5344CB8AC3E}">
        <p14:creationId xmlns:p14="http://schemas.microsoft.com/office/powerpoint/2010/main" val="1273201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80">
                                          <p:stCondLst>
                                            <p:cond delay="0"/>
                                          </p:stCondLst>
                                        </p:cTn>
                                        <p:tgtEl>
                                          <p:spTgt spid="3">
                                            <p:txEl>
                                              <p:pRg st="1" end="1"/>
                                            </p:txEl>
                                          </p:spTgt>
                                        </p:tgtEl>
                                      </p:cBhvr>
                                    </p:animEffect>
                                    <p:anim calcmode="lin" valueType="num">
                                      <p:cBhvr>
                                        <p:cTn id="2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1" end="1"/>
                                            </p:txEl>
                                          </p:spTgt>
                                        </p:tgtEl>
                                      </p:cBhvr>
                                      <p:to x="100000" y="60000"/>
                                    </p:animScale>
                                    <p:animScale>
                                      <p:cBhvr>
                                        <p:cTn id="29" dur="166" decel="50000">
                                          <p:stCondLst>
                                            <p:cond delay="676"/>
                                          </p:stCondLst>
                                        </p:cTn>
                                        <p:tgtEl>
                                          <p:spTgt spid="3">
                                            <p:txEl>
                                              <p:pRg st="1" end="1"/>
                                            </p:txEl>
                                          </p:spTgt>
                                        </p:tgtEl>
                                      </p:cBhvr>
                                      <p:to x="100000" y="100000"/>
                                    </p:animScale>
                                    <p:animScale>
                                      <p:cBhvr>
                                        <p:cTn id="30" dur="26">
                                          <p:stCondLst>
                                            <p:cond delay="1312"/>
                                          </p:stCondLst>
                                        </p:cTn>
                                        <p:tgtEl>
                                          <p:spTgt spid="3">
                                            <p:txEl>
                                              <p:pRg st="1" end="1"/>
                                            </p:txEl>
                                          </p:spTgt>
                                        </p:tgtEl>
                                      </p:cBhvr>
                                      <p:to x="100000" y="80000"/>
                                    </p:animScale>
                                    <p:animScale>
                                      <p:cBhvr>
                                        <p:cTn id="31" dur="166" decel="50000">
                                          <p:stCondLst>
                                            <p:cond delay="1338"/>
                                          </p:stCondLst>
                                        </p:cTn>
                                        <p:tgtEl>
                                          <p:spTgt spid="3">
                                            <p:txEl>
                                              <p:pRg st="1" end="1"/>
                                            </p:txEl>
                                          </p:spTgt>
                                        </p:tgtEl>
                                      </p:cBhvr>
                                      <p:to x="100000" y="100000"/>
                                    </p:animScale>
                                    <p:animScale>
                                      <p:cBhvr>
                                        <p:cTn id="32" dur="26">
                                          <p:stCondLst>
                                            <p:cond delay="1642"/>
                                          </p:stCondLst>
                                        </p:cTn>
                                        <p:tgtEl>
                                          <p:spTgt spid="3">
                                            <p:txEl>
                                              <p:pRg st="1" end="1"/>
                                            </p:txEl>
                                          </p:spTgt>
                                        </p:tgtEl>
                                      </p:cBhvr>
                                      <p:to x="100000" y="90000"/>
                                    </p:animScale>
                                    <p:animScale>
                                      <p:cBhvr>
                                        <p:cTn id="33" dur="166" decel="50000">
                                          <p:stCondLst>
                                            <p:cond delay="1668"/>
                                          </p:stCondLst>
                                        </p:cTn>
                                        <p:tgtEl>
                                          <p:spTgt spid="3">
                                            <p:txEl>
                                              <p:pRg st="1" end="1"/>
                                            </p:txEl>
                                          </p:spTgt>
                                        </p:tgtEl>
                                      </p:cBhvr>
                                      <p:to x="100000" y="100000"/>
                                    </p:animScale>
                                    <p:animScale>
                                      <p:cBhvr>
                                        <p:cTn id="34" dur="26">
                                          <p:stCondLst>
                                            <p:cond delay="1808"/>
                                          </p:stCondLst>
                                        </p:cTn>
                                        <p:tgtEl>
                                          <p:spTgt spid="3">
                                            <p:txEl>
                                              <p:pRg st="1" end="1"/>
                                            </p:txEl>
                                          </p:spTgt>
                                        </p:tgtEl>
                                      </p:cBhvr>
                                      <p:to x="100000" y="95000"/>
                                    </p:animScale>
                                    <p:animScale>
                                      <p:cBhvr>
                                        <p:cTn id="35" dur="166" decel="50000">
                                          <p:stCondLst>
                                            <p:cond delay="1834"/>
                                          </p:stCondLst>
                                        </p:cTn>
                                        <p:tgtEl>
                                          <p:spTgt spid="3">
                                            <p:txEl>
                                              <p:pRg st="1" end="1"/>
                                            </p:txEl>
                                          </p:spTgt>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8" presetClass="emph" presetSubtype="0" fill="hold" nodeType="clickEffect">
                                  <p:stCondLst>
                                    <p:cond delay="0"/>
                                  </p:stCondLst>
                                  <p:childTnLst>
                                    <p:animRot by="21600000">
                                      <p:cBhvr>
                                        <p:cTn id="47" dur="2000" fill="hold"/>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pPr algn="ctr"/>
            <a:r>
              <a:rPr lang="id-ID" sz="4400" dirty="0" smtClean="0">
                <a:solidFill>
                  <a:srgbClr val="FFFF00"/>
                </a:solidFill>
              </a:rPr>
              <a:t>POLICY ANALYSIS</a:t>
            </a:r>
            <a:endParaRPr lang="id-ID" sz="4400" dirty="0">
              <a:solidFill>
                <a:srgbClr val="FFFF00"/>
              </a:solidFill>
            </a:endParaRPr>
          </a:p>
        </p:txBody>
      </p:sp>
      <p:sp>
        <p:nvSpPr>
          <p:cNvPr id="3" name="Content Placeholder 2"/>
          <p:cNvSpPr>
            <a:spLocks noGrp="1"/>
          </p:cNvSpPr>
          <p:nvPr>
            <p:ph sz="quarter" idx="13"/>
          </p:nvPr>
        </p:nvSpPr>
        <p:spPr>
          <a:xfrm>
            <a:off x="609600" y="1124744"/>
            <a:ext cx="8282880" cy="5472608"/>
          </a:xfrm>
        </p:spPr>
        <p:txBody>
          <a:bodyPr>
            <a:normAutofit fontScale="92500" lnSpcReduction="20000"/>
          </a:bodyPr>
          <a:lstStyle/>
          <a:p>
            <a:r>
              <a:rPr lang="id-ID" sz="3200" dirty="0" smtClean="0"/>
              <a:t>Disamping perbedaan </a:t>
            </a:r>
            <a:r>
              <a:rPr lang="id-ID" sz="3200" i="1" dirty="0" smtClean="0"/>
              <a:t>values</a:t>
            </a:r>
            <a:r>
              <a:rPr lang="id-ID" sz="3200" dirty="0" smtClean="0"/>
              <a:t>, ada 2 hal lain yang menyebabkan </a:t>
            </a:r>
            <a:r>
              <a:rPr lang="id-ID" sz="3200" i="1" dirty="0" smtClean="0"/>
              <a:t>disagreement</a:t>
            </a:r>
            <a:r>
              <a:rPr lang="id-ID" sz="3200" dirty="0" smtClean="0"/>
              <a:t> dalam HI: perbedaan teori tentang realitas </a:t>
            </a:r>
            <a:r>
              <a:rPr lang="id-ID" sz="3200" smtClean="0"/>
              <a:t>dan kelangkaan </a:t>
            </a:r>
            <a:r>
              <a:rPr lang="id-ID" sz="3200" dirty="0" smtClean="0"/>
              <a:t>sumber daya (</a:t>
            </a:r>
            <a:r>
              <a:rPr lang="id-ID" sz="3200" i="1" dirty="0" smtClean="0"/>
              <a:t>scarce resources</a:t>
            </a:r>
            <a:r>
              <a:rPr lang="id-ID" sz="3200" dirty="0" smtClean="0"/>
              <a:t>).</a:t>
            </a:r>
          </a:p>
          <a:p>
            <a:r>
              <a:rPr lang="id-ID" sz="3200" dirty="0" smtClean="0"/>
              <a:t>Ketiga hal tersebut menghasilkan situasi yang uncertainty atau sebuah dunia nyata (</a:t>
            </a:r>
            <a:r>
              <a:rPr lang="id-ID" sz="3200" i="1" dirty="0" smtClean="0"/>
              <a:t>real world</a:t>
            </a:r>
            <a:r>
              <a:rPr lang="id-ID" sz="3200" dirty="0" smtClean="0"/>
              <a:t>) tidak ideal. Situasi inilah yang disebut dengan </a:t>
            </a:r>
            <a:r>
              <a:rPr lang="id-ID" sz="3200" dirty="0" smtClean="0">
                <a:solidFill>
                  <a:srgbClr val="00B0F0"/>
                </a:solidFill>
              </a:rPr>
              <a:t>“policy dilemma”.</a:t>
            </a:r>
          </a:p>
          <a:p>
            <a:r>
              <a:rPr lang="id-ID" sz="3200" dirty="0" smtClean="0"/>
              <a:t>Analisis kebijakan (</a:t>
            </a:r>
            <a:r>
              <a:rPr lang="id-ID" sz="3200" i="1" dirty="0" smtClean="0"/>
              <a:t>policy analysis</a:t>
            </a:r>
            <a:r>
              <a:rPr lang="id-ID" sz="3200" dirty="0" smtClean="0"/>
              <a:t>) membahas tentang bagaimana negara-negara membuat pilihan kebijakan dalam situasi tersebut (</a:t>
            </a:r>
            <a:r>
              <a:rPr lang="id-ID" sz="3200" i="1" dirty="0" smtClean="0">
                <a:solidFill>
                  <a:srgbClr val="00B0F0"/>
                </a:solidFill>
              </a:rPr>
              <a:t>choice under uncertainty</a:t>
            </a:r>
            <a:r>
              <a:rPr lang="id-ID" sz="3200" dirty="0" smtClean="0"/>
              <a:t>).</a:t>
            </a:r>
          </a:p>
          <a:p>
            <a:r>
              <a:rPr lang="id-ID" sz="3200" dirty="0" smtClean="0"/>
              <a:t>Policy analysis mengkombinasikan penggunaan analisis normatif dan analisis empiris.</a:t>
            </a:r>
          </a:p>
          <a:p>
            <a:endParaRPr lang="id-ID" sz="3200" dirty="0"/>
          </a:p>
        </p:txBody>
      </p:sp>
    </p:spTree>
    <p:extLst>
      <p:ext uri="{BB962C8B-B14F-4D97-AF65-F5344CB8AC3E}">
        <p14:creationId xmlns:p14="http://schemas.microsoft.com/office/powerpoint/2010/main" val="2111534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5"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anim calcmode="lin" valueType="num">
                                      <p:cBhvr>
                                        <p:cTn id="12"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3"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31" presetClass="entr" presetSubtype="0"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1" dur="10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8"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9" dur="1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45" presetClass="entr" presetSubtype="0" fill="hold"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fade">
                                      <p:cBhvr>
                                        <p:cTn id="34" dur="2000"/>
                                        <p:tgtEl>
                                          <p:spTgt spid="3">
                                            <p:txEl>
                                              <p:pRg st="3" end="3"/>
                                            </p:txEl>
                                          </p:spTgt>
                                        </p:tgtEl>
                                      </p:cBhvr>
                                    </p:animEffect>
                                    <p:anim calcmode="lin" valueType="num">
                                      <p:cBhvr>
                                        <p:cTn id="35"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6"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066130"/>
          </a:xfrm>
        </p:spPr>
        <p:txBody>
          <a:bodyPr/>
          <a:lstStyle/>
          <a:p>
            <a:pPr algn="ctr"/>
            <a:r>
              <a:rPr lang="id-ID" dirty="0" smtClean="0">
                <a:solidFill>
                  <a:srgbClr val="FFFF00"/>
                </a:solidFill>
              </a:rPr>
              <a:t>ISU-ISU KONTEMPORER DALAM STUDI HI</a:t>
            </a:r>
            <a:br>
              <a:rPr lang="id-ID" dirty="0" smtClean="0">
                <a:solidFill>
                  <a:srgbClr val="FFFF00"/>
                </a:solidFill>
              </a:rPr>
            </a:br>
            <a:r>
              <a:rPr lang="id-ID" dirty="0" smtClean="0">
                <a:solidFill>
                  <a:srgbClr val="FFFF00"/>
                </a:solidFill>
              </a:rPr>
              <a:t>CONTEMPORARY ISSUES IN THE STUDY OF IR</a:t>
            </a:r>
            <a:endParaRPr lang="id-ID" dirty="0">
              <a:solidFill>
                <a:srgbClr val="FFFF00"/>
              </a:solidFill>
            </a:endParaRPr>
          </a:p>
        </p:txBody>
      </p:sp>
      <p:sp>
        <p:nvSpPr>
          <p:cNvPr id="3" name="Content Placeholder 2"/>
          <p:cNvSpPr>
            <a:spLocks noGrp="1"/>
          </p:cNvSpPr>
          <p:nvPr>
            <p:ph sz="quarter" idx="13"/>
          </p:nvPr>
        </p:nvSpPr>
        <p:spPr>
          <a:xfrm>
            <a:off x="467544" y="1556792"/>
            <a:ext cx="8424936" cy="5040560"/>
          </a:xfrm>
        </p:spPr>
        <p:txBody>
          <a:bodyPr>
            <a:normAutofit lnSpcReduction="10000"/>
          </a:bodyPr>
          <a:lstStyle/>
          <a:p>
            <a:r>
              <a:rPr lang="id-ID" sz="3200" dirty="0" smtClean="0"/>
              <a:t>Disamping isu-isu konvensional yang masih aktual seperti soal konflik dan kerjasama (atau </a:t>
            </a:r>
            <a:r>
              <a:rPr lang="id-ID" sz="3200" i="1" dirty="0" smtClean="0"/>
              <a:t>peace and wars</a:t>
            </a:r>
            <a:r>
              <a:rPr lang="id-ID" sz="3200" dirty="0" smtClean="0"/>
              <a:t>) yang dipandang dari perspektif politik internasional dan politik luar negeri, studi HI juga membahas isu-isu kontemporer seperti: masalah terorisme, HAM,  masalah gender, </a:t>
            </a:r>
            <a:r>
              <a:rPr lang="id-ID" sz="3200" i="1" dirty="0" smtClean="0"/>
              <a:t>human trafficking</a:t>
            </a:r>
            <a:r>
              <a:rPr lang="id-ID" sz="3200" dirty="0" smtClean="0"/>
              <a:t>, lingkungan hidup (</a:t>
            </a:r>
            <a:r>
              <a:rPr lang="id-ID" sz="3200" i="1" dirty="0" smtClean="0"/>
              <a:t>environmental issues</a:t>
            </a:r>
            <a:r>
              <a:rPr lang="id-ID" sz="3200" dirty="0" smtClean="0"/>
              <a:t>), kejahatan transnasional, perdagangan bebas dan regionalisme ekonomi, globalisasi, isu kemiskinan, alih teknologi, masalah kesehatan (penyakit menular), masalah revolusi informasi dan internet.   </a:t>
            </a:r>
            <a:endParaRPr lang="id-ID" sz="3200" dirty="0"/>
          </a:p>
        </p:txBody>
      </p:sp>
    </p:spTree>
    <p:extLst>
      <p:ext uri="{BB962C8B-B14F-4D97-AF65-F5344CB8AC3E}">
        <p14:creationId xmlns:p14="http://schemas.microsoft.com/office/powerpoint/2010/main" val="1498460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2074242"/>
          </a:xfrm>
        </p:spPr>
        <p:txBody>
          <a:bodyPr/>
          <a:lstStyle/>
          <a:p>
            <a:pPr algn="ctr"/>
            <a:r>
              <a:rPr lang="id-ID" sz="4000" dirty="0" smtClean="0">
                <a:solidFill>
                  <a:srgbClr val="FFFF00"/>
                </a:solidFill>
              </a:rPr>
              <a:t>ALIRAN PEMIKIRAN, PARADIGMA DAN PENDEKATAN DALAM STUDI HI</a:t>
            </a:r>
            <a:endParaRPr lang="id-ID" sz="4000" dirty="0">
              <a:solidFill>
                <a:srgbClr val="FFFF00"/>
              </a:solidFill>
            </a:endParaRPr>
          </a:p>
        </p:txBody>
      </p:sp>
      <p:sp>
        <p:nvSpPr>
          <p:cNvPr id="3" name="Content Placeholder 2"/>
          <p:cNvSpPr>
            <a:spLocks noGrp="1"/>
          </p:cNvSpPr>
          <p:nvPr>
            <p:ph sz="quarter" idx="13"/>
          </p:nvPr>
        </p:nvSpPr>
        <p:spPr>
          <a:xfrm>
            <a:off x="609600" y="2924944"/>
            <a:ext cx="7924800" cy="2790056"/>
          </a:xfrm>
        </p:spPr>
        <p:txBody>
          <a:bodyPr>
            <a:normAutofit lnSpcReduction="10000"/>
          </a:bodyPr>
          <a:lstStyle/>
          <a:p>
            <a:pPr marL="0" indent="0" algn="ctr">
              <a:buNone/>
            </a:pPr>
            <a:r>
              <a:rPr lang="id-ID" sz="4400" dirty="0" smtClean="0"/>
              <a:t>SCHOOL OF THOUGHT, PARADIGM AND APPROACHES </a:t>
            </a:r>
          </a:p>
          <a:p>
            <a:pPr marL="0" indent="0" algn="ctr">
              <a:buNone/>
            </a:pPr>
            <a:r>
              <a:rPr lang="id-ID" sz="4400" dirty="0" smtClean="0"/>
              <a:t>IN THE STUDY OF INTERNATIONAL RELATIONS</a:t>
            </a:r>
            <a:endParaRPr lang="id-ID" sz="4400" dirty="0"/>
          </a:p>
        </p:txBody>
      </p:sp>
    </p:spTree>
    <p:extLst>
      <p:ext uri="{BB962C8B-B14F-4D97-AF65-F5344CB8AC3E}">
        <p14:creationId xmlns:p14="http://schemas.microsoft.com/office/powerpoint/2010/main" val="37088368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000" dirty="0" smtClean="0">
                <a:solidFill>
                  <a:srgbClr val="FFFF00"/>
                </a:solidFill>
              </a:rPr>
              <a:t>KARAKTER ILMU SOSIAL</a:t>
            </a:r>
            <a:endParaRPr lang="id-ID" sz="4000" dirty="0">
              <a:solidFill>
                <a:srgbClr val="FFFF00"/>
              </a:solidFill>
            </a:endParaRPr>
          </a:p>
        </p:txBody>
      </p:sp>
      <p:sp>
        <p:nvSpPr>
          <p:cNvPr id="3" name="Content Placeholder 2"/>
          <p:cNvSpPr>
            <a:spLocks noGrp="1"/>
          </p:cNvSpPr>
          <p:nvPr>
            <p:ph sz="quarter" idx="13"/>
          </p:nvPr>
        </p:nvSpPr>
        <p:spPr>
          <a:xfrm>
            <a:off x="467544" y="1052736"/>
            <a:ext cx="8676456" cy="5472608"/>
          </a:xfrm>
        </p:spPr>
        <p:txBody>
          <a:bodyPr>
            <a:normAutofit/>
          </a:bodyPr>
          <a:lstStyle/>
          <a:p>
            <a:r>
              <a:rPr lang="id-ID" sz="3200" dirty="0" smtClean="0"/>
              <a:t>Studi HI merupakan bagian dari rumpun ilmu-ilmu sosial. Salah satu karakter utama dari ilmu sosial dibandingkan ilmu alam adalah adanya berbagai sudut pandang dalam melihat suatu fenomena.</a:t>
            </a:r>
          </a:p>
          <a:p>
            <a:r>
              <a:rPr lang="id-ID" sz="3200" dirty="0" smtClean="0"/>
              <a:t>Tidak ada kesepakatan tunggal dalam ilmu sosial (termasuk dalam studi HI) dalam memandang suatu masalah, gejala atau fenomena.</a:t>
            </a:r>
          </a:p>
          <a:p>
            <a:r>
              <a:rPr lang="id-ID" sz="3200" dirty="0" smtClean="0"/>
              <a:t>Dalam literatur HI, sudut pandang dalam melihat suatu fenomena itu dikenal dengan </a:t>
            </a:r>
            <a:r>
              <a:rPr lang="id-ID" sz="3200" i="1" dirty="0" smtClean="0"/>
              <a:t>school of thought</a:t>
            </a:r>
            <a:r>
              <a:rPr lang="id-ID" sz="3200" dirty="0" smtClean="0"/>
              <a:t>, </a:t>
            </a:r>
            <a:r>
              <a:rPr lang="id-ID" sz="3200" i="1" dirty="0" smtClean="0"/>
              <a:t>paradigm</a:t>
            </a:r>
            <a:r>
              <a:rPr lang="id-ID" sz="3200" dirty="0" smtClean="0"/>
              <a:t> atau </a:t>
            </a:r>
            <a:r>
              <a:rPr lang="id-ID" sz="3200" i="1" dirty="0" smtClean="0"/>
              <a:t>approach</a:t>
            </a:r>
            <a:r>
              <a:rPr lang="id-ID" sz="3200" dirty="0" smtClean="0"/>
              <a:t>. </a:t>
            </a:r>
            <a:endParaRPr lang="id-ID" sz="3200" dirty="0"/>
          </a:p>
        </p:txBody>
      </p:sp>
    </p:spTree>
    <p:extLst>
      <p:ext uri="{BB962C8B-B14F-4D97-AF65-F5344CB8AC3E}">
        <p14:creationId xmlns:p14="http://schemas.microsoft.com/office/powerpoint/2010/main" val="1424324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mph" presetSubtype="0" fill="hold" nodeType="clickEffect">
                                  <p:stCondLst>
                                    <p:cond delay="0"/>
                                  </p:stCondLst>
                                  <p:iterate type="lt">
                                    <p:tmPct val="10000"/>
                                  </p:iterate>
                                  <p:childTnLst>
                                    <p:animMotion origin="layout" path="M 0.0 0.0 L 0.0 -0.07213" pathEditMode="relative" ptsTypes="">
                                      <p:cBhvr>
                                        <p:cTn id="13" dur="250" accel="50000" decel="50000" autoRev="1" fill="hold">
                                          <p:stCondLst>
                                            <p:cond delay="0"/>
                                          </p:stCondLst>
                                        </p:cTn>
                                        <p:tgtEl>
                                          <p:spTgt spid="3">
                                            <p:txEl>
                                              <p:pRg st="0" end="0"/>
                                            </p:txEl>
                                          </p:spTgt>
                                        </p:tgtEl>
                                        <p:attrNameLst>
                                          <p:attrName>ppt_x</p:attrName>
                                          <p:attrName>ppt_y</p:attrName>
                                        </p:attrNameLst>
                                      </p:cBhvr>
                                    </p:animMotion>
                                    <p:animRot by="1500000">
                                      <p:cBhvr>
                                        <p:cTn id="14" dur="125" fill="hold">
                                          <p:stCondLst>
                                            <p:cond delay="0"/>
                                          </p:stCondLst>
                                        </p:cTn>
                                        <p:tgtEl>
                                          <p:spTgt spid="3">
                                            <p:txEl>
                                              <p:pRg st="0" end="0"/>
                                            </p:txEl>
                                          </p:spTgt>
                                        </p:tgtEl>
                                        <p:attrNameLst>
                                          <p:attrName>r</p:attrName>
                                        </p:attrNameLst>
                                      </p:cBhvr>
                                    </p:animRot>
                                    <p:animRot by="-1500000">
                                      <p:cBhvr>
                                        <p:cTn id="15" dur="125" fill="hold">
                                          <p:stCondLst>
                                            <p:cond delay="125"/>
                                          </p:stCondLst>
                                        </p:cTn>
                                        <p:tgtEl>
                                          <p:spTgt spid="3">
                                            <p:txEl>
                                              <p:pRg st="0" end="0"/>
                                            </p:txEl>
                                          </p:spTgt>
                                        </p:tgtEl>
                                        <p:attrNameLst>
                                          <p:attrName>r</p:attrName>
                                        </p:attrNameLst>
                                      </p:cBhvr>
                                    </p:animRot>
                                    <p:animRot by="-1500000">
                                      <p:cBhvr>
                                        <p:cTn id="16" dur="125" fill="hold">
                                          <p:stCondLst>
                                            <p:cond delay="250"/>
                                          </p:stCondLst>
                                        </p:cTn>
                                        <p:tgtEl>
                                          <p:spTgt spid="3">
                                            <p:txEl>
                                              <p:pRg st="0" end="0"/>
                                            </p:txEl>
                                          </p:spTgt>
                                        </p:tgtEl>
                                        <p:attrNameLst>
                                          <p:attrName>r</p:attrName>
                                        </p:attrNameLst>
                                      </p:cBhvr>
                                    </p:animRot>
                                    <p:animRot by="1500000">
                                      <p:cBhvr>
                                        <p:cTn id="17" dur="125" fill="hold">
                                          <p:stCondLst>
                                            <p:cond delay="375"/>
                                          </p:stCondLst>
                                        </p:cTn>
                                        <p:tgtEl>
                                          <p:spTgt spid="3">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4" presetClass="emph" presetSubtype="0" fill="hold" nodeType="clickEffect">
                                  <p:stCondLst>
                                    <p:cond delay="0"/>
                                  </p:stCondLst>
                                  <p:iterate type="lt">
                                    <p:tmPct val="10000"/>
                                  </p:iterate>
                                  <p:childTnLst>
                                    <p:animMotion origin="layout" path="M 0.0 0.0 L 0.0 -0.07213" pathEditMode="relative" ptsTypes="">
                                      <p:cBhvr>
                                        <p:cTn id="21" dur="250" accel="50000" decel="50000" autoRev="1" fill="hold">
                                          <p:stCondLst>
                                            <p:cond delay="0"/>
                                          </p:stCondLst>
                                        </p:cTn>
                                        <p:tgtEl>
                                          <p:spTgt spid="3">
                                            <p:txEl>
                                              <p:pRg st="1" end="1"/>
                                            </p:txEl>
                                          </p:spTgt>
                                        </p:tgtEl>
                                        <p:attrNameLst>
                                          <p:attrName>ppt_x</p:attrName>
                                          <p:attrName>ppt_y</p:attrName>
                                        </p:attrNameLst>
                                      </p:cBhvr>
                                    </p:animMotion>
                                    <p:animRot by="1500000">
                                      <p:cBhvr>
                                        <p:cTn id="22" dur="125" fill="hold">
                                          <p:stCondLst>
                                            <p:cond delay="0"/>
                                          </p:stCondLst>
                                        </p:cTn>
                                        <p:tgtEl>
                                          <p:spTgt spid="3">
                                            <p:txEl>
                                              <p:pRg st="1" end="1"/>
                                            </p:txEl>
                                          </p:spTgt>
                                        </p:tgtEl>
                                        <p:attrNameLst>
                                          <p:attrName>r</p:attrName>
                                        </p:attrNameLst>
                                      </p:cBhvr>
                                    </p:animRot>
                                    <p:animRot by="-1500000">
                                      <p:cBhvr>
                                        <p:cTn id="23" dur="125" fill="hold">
                                          <p:stCondLst>
                                            <p:cond delay="125"/>
                                          </p:stCondLst>
                                        </p:cTn>
                                        <p:tgtEl>
                                          <p:spTgt spid="3">
                                            <p:txEl>
                                              <p:pRg st="1" end="1"/>
                                            </p:txEl>
                                          </p:spTgt>
                                        </p:tgtEl>
                                        <p:attrNameLst>
                                          <p:attrName>r</p:attrName>
                                        </p:attrNameLst>
                                      </p:cBhvr>
                                    </p:animRot>
                                    <p:animRot by="-1500000">
                                      <p:cBhvr>
                                        <p:cTn id="24" dur="125" fill="hold">
                                          <p:stCondLst>
                                            <p:cond delay="250"/>
                                          </p:stCondLst>
                                        </p:cTn>
                                        <p:tgtEl>
                                          <p:spTgt spid="3">
                                            <p:txEl>
                                              <p:pRg st="1" end="1"/>
                                            </p:txEl>
                                          </p:spTgt>
                                        </p:tgtEl>
                                        <p:attrNameLst>
                                          <p:attrName>r</p:attrName>
                                        </p:attrNameLst>
                                      </p:cBhvr>
                                    </p:animRot>
                                    <p:animRot by="1500000">
                                      <p:cBhvr>
                                        <p:cTn id="25" dur="125" fill="hold">
                                          <p:stCondLst>
                                            <p:cond delay="375"/>
                                          </p:stCondLst>
                                        </p:cTn>
                                        <p:tgtEl>
                                          <p:spTgt spid="3">
                                            <p:txEl>
                                              <p:pRg st="1" end="1"/>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34" presetClass="emph" presetSubtype="0" fill="hold" nodeType="clickEffect">
                                  <p:stCondLst>
                                    <p:cond delay="0"/>
                                  </p:stCondLst>
                                  <p:iterate type="lt">
                                    <p:tmPct val="10000"/>
                                  </p:iterate>
                                  <p:childTnLst>
                                    <p:animMotion origin="layout" path="M 0.0 0.0 L 0.0 -0.07213" pathEditMode="relative" ptsTypes="">
                                      <p:cBhvr>
                                        <p:cTn id="29" dur="250" accel="50000" decel="50000" autoRev="1" fill="hold">
                                          <p:stCondLst>
                                            <p:cond delay="0"/>
                                          </p:stCondLst>
                                        </p:cTn>
                                        <p:tgtEl>
                                          <p:spTgt spid="3">
                                            <p:txEl>
                                              <p:pRg st="2" end="2"/>
                                            </p:txEl>
                                          </p:spTgt>
                                        </p:tgtEl>
                                        <p:attrNameLst>
                                          <p:attrName>ppt_x</p:attrName>
                                          <p:attrName>ppt_y</p:attrName>
                                        </p:attrNameLst>
                                      </p:cBhvr>
                                    </p:animMotion>
                                    <p:animRot by="1500000">
                                      <p:cBhvr>
                                        <p:cTn id="30" dur="125" fill="hold">
                                          <p:stCondLst>
                                            <p:cond delay="0"/>
                                          </p:stCondLst>
                                        </p:cTn>
                                        <p:tgtEl>
                                          <p:spTgt spid="3">
                                            <p:txEl>
                                              <p:pRg st="2" end="2"/>
                                            </p:txEl>
                                          </p:spTgt>
                                        </p:tgtEl>
                                        <p:attrNameLst>
                                          <p:attrName>r</p:attrName>
                                        </p:attrNameLst>
                                      </p:cBhvr>
                                    </p:animRot>
                                    <p:animRot by="-1500000">
                                      <p:cBhvr>
                                        <p:cTn id="31" dur="125" fill="hold">
                                          <p:stCondLst>
                                            <p:cond delay="125"/>
                                          </p:stCondLst>
                                        </p:cTn>
                                        <p:tgtEl>
                                          <p:spTgt spid="3">
                                            <p:txEl>
                                              <p:pRg st="2" end="2"/>
                                            </p:txEl>
                                          </p:spTgt>
                                        </p:tgtEl>
                                        <p:attrNameLst>
                                          <p:attrName>r</p:attrName>
                                        </p:attrNameLst>
                                      </p:cBhvr>
                                    </p:animRot>
                                    <p:animRot by="-1500000">
                                      <p:cBhvr>
                                        <p:cTn id="32" dur="125" fill="hold">
                                          <p:stCondLst>
                                            <p:cond delay="250"/>
                                          </p:stCondLst>
                                        </p:cTn>
                                        <p:tgtEl>
                                          <p:spTgt spid="3">
                                            <p:txEl>
                                              <p:pRg st="2" end="2"/>
                                            </p:txEl>
                                          </p:spTgt>
                                        </p:tgtEl>
                                        <p:attrNameLst>
                                          <p:attrName>r</p:attrName>
                                        </p:attrNameLst>
                                      </p:cBhvr>
                                    </p:animRot>
                                    <p:animRot by="1500000">
                                      <p:cBhvr>
                                        <p:cTn id="33" dur="125" fill="hold">
                                          <p:stCondLst>
                                            <p:cond delay="375"/>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66856" cy="1138138"/>
          </a:xfrm>
        </p:spPr>
        <p:txBody>
          <a:bodyPr/>
          <a:lstStyle/>
          <a:p>
            <a:pPr algn="ctr"/>
            <a:r>
              <a:rPr lang="id-ID" dirty="0" smtClean="0">
                <a:solidFill>
                  <a:srgbClr val="FFFF00"/>
                </a:solidFill>
              </a:rPr>
              <a:t>ALIRAN PEMIKIRAN YANG PERNAH BERKEMBANG DALAM STUDI HI </a:t>
            </a:r>
            <a:endParaRPr lang="id-ID" dirty="0">
              <a:solidFill>
                <a:srgbClr val="FFFF00"/>
              </a:solidFill>
            </a:endParaRPr>
          </a:p>
        </p:txBody>
      </p:sp>
      <p:sp>
        <p:nvSpPr>
          <p:cNvPr id="3" name="Content Placeholder 2"/>
          <p:cNvSpPr>
            <a:spLocks noGrp="1"/>
          </p:cNvSpPr>
          <p:nvPr>
            <p:ph sz="quarter" idx="13"/>
          </p:nvPr>
        </p:nvSpPr>
        <p:spPr>
          <a:xfrm>
            <a:off x="609600" y="1600200"/>
            <a:ext cx="8210872" cy="4925144"/>
          </a:xfrm>
        </p:spPr>
        <p:txBody>
          <a:bodyPr>
            <a:normAutofit fontScale="92500" lnSpcReduction="20000"/>
          </a:bodyPr>
          <a:lstStyle/>
          <a:p>
            <a:r>
              <a:rPr lang="id-ID" sz="3200" dirty="0" smtClean="0"/>
              <a:t>Dalam uraian ini secara kronologis akan dibahas aliran pemikiran, paradigma dan pendekatan yang pernah berkembang dalam studi HI, yaitu:</a:t>
            </a:r>
          </a:p>
          <a:p>
            <a:pPr marL="0" indent="0">
              <a:buNone/>
            </a:pPr>
            <a:r>
              <a:rPr lang="id-ID" sz="3200" dirty="0" smtClean="0"/>
              <a:t>   1. Idealisme/Neo-idealisme                      </a:t>
            </a:r>
          </a:p>
          <a:p>
            <a:pPr marL="0" indent="0">
              <a:buNone/>
            </a:pPr>
            <a:r>
              <a:rPr lang="id-ID" sz="3200" dirty="0" smtClean="0"/>
              <a:t>   2. Realisme/Neo-Realisme</a:t>
            </a:r>
          </a:p>
          <a:p>
            <a:pPr marL="0" indent="0">
              <a:buNone/>
            </a:pPr>
            <a:r>
              <a:rPr lang="id-ID" sz="3200" dirty="0" smtClean="0"/>
              <a:t>   3. Liberalisme/Neo-Liberalisme</a:t>
            </a:r>
          </a:p>
          <a:p>
            <a:pPr marL="0" indent="0">
              <a:buNone/>
            </a:pPr>
            <a:r>
              <a:rPr lang="id-ID" sz="3200" dirty="0" smtClean="0"/>
              <a:t>   4. Behavioralisme/Positivisme</a:t>
            </a:r>
          </a:p>
          <a:p>
            <a:pPr marL="0" indent="0">
              <a:buNone/>
            </a:pPr>
            <a:r>
              <a:rPr lang="id-ID" sz="3200" dirty="0" smtClean="0"/>
              <a:t>   5. Strukturalisme dan beberapa variannya</a:t>
            </a:r>
          </a:p>
          <a:p>
            <a:pPr marL="0" indent="0">
              <a:buNone/>
            </a:pPr>
            <a:r>
              <a:rPr lang="id-ID" sz="3200" dirty="0" smtClean="0"/>
              <a:t>   6. Post-Positivisme/Post-Modernisme</a:t>
            </a:r>
          </a:p>
          <a:p>
            <a:pPr marL="0" indent="0">
              <a:buNone/>
            </a:pPr>
            <a:r>
              <a:rPr lang="id-ID" sz="3200" dirty="0"/>
              <a:t> </a:t>
            </a:r>
            <a:r>
              <a:rPr lang="id-ID" sz="3200" dirty="0" smtClean="0"/>
              <a:t>  7. Constructivism</a:t>
            </a:r>
            <a:endParaRPr lang="id-ID" sz="3200" dirty="0"/>
          </a:p>
        </p:txBody>
      </p:sp>
    </p:spTree>
    <p:extLst>
      <p:ext uri="{BB962C8B-B14F-4D97-AF65-F5344CB8AC3E}">
        <p14:creationId xmlns:p14="http://schemas.microsoft.com/office/powerpoint/2010/main" val="3768116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1" presetClass="entr" presetSubtype="0" fill="hold" nodeType="clickEffect">
                                  <p:stCondLst>
                                    <p:cond delay="0"/>
                                  </p:stCondLst>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5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51" dur="1000"/>
                                        <p:tgtEl>
                                          <p:spTgt spid="3">
                                            <p:txEl>
                                              <p:pRg st="3" end="3"/>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31" presetClass="entr" presetSubtype="0" fill="hold" nodeType="clickEffect">
                                  <p:stCondLst>
                                    <p:cond delay="0"/>
                                  </p:stCondLst>
                                  <p:childTnLst>
                                    <p:set>
                                      <p:cBhvr>
                                        <p:cTn id="55" dur="1" fill="hold">
                                          <p:stCondLst>
                                            <p:cond delay="0"/>
                                          </p:stCondLst>
                                        </p:cTn>
                                        <p:tgtEl>
                                          <p:spTgt spid="3">
                                            <p:txEl>
                                              <p:pRg st="4" end="4"/>
                                            </p:txEl>
                                          </p:spTgt>
                                        </p:tgtEl>
                                        <p:attrNameLst>
                                          <p:attrName>style.visibility</p:attrName>
                                        </p:attrNameLst>
                                      </p:cBhvr>
                                      <p:to>
                                        <p:strVal val="visible"/>
                                      </p:to>
                                    </p:set>
                                    <p:anim calcmode="lin" valueType="num">
                                      <p:cBhvr>
                                        <p:cTn id="5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9" dur="1000"/>
                                        <p:tgtEl>
                                          <p:spTgt spid="3">
                                            <p:txEl>
                                              <p:pRg st="4" end="4"/>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31" presetClass="entr" presetSubtype="0" fill="hold" nodeType="clickEffect">
                                  <p:stCondLst>
                                    <p:cond delay="0"/>
                                  </p:stCondLst>
                                  <p:childTnLst>
                                    <p:set>
                                      <p:cBhvr>
                                        <p:cTn id="63" dur="1" fill="hold">
                                          <p:stCondLst>
                                            <p:cond delay="0"/>
                                          </p:stCondLst>
                                        </p:cTn>
                                        <p:tgtEl>
                                          <p:spTgt spid="3">
                                            <p:txEl>
                                              <p:pRg st="5" end="5"/>
                                            </p:txEl>
                                          </p:spTgt>
                                        </p:tgtEl>
                                        <p:attrNameLst>
                                          <p:attrName>style.visibility</p:attrName>
                                        </p:attrNameLst>
                                      </p:cBhvr>
                                      <p:to>
                                        <p:strVal val="visible"/>
                                      </p:to>
                                    </p:set>
                                    <p:anim calcmode="lin" valueType="num">
                                      <p:cBhvr>
                                        <p:cTn id="64"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65"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66"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67" dur="1000"/>
                                        <p:tgtEl>
                                          <p:spTgt spid="3">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31" presetClass="entr" presetSubtype="0" fill="hold" nodeType="clickEffect">
                                  <p:stCondLst>
                                    <p:cond delay="0"/>
                                  </p:stCondLst>
                                  <p:childTnLst>
                                    <p:set>
                                      <p:cBhvr>
                                        <p:cTn id="71" dur="1" fill="hold">
                                          <p:stCondLst>
                                            <p:cond delay="0"/>
                                          </p:stCondLst>
                                        </p:cTn>
                                        <p:tgtEl>
                                          <p:spTgt spid="3">
                                            <p:txEl>
                                              <p:pRg st="6" end="6"/>
                                            </p:txEl>
                                          </p:spTgt>
                                        </p:tgtEl>
                                        <p:attrNameLst>
                                          <p:attrName>style.visibility</p:attrName>
                                        </p:attrNameLst>
                                      </p:cBhvr>
                                      <p:to>
                                        <p:strVal val="visible"/>
                                      </p:to>
                                    </p:set>
                                    <p:anim calcmode="lin" valueType="num">
                                      <p:cBhvr>
                                        <p:cTn id="7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7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74"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75" dur="1000"/>
                                        <p:tgtEl>
                                          <p:spTgt spid="3">
                                            <p:txEl>
                                              <p:pRg st="6" end="6"/>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31" presetClass="entr" presetSubtype="0" fill="hold" nodeType="clickEffect">
                                  <p:stCondLst>
                                    <p:cond delay="0"/>
                                  </p:stCondLst>
                                  <p:childTnLst>
                                    <p:set>
                                      <p:cBhvr>
                                        <p:cTn id="79" dur="1" fill="hold">
                                          <p:stCondLst>
                                            <p:cond delay="0"/>
                                          </p:stCondLst>
                                        </p:cTn>
                                        <p:tgtEl>
                                          <p:spTgt spid="3">
                                            <p:txEl>
                                              <p:pRg st="7" end="7"/>
                                            </p:txEl>
                                          </p:spTgt>
                                        </p:tgtEl>
                                        <p:attrNameLst>
                                          <p:attrName>style.visibility</p:attrName>
                                        </p:attrNameLst>
                                      </p:cBhvr>
                                      <p:to>
                                        <p:strVal val="visible"/>
                                      </p:to>
                                    </p:set>
                                    <p:anim calcmode="lin" valueType="num">
                                      <p:cBhvr>
                                        <p:cTn id="80"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81"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82"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83"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pPr algn="ctr"/>
            <a:r>
              <a:rPr lang="id-ID" sz="4400" dirty="0" smtClean="0">
                <a:solidFill>
                  <a:srgbClr val="FFFF00"/>
                </a:solidFill>
              </a:rPr>
              <a:t>IDEALISME-1</a:t>
            </a:r>
            <a:endParaRPr lang="id-ID" sz="4400" dirty="0">
              <a:solidFill>
                <a:srgbClr val="FFFF00"/>
              </a:solidFill>
            </a:endParaRPr>
          </a:p>
        </p:txBody>
      </p:sp>
      <p:sp>
        <p:nvSpPr>
          <p:cNvPr id="3" name="Content Placeholder 2"/>
          <p:cNvSpPr>
            <a:spLocks noGrp="1"/>
          </p:cNvSpPr>
          <p:nvPr>
            <p:ph sz="quarter" idx="13"/>
          </p:nvPr>
        </p:nvSpPr>
        <p:spPr>
          <a:xfrm>
            <a:off x="467544" y="980728"/>
            <a:ext cx="8568952" cy="5616624"/>
          </a:xfrm>
        </p:spPr>
        <p:txBody>
          <a:bodyPr>
            <a:noAutofit/>
          </a:bodyPr>
          <a:lstStyle/>
          <a:p>
            <a:r>
              <a:rPr lang="id-ID" sz="2600" dirty="0" smtClean="0"/>
              <a:t>Aliran yang menekankan aspek etik dan moral ini berawal dari </a:t>
            </a:r>
            <a:r>
              <a:rPr lang="id-ID" sz="2600" i="1" dirty="0" smtClean="0"/>
              <a:t>intellectual exercise </a:t>
            </a:r>
            <a:r>
              <a:rPr lang="id-ID" sz="2600" dirty="0" smtClean="0"/>
              <a:t>kelompok “enlightenment optimism” (J.S. Mill, Adam Smith, Rousseau dll) bahwa manusia pada hakekatnya bersifat kooperatif, sehingga </a:t>
            </a:r>
            <a:r>
              <a:rPr lang="id-ID" sz="2600" i="1" dirty="0" smtClean="0"/>
              <a:t>human freedom </a:t>
            </a:r>
            <a:r>
              <a:rPr lang="id-ID" sz="2600" dirty="0" smtClean="0"/>
              <a:t>akan menciptakan </a:t>
            </a:r>
            <a:r>
              <a:rPr lang="id-ID" sz="2600" i="1" dirty="0" smtClean="0"/>
              <a:t>world peace</a:t>
            </a:r>
            <a:r>
              <a:rPr lang="id-ID" sz="2600" dirty="0" smtClean="0"/>
              <a:t>. </a:t>
            </a:r>
          </a:p>
          <a:p>
            <a:r>
              <a:rPr lang="id-ID" sz="2600" dirty="0" smtClean="0"/>
              <a:t>Dalam studi HI, aliran idealisme tumbuh pada awal 1900 hingga 1930-an yang didorong oleh kebutuhan untuk mencegah perang (</a:t>
            </a:r>
            <a:r>
              <a:rPr lang="id-ID" sz="2600" i="1" dirty="0" smtClean="0"/>
              <a:t>to prevent war</a:t>
            </a:r>
            <a:r>
              <a:rPr lang="id-ID" sz="2600" dirty="0" smtClean="0"/>
              <a:t>). </a:t>
            </a:r>
          </a:p>
          <a:p>
            <a:r>
              <a:rPr lang="id-ID" sz="2600" dirty="0" smtClean="0"/>
              <a:t>Belajar dari pengalaman PD I, kaum idealis dalam studi HI meyakini bahwa perdamaian bukan kondisi alamiah, tetapi sesuatu yang harus dibangun. Leonard Woolf mengatakan: perdamaian (</a:t>
            </a:r>
            <a:r>
              <a:rPr lang="id-ID" sz="2600" i="1" dirty="0" smtClean="0"/>
              <a:t>peace</a:t>
            </a:r>
            <a:r>
              <a:rPr lang="id-ID" sz="2600" dirty="0" smtClean="0"/>
              <a:t>) memerlukan “consciously devised machinery”.</a:t>
            </a:r>
          </a:p>
        </p:txBody>
      </p:sp>
    </p:spTree>
    <p:extLst>
      <p:ext uri="{BB962C8B-B14F-4D97-AF65-F5344CB8AC3E}">
        <p14:creationId xmlns:p14="http://schemas.microsoft.com/office/powerpoint/2010/main" val="1281437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smtClean="0">
                <a:solidFill>
                  <a:srgbClr val="FFFF00"/>
                </a:solidFill>
              </a:rPr>
              <a:t>APAKAH HUBUNGAN INTERNASIONAL ITU?</a:t>
            </a:r>
            <a:br>
              <a:rPr lang="id-ID" dirty="0" smtClean="0">
                <a:solidFill>
                  <a:srgbClr val="FFFF00"/>
                </a:solidFill>
              </a:rPr>
            </a:br>
            <a:r>
              <a:rPr lang="id-ID" dirty="0" smtClean="0">
                <a:solidFill>
                  <a:srgbClr val="FFFF00"/>
                </a:solidFill>
              </a:rPr>
              <a:t>WHAT ARE INTERNATIONAL RELATIONS?</a:t>
            </a:r>
            <a:endParaRPr lang="id-ID" dirty="0">
              <a:solidFill>
                <a:srgbClr val="FFFF00"/>
              </a:solidFill>
            </a:endParaRPr>
          </a:p>
        </p:txBody>
      </p:sp>
      <p:sp>
        <p:nvSpPr>
          <p:cNvPr id="3" name="Content Placeholder 2"/>
          <p:cNvSpPr>
            <a:spLocks noGrp="1"/>
          </p:cNvSpPr>
          <p:nvPr>
            <p:ph sz="quarter" idx="13"/>
          </p:nvPr>
        </p:nvSpPr>
        <p:spPr>
          <a:xfrm>
            <a:off x="323528" y="1412776"/>
            <a:ext cx="8640960" cy="5184576"/>
          </a:xfrm>
        </p:spPr>
        <p:txBody>
          <a:bodyPr>
            <a:normAutofit fontScale="92500" lnSpcReduction="20000"/>
          </a:bodyPr>
          <a:lstStyle/>
          <a:p>
            <a:r>
              <a:rPr lang="id-ID" sz="3200" u="sng" dirty="0" smtClean="0">
                <a:solidFill>
                  <a:srgbClr val="00B0F0"/>
                </a:solidFill>
              </a:rPr>
              <a:t>Arti sempit/narrow definition</a:t>
            </a:r>
            <a:r>
              <a:rPr lang="id-ID" sz="3200" dirty="0" smtClean="0">
                <a:solidFill>
                  <a:srgbClr val="00B0F0"/>
                </a:solidFill>
              </a:rPr>
              <a:t>:</a:t>
            </a:r>
          </a:p>
          <a:p>
            <a:pPr marL="514350" indent="-514350">
              <a:buFont typeface="+mj-lt"/>
              <a:buAutoNum type="arabicPeriod"/>
            </a:pPr>
            <a:r>
              <a:rPr lang="id-ID" sz="3200" dirty="0" smtClean="0"/>
              <a:t>International relations are relations between nations (hubungan internasional merupakan hubungan diantara bangsa-bangsa)</a:t>
            </a:r>
          </a:p>
          <a:p>
            <a:pPr marL="514350" indent="-514350">
              <a:buFont typeface="+mj-lt"/>
              <a:buAutoNum type="arabicPeriod"/>
            </a:pPr>
            <a:r>
              <a:rPr lang="id-ID" sz="3200" dirty="0" smtClean="0"/>
              <a:t>International relations are inter-states relations (hubungan internasional adalah hubungan antar negara)</a:t>
            </a:r>
          </a:p>
          <a:p>
            <a:pPr marL="514350" indent="-514350">
              <a:buFont typeface="+mj-lt"/>
              <a:buAutoNum type="arabicPeriod"/>
            </a:pPr>
            <a:r>
              <a:rPr lang="id-ID" sz="3200" dirty="0" smtClean="0"/>
              <a:t>International relations are the interaction among sovereign states as represented by their governing elites (hubungan internasional merupakan interaksi antar negara berdaulat yang diwakili oleh para elit yang berkuasa di negara-negara tersebut)</a:t>
            </a:r>
            <a:endParaRPr lang="id-ID" sz="3200" dirty="0"/>
          </a:p>
        </p:txBody>
      </p:sp>
    </p:spTree>
    <p:extLst>
      <p:ext uri="{BB962C8B-B14F-4D97-AF65-F5344CB8AC3E}">
        <p14:creationId xmlns:p14="http://schemas.microsoft.com/office/powerpoint/2010/main" val="305709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p:cTn id="3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pPr algn="ctr"/>
            <a:r>
              <a:rPr lang="id-ID" sz="4400" dirty="0" smtClean="0">
                <a:solidFill>
                  <a:srgbClr val="FFFF00"/>
                </a:solidFill>
              </a:rPr>
              <a:t>IDEALISME-2</a:t>
            </a:r>
            <a:endParaRPr lang="id-ID" sz="4400" dirty="0">
              <a:solidFill>
                <a:srgbClr val="FFFF00"/>
              </a:solidFill>
            </a:endParaRPr>
          </a:p>
        </p:txBody>
      </p:sp>
      <p:sp>
        <p:nvSpPr>
          <p:cNvPr id="3" name="Content Placeholder 2"/>
          <p:cNvSpPr>
            <a:spLocks noGrp="1"/>
          </p:cNvSpPr>
          <p:nvPr>
            <p:ph sz="quarter" idx="13"/>
          </p:nvPr>
        </p:nvSpPr>
        <p:spPr>
          <a:xfrm>
            <a:off x="395536" y="908720"/>
            <a:ext cx="8640960" cy="5949280"/>
          </a:xfrm>
        </p:spPr>
        <p:txBody>
          <a:bodyPr>
            <a:normAutofit fontScale="92500"/>
          </a:bodyPr>
          <a:lstStyle/>
          <a:p>
            <a:r>
              <a:rPr lang="id-ID" sz="2800" dirty="0"/>
              <a:t>Menurut Woodrow Wilson, perdamaian hanya dapat dijamin dengan menciptakan sebuah institusi internasional untuk mengatur anarkhi internasional. Dengan kata lain, perlu sebuah otoritas internasional untuk mengelola HI</a:t>
            </a:r>
            <a:r>
              <a:rPr lang="id-ID" sz="2800" dirty="0" smtClean="0"/>
              <a:t>.</a:t>
            </a:r>
          </a:p>
          <a:p>
            <a:r>
              <a:rPr lang="id-ID" sz="2800" dirty="0" smtClean="0"/>
              <a:t>Keamanan tidak dapat diselesaikan melalui cara-cara diplomasi bilateral, apalagi melalui mekanisme </a:t>
            </a:r>
            <a:r>
              <a:rPr lang="id-ID" sz="2800" i="1" dirty="0" smtClean="0"/>
              <a:t>balance of power </a:t>
            </a:r>
            <a:r>
              <a:rPr lang="id-ID" sz="2800" dirty="0" smtClean="0"/>
              <a:t>(BOP). </a:t>
            </a:r>
          </a:p>
          <a:p>
            <a:r>
              <a:rPr lang="id-ID" sz="2800" dirty="0" smtClean="0"/>
              <a:t>Namun masyarakat internasional harus memiliki sistem pengaturan (</a:t>
            </a:r>
            <a:r>
              <a:rPr lang="id-ID" sz="2800" i="1" dirty="0" smtClean="0"/>
              <a:t>system of governance</a:t>
            </a:r>
            <a:r>
              <a:rPr lang="id-ID" sz="2800" dirty="0" smtClean="0"/>
              <a:t>) yang memiliki prosedur demokratis untuk mengatasi perselisihan dan sebuah kekuatan internasional yang dapat dimobilisasi jika negosiasi gagal.</a:t>
            </a:r>
          </a:p>
          <a:p>
            <a:r>
              <a:rPr lang="id-ID" sz="2800" dirty="0" smtClean="0"/>
              <a:t>Ide Wilson itulah yang mendasari munculnya konsep </a:t>
            </a:r>
            <a:r>
              <a:rPr lang="id-ID" sz="2800" i="1" dirty="0" smtClean="0">
                <a:solidFill>
                  <a:srgbClr val="FF0000"/>
                </a:solidFill>
              </a:rPr>
              <a:t>collective security</a:t>
            </a:r>
            <a:r>
              <a:rPr lang="id-ID" sz="2800" dirty="0" smtClean="0"/>
              <a:t> yang akhir-akhir ini banyak didiskusikan para pengamat keamanan internasional.</a:t>
            </a:r>
            <a:endParaRPr lang="id-ID" sz="2800" dirty="0"/>
          </a:p>
          <a:p>
            <a:pPr marL="0" indent="0">
              <a:buNone/>
            </a:pPr>
            <a:endParaRPr lang="id-ID" sz="2800" dirty="0"/>
          </a:p>
          <a:p>
            <a:endParaRPr lang="id-ID" sz="2800" dirty="0"/>
          </a:p>
        </p:txBody>
      </p:sp>
    </p:spTree>
    <p:extLst>
      <p:ext uri="{BB962C8B-B14F-4D97-AF65-F5344CB8AC3E}">
        <p14:creationId xmlns:p14="http://schemas.microsoft.com/office/powerpoint/2010/main" val="1123008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53" presetClass="exit" presetSubtype="32" fill="hold" nodeType="clickEffect">
                                  <p:stCondLst>
                                    <p:cond delay="0"/>
                                  </p:stCondLst>
                                  <p:childTnLst>
                                    <p:anim calcmode="lin" valueType="num">
                                      <p:cBhvr>
                                        <p:cTn id="10" dur="500"/>
                                        <p:tgtEl>
                                          <p:spTgt spid="3">
                                            <p:txEl>
                                              <p:pRg st="0" end="0"/>
                                            </p:txEl>
                                          </p:spTgt>
                                        </p:tgtEl>
                                        <p:attrNameLst>
                                          <p:attrName>ppt_w</p:attrName>
                                        </p:attrNameLst>
                                      </p:cBhvr>
                                      <p:tavLst>
                                        <p:tav tm="0">
                                          <p:val>
                                            <p:strVal val="ppt_w"/>
                                          </p:val>
                                        </p:tav>
                                        <p:tav tm="100000">
                                          <p:val>
                                            <p:fltVal val="0"/>
                                          </p:val>
                                        </p:tav>
                                      </p:tavLst>
                                    </p:anim>
                                    <p:anim calcmode="lin" valueType="num">
                                      <p:cBhvr>
                                        <p:cTn id="11" dur="500"/>
                                        <p:tgtEl>
                                          <p:spTgt spid="3">
                                            <p:txEl>
                                              <p:pRg st="0" end="0"/>
                                            </p:txEl>
                                          </p:spTgt>
                                        </p:tgtEl>
                                        <p:attrNameLst>
                                          <p:attrName>ppt_h</p:attrName>
                                        </p:attrNameLst>
                                      </p:cBhvr>
                                      <p:tavLst>
                                        <p:tav tm="0">
                                          <p:val>
                                            <p:strVal val="ppt_h"/>
                                          </p:val>
                                        </p:tav>
                                        <p:tav tm="100000">
                                          <p:val>
                                            <p:fltVal val="0"/>
                                          </p:val>
                                        </p:tav>
                                      </p:tavLst>
                                    </p:anim>
                                    <p:animEffect transition="out" filter="fade">
                                      <p:cBhvr>
                                        <p:cTn id="12" dur="500"/>
                                        <p:tgtEl>
                                          <p:spTgt spid="3">
                                            <p:txEl>
                                              <p:pRg st="0" end="0"/>
                                            </p:txEl>
                                          </p:spTgt>
                                        </p:tgtEl>
                                      </p:cBhvr>
                                    </p:animEffect>
                                    <p:set>
                                      <p:cBhvr>
                                        <p:cTn id="13"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xit" presetSubtype="32" fill="hold" nodeType="clickEffect">
                                  <p:stCondLst>
                                    <p:cond delay="0"/>
                                  </p:stCondLst>
                                  <p:childTnLst>
                                    <p:anim calcmode="lin" valueType="num">
                                      <p:cBhvr>
                                        <p:cTn id="24" dur="500"/>
                                        <p:tgtEl>
                                          <p:spTgt spid="3">
                                            <p:txEl>
                                              <p:pRg st="2" end="2"/>
                                            </p:txEl>
                                          </p:spTgt>
                                        </p:tgtEl>
                                        <p:attrNameLst>
                                          <p:attrName>ppt_w</p:attrName>
                                        </p:attrNameLst>
                                      </p:cBhvr>
                                      <p:tavLst>
                                        <p:tav tm="0">
                                          <p:val>
                                            <p:strVal val="ppt_w"/>
                                          </p:val>
                                        </p:tav>
                                        <p:tav tm="100000">
                                          <p:val>
                                            <p:fltVal val="0"/>
                                          </p:val>
                                        </p:tav>
                                      </p:tavLst>
                                    </p:anim>
                                    <p:anim calcmode="lin" valueType="num">
                                      <p:cBhvr>
                                        <p:cTn id="25" dur="500"/>
                                        <p:tgtEl>
                                          <p:spTgt spid="3">
                                            <p:txEl>
                                              <p:pRg st="2" end="2"/>
                                            </p:txEl>
                                          </p:spTgt>
                                        </p:tgtEl>
                                        <p:attrNameLst>
                                          <p:attrName>ppt_h</p:attrName>
                                        </p:attrNameLst>
                                      </p:cBhvr>
                                      <p:tavLst>
                                        <p:tav tm="0">
                                          <p:val>
                                            <p:strVal val="ppt_h"/>
                                          </p:val>
                                        </p:tav>
                                        <p:tav tm="100000">
                                          <p:val>
                                            <p:fltVal val="0"/>
                                          </p:val>
                                        </p:tav>
                                      </p:tavLst>
                                    </p:anim>
                                    <p:animEffect transition="out" filter="fade">
                                      <p:cBhvr>
                                        <p:cTn id="26" dur="500"/>
                                        <p:tgtEl>
                                          <p:spTgt spid="3">
                                            <p:txEl>
                                              <p:pRg st="2" end="2"/>
                                            </p:txEl>
                                          </p:spTgt>
                                        </p:tgtEl>
                                      </p:cBhvr>
                                    </p:animEffect>
                                    <p:set>
                                      <p:cBhvr>
                                        <p:cTn id="27"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4"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a:solidFill>
                  <a:srgbClr val="FFFF00"/>
                </a:solidFill>
              </a:rPr>
              <a:t>NEO-IDEALISME</a:t>
            </a:r>
            <a:endParaRPr lang="id-ID" sz="4400" dirty="0"/>
          </a:p>
        </p:txBody>
      </p:sp>
      <p:sp>
        <p:nvSpPr>
          <p:cNvPr id="3" name="Content Placeholder 2"/>
          <p:cNvSpPr>
            <a:spLocks noGrp="1"/>
          </p:cNvSpPr>
          <p:nvPr>
            <p:ph sz="quarter" idx="13"/>
          </p:nvPr>
        </p:nvSpPr>
        <p:spPr>
          <a:xfrm>
            <a:off x="467544" y="1052736"/>
            <a:ext cx="8568952" cy="5472608"/>
          </a:xfrm>
        </p:spPr>
        <p:txBody>
          <a:bodyPr>
            <a:noAutofit/>
          </a:bodyPr>
          <a:lstStyle/>
          <a:p>
            <a:r>
              <a:rPr lang="id-ID" sz="2800" dirty="0" smtClean="0"/>
              <a:t>Aliran neo-idealisme menekankan sebuah komitmen terhadap bentuk pemerintahan demokratis dan meyakini bahwa interdependensi akan melahirkan perdamaian.</a:t>
            </a:r>
          </a:p>
          <a:p>
            <a:r>
              <a:rPr lang="id-ID" sz="2800" dirty="0" smtClean="0"/>
              <a:t>Kaum neo-idealis mengusulkan perlunya reformasi di level internasional: institusi-institusi internasional perlu dibuat menjadi lebih demokratis.</a:t>
            </a:r>
          </a:p>
          <a:p>
            <a:r>
              <a:rPr lang="id-ID" sz="2800" dirty="0" smtClean="0"/>
              <a:t>David Held, Norberto Bobbio dan Danielle Archibugi meyakini bahwa politik global harus didemokratisasi.</a:t>
            </a:r>
          </a:p>
          <a:p>
            <a:r>
              <a:rPr lang="id-ID" sz="2800" dirty="0" smtClean="0"/>
              <a:t>Richard Falk menekankan perlunya demokratisasi bukan hanya untuk institusi dunia, tapi juga perlu demokratisasi di “akar rumput” melalui konsep emansipatori.  </a:t>
            </a:r>
          </a:p>
          <a:p>
            <a:endParaRPr lang="id-ID" sz="2800" dirty="0"/>
          </a:p>
        </p:txBody>
      </p:sp>
    </p:spTree>
    <p:extLst>
      <p:ext uri="{BB962C8B-B14F-4D97-AF65-F5344CB8AC3E}">
        <p14:creationId xmlns:p14="http://schemas.microsoft.com/office/powerpoint/2010/main" val="3577036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mph" presetSubtype="0" fill="hold" nodeType="clickEffect">
                                  <p:stCondLst>
                                    <p:cond delay="0"/>
                                  </p:stCondLst>
                                  <p:iterate type="lt">
                                    <p:tmPct val="10000"/>
                                  </p:iterate>
                                  <p:childTnLst>
                                    <p:animMotion origin="layout" path="M 0.0 0.0 L 0.0 -0.07213" pathEditMode="relative" ptsTypes="">
                                      <p:cBhvr>
                                        <p:cTn id="13" dur="250" accel="50000" decel="50000" autoRev="1" fill="hold">
                                          <p:stCondLst>
                                            <p:cond delay="0"/>
                                          </p:stCondLst>
                                        </p:cTn>
                                        <p:tgtEl>
                                          <p:spTgt spid="3">
                                            <p:txEl>
                                              <p:pRg st="0" end="0"/>
                                            </p:txEl>
                                          </p:spTgt>
                                        </p:tgtEl>
                                        <p:attrNameLst>
                                          <p:attrName>ppt_x</p:attrName>
                                          <p:attrName>ppt_y</p:attrName>
                                        </p:attrNameLst>
                                      </p:cBhvr>
                                    </p:animMotion>
                                    <p:animRot by="1500000">
                                      <p:cBhvr>
                                        <p:cTn id="14" dur="125" fill="hold">
                                          <p:stCondLst>
                                            <p:cond delay="0"/>
                                          </p:stCondLst>
                                        </p:cTn>
                                        <p:tgtEl>
                                          <p:spTgt spid="3">
                                            <p:txEl>
                                              <p:pRg st="0" end="0"/>
                                            </p:txEl>
                                          </p:spTgt>
                                        </p:tgtEl>
                                        <p:attrNameLst>
                                          <p:attrName>r</p:attrName>
                                        </p:attrNameLst>
                                      </p:cBhvr>
                                    </p:animRot>
                                    <p:animRot by="-1500000">
                                      <p:cBhvr>
                                        <p:cTn id="15" dur="125" fill="hold">
                                          <p:stCondLst>
                                            <p:cond delay="125"/>
                                          </p:stCondLst>
                                        </p:cTn>
                                        <p:tgtEl>
                                          <p:spTgt spid="3">
                                            <p:txEl>
                                              <p:pRg st="0" end="0"/>
                                            </p:txEl>
                                          </p:spTgt>
                                        </p:tgtEl>
                                        <p:attrNameLst>
                                          <p:attrName>r</p:attrName>
                                        </p:attrNameLst>
                                      </p:cBhvr>
                                    </p:animRot>
                                    <p:animRot by="-1500000">
                                      <p:cBhvr>
                                        <p:cTn id="16" dur="125" fill="hold">
                                          <p:stCondLst>
                                            <p:cond delay="250"/>
                                          </p:stCondLst>
                                        </p:cTn>
                                        <p:tgtEl>
                                          <p:spTgt spid="3">
                                            <p:txEl>
                                              <p:pRg st="0" end="0"/>
                                            </p:txEl>
                                          </p:spTgt>
                                        </p:tgtEl>
                                        <p:attrNameLst>
                                          <p:attrName>r</p:attrName>
                                        </p:attrNameLst>
                                      </p:cBhvr>
                                    </p:animRot>
                                    <p:animRot by="1500000">
                                      <p:cBhvr>
                                        <p:cTn id="17" dur="125" fill="hold">
                                          <p:stCondLst>
                                            <p:cond delay="375"/>
                                          </p:stCondLst>
                                        </p:cTn>
                                        <p:tgtEl>
                                          <p:spTgt spid="3">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4" presetClass="emph" presetSubtype="0" fill="hold" nodeType="clickEffect">
                                  <p:stCondLst>
                                    <p:cond delay="0"/>
                                  </p:stCondLst>
                                  <p:iterate type="lt">
                                    <p:tmPct val="10000"/>
                                  </p:iterate>
                                  <p:childTnLst>
                                    <p:animMotion origin="layout" path="M 0.0 0.0 L 0.0 -0.07213" pathEditMode="relative" ptsTypes="">
                                      <p:cBhvr>
                                        <p:cTn id="21" dur="250" accel="50000" decel="50000" autoRev="1" fill="hold">
                                          <p:stCondLst>
                                            <p:cond delay="0"/>
                                          </p:stCondLst>
                                        </p:cTn>
                                        <p:tgtEl>
                                          <p:spTgt spid="3">
                                            <p:txEl>
                                              <p:pRg st="1" end="1"/>
                                            </p:txEl>
                                          </p:spTgt>
                                        </p:tgtEl>
                                        <p:attrNameLst>
                                          <p:attrName>ppt_x</p:attrName>
                                          <p:attrName>ppt_y</p:attrName>
                                        </p:attrNameLst>
                                      </p:cBhvr>
                                    </p:animMotion>
                                    <p:animRot by="1500000">
                                      <p:cBhvr>
                                        <p:cTn id="22" dur="125" fill="hold">
                                          <p:stCondLst>
                                            <p:cond delay="0"/>
                                          </p:stCondLst>
                                        </p:cTn>
                                        <p:tgtEl>
                                          <p:spTgt spid="3">
                                            <p:txEl>
                                              <p:pRg st="1" end="1"/>
                                            </p:txEl>
                                          </p:spTgt>
                                        </p:tgtEl>
                                        <p:attrNameLst>
                                          <p:attrName>r</p:attrName>
                                        </p:attrNameLst>
                                      </p:cBhvr>
                                    </p:animRot>
                                    <p:animRot by="-1500000">
                                      <p:cBhvr>
                                        <p:cTn id="23" dur="125" fill="hold">
                                          <p:stCondLst>
                                            <p:cond delay="125"/>
                                          </p:stCondLst>
                                        </p:cTn>
                                        <p:tgtEl>
                                          <p:spTgt spid="3">
                                            <p:txEl>
                                              <p:pRg st="1" end="1"/>
                                            </p:txEl>
                                          </p:spTgt>
                                        </p:tgtEl>
                                        <p:attrNameLst>
                                          <p:attrName>r</p:attrName>
                                        </p:attrNameLst>
                                      </p:cBhvr>
                                    </p:animRot>
                                    <p:animRot by="-1500000">
                                      <p:cBhvr>
                                        <p:cTn id="24" dur="125" fill="hold">
                                          <p:stCondLst>
                                            <p:cond delay="250"/>
                                          </p:stCondLst>
                                        </p:cTn>
                                        <p:tgtEl>
                                          <p:spTgt spid="3">
                                            <p:txEl>
                                              <p:pRg st="1" end="1"/>
                                            </p:txEl>
                                          </p:spTgt>
                                        </p:tgtEl>
                                        <p:attrNameLst>
                                          <p:attrName>r</p:attrName>
                                        </p:attrNameLst>
                                      </p:cBhvr>
                                    </p:animRot>
                                    <p:animRot by="1500000">
                                      <p:cBhvr>
                                        <p:cTn id="25" dur="125" fill="hold">
                                          <p:stCondLst>
                                            <p:cond delay="375"/>
                                          </p:stCondLst>
                                        </p:cTn>
                                        <p:tgtEl>
                                          <p:spTgt spid="3">
                                            <p:txEl>
                                              <p:pRg st="1" end="1"/>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34" presetClass="emph" presetSubtype="0" fill="hold" nodeType="clickEffect">
                                  <p:stCondLst>
                                    <p:cond delay="0"/>
                                  </p:stCondLst>
                                  <p:iterate type="lt">
                                    <p:tmPct val="10000"/>
                                  </p:iterate>
                                  <p:childTnLst>
                                    <p:animMotion origin="layout" path="M 0.0 0.0 L 0.0 -0.07213" pathEditMode="relative" ptsTypes="">
                                      <p:cBhvr>
                                        <p:cTn id="29" dur="250" accel="50000" decel="50000" autoRev="1" fill="hold">
                                          <p:stCondLst>
                                            <p:cond delay="0"/>
                                          </p:stCondLst>
                                        </p:cTn>
                                        <p:tgtEl>
                                          <p:spTgt spid="3">
                                            <p:txEl>
                                              <p:pRg st="2" end="2"/>
                                            </p:txEl>
                                          </p:spTgt>
                                        </p:tgtEl>
                                        <p:attrNameLst>
                                          <p:attrName>ppt_x</p:attrName>
                                          <p:attrName>ppt_y</p:attrName>
                                        </p:attrNameLst>
                                      </p:cBhvr>
                                    </p:animMotion>
                                    <p:animRot by="1500000">
                                      <p:cBhvr>
                                        <p:cTn id="30" dur="125" fill="hold">
                                          <p:stCondLst>
                                            <p:cond delay="0"/>
                                          </p:stCondLst>
                                        </p:cTn>
                                        <p:tgtEl>
                                          <p:spTgt spid="3">
                                            <p:txEl>
                                              <p:pRg st="2" end="2"/>
                                            </p:txEl>
                                          </p:spTgt>
                                        </p:tgtEl>
                                        <p:attrNameLst>
                                          <p:attrName>r</p:attrName>
                                        </p:attrNameLst>
                                      </p:cBhvr>
                                    </p:animRot>
                                    <p:animRot by="-1500000">
                                      <p:cBhvr>
                                        <p:cTn id="31" dur="125" fill="hold">
                                          <p:stCondLst>
                                            <p:cond delay="125"/>
                                          </p:stCondLst>
                                        </p:cTn>
                                        <p:tgtEl>
                                          <p:spTgt spid="3">
                                            <p:txEl>
                                              <p:pRg st="2" end="2"/>
                                            </p:txEl>
                                          </p:spTgt>
                                        </p:tgtEl>
                                        <p:attrNameLst>
                                          <p:attrName>r</p:attrName>
                                        </p:attrNameLst>
                                      </p:cBhvr>
                                    </p:animRot>
                                    <p:animRot by="-1500000">
                                      <p:cBhvr>
                                        <p:cTn id="32" dur="125" fill="hold">
                                          <p:stCondLst>
                                            <p:cond delay="250"/>
                                          </p:stCondLst>
                                        </p:cTn>
                                        <p:tgtEl>
                                          <p:spTgt spid="3">
                                            <p:txEl>
                                              <p:pRg st="2" end="2"/>
                                            </p:txEl>
                                          </p:spTgt>
                                        </p:tgtEl>
                                        <p:attrNameLst>
                                          <p:attrName>r</p:attrName>
                                        </p:attrNameLst>
                                      </p:cBhvr>
                                    </p:animRot>
                                    <p:animRot by="1500000">
                                      <p:cBhvr>
                                        <p:cTn id="33" dur="125" fill="hold">
                                          <p:stCondLst>
                                            <p:cond delay="375"/>
                                          </p:stCondLst>
                                        </p:cTn>
                                        <p:tgtEl>
                                          <p:spTgt spid="3">
                                            <p:txEl>
                                              <p:pRg st="2" end="2"/>
                                            </p:txEl>
                                          </p:spTgt>
                                        </p:tgtEl>
                                        <p:attrNameLst>
                                          <p:attrName>r</p:attrName>
                                        </p:attrNameLst>
                                      </p:cBhvr>
                                    </p:animRot>
                                  </p:childTnLst>
                                </p:cTn>
                              </p:par>
                            </p:childTnLst>
                          </p:cTn>
                        </p:par>
                      </p:childTnLst>
                    </p:cTn>
                  </p:par>
                  <p:par>
                    <p:cTn id="34" fill="hold">
                      <p:stCondLst>
                        <p:cond delay="indefinite"/>
                      </p:stCondLst>
                      <p:childTnLst>
                        <p:par>
                          <p:cTn id="35" fill="hold">
                            <p:stCondLst>
                              <p:cond delay="0"/>
                            </p:stCondLst>
                            <p:childTnLst>
                              <p:par>
                                <p:cTn id="36" presetID="34" presetClass="emph" presetSubtype="0" fill="hold" nodeType="clickEffect">
                                  <p:stCondLst>
                                    <p:cond delay="0"/>
                                  </p:stCondLst>
                                  <p:iterate type="lt">
                                    <p:tmPct val="10000"/>
                                  </p:iterate>
                                  <p:childTnLst>
                                    <p:animMotion origin="layout" path="M 0.0 0.0 L 0.0 -0.07213" pathEditMode="relative" ptsTypes="">
                                      <p:cBhvr>
                                        <p:cTn id="37" dur="250" accel="50000" decel="50000" autoRev="1" fill="hold">
                                          <p:stCondLst>
                                            <p:cond delay="0"/>
                                          </p:stCondLst>
                                        </p:cTn>
                                        <p:tgtEl>
                                          <p:spTgt spid="3">
                                            <p:txEl>
                                              <p:pRg st="3" end="3"/>
                                            </p:txEl>
                                          </p:spTgt>
                                        </p:tgtEl>
                                        <p:attrNameLst>
                                          <p:attrName>ppt_x</p:attrName>
                                          <p:attrName>ppt_y</p:attrName>
                                        </p:attrNameLst>
                                      </p:cBhvr>
                                    </p:animMotion>
                                    <p:animRot by="1500000">
                                      <p:cBhvr>
                                        <p:cTn id="38" dur="125" fill="hold">
                                          <p:stCondLst>
                                            <p:cond delay="0"/>
                                          </p:stCondLst>
                                        </p:cTn>
                                        <p:tgtEl>
                                          <p:spTgt spid="3">
                                            <p:txEl>
                                              <p:pRg st="3" end="3"/>
                                            </p:txEl>
                                          </p:spTgt>
                                        </p:tgtEl>
                                        <p:attrNameLst>
                                          <p:attrName>r</p:attrName>
                                        </p:attrNameLst>
                                      </p:cBhvr>
                                    </p:animRot>
                                    <p:animRot by="-1500000">
                                      <p:cBhvr>
                                        <p:cTn id="39" dur="125" fill="hold">
                                          <p:stCondLst>
                                            <p:cond delay="125"/>
                                          </p:stCondLst>
                                        </p:cTn>
                                        <p:tgtEl>
                                          <p:spTgt spid="3">
                                            <p:txEl>
                                              <p:pRg st="3" end="3"/>
                                            </p:txEl>
                                          </p:spTgt>
                                        </p:tgtEl>
                                        <p:attrNameLst>
                                          <p:attrName>r</p:attrName>
                                        </p:attrNameLst>
                                      </p:cBhvr>
                                    </p:animRot>
                                    <p:animRot by="-1500000">
                                      <p:cBhvr>
                                        <p:cTn id="40" dur="125" fill="hold">
                                          <p:stCondLst>
                                            <p:cond delay="250"/>
                                          </p:stCondLst>
                                        </p:cTn>
                                        <p:tgtEl>
                                          <p:spTgt spid="3">
                                            <p:txEl>
                                              <p:pRg st="3" end="3"/>
                                            </p:txEl>
                                          </p:spTgt>
                                        </p:tgtEl>
                                        <p:attrNameLst>
                                          <p:attrName>r</p:attrName>
                                        </p:attrNameLst>
                                      </p:cBhvr>
                                    </p:animRot>
                                    <p:animRot by="1500000">
                                      <p:cBhvr>
                                        <p:cTn id="41" dur="125" fill="hold">
                                          <p:stCondLst>
                                            <p:cond delay="375"/>
                                          </p:stCondLst>
                                        </p:cTn>
                                        <p:tgtEl>
                                          <p:spTgt spid="3">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pPr algn="ctr"/>
            <a:r>
              <a:rPr lang="id-ID" sz="4400" dirty="0" smtClean="0">
                <a:solidFill>
                  <a:srgbClr val="FFFF00"/>
                </a:solidFill>
              </a:rPr>
              <a:t>REALISME-1</a:t>
            </a:r>
            <a:endParaRPr lang="id-ID" sz="4400" dirty="0">
              <a:solidFill>
                <a:srgbClr val="FFFF00"/>
              </a:solidFill>
            </a:endParaRPr>
          </a:p>
        </p:txBody>
      </p:sp>
      <p:sp>
        <p:nvSpPr>
          <p:cNvPr id="3" name="Content Placeholder 2"/>
          <p:cNvSpPr>
            <a:spLocks noGrp="1"/>
          </p:cNvSpPr>
          <p:nvPr>
            <p:ph sz="quarter" idx="13"/>
          </p:nvPr>
        </p:nvSpPr>
        <p:spPr>
          <a:xfrm>
            <a:off x="335336" y="1196752"/>
            <a:ext cx="8784976" cy="5661496"/>
          </a:xfrm>
        </p:spPr>
        <p:txBody>
          <a:bodyPr>
            <a:noAutofit/>
          </a:bodyPr>
          <a:lstStyle/>
          <a:p>
            <a:r>
              <a:rPr lang="id-ID" sz="2800" dirty="0" smtClean="0"/>
              <a:t>Pemikiran realisme dalam politik sudah berkembang sejak era </a:t>
            </a:r>
            <a:r>
              <a:rPr lang="id-ID" sz="2800" dirty="0" smtClean="0">
                <a:solidFill>
                  <a:srgbClr val="00B0F0"/>
                </a:solidFill>
              </a:rPr>
              <a:t>Thucydides</a:t>
            </a:r>
            <a:r>
              <a:rPr lang="id-ID" sz="2800" dirty="0" smtClean="0"/>
              <a:t> lewat karyanya </a:t>
            </a:r>
            <a:r>
              <a:rPr lang="id-ID" sz="2800" i="1" dirty="0" smtClean="0"/>
              <a:t>History of the Peloponnesian War</a:t>
            </a:r>
            <a:r>
              <a:rPr lang="id-ID" sz="2800" dirty="0" smtClean="0"/>
              <a:t> dan </a:t>
            </a:r>
            <a:r>
              <a:rPr lang="id-ID" sz="2800" dirty="0" smtClean="0">
                <a:solidFill>
                  <a:srgbClr val="00B0F0"/>
                </a:solidFill>
              </a:rPr>
              <a:t>Machiavelli</a:t>
            </a:r>
            <a:r>
              <a:rPr lang="id-ID" sz="2800" dirty="0" smtClean="0"/>
              <a:t> dalam bukunya </a:t>
            </a:r>
            <a:r>
              <a:rPr lang="id-ID" sz="2800" i="1" dirty="0" smtClean="0"/>
              <a:t>The Prince </a:t>
            </a:r>
            <a:r>
              <a:rPr lang="id-ID" sz="2800" dirty="0" smtClean="0"/>
              <a:t>(1513). </a:t>
            </a:r>
          </a:p>
          <a:p>
            <a:r>
              <a:rPr lang="id-ID" sz="2800" dirty="0" smtClean="0"/>
              <a:t>Tuchydides, merupakan pionir realisme lewatnya analisisnya mengenai perlunya peningkatan posisi militer Sparta menghadapi vitalitas Athena.</a:t>
            </a:r>
          </a:p>
          <a:p>
            <a:r>
              <a:rPr lang="id-ID" sz="2800" dirty="0" smtClean="0"/>
              <a:t>Machiavelli mengusulkan perlunya memisahkan politik dari pertimbangan etik dan moral guna menciptakan sebuah proses politik yang praktis dan obyektif.</a:t>
            </a:r>
          </a:p>
          <a:p>
            <a:r>
              <a:rPr lang="id-ID" sz="2800" dirty="0" smtClean="0"/>
              <a:t>Namun dalam studi HI realisme baru berkembang sejak munculnya buku </a:t>
            </a:r>
            <a:r>
              <a:rPr lang="id-ID" sz="2800" dirty="0" smtClean="0">
                <a:solidFill>
                  <a:srgbClr val="00B0F0"/>
                </a:solidFill>
              </a:rPr>
              <a:t>Morgenthau</a:t>
            </a:r>
            <a:r>
              <a:rPr lang="id-ID" sz="2800" dirty="0" smtClean="0"/>
              <a:t>: </a:t>
            </a:r>
            <a:r>
              <a:rPr lang="id-ID" sz="2800" i="1" dirty="0" smtClean="0"/>
              <a:t>Politics Among Nations</a:t>
            </a:r>
            <a:r>
              <a:rPr lang="id-ID" sz="2800" dirty="0" smtClean="0"/>
              <a:t> (1948).</a:t>
            </a:r>
          </a:p>
        </p:txBody>
      </p:sp>
    </p:spTree>
    <p:extLst>
      <p:ext uri="{BB962C8B-B14F-4D97-AF65-F5344CB8AC3E}">
        <p14:creationId xmlns:p14="http://schemas.microsoft.com/office/powerpoint/2010/main" val="2507088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pPr algn="ctr"/>
            <a:r>
              <a:rPr lang="id-ID" sz="4400" dirty="0" smtClean="0">
                <a:solidFill>
                  <a:srgbClr val="FFFF00"/>
                </a:solidFill>
              </a:rPr>
              <a:t>REALISME-2</a:t>
            </a:r>
            <a:endParaRPr lang="id-ID" sz="4400" dirty="0">
              <a:solidFill>
                <a:srgbClr val="FFFF00"/>
              </a:solidFill>
            </a:endParaRPr>
          </a:p>
        </p:txBody>
      </p:sp>
      <p:sp>
        <p:nvSpPr>
          <p:cNvPr id="3" name="Content Placeholder 2"/>
          <p:cNvSpPr>
            <a:spLocks noGrp="1"/>
          </p:cNvSpPr>
          <p:nvPr>
            <p:ph sz="quarter" idx="13"/>
          </p:nvPr>
        </p:nvSpPr>
        <p:spPr>
          <a:xfrm>
            <a:off x="251520" y="980728"/>
            <a:ext cx="8892480" cy="5544616"/>
          </a:xfrm>
        </p:spPr>
        <p:txBody>
          <a:bodyPr>
            <a:noAutofit/>
          </a:bodyPr>
          <a:lstStyle/>
          <a:p>
            <a:pPr marL="457200" indent="-457200"/>
            <a:r>
              <a:rPr lang="id-ID" sz="2600" dirty="0"/>
              <a:t>Bagi kaum realis, </a:t>
            </a:r>
            <a:r>
              <a:rPr lang="id-ID" sz="2600" i="1" dirty="0">
                <a:solidFill>
                  <a:srgbClr val="FF0000"/>
                </a:solidFill>
              </a:rPr>
              <a:t>power</a:t>
            </a:r>
            <a:r>
              <a:rPr lang="id-ID" sz="2600" dirty="0"/>
              <a:t> merupakan faktor kunci dalam memahami HI. Politik global adalah kontes power antar negara. HI adalah </a:t>
            </a:r>
            <a:r>
              <a:rPr lang="id-ID" sz="2600" i="1" dirty="0"/>
              <a:t>struggle for power and security</a:t>
            </a:r>
            <a:r>
              <a:rPr lang="id-ID" sz="2600" dirty="0"/>
              <a:t>. Power suatu negara terutama diukur dari kapabilitas militernya.</a:t>
            </a:r>
          </a:p>
          <a:p>
            <a:pPr marL="457200" indent="-457200"/>
            <a:r>
              <a:rPr lang="id-ID" sz="2600" dirty="0"/>
              <a:t>Tesis utama realisme adalah bahwa sistem internasional merupakan sebuah anarkhi. Arena HI merupakan bentuk dari ‘power politics’.</a:t>
            </a:r>
          </a:p>
          <a:p>
            <a:pPr marL="457200" indent="-457200"/>
            <a:r>
              <a:rPr lang="id-ID" sz="2600" dirty="0"/>
              <a:t>Realisme memusatkan perhatian pada distribusi power antar negara dan menawarkan konsep balance of power sebagai mekanisme untuk menciptakan stabilitas internasional.</a:t>
            </a:r>
          </a:p>
          <a:p>
            <a:pPr marL="457200" indent="-457200"/>
            <a:r>
              <a:rPr lang="id-ID" sz="2600" dirty="0"/>
              <a:t>Morgenthau mengusulkan konsep rational actor. Politik luar negeri suatu negara harus didasarkan pada kalkulasi yang cermat tentang kepentingan nasional</a:t>
            </a:r>
          </a:p>
        </p:txBody>
      </p:sp>
    </p:spTree>
    <p:extLst>
      <p:ext uri="{BB962C8B-B14F-4D97-AF65-F5344CB8AC3E}">
        <p14:creationId xmlns:p14="http://schemas.microsoft.com/office/powerpoint/2010/main" val="2274239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wipe(down)">
                                      <p:cBhvr>
                                        <p:cTn id="32" dur="580">
                                          <p:stCondLst>
                                            <p:cond delay="0"/>
                                          </p:stCondLst>
                                        </p:cTn>
                                        <p:tgtEl>
                                          <p:spTgt spid="3">
                                            <p:txEl>
                                              <p:pRg st="1" end="1"/>
                                            </p:txEl>
                                          </p:spTgt>
                                        </p:tgtEl>
                                      </p:cBhvr>
                                    </p:animEffect>
                                    <p:anim calcmode="lin" valueType="num">
                                      <p:cBhvr>
                                        <p:cTn id="3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1" end="1"/>
                                            </p:txEl>
                                          </p:spTgt>
                                        </p:tgtEl>
                                      </p:cBhvr>
                                      <p:to x="100000" y="60000"/>
                                    </p:animScale>
                                    <p:animScale>
                                      <p:cBhvr>
                                        <p:cTn id="39" dur="166" decel="50000">
                                          <p:stCondLst>
                                            <p:cond delay="676"/>
                                          </p:stCondLst>
                                        </p:cTn>
                                        <p:tgtEl>
                                          <p:spTgt spid="3">
                                            <p:txEl>
                                              <p:pRg st="1" end="1"/>
                                            </p:txEl>
                                          </p:spTgt>
                                        </p:tgtEl>
                                      </p:cBhvr>
                                      <p:to x="100000" y="100000"/>
                                    </p:animScale>
                                    <p:animScale>
                                      <p:cBhvr>
                                        <p:cTn id="40" dur="26">
                                          <p:stCondLst>
                                            <p:cond delay="1312"/>
                                          </p:stCondLst>
                                        </p:cTn>
                                        <p:tgtEl>
                                          <p:spTgt spid="3">
                                            <p:txEl>
                                              <p:pRg st="1" end="1"/>
                                            </p:txEl>
                                          </p:spTgt>
                                        </p:tgtEl>
                                      </p:cBhvr>
                                      <p:to x="100000" y="80000"/>
                                    </p:animScale>
                                    <p:animScale>
                                      <p:cBhvr>
                                        <p:cTn id="41" dur="166" decel="50000">
                                          <p:stCondLst>
                                            <p:cond delay="1338"/>
                                          </p:stCondLst>
                                        </p:cTn>
                                        <p:tgtEl>
                                          <p:spTgt spid="3">
                                            <p:txEl>
                                              <p:pRg st="1" end="1"/>
                                            </p:txEl>
                                          </p:spTgt>
                                        </p:tgtEl>
                                      </p:cBhvr>
                                      <p:to x="100000" y="100000"/>
                                    </p:animScale>
                                    <p:animScale>
                                      <p:cBhvr>
                                        <p:cTn id="42" dur="26">
                                          <p:stCondLst>
                                            <p:cond delay="1642"/>
                                          </p:stCondLst>
                                        </p:cTn>
                                        <p:tgtEl>
                                          <p:spTgt spid="3">
                                            <p:txEl>
                                              <p:pRg st="1" end="1"/>
                                            </p:txEl>
                                          </p:spTgt>
                                        </p:tgtEl>
                                      </p:cBhvr>
                                      <p:to x="100000" y="90000"/>
                                    </p:animScale>
                                    <p:animScale>
                                      <p:cBhvr>
                                        <p:cTn id="43" dur="166" decel="50000">
                                          <p:stCondLst>
                                            <p:cond delay="1668"/>
                                          </p:stCondLst>
                                        </p:cTn>
                                        <p:tgtEl>
                                          <p:spTgt spid="3">
                                            <p:txEl>
                                              <p:pRg st="1" end="1"/>
                                            </p:txEl>
                                          </p:spTgt>
                                        </p:tgtEl>
                                      </p:cBhvr>
                                      <p:to x="100000" y="100000"/>
                                    </p:animScale>
                                    <p:animScale>
                                      <p:cBhvr>
                                        <p:cTn id="44" dur="26">
                                          <p:stCondLst>
                                            <p:cond delay="1808"/>
                                          </p:stCondLst>
                                        </p:cTn>
                                        <p:tgtEl>
                                          <p:spTgt spid="3">
                                            <p:txEl>
                                              <p:pRg st="1" end="1"/>
                                            </p:txEl>
                                          </p:spTgt>
                                        </p:tgtEl>
                                      </p:cBhvr>
                                      <p:to x="100000" y="95000"/>
                                    </p:animScale>
                                    <p:animScale>
                                      <p:cBhvr>
                                        <p:cTn id="45" dur="166" decel="50000">
                                          <p:stCondLst>
                                            <p:cond delay="1834"/>
                                          </p:stCondLst>
                                        </p:cTn>
                                        <p:tgtEl>
                                          <p:spTgt spid="3">
                                            <p:txEl>
                                              <p:pRg st="1" end="1"/>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3">
                                            <p:txEl>
                                              <p:pRg st="2" end="2"/>
                                            </p:txEl>
                                          </p:spTgt>
                                        </p:tgtEl>
                                        <p:attrNameLst>
                                          <p:attrName>style.visibility</p:attrName>
                                        </p:attrNameLst>
                                      </p:cBhvr>
                                      <p:to>
                                        <p:strVal val="visible"/>
                                      </p:to>
                                    </p:set>
                                    <p:animEffect transition="in" filter="wipe(down)">
                                      <p:cBhvr>
                                        <p:cTn id="50" dur="580">
                                          <p:stCondLst>
                                            <p:cond delay="0"/>
                                          </p:stCondLst>
                                        </p:cTn>
                                        <p:tgtEl>
                                          <p:spTgt spid="3">
                                            <p:txEl>
                                              <p:pRg st="2" end="2"/>
                                            </p:txEl>
                                          </p:spTgt>
                                        </p:tgtEl>
                                      </p:cBhvr>
                                    </p:animEffect>
                                    <p:anim calcmode="lin" valueType="num">
                                      <p:cBhvr>
                                        <p:cTn id="51"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3">
                                            <p:txEl>
                                              <p:pRg st="2" end="2"/>
                                            </p:txEl>
                                          </p:spTgt>
                                        </p:tgtEl>
                                      </p:cBhvr>
                                      <p:to x="100000" y="60000"/>
                                    </p:animScale>
                                    <p:animScale>
                                      <p:cBhvr>
                                        <p:cTn id="57" dur="166" decel="50000">
                                          <p:stCondLst>
                                            <p:cond delay="676"/>
                                          </p:stCondLst>
                                        </p:cTn>
                                        <p:tgtEl>
                                          <p:spTgt spid="3">
                                            <p:txEl>
                                              <p:pRg st="2" end="2"/>
                                            </p:txEl>
                                          </p:spTgt>
                                        </p:tgtEl>
                                      </p:cBhvr>
                                      <p:to x="100000" y="100000"/>
                                    </p:animScale>
                                    <p:animScale>
                                      <p:cBhvr>
                                        <p:cTn id="58" dur="26">
                                          <p:stCondLst>
                                            <p:cond delay="1312"/>
                                          </p:stCondLst>
                                        </p:cTn>
                                        <p:tgtEl>
                                          <p:spTgt spid="3">
                                            <p:txEl>
                                              <p:pRg st="2" end="2"/>
                                            </p:txEl>
                                          </p:spTgt>
                                        </p:tgtEl>
                                      </p:cBhvr>
                                      <p:to x="100000" y="80000"/>
                                    </p:animScale>
                                    <p:animScale>
                                      <p:cBhvr>
                                        <p:cTn id="59" dur="166" decel="50000">
                                          <p:stCondLst>
                                            <p:cond delay="1338"/>
                                          </p:stCondLst>
                                        </p:cTn>
                                        <p:tgtEl>
                                          <p:spTgt spid="3">
                                            <p:txEl>
                                              <p:pRg st="2" end="2"/>
                                            </p:txEl>
                                          </p:spTgt>
                                        </p:tgtEl>
                                      </p:cBhvr>
                                      <p:to x="100000" y="100000"/>
                                    </p:animScale>
                                    <p:animScale>
                                      <p:cBhvr>
                                        <p:cTn id="60" dur="26">
                                          <p:stCondLst>
                                            <p:cond delay="1642"/>
                                          </p:stCondLst>
                                        </p:cTn>
                                        <p:tgtEl>
                                          <p:spTgt spid="3">
                                            <p:txEl>
                                              <p:pRg st="2" end="2"/>
                                            </p:txEl>
                                          </p:spTgt>
                                        </p:tgtEl>
                                      </p:cBhvr>
                                      <p:to x="100000" y="90000"/>
                                    </p:animScale>
                                    <p:animScale>
                                      <p:cBhvr>
                                        <p:cTn id="61" dur="166" decel="50000">
                                          <p:stCondLst>
                                            <p:cond delay="1668"/>
                                          </p:stCondLst>
                                        </p:cTn>
                                        <p:tgtEl>
                                          <p:spTgt spid="3">
                                            <p:txEl>
                                              <p:pRg st="2" end="2"/>
                                            </p:txEl>
                                          </p:spTgt>
                                        </p:tgtEl>
                                      </p:cBhvr>
                                      <p:to x="100000" y="100000"/>
                                    </p:animScale>
                                    <p:animScale>
                                      <p:cBhvr>
                                        <p:cTn id="62" dur="26">
                                          <p:stCondLst>
                                            <p:cond delay="1808"/>
                                          </p:stCondLst>
                                        </p:cTn>
                                        <p:tgtEl>
                                          <p:spTgt spid="3">
                                            <p:txEl>
                                              <p:pRg st="2" end="2"/>
                                            </p:txEl>
                                          </p:spTgt>
                                        </p:tgtEl>
                                      </p:cBhvr>
                                      <p:to x="100000" y="95000"/>
                                    </p:animScale>
                                    <p:animScale>
                                      <p:cBhvr>
                                        <p:cTn id="63" dur="166" decel="50000">
                                          <p:stCondLst>
                                            <p:cond delay="1834"/>
                                          </p:stCondLst>
                                        </p:cTn>
                                        <p:tgtEl>
                                          <p:spTgt spid="3">
                                            <p:txEl>
                                              <p:pRg st="2" end="2"/>
                                            </p:txEl>
                                          </p:spTgt>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nodeType="clickEffect">
                                  <p:stCondLst>
                                    <p:cond delay="0"/>
                                  </p:stCondLst>
                                  <p:childTnLst>
                                    <p:set>
                                      <p:cBhvr>
                                        <p:cTn id="67" dur="1" fill="hold">
                                          <p:stCondLst>
                                            <p:cond delay="0"/>
                                          </p:stCondLst>
                                        </p:cTn>
                                        <p:tgtEl>
                                          <p:spTgt spid="3">
                                            <p:txEl>
                                              <p:pRg st="3" end="3"/>
                                            </p:txEl>
                                          </p:spTgt>
                                        </p:tgtEl>
                                        <p:attrNameLst>
                                          <p:attrName>style.visibility</p:attrName>
                                        </p:attrNameLst>
                                      </p:cBhvr>
                                      <p:to>
                                        <p:strVal val="visible"/>
                                      </p:to>
                                    </p:set>
                                    <p:animEffect transition="in" filter="wipe(down)">
                                      <p:cBhvr>
                                        <p:cTn id="68" dur="580">
                                          <p:stCondLst>
                                            <p:cond delay="0"/>
                                          </p:stCondLst>
                                        </p:cTn>
                                        <p:tgtEl>
                                          <p:spTgt spid="3">
                                            <p:txEl>
                                              <p:pRg st="3" end="3"/>
                                            </p:txEl>
                                          </p:spTgt>
                                        </p:tgtEl>
                                      </p:cBhvr>
                                    </p:animEffect>
                                    <p:anim calcmode="lin" valueType="num">
                                      <p:cBhvr>
                                        <p:cTn id="69"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4" dur="26">
                                          <p:stCondLst>
                                            <p:cond delay="650"/>
                                          </p:stCondLst>
                                        </p:cTn>
                                        <p:tgtEl>
                                          <p:spTgt spid="3">
                                            <p:txEl>
                                              <p:pRg st="3" end="3"/>
                                            </p:txEl>
                                          </p:spTgt>
                                        </p:tgtEl>
                                      </p:cBhvr>
                                      <p:to x="100000" y="60000"/>
                                    </p:animScale>
                                    <p:animScale>
                                      <p:cBhvr>
                                        <p:cTn id="75" dur="166" decel="50000">
                                          <p:stCondLst>
                                            <p:cond delay="676"/>
                                          </p:stCondLst>
                                        </p:cTn>
                                        <p:tgtEl>
                                          <p:spTgt spid="3">
                                            <p:txEl>
                                              <p:pRg st="3" end="3"/>
                                            </p:txEl>
                                          </p:spTgt>
                                        </p:tgtEl>
                                      </p:cBhvr>
                                      <p:to x="100000" y="100000"/>
                                    </p:animScale>
                                    <p:animScale>
                                      <p:cBhvr>
                                        <p:cTn id="76" dur="26">
                                          <p:stCondLst>
                                            <p:cond delay="1312"/>
                                          </p:stCondLst>
                                        </p:cTn>
                                        <p:tgtEl>
                                          <p:spTgt spid="3">
                                            <p:txEl>
                                              <p:pRg st="3" end="3"/>
                                            </p:txEl>
                                          </p:spTgt>
                                        </p:tgtEl>
                                      </p:cBhvr>
                                      <p:to x="100000" y="80000"/>
                                    </p:animScale>
                                    <p:animScale>
                                      <p:cBhvr>
                                        <p:cTn id="77" dur="166" decel="50000">
                                          <p:stCondLst>
                                            <p:cond delay="1338"/>
                                          </p:stCondLst>
                                        </p:cTn>
                                        <p:tgtEl>
                                          <p:spTgt spid="3">
                                            <p:txEl>
                                              <p:pRg st="3" end="3"/>
                                            </p:txEl>
                                          </p:spTgt>
                                        </p:tgtEl>
                                      </p:cBhvr>
                                      <p:to x="100000" y="100000"/>
                                    </p:animScale>
                                    <p:animScale>
                                      <p:cBhvr>
                                        <p:cTn id="78" dur="26">
                                          <p:stCondLst>
                                            <p:cond delay="1642"/>
                                          </p:stCondLst>
                                        </p:cTn>
                                        <p:tgtEl>
                                          <p:spTgt spid="3">
                                            <p:txEl>
                                              <p:pRg st="3" end="3"/>
                                            </p:txEl>
                                          </p:spTgt>
                                        </p:tgtEl>
                                      </p:cBhvr>
                                      <p:to x="100000" y="90000"/>
                                    </p:animScale>
                                    <p:animScale>
                                      <p:cBhvr>
                                        <p:cTn id="79" dur="166" decel="50000">
                                          <p:stCondLst>
                                            <p:cond delay="1668"/>
                                          </p:stCondLst>
                                        </p:cTn>
                                        <p:tgtEl>
                                          <p:spTgt spid="3">
                                            <p:txEl>
                                              <p:pRg st="3" end="3"/>
                                            </p:txEl>
                                          </p:spTgt>
                                        </p:tgtEl>
                                      </p:cBhvr>
                                      <p:to x="100000" y="100000"/>
                                    </p:animScale>
                                    <p:animScale>
                                      <p:cBhvr>
                                        <p:cTn id="80" dur="26">
                                          <p:stCondLst>
                                            <p:cond delay="1808"/>
                                          </p:stCondLst>
                                        </p:cTn>
                                        <p:tgtEl>
                                          <p:spTgt spid="3">
                                            <p:txEl>
                                              <p:pRg st="3" end="3"/>
                                            </p:txEl>
                                          </p:spTgt>
                                        </p:tgtEl>
                                      </p:cBhvr>
                                      <p:to x="100000" y="95000"/>
                                    </p:animScale>
                                    <p:animScale>
                                      <p:cBhvr>
                                        <p:cTn id="81"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smtClean="0">
                <a:solidFill>
                  <a:srgbClr val="FFFF00"/>
                </a:solidFill>
              </a:rPr>
              <a:t>Neo-realisme-1</a:t>
            </a:r>
            <a:endParaRPr lang="id-ID" sz="4400" dirty="0">
              <a:solidFill>
                <a:srgbClr val="FFFF00"/>
              </a:solidFill>
            </a:endParaRPr>
          </a:p>
        </p:txBody>
      </p:sp>
      <p:sp>
        <p:nvSpPr>
          <p:cNvPr id="3" name="Content Placeholder 2"/>
          <p:cNvSpPr>
            <a:spLocks noGrp="1"/>
          </p:cNvSpPr>
          <p:nvPr>
            <p:ph sz="quarter" idx="13"/>
          </p:nvPr>
        </p:nvSpPr>
        <p:spPr>
          <a:xfrm>
            <a:off x="467544" y="1124744"/>
            <a:ext cx="8496944" cy="5472608"/>
          </a:xfrm>
        </p:spPr>
        <p:txBody>
          <a:bodyPr>
            <a:normAutofit fontScale="92500" lnSpcReduction="10000"/>
          </a:bodyPr>
          <a:lstStyle/>
          <a:p>
            <a:r>
              <a:rPr lang="id-ID" sz="3200" dirty="0" smtClean="0"/>
              <a:t>Menurut kaum neo-realis, </a:t>
            </a:r>
            <a:r>
              <a:rPr lang="id-ID" sz="3200" i="1" dirty="0" smtClean="0">
                <a:solidFill>
                  <a:srgbClr val="FF0000"/>
                </a:solidFill>
              </a:rPr>
              <a:t>struggle for power</a:t>
            </a:r>
            <a:r>
              <a:rPr lang="id-ID" sz="3200" i="1" dirty="0" smtClean="0"/>
              <a:t> </a:t>
            </a:r>
            <a:r>
              <a:rPr lang="id-ID" sz="3200" dirty="0" smtClean="0"/>
              <a:t>(SFP) adalah output dari struktur sistem internasional, bukan sebagai fundamen dari sifat manusia seperti yang dikatakan kaum realis klasik.</a:t>
            </a:r>
          </a:p>
          <a:p>
            <a:r>
              <a:rPr lang="id-ID" sz="3200" dirty="0" smtClean="0"/>
              <a:t>Secara spesifik, SFP bersumber dalam sifat anarkhi dari sistem internasional. Anarkhi timbul karena tidak adanya otoritas sentral yang dapat memaksakan hukum dan mengatur negara-negara.</a:t>
            </a:r>
          </a:p>
          <a:p>
            <a:r>
              <a:rPr lang="id-ID" sz="3200" dirty="0" smtClean="0"/>
              <a:t>Selama tidak ada otoritas sentral yang dapat menjaga perdamaian, negara-negara berada dalam sebuah self-help system yang menimbulkan situasi </a:t>
            </a:r>
            <a:r>
              <a:rPr lang="id-ID" sz="3200" i="1" dirty="0" smtClean="0">
                <a:solidFill>
                  <a:srgbClr val="FF0000"/>
                </a:solidFill>
              </a:rPr>
              <a:t>security dilemma.</a:t>
            </a:r>
          </a:p>
          <a:p>
            <a:endParaRPr lang="id-ID" sz="3200" dirty="0" smtClean="0"/>
          </a:p>
          <a:p>
            <a:endParaRPr lang="id-ID" sz="3200" dirty="0"/>
          </a:p>
        </p:txBody>
      </p:sp>
    </p:spTree>
    <p:extLst>
      <p:ext uri="{BB962C8B-B14F-4D97-AF65-F5344CB8AC3E}">
        <p14:creationId xmlns:p14="http://schemas.microsoft.com/office/powerpoint/2010/main" val="591754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nodeType="clickEffect">
                                  <p:stCondLst>
                                    <p:cond delay="0"/>
                                  </p:stCondLst>
                                  <p:childTnLst>
                                    <p:animRot by="21600000">
                                      <p:cBhvr>
                                        <p:cTn id="13" dur="2000" fill="hold"/>
                                        <p:tgtEl>
                                          <p:spTgt spid="3">
                                            <p:txEl>
                                              <p:pRg st="0" end="0"/>
                                            </p:txEl>
                                          </p:spTgt>
                                        </p:tgtEl>
                                        <p:attrNameLst>
                                          <p:attrName>r</p:attrName>
                                        </p:attrNameLst>
                                      </p:cBhvr>
                                    </p:animRot>
                                  </p:childTnLst>
                                </p:cTn>
                              </p:par>
                            </p:childTnLst>
                          </p:cTn>
                        </p:par>
                      </p:childTnLst>
                    </p:cTn>
                  </p:par>
                  <p:par>
                    <p:cTn id="14" fill="hold">
                      <p:stCondLst>
                        <p:cond delay="indefinite"/>
                      </p:stCondLst>
                      <p:childTnLst>
                        <p:par>
                          <p:cTn id="15" fill="hold">
                            <p:stCondLst>
                              <p:cond delay="0"/>
                            </p:stCondLst>
                            <p:childTnLst>
                              <p:par>
                                <p:cTn id="16" presetID="8" presetClass="emph" presetSubtype="0" fill="hold" nodeType="clickEffect">
                                  <p:stCondLst>
                                    <p:cond delay="0"/>
                                  </p:stCondLst>
                                  <p:childTnLst>
                                    <p:animRot by="21600000">
                                      <p:cBhvr>
                                        <p:cTn id="17" dur="2000" fill="hold"/>
                                        <p:tgtEl>
                                          <p:spTgt spid="3">
                                            <p:txEl>
                                              <p:pRg st="1" end="1"/>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8" presetClass="emph" presetSubtype="0" fill="hold" nodeType="clickEffect">
                                  <p:stCondLst>
                                    <p:cond delay="0"/>
                                  </p:stCondLst>
                                  <p:childTnLst>
                                    <p:animRot by="21600000">
                                      <p:cBhvr>
                                        <p:cTn id="21"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smtClean="0">
                <a:solidFill>
                  <a:srgbClr val="FFFF00"/>
                </a:solidFill>
              </a:rPr>
              <a:t>NEO-REALISME-2</a:t>
            </a:r>
            <a:endParaRPr lang="id-ID" sz="4400" dirty="0">
              <a:solidFill>
                <a:srgbClr val="FFFF00"/>
              </a:solidFill>
            </a:endParaRPr>
          </a:p>
        </p:txBody>
      </p:sp>
      <p:sp>
        <p:nvSpPr>
          <p:cNvPr id="3" name="Content Placeholder 2"/>
          <p:cNvSpPr>
            <a:spLocks noGrp="1"/>
          </p:cNvSpPr>
          <p:nvPr>
            <p:ph sz="quarter" idx="13"/>
          </p:nvPr>
        </p:nvSpPr>
        <p:spPr>
          <a:xfrm>
            <a:off x="467544" y="1052736"/>
            <a:ext cx="8496944" cy="5544616"/>
          </a:xfrm>
        </p:spPr>
        <p:txBody>
          <a:bodyPr>
            <a:normAutofit fontScale="92500" lnSpcReduction="20000"/>
          </a:bodyPr>
          <a:lstStyle/>
          <a:p>
            <a:r>
              <a:rPr lang="id-ID" sz="3200" dirty="0" smtClean="0"/>
              <a:t>Security dilemma adalah hasil dari ketakutan (</a:t>
            </a:r>
            <a:r>
              <a:rPr lang="id-ID" sz="3200" i="1" dirty="0" smtClean="0"/>
              <a:t>fear</a:t>
            </a:r>
            <a:r>
              <a:rPr lang="id-ID" sz="3200" dirty="0" smtClean="0"/>
              <a:t>), ketidakamanan (</a:t>
            </a:r>
            <a:r>
              <a:rPr lang="id-ID" sz="3200" i="1" dirty="0" smtClean="0"/>
              <a:t>insecurity</a:t>
            </a:r>
            <a:r>
              <a:rPr lang="id-ID" sz="3200" dirty="0" smtClean="0"/>
              <a:t>), dan tiadanya trust antar negara yang hidup dalam sistem internasional yang anarkhis.</a:t>
            </a:r>
          </a:p>
          <a:p>
            <a:r>
              <a:rPr lang="id-ID" sz="3200" dirty="0" smtClean="0"/>
              <a:t>Masing-masing negara dengan alasan </a:t>
            </a:r>
            <a:r>
              <a:rPr lang="id-ID" sz="3200" i="1" dirty="0" smtClean="0"/>
              <a:t>self-preservation</a:t>
            </a:r>
            <a:r>
              <a:rPr lang="id-ID" sz="3200" dirty="0" smtClean="0"/>
              <a:t> meningkatkan persenjataan. Tapi ini justru kian meningkatkan </a:t>
            </a:r>
            <a:r>
              <a:rPr lang="id-ID" sz="3200" i="1" dirty="0" smtClean="0"/>
              <a:t>fear</a:t>
            </a:r>
            <a:r>
              <a:rPr lang="id-ID" sz="3200" dirty="0" smtClean="0"/>
              <a:t> dan </a:t>
            </a:r>
            <a:r>
              <a:rPr lang="id-ID" sz="3200" i="1" dirty="0" smtClean="0"/>
              <a:t>insecurity</a:t>
            </a:r>
            <a:r>
              <a:rPr lang="id-ID" sz="3200" dirty="0" smtClean="0"/>
              <a:t>.</a:t>
            </a:r>
          </a:p>
          <a:p>
            <a:r>
              <a:rPr lang="id-ID" sz="3200" dirty="0" smtClean="0"/>
              <a:t>Kenneth Waltz mengusulkan perlu transformasi politik internasional, termasuk menyebebarkan demokrasi, interdependensi, dan peningkatan peran lembaga-lembaga internasional.</a:t>
            </a:r>
          </a:p>
          <a:p>
            <a:r>
              <a:rPr lang="id-ID" sz="3200" dirty="0" smtClean="0"/>
              <a:t>Robert Gilpin mengajukan konsep “stabilitas hegemonis” untuk menciptakan stabilitas internasional.</a:t>
            </a:r>
            <a:endParaRPr lang="id-ID" sz="3200" dirty="0"/>
          </a:p>
        </p:txBody>
      </p:sp>
    </p:spTree>
    <p:extLst>
      <p:ext uri="{BB962C8B-B14F-4D97-AF65-F5344CB8AC3E}">
        <p14:creationId xmlns:p14="http://schemas.microsoft.com/office/powerpoint/2010/main" val="1715815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heel(1)">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80">
                                          <p:stCondLst>
                                            <p:cond delay="0"/>
                                          </p:stCondLst>
                                        </p:cTn>
                                        <p:tgtEl>
                                          <p:spTgt spid="3">
                                            <p:txEl>
                                              <p:pRg st="1" end="1"/>
                                            </p:txEl>
                                          </p:spTgt>
                                        </p:tgtEl>
                                      </p:cBhvr>
                                    </p:animEffect>
                                    <p:anim calcmode="lin" valueType="num">
                                      <p:cBhvr>
                                        <p:cTn id="2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1" end="1"/>
                                            </p:txEl>
                                          </p:spTgt>
                                        </p:tgtEl>
                                      </p:cBhvr>
                                      <p:to x="100000" y="60000"/>
                                    </p:animScale>
                                    <p:animScale>
                                      <p:cBhvr>
                                        <p:cTn id="26" dur="166" decel="50000">
                                          <p:stCondLst>
                                            <p:cond delay="676"/>
                                          </p:stCondLst>
                                        </p:cTn>
                                        <p:tgtEl>
                                          <p:spTgt spid="3">
                                            <p:txEl>
                                              <p:pRg st="1" end="1"/>
                                            </p:txEl>
                                          </p:spTgt>
                                        </p:tgtEl>
                                      </p:cBhvr>
                                      <p:to x="100000" y="100000"/>
                                    </p:animScale>
                                    <p:animScale>
                                      <p:cBhvr>
                                        <p:cTn id="27" dur="26">
                                          <p:stCondLst>
                                            <p:cond delay="1312"/>
                                          </p:stCondLst>
                                        </p:cTn>
                                        <p:tgtEl>
                                          <p:spTgt spid="3">
                                            <p:txEl>
                                              <p:pRg st="1" end="1"/>
                                            </p:txEl>
                                          </p:spTgt>
                                        </p:tgtEl>
                                      </p:cBhvr>
                                      <p:to x="100000" y="80000"/>
                                    </p:animScale>
                                    <p:animScale>
                                      <p:cBhvr>
                                        <p:cTn id="28" dur="166" decel="50000">
                                          <p:stCondLst>
                                            <p:cond delay="1338"/>
                                          </p:stCondLst>
                                        </p:cTn>
                                        <p:tgtEl>
                                          <p:spTgt spid="3">
                                            <p:txEl>
                                              <p:pRg st="1" end="1"/>
                                            </p:txEl>
                                          </p:spTgt>
                                        </p:tgtEl>
                                      </p:cBhvr>
                                      <p:to x="100000" y="100000"/>
                                    </p:animScale>
                                    <p:animScale>
                                      <p:cBhvr>
                                        <p:cTn id="29" dur="26">
                                          <p:stCondLst>
                                            <p:cond delay="1642"/>
                                          </p:stCondLst>
                                        </p:cTn>
                                        <p:tgtEl>
                                          <p:spTgt spid="3">
                                            <p:txEl>
                                              <p:pRg st="1" end="1"/>
                                            </p:txEl>
                                          </p:spTgt>
                                        </p:tgtEl>
                                      </p:cBhvr>
                                      <p:to x="100000" y="90000"/>
                                    </p:animScale>
                                    <p:animScale>
                                      <p:cBhvr>
                                        <p:cTn id="30" dur="166" decel="50000">
                                          <p:stCondLst>
                                            <p:cond delay="1668"/>
                                          </p:stCondLst>
                                        </p:cTn>
                                        <p:tgtEl>
                                          <p:spTgt spid="3">
                                            <p:txEl>
                                              <p:pRg st="1" end="1"/>
                                            </p:txEl>
                                          </p:spTgt>
                                        </p:tgtEl>
                                      </p:cBhvr>
                                      <p:to x="100000" y="100000"/>
                                    </p:animScale>
                                    <p:animScale>
                                      <p:cBhvr>
                                        <p:cTn id="31" dur="26">
                                          <p:stCondLst>
                                            <p:cond delay="1808"/>
                                          </p:stCondLst>
                                        </p:cTn>
                                        <p:tgtEl>
                                          <p:spTgt spid="3">
                                            <p:txEl>
                                              <p:pRg st="1" end="1"/>
                                            </p:txEl>
                                          </p:spTgt>
                                        </p:tgtEl>
                                      </p:cBhvr>
                                      <p:to x="100000" y="95000"/>
                                    </p:animScale>
                                    <p:animScale>
                                      <p:cBhvr>
                                        <p:cTn id="32" dur="166" decel="50000">
                                          <p:stCondLst>
                                            <p:cond delay="1834"/>
                                          </p:stCondLst>
                                        </p:cTn>
                                        <p:tgtEl>
                                          <p:spTgt spid="3">
                                            <p:txEl>
                                              <p:pRg st="1" end="1"/>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wipe(down)">
                                      <p:cBhvr>
                                        <p:cTn id="37" dur="580">
                                          <p:stCondLst>
                                            <p:cond delay="0"/>
                                          </p:stCondLst>
                                        </p:cTn>
                                        <p:tgtEl>
                                          <p:spTgt spid="3">
                                            <p:txEl>
                                              <p:pRg st="2" end="2"/>
                                            </p:txEl>
                                          </p:spTgt>
                                        </p:tgtEl>
                                      </p:cBhvr>
                                    </p:animEffect>
                                    <p:anim calcmode="lin" valueType="num">
                                      <p:cBhvr>
                                        <p:cTn id="3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2" end="2"/>
                                            </p:txEl>
                                          </p:spTgt>
                                        </p:tgtEl>
                                      </p:cBhvr>
                                      <p:to x="100000" y="60000"/>
                                    </p:animScale>
                                    <p:animScale>
                                      <p:cBhvr>
                                        <p:cTn id="44" dur="166" decel="50000">
                                          <p:stCondLst>
                                            <p:cond delay="676"/>
                                          </p:stCondLst>
                                        </p:cTn>
                                        <p:tgtEl>
                                          <p:spTgt spid="3">
                                            <p:txEl>
                                              <p:pRg st="2" end="2"/>
                                            </p:txEl>
                                          </p:spTgt>
                                        </p:tgtEl>
                                      </p:cBhvr>
                                      <p:to x="100000" y="100000"/>
                                    </p:animScale>
                                    <p:animScale>
                                      <p:cBhvr>
                                        <p:cTn id="45" dur="26">
                                          <p:stCondLst>
                                            <p:cond delay="1312"/>
                                          </p:stCondLst>
                                        </p:cTn>
                                        <p:tgtEl>
                                          <p:spTgt spid="3">
                                            <p:txEl>
                                              <p:pRg st="2" end="2"/>
                                            </p:txEl>
                                          </p:spTgt>
                                        </p:tgtEl>
                                      </p:cBhvr>
                                      <p:to x="100000" y="80000"/>
                                    </p:animScale>
                                    <p:animScale>
                                      <p:cBhvr>
                                        <p:cTn id="46" dur="166" decel="50000">
                                          <p:stCondLst>
                                            <p:cond delay="1338"/>
                                          </p:stCondLst>
                                        </p:cTn>
                                        <p:tgtEl>
                                          <p:spTgt spid="3">
                                            <p:txEl>
                                              <p:pRg st="2" end="2"/>
                                            </p:txEl>
                                          </p:spTgt>
                                        </p:tgtEl>
                                      </p:cBhvr>
                                      <p:to x="100000" y="100000"/>
                                    </p:animScale>
                                    <p:animScale>
                                      <p:cBhvr>
                                        <p:cTn id="47" dur="26">
                                          <p:stCondLst>
                                            <p:cond delay="1642"/>
                                          </p:stCondLst>
                                        </p:cTn>
                                        <p:tgtEl>
                                          <p:spTgt spid="3">
                                            <p:txEl>
                                              <p:pRg st="2" end="2"/>
                                            </p:txEl>
                                          </p:spTgt>
                                        </p:tgtEl>
                                      </p:cBhvr>
                                      <p:to x="100000" y="90000"/>
                                    </p:animScale>
                                    <p:animScale>
                                      <p:cBhvr>
                                        <p:cTn id="48" dur="166" decel="50000">
                                          <p:stCondLst>
                                            <p:cond delay="1668"/>
                                          </p:stCondLst>
                                        </p:cTn>
                                        <p:tgtEl>
                                          <p:spTgt spid="3">
                                            <p:txEl>
                                              <p:pRg st="2" end="2"/>
                                            </p:txEl>
                                          </p:spTgt>
                                        </p:tgtEl>
                                      </p:cBhvr>
                                      <p:to x="100000" y="100000"/>
                                    </p:animScale>
                                    <p:animScale>
                                      <p:cBhvr>
                                        <p:cTn id="49" dur="26">
                                          <p:stCondLst>
                                            <p:cond delay="1808"/>
                                          </p:stCondLst>
                                        </p:cTn>
                                        <p:tgtEl>
                                          <p:spTgt spid="3">
                                            <p:txEl>
                                              <p:pRg st="2" end="2"/>
                                            </p:txEl>
                                          </p:spTgt>
                                        </p:tgtEl>
                                      </p:cBhvr>
                                      <p:to x="100000" y="95000"/>
                                    </p:animScale>
                                    <p:animScale>
                                      <p:cBhvr>
                                        <p:cTn id="50" dur="166" decel="50000">
                                          <p:stCondLst>
                                            <p:cond delay="1834"/>
                                          </p:stCondLst>
                                        </p:cTn>
                                        <p:tgtEl>
                                          <p:spTgt spid="3">
                                            <p:txEl>
                                              <p:pRg st="2" end="2"/>
                                            </p:txEl>
                                          </p:spTgt>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26"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pPr algn="ctr"/>
            <a:r>
              <a:rPr lang="id-ID" sz="4400" dirty="0" smtClean="0">
                <a:solidFill>
                  <a:srgbClr val="FFFF00"/>
                </a:solidFill>
              </a:rPr>
              <a:t>LIBERALISME-1</a:t>
            </a:r>
            <a:endParaRPr lang="id-ID" sz="4400" dirty="0">
              <a:solidFill>
                <a:srgbClr val="FFFF00"/>
              </a:solidFill>
            </a:endParaRPr>
          </a:p>
        </p:txBody>
      </p:sp>
      <p:sp>
        <p:nvSpPr>
          <p:cNvPr id="3" name="Content Placeholder 2"/>
          <p:cNvSpPr>
            <a:spLocks noGrp="1"/>
          </p:cNvSpPr>
          <p:nvPr>
            <p:ph sz="quarter" idx="13"/>
          </p:nvPr>
        </p:nvSpPr>
        <p:spPr>
          <a:xfrm>
            <a:off x="467544" y="980728"/>
            <a:ext cx="8424936" cy="5877272"/>
          </a:xfrm>
        </p:spPr>
        <p:txBody>
          <a:bodyPr>
            <a:normAutofit fontScale="92500" lnSpcReduction="20000"/>
          </a:bodyPr>
          <a:lstStyle/>
          <a:p>
            <a:r>
              <a:rPr lang="id-ID" sz="3200" dirty="0" smtClean="0"/>
              <a:t>Dalam studi HI, liberalisme merupakan oposisi terhadap realisme. Aliran ini diilhami paham idealis yang menekankan pentingnya nilai (</a:t>
            </a:r>
            <a:r>
              <a:rPr lang="id-ID" sz="3200" i="1" dirty="0" smtClean="0"/>
              <a:t>values</a:t>
            </a:r>
            <a:r>
              <a:rPr lang="id-ID" sz="3200" dirty="0" smtClean="0"/>
              <a:t>) dalam HI.</a:t>
            </a:r>
          </a:p>
          <a:p>
            <a:r>
              <a:rPr lang="id-ID" sz="3200" dirty="0" smtClean="0"/>
              <a:t>Menurut kaum liberalis, negara-negara harus bekerjasama semaksimal mungkin, jika tidak mereka akan bersaing.</a:t>
            </a:r>
          </a:p>
          <a:p>
            <a:r>
              <a:rPr lang="id-ID" sz="3200" dirty="0" smtClean="0"/>
              <a:t>Kenapa harus bekerjasama, karena mereka punya kepentingan bersama. Kemakmuran dan stabilitas dalam HI merupakan hasil langsung dari kerjasama.</a:t>
            </a:r>
          </a:p>
          <a:p>
            <a:r>
              <a:rPr lang="id-ID" sz="3200" dirty="0" smtClean="0"/>
              <a:t>Meskipun meyakini </a:t>
            </a:r>
            <a:r>
              <a:rPr lang="id-ID" sz="3200" i="1" dirty="0" smtClean="0">
                <a:solidFill>
                  <a:srgbClr val="FF0000"/>
                </a:solidFill>
              </a:rPr>
              <a:t>high politics</a:t>
            </a:r>
            <a:r>
              <a:rPr lang="id-ID" sz="3200" dirty="0" smtClean="0">
                <a:solidFill>
                  <a:srgbClr val="FF0000"/>
                </a:solidFill>
              </a:rPr>
              <a:t> </a:t>
            </a:r>
            <a:r>
              <a:rPr lang="id-ID" sz="3200" dirty="0" smtClean="0"/>
              <a:t>(keamanan nasional dan kekuatan militer) juga penting, namun kaum liberalis mempertahankan isu-isu ekonomi, sosial dan lingkungan sebagai prioritas dalam agenda internasional (</a:t>
            </a:r>
            <a:r>
              <a:rPr lang="id-ID" sz="3200" i="1" dirty="0" smtClean="0">
                <a:solidFill>
                  <a:srgbClr val="00B0F0"/>
                </a:solidFill>
              </a:rPr>
              <a:t>low politcs</a:t>
            </a:r>
            <a:r>
              <a:rPr lang="id-ID" sz="3200" dirty="0" smtClean="0"/>
              <a:t>).</a:t>
            </a:r>
            <a:endParaRPr lang="id-ID" sz="3200" i="1" dirty="0" smtClean="0"/>
          </a:p>
          <a:p>
            <a:endParaRPr lang="id-ID" sz="3200" dirty="0"/>
          </a:p>
        </p:txBody>
      </p:sp>
    </p:spTree>
    <p:extLst>
      <p:ext uri="{BB962C8B-B14F-4D97-AF65-F5344CB8AC3E}">
        <p14:creationId xmlns:p14="http://schemas.microsoft.com/office/powerpoint/2010/main" val="77302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80">
                                          <p:stCondLst>
                                            <p:cond delay="0"/>
                                          </p:stCondLst>
                                        </p:cTn>
                                        <p:tgtEl>
                                          <p:spTgt spid="3">
                                            <p:txEl>
                                              <p:pRg st="0" end="0"/>
                                            </p:txEl>
                                          </p:spTgt>
                                        </p:tgtEl>
                                      </p:cBhvr>
                                    </p:animEffect>
                                    <p:anim calcmode="lin" valueType="num">
                                      <p:cBhvr>
                                        <p:cTn id="1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0" end="0"/>
                                            </p:txEl>
                                          </p:spTgt>
                                        </p:tgtEl>
                                      </p:cBhvr>
                                      <p:to x="100000" y="60000"/>
                                    </p:animScale>
                                    <p:animScale>
                                      <p:cBhvr>
                                        <p:cTn id="18" dur="166" decel="50000">
                                          <p:stCondLst>
                                            <p:cond delay="676"/>
                                          </p:stCondLst>
                                        </p:cTn>
                                        <p:tgtEl>
                                          <p:spTgt spid="3">
                                            <p:txEl>
                                              <p:pRg st="0" end="0"/>
                                            </p:txEl>
                                          </p:spTgt>
                                        </p:tgtEl>
                                      </p:cBhvr>
                                      <p:to x="100000" y="100000"/>
                                    </p:animScale>
                                    <p:animScale>
                                      <p:cBhvr>
                                        <p:cTn id="19" dur="26">
                                          <p:stCondLst>
                                            <p:cond delay="1312"/>
                                          </p:stCondLst>
                                        </p:cTn>
                                        <p:tgtEl>
                                          <p:spTgt spid="3">
                                            <p:txEl>
                                              <p:pRg st="0" end="0"/>
                                            </p:txEl>
                                          </p:spTgt>
                                        </p:tgtEl>
                                      </p:cBhvr>
                                      <p:to x="100000" y="80000"/>
                                    </p:animScale>
                                    <p:animScale>
                                      <p:cBhvr>
                                        <p:cTn id="20" dur="166" decel="50000">
                                          <p:stCondLst>
                                            <p:cond delay="1338"/>
                                          </p:stCondLst>
                                        </p:cTn>
                                        <p:tgtEl>
                                          <p:spTgt spid="3">
                                            <p:txEl>
                                              <p:pRg st="0" end="0"/>
                                            </p:txEl>
                                          </p:spTgt>
                                        </p:tgtEl>
                                      </p:cBhvr>
                                      <p:to x="100000" y="100000"/>
                                    </p:animScale>
                                    <p:animScale>
                                      <p:cBhvr>
                                        <p:cTn id="21" dur="26">
                                          <p:stCondLst>
                                            <p:cond delay="1642"/>
                                          </p:stCondLst>
                                        </p:cTn>
                                        <p:tgtEl>
                                          <p:spTgt spid="3">
                                            <p:txEl>
                                              <p:pRg st="0" end="0"/>
                                            </p:txEl>
                                          </p:spTgt>
                                        </p:tgtEl>
                                      </p:cBhvr>
                                      <p:to x="100000" y="90000"/>
                                    </p:animScale>
                                    <p:animScale>
                                      <p:cBhvr>
                                        <p:cTn id="22" dur="166" decel="50000">
                                          <p:stCondLst>
                                            <p:cond delay="1668"/>
                                          </p:stCondLst>
                                        </p:cTn>
                                        <p:tgtEl>
                                          <p:spTgt spid="3">
                                            <p:txEl>
                                              <p:pRg st="0" end="0"/>
                                            </p:txEl>
                                          </p:spTgt>
                                        </p:tgtEl>
                                      </p:cBhvr>
                                      <p:to x="100000" y="100000"/>
                                    </p:animScale>
                                    <p:animScale>
                                      <p:cBhvr>
                                        <p:cTn id="23" dur="26">
                                          <p:stCondLst>
                                            <p:cond delay="1808"/>
                                          </p:stCondLst>
                                        </p:cTn>
                                        <p:tgtEl>
                                          <p:spTgt spid="3">
                                            <p:txEl>
                                              <p:pRg st="0" end="0"/>
                                            </p:txEl>
                                          </p:spTgt>
                                        </p:tgtEl>
                                      </p:cBhvr>
                                      <p:to x="100000" y="95000"/>
                                    </p:animScale>
                                    <p:animScale>
                                      <p:cBhvr>
                                        <p:cTn id="24" dur="166" decel="50000">
                                          <p:stCondLst>
                                            <p:cond delay="1834"/>
                                          </p:stCondLst>
                                        </p:cTn>
                                        <p:tgtEl>
                                          <p:spTgt spid="3">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6"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wipe(down)">
                                      <p:cBhvr>
                                        <p:cTn id="29" dur="580">
                                          <p:stCondLst>
                                            <p:cond delay="0"/>
                                          </p:stCondLst>
                                        </p:cTn>
                                        <p:tgtEl>
                                          <p:spTgt spid="3">
                                            <p:txEl>
                                              <p:pRg st="1" end="1"/>
                                            </p:txEl>
                                          </p:spTgt>
                                        </p:tgtEl>
                                      </p:cBhvr>
                                    </p:animEffect>
                                    <p:anim calcmode="lin" valueType="num">
                                      <p:cBhvr>
                                        <p:cTn id="3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3">
                                            <p:txEl>
                                              <p:pRg st="1" end="1"/>
                                            </p:txEl>
                                          </p:spTgt>
                                        </p:tgtEl>
                                      </p:cBhvr>
                                      <p:to x="100000" y="60000"/>
                                    </p:animScale>
                                    <p:animScale>
                                      <p:cBhvr>
                                        <p:cTn id="36" dur="166" decel="50000">
                                          <p:stCondLst>
                                            <p:cond delay="676"/>
                                          </p:stCondLst>
                                        </p:cTn>
                                        <p:tgtEl>
                                          <p:spTgt spid="3">
                                            <p:txEl>
                                              <p:pRg st="1" end="1"/>
                                            </p:txEl>
                                          </p:spTgt>
                                        </p:tgtEl>
                                      </p:cBhvr>
                                      <p:to x="100000" y="100000"/>
                                    </p:animScale>
                                    <p:animScale>
                                      <p:cBhvr>
                                        <p:cTn id="37" dur="26">
                                          <p:stCondLst>
                                            <p:cond delay="1312"/>
                                          </p:stCondLst>
                                        </p:cTn>
                                        <p:tgtEl>
                                          <p:spTgt spid="3">
                                            <p:txEl>
                                              <p:pRg st="1" end="1"/>
                                            </p:txEl>
                                          </p:spTgt>
                                        </p:tgtEl>
                                      </p:cBhvr>
                                      <p:to x="100000" y="80000"/>
                                    </p:animScale>
                                    <p:animScale>
                                      <p:cBhvr>
                                        <p:cTn id="38" dur="166" decel="50000">
                                          <p:stCondLst>
                                            <p:cond delay="1338"/>
                                          </p:stCondLst>
                                        </p:cTn>
                                        <p:tgtEl>
                                          <p:spTgt spid="3">
                                            <p:txEl>
                                              <p:pRg st="1" end="1"/>
                                            </p:txEl>
                                          </p:spTgt>
                                        </p:tgtEl>
                                      </p:cBhvr>
                                      <p:to x="100000" y="100000"/>
                                    </p:animScale>
                                    <p:animScale>
                                      <p:cBhvr>
                                        <p:cTn id="39" dur="26">
                                          <p:stCondLst>
                                            <p:cond delay="1642"/>
                                          </p:stCondLst>
                                        </p:cTn>
                                        <p:tgtEl>
                                          <p:spTgt spid="3">
                                            <p:txEl>
                                              <p:pRg st="1" end="1"/>
                                            </p:txEl>
                                          </p:spTgt>
                                        </p:tgtEl>
                                      </p:cBhvr>
                                      <p:to x="100000" y="90000"/>
                                    </p:animScale>
                                    <p:animScale>
                                      <p:cBhvr>
                                        <p:cTn id="40" dur="166" decel="50000">
                                          <p:stCondLst>
                                            <p:cond delay="1668"/>
                                          </p:stCondLst>
                                        </p:cTn>
                                        <p:tgtEl>
                                          <p:spTgt spid="3">
                                            <p:txEl>
                                              <p:pRg st="1" end="1"/>
                                            </p:txEl>
                                          </p:spTgt>
                                        </p:tgtEl>
                                      </p:cBhvr>
                                      <p:to x="100000" y="100000"/>
                                    </p:animScale>
                                    <p:animScale>
                                      <p:cBhvr>
                                        <p:cTn id="41" dur="26">
                                          <p:stCondLst>
                                            <p:cond delay="1808"/>
                                          </p:stCondLst>
                                        </p:cTn>
                                        <p:tgtEl>
                                          <p:spTgt spid="3">
                                            <p:txEl>
                                              <p:pRg st="1" end="1"/>
                                            </p:txEl>
                                          </p:spTgt>
                                        </p:tgtEl>
                                      </p:cBhvr>
                                      <p:to x="100000" y="95000"/>
                                    </p:animScale>
                                    <p:animScale>
                                      <p:cBhvr>
                                        <p:cTn id="42" dur="166" decel="50000">
                                          <p:stCondLst>
                                            <p:cond delay="1834"/>
                                          </p:stCondLst>
                                        </p:cTn>
                                        <p:tgtEl>
                                          <p:spTgt spid="3">
                                            <p:txEl>
                                              <p:pRg st="1" end="1"/>
                                            </p:txEl>
                                          </p:spTgt>
                                        </p:tgtEl>
                                      </p:cBhvr>
                                      <p:to x="100000" y="100000"/>
                                    </p:animScale>
                                  </p:childTnLst>
                                </p:cTn>
                              </p:par>
                            </p:childTnLst>
                          </p:cTn>
                        </p:par>
                      </p:childTnLst>
                    </p:cTn>
                  </p:par>
                  <p:par>
                    <p:cTn id="43" fill="hold">
                      <p:stCondLst>
                        <p:cond delay="indefinite"/>
                      </p:stCondLst>
                      <p:childTnLst>
                        <p:par>
                          <p:cTn id="44" fill="hold">
                            <p:stCondLst>
                              <p:cond delay="0"/>
                            </p:stCondLst>
                            <p:childTnLst>
                              <p:par>
                                <p:cTn id="45" presetID="26" presetClass="entr" presetSubtype="0" fill="hold" nodeType="click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Effect transition="in" filter="wipe(down)">
                                      <p:cBhvr>
                                        <p:cTn id="47" dur="580">
                                          <p:stCondLst>
                                            <p:cond delay="0"/>
                                          </p:stCondLst>
                                        </p:cTn>
                                        <p:tgtEl>
                                          <p:spTgt spid="3">
                                            <p:txEl>
                                              <p:pRg st="2" end="2"/>
                                            </p:txEl>
                                          </p:spTgt>
                                        </p:tgtEl>
                                      </p:cBhvr>
                                    </p:animEffect>
                                    <p:anim calcmode="lin" valueType="num">
                                      <p:cBhvr>
                                        <p:cTn id="4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
                                            <p:txEl>
                                              <p:pRg st="2" end="2"/>
                                            </p:txEl>
                                          </p:spTgt>
                                        </p:tgtEl>
                                      </p:cBhvr>
                                      <p:to x="100000" y="60000"/>
                                    </p:animScale>
                                    <p:animScale>
                                      <p:cBhvr>
                                        <p:cTn id="54" dur="166" decel="50000">
                                          <p:stCondLst>
                                            <p:cond delay="676"/>
                                          </p:stCondLst>
                                        </p:cTn>
                                        <p:tgtEl>
                                          <p:spTgt spid="3">
                                            <p:txEl>
                                              <p:pRg st="2" end="2"/>
                                            </p:txEl>
                                          </p:spTgt>
                                        </p:tgtEl>
                                      </p:cBhvr>
                                      <p:to x="100000" y="100000"/>
                                    </p:animScale>
                                    <p:animScale>
                                      <p:cBhvr>
                                        <p:cTn id="55" dur="26">
                                          <p:stCondLst>
                                            <p:cond delay="1312"/>
                                          </p:stCondLst>
                                        </p:cTn>
                                        <p:tgtEl>
                                          <p:spTgt spid="3">
                                            <p:txEl>
                                              <p:pRg st="2" end="2"/>
                                            </p:txEl>
                                          </p:spTgt>
                                        </p:tgtEl>
                                      </p:cBhvr>
                                      <p:to x="100000" y="80000"/>
                                    </p:animScale>
                                    <p:animScale>
                                      <p:cBhvr>
                                        <p:cTn id="56" dur="166" decel="50000">
                                          <p:stCondLst>
                                            <p:cond delay="1338"/>
                                          </p:stCondLst>
                                        </p:cTn>
                                        <p:tgtEl>
                                          <p:spTgt spid="3">
                                            <p:txEl>
                                              <p:pRg st="2" end="2"/>
                                            </p:txEl>
                                          </p:spTgt>
                                        </p:tgtEl>
                                      </p:cBhvr>
                                      <p:to x="100000" y="100000"/>
                                    </p:animScale>
                                    <p:animScale>
                                      <p:cBhvr>
                                        <p:cTn id="57" dur="26">
                                          <p:stCondLst>
                                            <p:cond delay="1642"/>
                                          </p:stCondLst>
                                        </p:cTn>
                                        <p:tgtEl>
                                          <p:spTgt spid="3">
                                            <p:txEl>
                                              <p:pRg st="2" end="2"/>
                                            </p:txEl>
                                          </p:spTgt>
                                        </p:tgtEl>
                                      </p:cBhvr>
                                      <p:to x="100000" y="90000"/>
                                    </p:animScale>
                                    <p:animScale>
                                      <p:cBhvr>
                                        <p:cTn id="58" dur="166" decel="50000">
                                          <p:stCondLst>
                                            <p:cond delay="1668"/>
                                          </p:stCondLst>
                                        </p:cTn>
                                        <p:tgtEl>
                                          <p:spTgt spid="3">
                                            <p:txEl>
                                              <p:pRg st="2" end="2"/>
                                            </p:txEl>
                                          </p:spTgt>
                                        </p:tgtEl>
                                      </p:cBhvr>
                                      <p:to x="100000" y="100000"/>
                                    </p:animScale>
                                    <p:animScale>
                                      <p:cBhvr>
                                        <p:cTn id="59" dur="26">
                                          <p:stCondLst>
                                            <p:cond delay="1808"/>
                                          </p:stCondLst>
                                        </p:cTn>
                                        <p:tgtEl>
                                          <p:spTgt spid="3">
                                            <p:txEl>
                                              <p:pRg st="2" end="2"/>
                                            </p:txEl>
                                          </p:spTgt>
                                        </p:tgtEl>
                                      </p:cBhvr>
                                      <p:to x="100000" y="95000"/>
                                    </p:animScale>
                                    <p:animScale>
                                      <p:cBhvr>
                                        <p:cTn id="60" dur="166" decel="50000">
                                          <p:stCondLst>
                                            <p:cond delay="1834"/>
                                          </p:stCondLst>
                                        </p:cTn>
                                        <p:tgtEl>
                                          <p:spTgt spid="3">
                                            <p:txEl>
                                              <p:pRg st="2" end="2"/>
                                            </p:txEl>
                                          </p:spTgt>
                                        </p:tgtEl>
                                      </p:cBhvr>
                                      <p:to x="100000" y="100000"/>
                                    </p:animScale>
                                  </p:childTnLst>
                                </p:cTn>
                              </p:par>
                            </p:childTnLst>
                          </p:cTn>
                        </p:par>
                      </p:childTnLst>
                    </p:cTn>
                  </p:par>
                  <p:par>
                    <p:cTn id="61" fill="hold">
                      <p:stCondLst>
                        <p:cond delay="indefinite"/>
                      </p:stCondLst>
                      <p:childTnLst>
                        <p:par>
                          <p:cTn id="62" fill="hold">
                            <p:stCondLst>
                              <p:cond delay="0"/>
                            </p:stCondLst>
                            <p:childTnLst>
                              <p:par>
                                <p:cTn id="63" presetID="26" presetClass="entr" presetSubtype="0" fill="hold" nodeType="clickEffect">
                                  <p:stCondLst>
                                    <p:cond delay="0"/>
                                  </p:stCondLst>
                                  <p:childTnLst>
                                    <p:set>
                                      <p:cBhvr>
                                        <p:cTn id="64" dur="1" fill="hold">
                                          <p:stCondLst>
                                            <p:cond delay="0"/>
                                          </p:stCondLst>
                                        </p:cTn>
                                        <p:tgtEl>
                                          <p:spTgt spid="3">
                                            <p:txEl>
                                              <p:pRg st="3" end="3"/>
                                            </p:txEl>
                                          </p:spTgt>
                                        </p:tgtEl>
                                        <p:attrNameLst>
                                          <p:attrName>style.visibility</p:attrName>
                                        </p:attrNameLst>
                                      </p:cBhvr>
                                      <p:to>
                                        <p:strVal val="visible"/>
                                      </p:to>
                                    </p:set>
                                    <p:animEffect transition="in" filter="wipe(down)">
                                      <p:cBhvr>
                                        <p:cTn id="65" dur="580">
                                          <p:stCondLst>
                                            <p:cond delay="0"/>
                                          </p:stCondLst>
                                        </p:cTn>
                                        <p:tgtEl>
                                          <p:spTgt spid="3">
                                            <p:txEl>
                                              <p:pRg st="3" end="3"/>
                                            </p:txEl>
                                          </p:spTgt>
                                        </p:tgtEl>
                                      </p:cBhvr>
                                    </p:animEffect>
                                    <p:anim calcmode="lin" valueType="num">
                                      <p:cBhvr>
                                        <p:cTn id="6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1" dur="26">
                                          <p:stCondLst>
                                            <p:cond delay="650"/>
                                          </p:stCondLst>
                                        </p:cTn>
                                        <p:tgtEl>
                                          <p:spTgt spid="3">
                                            <p:txEl>
                                              <p:pRg st="3" end="3"/>
                                            </p:txEl>
                                          </p:spTgt>
                                        </p:tgtEl>
                                      </p:cBhvr>
                                      <p:to x="100000" y="60000"/>
                                    </p:animScale>
                                    <p:animScale>
                                      <p:cBhvr>
                                        <p:cTn id="72" dur="166" decel="50000">
                                          <p:stCondLst>
                                            <p:cond delay="676"/>
                                          </p:stCondLst>
                                        </p:cTn>
                                        <p:tgtEl>
                                          <p:spTgt spid="3">
                                            <p:txEl>
                                              <p:pRg st="3" end="3"/>
                                            </p:txEl>
                                          </p:spTgt>
                                        </p:tgtEl>
                                      </p:cBhvr>
                                      <p:to x="100000" y="100000"/>
                                    </p:animScale>
                                    <p:animScale>
                                      <p:cBhvr>
                                        <p:cTn id="73" dur="26">
                                          <p:stCondLst>
                                            <p:cond delay="1312"/>
                                          </p:stCondLst>
                                        </p:cTn>
                                        <p:tgtEl>
                                          <p:spTgt spid="3">
                                            <p:txEl>
                                              <p:pRg st="3" end="3"/>
                                            </p:txEl>
                                          </p:spTgt>
                                        </p:tgtEl>
                                      </p:cBhvr>
                                      <p:to x="100000" y="80000"/>
                                    </p:animScale>
                                    <p:animScale>
                                      <p:cBhvr>
                                        <p:cTn id="74" dur="166" decel="50000">
                                          <p:stCondLst>
                                            <p:cond delay="1338"/>
                                          </p:stCondLst>
                                        </p:cTn>
                                        <p:tgtEl>
                                          <p:spTgt spid="3">
                                            <p:txEl>
                                              <p:pRg st="3" end="3"/>
                                            </p:txEl>
                                          </p:spTgt>
                                        </p:tgtEl>
                                      </p:cBhvr>
                                      <p:to x="100000" y="100000"/>
                                    </p:animScale>
                                    <p:animScale>
                                      <p:cBhvr>
                                        <p:cTn id="75" dur="26">
                                          <p:stCondLst>
                                            <p:cond delay="1642"/>
                                          </p:stCondLst>
                                        </p:cTn>
                                        <p:tgtEl>
                                          <p:spTgt spid="3">
                                            <p:txEl>
                                              <p:pRg st="3" end="3"/>
                                            </p:txEl>
                                          </p:spTgt>
                                        </p:tgtEl>
                                      </p:cBhvr>
                                      <p:to x="100000" y="90000"/>
                                    </p:animScale>
                                    <p:animScale>
                                      <p:cBhvr>
                                        <p:cTn id="76" dur="166" decel="50000">
                                          <p:stCondLst>
                                            <p:cond delay="1668"/>
                                          </p:stCondLst>
                                        </p:cTn>
                                        <p:tgtEl>
                                          <p:spTgt spid="3">
                                            <p:txEl>
                                              <p:pRg st="3" end="3"/>
                                            </p:txEl>
                                          </p:spTgt>
                                        </p:tgtEl>
                                      </p:cBhvr>
                                      <p:to x="100000" y="100000"/>
                                    </p:animScale>
                                    <p:animScale>
                                      <p:cBhvr>
                                        <p:cTn id="77" dur="26">
                                          <p:stCondLst>
                                            <p:cond delay="1808"/>
                                          </p:stCondLst>
                                        </p:cTn>
                                        <p:tgtEl>
                                          <p:spTgt spid="3">
                                            <p:txEl>
                                              <p:pRg st="3" end="3"/>
                                            </p:txEl>
                                          </p:spTgt>
                                        </p:tgtEl>
                                      </p:cBhvr>
                                      <p:to x="100000" y="95000"/>
                                    </p:animScale>
                                    <p:animScale>
                                      <p:cBhvr>
                                        <p:cTn id="78"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pPr algn="ctr"/>
            <a:r>
              <a:rPr lang="id-ID" sz="4400" dirty="0" smtClean="0">
                <a:solidFill>
                  <a:srgbClr val="FFFF00"/>
                </a:solidFill>
              </a:rPr>
              <a:t>LIBERALISME-2</a:t>
            </a:r>
            <a:endParaRPr lang="id-ID" sz="4400" dirty="0">
              <a:solidFill>
                <a:srgbClr val="FFFF00"/>
              </a:solidFill>
            </a:endParaRPr>
          </a:p>
        </p:txBody>
      </p:sp>
      <p:sp>
        <p:nvSpPr>
          <p:cNvPr id="3" name="Content Placeholder 2"/>
          <p:cNvSpPr>
            <a:spLocks noGrp="1"/>
          </p:cNvSpPr>
          <p:nvPr>
            <p:ph sz="quarter" idx="13"/>
          </p:nvPr>
        </p:nvSpPr>
        <p:spPr>
          <a:xfrm>
            <a:off x="467544" y="980728"/>
            <a:ext cx="8496944" cy="5877272"/>
          </a:xfrm>
        </p:spPr>
        <p:txBody>
          <a:bodyPr>
            <a:normAutofit fontScale="92500" lnSpcReduction="20000"/>
          </a:bodyPr>
          <a:lstStyle/>
          <a:p>
            <a:r>
              <a:rPr lang="id-ID" sz="3200" dirty="0" smtClean="0"/>
              <a:t>Menurut liberalisme, keberhasilan tertib internasional tergantung pada 4 faktor utama: peranan institusi internasional, norma dan aturan internasional untuk mengatur perilaku negara-negara, peningkatan interdependensi ekonomi antar negara, serta perkembangan teknologi dan pertumbuhan komunikasi global (Marc A. Genest, 2004).</a:t>
            </a:r>
          </a:p>
          <a:p>
            <a:r>
              <a:rPr lang="id-ID" sz="3200" dirty="0" smtClean="0"/>
              <a:t>Kait mengait (</a:t>
            </a:r>
            <a:r>
              <a:rPr lang="id-ID" sz="3200" i="1" dirty="0" smtClean="0"/>
              <a:t>linkages</a:t>
            </a:r>
            <a:r>
              <a:rPr lang="id-ID" sz="3200" dirty="0" smtClean="0"/>
              <a:t>) antara 4 hal tersebut akan menghasilkan kerjasama, menumbuhkan trust antar negara, dan mengedepankan negosiasi sebagai sarana untuk mengatasi sengketa antar negara.</a:t>
            </a:r>
          </a:p>
          <a:p>
            <a:r>
              <a:rPr lang="id-ID" sz="3200" dirty="0" smtClean="0"/>
              <a:t>Menurut Stanley Hoffmann, esensi liberalisme adalah pengendalian diri (</a:t>
            </a:r>
            <a:r>
              <a:rPr lang="id-ID" sz="3200" i="1" dirty="0" smtClean="0"/>
              <a:t>self-restraint</a:t>
            </a:r>
            <a:r>
              <a:rPr lang="id-ID" sz="3200" dirty="0" smtClean="0"/>
              <a:t>), moderasi, kompromi dan perdamaian. </a:t>
            </a:r>
            <a:endParaRPr lang="id-ID" sz="3200" dirty="0"/>
          </a:p>
        </p:txBody>
      </p:sp>
    </p:spTree>
    <p:extLst>
      <p:ext uri="{BB962C8B-B14F-4D97-AF65-F5344CB8AC3E}">
        <p14:creationId xmlns:p14="http://schemas.microsoft.com/office/powerpoint/2010/main" val="1634957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smtClean="0">
                <a:solidFill>
                  <a:srgbClr val="FFFF00"/>
                </a:solidFill>
              </a:rPr>
              <a:t>NEO-LIBERALISME-1</a:t>
            </a:r>
            <a:endParaRPr lang="id-ID" sz="4400" dirty="0">
              <a:solidFill>
                <a:srgbClr val="FFFF00"/>
              </a:solidFill>
            </a:endParaRPr>
          </a:p>
        </p:txBody>
      </p:sp>
      <p:sp>
        <p:nvSpPr>
          <p:cNvPr id="3" name="Content Placeholder 2"/>
          <p:cNvSpPr>
            <a:spLocks noGrp="1"/>
          </p:cNvSpPr>
          <p:nvPr>
            <p:ph sz="quarter" idx="13"/>
          </p:nvPr>
        </p:nvSpPr>
        <p:spPr>
          <a:xfrm>
            <a:off x="467544" y="980728"/>
            <a:ext cx="8424936" cy="5760640"/>
          </a:xfrm>
        </p:spPr>
        <p:txBody>
          <a:bodyPr>
            <a:normAutofit fontScale="85000" lnSpcReduction="10000"/>
          </a:bodyPr>
          <a:lstStyle/>
          <a:p>
            <a:r>
              <a:rPr lang="id-ID" sz="3200" dirty="0" smtClean="0">
                <a:solidFill>
                  <a:srgbClr val="FFFF00"/>
                </a:solidFill>
              </a:rPr>
              <a:t>Neo-liberalisme</a:t>
            </a:r>
            <a:r>
              <a:rPr lang="id-ID" sz="3200" dirty="0" smtClean="0"/>
              <a:t> merupakan varian dari liberalisme, disamping </a:t>
            </a:r>
            <a:r>
              <a:rPr lang="id-ID" sz="3200" dirty="0" smtClean="0">
                <a:solidFill>
                  <a:srgbClr val="00B0F0"/>
                </a:solidFill>
              </a:rPr>
              <a:t>commercial liberalism </a:t>
            </a:r>
            <a:r>
              <a:rPr lang="id-ID" sz="3200" dirty="0" smtClean="0"/>
              <a:t>(free-trade and market economy), </a:t>
            </a:r>
            <a:r>
              <a:rPr lang="id-ID" sz="3200" dirty="0" smtClean="0">
                <a:solidFill>
                  <a:srgbClr val="00B0F0"/>
                </a:solidFill>
              </a:rPr>
              <a:t>republican liberalism </a:t>
            </a:r>
            <a:r>
              <a:rPr lang="id-ID" sz="3200" dirty="0" smtClean="0"/>
              <a:t>(respect the rights of the citizens), dan </a:t>
            </a:r>
            <a:r>
              <a:rPr lang="id-ID" sz="3200" dirty="0" smtClean="0">
                <a:solidFill>
                  <a:srgbClr val="00B0F0"/>
                </a:solidFill>
              </a:rPr>
              <a:t>sociological liberalism</a:t>
            </a:r>
            <a:r>
              <a:rPr lang="id-ID" sz="3200" dirty="0"/>
              <a:t> </a:t>
            </a:r>
            <a:r>
              <a:rPr lang="id-ID" sz="3200" dirty="0" smtClean="0"/>
              <a:t>(the notion of community and the process interdependence).</a:t>
            </a:r>
          </a:p>
          <a:p>
            <a:r>
              <a:rPr lang="id-ID" sz="3200" dirty="0" smtClean="0"/>
              <a:t>Kaum neo-liberal menonjolkan pentingnya negara-negara merdeka menggabungkan (</a:t>
            </a:r>
            <a:r>
              <a:rPr lang="id-ID" sz="3200" i="1" dirty="0" smtClean="0"/>
              <a:t>pool</a:t>
            </a:r>
            <a:r>
              <a:rPr lang="id-ID" sz="3200" dirty="0" smtClean="0"/>
              <a:t>) resources dan bahkan sebagian dari kedaulatan mereka untuk menciptakan komunitas yang terintegrasi sebagai jalan menuju perdamaian dan kemakmuran. </a:t>
            </a:r>
          </a:p>
          <a:p>
            <a:r>
              <a:rPr lang="id-ID" sz="3200" dirty="0" smtClean="0"/>
              <a:t>Keohane dan Nye menyodorkan konsep transnasionalisme dan “interdependensi kompleks”. Menurut mereka, dunia telah menjadi lebih pluralistik dan aktor-aktor yang terlibat dalam interaksi internasional tergantung satu sama lain.</a:t>
            </a:r>
            <a:endParaRPr lang="id-ID" sz="3200" dirty="0"/>
          </a:p>
        </p:txBody>
      </p:sp>
    </p:spTree>
    <p:extLst>
      <p:ext uri="{BB962C8B-B14F-4D97-AF65-F5344CB8AC3E}">
        <p14:creationId xmlns:p14="http://schemas.microsoft.com/office/powerpoint/2010/main" val="2099890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mph" presetSubtype="0" fill="hold" nodeType="clickEffect">
                                  <p:stCondLst>
                                    <p:cond delay="0"/>
                                  </p:stCondLst>
                                  <p:iterate type="lt">
                                    <p:tmPct val="10000"/>
                                  </p:iterate>
                                  <p:childTnLst>
                                    <p:animMotion origin="layout" path="M 0.0 0.0 L 0.0 -0.07213" pathEditMode="relative" ptsTypes="">
                                      <p:cBhvr>
                                        <p:cTn id="13" dur="250" accel="50000" decel="50000" autoRev="1" fill="hold">
                                          <p:stCondLst>
                                            <p:cond delay="0"/>
                                          </p:stCondLst>
                                        </p:cTn>
                                        <p:tgtEl>
                                          <p:spTgt spid="3">
                                            <p:txEl>
                                              <p:pRg st="0" end="0"/>
                                            </p:txEl>
                                          </p:spTgt>
                                        </p:tgtEl>
                                        <p:attrNameLst>
                                          <p:attrName>ppt_x</p:attrName>
                                          <p:attrName>ppt_y</p:attrName>
                                        </p:attrNameLst>
                                      </p:cBhvr>
                                    </p:animMotion>
                                    <p:animRot by="1500000">
                                      <p:cBhvr>
                                        <p:cTn id="14" dur="125" fill="hold">
                                          <p:stCondLst>
                                            <p:cond delay="0"/>
                                          </p:stCondLst>
                                        </p:cTn>
                                        <p:tgtEl>
                                          <p:spTgt spid="3">
                                            <p:txEl>
                                              <p:pRg st="0" end="0"/>
                                            </p:txEl>
                                          </p:spTgt>
                                        </p:tgtEl>
                                        <p:attrNameLst>
                                          <p:attrName>r</p:attrName>
                                        </p:attrNameLst>
                                      </p:cBhvr>
                                    </p:animRot>
                                    <p:animRot by="-1500000">
                                      <p:cBhvr>
                                        <p:cTn id="15" dur="125" fill="hold">
                                          <p:stCondLst>
                                            <p:cond delay="125"/>
                                          </p:stCondLst>
                                        </p:cTn>
                                        <p:tgtEl>
                                          <p:spTgt spid="3">
                                            <p:txEl>
                                              <p:pRg st="0" end="0"/>
                                            </p:txEl>
                                          </p:spTgt>
                                        </p:tgtEl>
                                        <p:attrNameLst>
                                          <p:attrName>r</p:attrName>
                                        </p:attrNameLst>
                                      </p:cBhvr>
                                    </p:animRot>
                                    <p:animRot by="-1500000">
                                      <p:cBhvr>
                                        <p:cTn id="16" dur="125" fill="hold">
                                          <p:stCondLst>
                                            <p:cond delay="250"/>
                                          </p:stCondLst>
                                        </p:cTn>
                                        <p:tgtEl>
                                          <p:spTgt spid="3">
                                            <p:txEl>
                                              <p:pRg st="0" end="0"/>
                                            </p:txEl>
                                          </p:spTgt>
                                        </p:tgtEl>
                                        <p:attrNameLst>
                                          <p:attrName>r</p:attrName>
                                        </p:attrNameLst>
                                      </p:cBhvr>
                                    </p:animRot>
                                    <p:animRot by="1500000">
                                      <p:cBhvr>
                                        <p:cTn id="17" dur="125" fill="hold">
                                          <p:stCondLst>
                                            <p:cond delay="375"/>
                                          </p:stCondLst>
                                        </p:cTn>
                                        <p:tgtEl>
                                          <p:spTgt spid="3">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4" presetClass="emph" presetSubtype="0" fill="hold" nodeType="clickEffect">
                                  <p:stCondLst>
                                    <p:cond delay="0"/>
                                  </p:stCondLst>
                                  <p:iterate type="lt">
                                    <p:tmPct val="10000"/>
                                  </p:iterate>
                                  <p:childTnLst>
                                    <p:animMotion origin="layout" path="M 0.0 0.0 L 0.0 -0.07213" pathEditMode="relative" ptsTypes="">
                                      <p:cBhvr>
                                        <p:cTn id="21" dur="250" accel="50000" decel="50000" autoRev="1" fill="hold">
                                          <p:stCondLst>
                                            <p:cond delay="0"/>
                                          </p:stCondLst>
                                        </p:cTn>
                                        <p:tgtEl>
                                          <p:spTgt spid="3">
                                            <p:txEl>
                                              <p:pRg st="1" end="1"/>
                                            </p:txEl>
                                          </p:spTgt>
                                        </p:tgtEl>
                                        <p:attrNameLst>
                                          <p:attrName>ppt_x</p:attrName>
                                          <p:attrName>ppt_y</p:attrName>
                                        </p:attrNameLst>
                                      </p:cBhvr>
                                    </p:animMotion>
                                    <p:animRot by="1500000">
                                      <p:cBhvr>
                                        <p:cTn id="22" dur="125" fill="hold">
                                          <p:stCondLst>
                                            <p:cond delay="0"/>
                                          </p:stCondLst>
                                        </p:cTn>
                                        <p:tgtEl>
                                          <p:spTgt spid="3">
                                            <p:txEl>
                                              <p:pRg st="1" end="1"/>
                                            </p:txEl>
                                          </p:spTgt>
                                        </p:tgtEl>
                                        <p:attrNameLst>
                                          <p:attrName>r</p:attrName>
                                        </p:attrNameLst>
                                      </p:cBhvr>
                                    </p:animRot>
                                    <p:animRot by="-1500000">
                                      <p:cBhvr>
                                        <p:cTn id="23" dur="125" fill="hold">
                                          <p:stCondLst>
                                            <p:cond delay="125"/>
                                          </p:stCondLst>
                                        </p:cTn>
                                        <p:tgtEl>
                                          <p:spTgt spid="3">
                                            <p:txEl>
                                              <p:pRg st="1" end="1"/>
                                            </p:txEl>
                                          </p:spTgt>
                                        </p:tgtEl>
                                        <p:attrNameLst>
                                          <p:attrName>r</p:attrName>
                                        </p:attrNameLst>
                                      </p:cBhvr>
                                    </p:animRot>
                                    <p:animRot by="-1500000">
                                      <p:cBhvr>
                                        <p:cTn id="24" dur="125" fill="hold">
                                          <p:stCondLst>
                                            <p:cond delay="250"/>
                                          </p:stCondLst>
                                        </p:cTn>
                                        <p:tgtEl>
                                          <p:spTgt spid="3">
                                            <p:txEl>
                                              <p:pRg st="1" end="1"/>
                                            </p:txEl>
                                          </p:spTgt>
                                        </p:tgtEl>
                                        <p:attrNameLst>
                                          <p:attrName>r</p:attrName>
                                        </p:attrNameLst>
                                      </p:cBhvr>
                                    </p:animRot>
                                    <p:animRot by="1500000">
                                      <p:cBhvr>
                                        <p:cTn id="25" dur="125" fill="hold">
                                          <p:stCondLst>
                                            <p:cond delay="375"/>
                                          </p:stCondLst>
                                        </p:cTn>
                                        <p:tgtEl>
                                          <p:spTgt spid="3">
                                            <p:txEl>
                                              <p:pRg st="1" end="1"/>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34" presetClass="emph" presetSubtype="0" fill="hold" nodeType="clickEffect">
                                  <p:stCondLst>
                                    <p:cond delay="0"/>
                                  </p:stCondLst>
                                  <p:iterate type="lt">
                                    <p:tmPct val="10000"/>
                                  </p:iterate>
                                  <p:childTnLst>
                                    <p:animMotion origin="layout" path="M 0.0 0.0 L 0.0 -0.07213" pathEditMode="relative" ptsTypes="">
                                      <p:cBhvr>
                                        <p:cTn id="29" dur="250" accel="50000" decel="50000" autoRev="1" fill="hold">
                                          <p:stCondLst>
                                            <p:cond delay="0"/>
                                          </p:stCondLst>
                                        </p:cTn>
                                        <p:tgtEl>
                                          <p:spTgt spid="3">
                                            <p:txEl>
                                              <p:pRg st="2" end="2"/>
                                            </p:txEl>
                                          </p:spTgt>
                                        </p:tgtEl>
                                        <p:attrNameLst>
                                          <p:attrName>ppt_x</p:attrName>
                                          <p:attrName>ppt_y</p:attrName>
                                        </p:attrNameLst>
                                      </p:cBhvr>
                                    </p:animMotion>
                                    <p:animRot by="1500000">
                                      <p:cBhvr>
                                        <p:cTn id="30" dur="125" fill="hold">
                                          <p:stCondLst>
                                            <p:cond delay="0"/>
                                          </p:stCondLst>
                                        </p:cTn>
                                        <p:tgtEl>
                                          <p:spTgt spid="3">
                                            <p:txEl>
                                              <p:pRg st="2" end="2"/>
                                            </p:txEl>
                                          </p:spTgt>
                                        </p:tgtEl>
                                        <p:attrNameLst>
                                          <p:attrName>r</p:attrName>
                                        </p:attrNameLst>
                                      </p:cBhvr>
                                    </p:animRot>
                                    <p:animRot by="-1500000">
                                      <p:cBhvr>
                                        <p:cTn id="31" dur="125" fill="hold">
                                          <p:stCondLst>
                                            <p:cond delay="125"/>
                                          </p:stCondLst>
                                        </p:cTn>
                                        <p:tgtEl>
                                          <p:spTgt spid="3">
                                            <p:txEl>
                                              <p:pRg st="2" end="2"/>
                                            </p:txEl>
                                          </p:spTgt>
                                        </p:tgtEl>
                                        <p:attrNameLst>
                                          <p:attrName>r</p:attrName>
                                        </p:attrNameLst>
                                      </p:cBhvr>
                                    </p:animRot>
                                    <p:animRot by="-1500000">
                                      <p:cBhvr>
                                        <p:cTn id="32" dur="125" fill="hold">
                                          <p:stCondLst>
                                            <p:cond delay="250"/>
                                          </p:stCondLst>
                                        </p:cTn>
                                        <p:tgtEl>
                                          <p:spTgt spid="3">
                                            <p:txEl>
                                              <p:pRg st="2" end="2"/>
                                            </p:txEl>
                                          </p:spTgt>
                                        </p:tgtEl>
                                        <p:attrNameLst>
                                          <p:attrName>r</p:attrName>
                                        </p:attrNameLst>
                                      </p:cBhvr>
                                    </p:animRot>
                                    <p:animRot by="1500000">
                                      <p:cBhvr>
                                        <p:cTn id="33" dur="125" fill="hold">
                                          <p:stCondLst>
                                            <p:cond delay="375"/>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smtClean="0">
                <a:solidFill>
                  <a:srgbClr val="FFFF00"/>
                </a:solidFill>
              </a:rPr>
              <a:t>NEO-LIBERALISME-2</a:t>
            </a:r>
            <a:endParaRPr lang="id-ID" sz="4400" dirty="0">
              <a:solidFill>
                <a:srgbClr val="FFFF00"/>
              </a:solidFill>
            </a:endParaRPr>
          </a:p>
        </p:txBody>
      </p:sp>
      <p:sp>
        <p:nvSpPr>
          <p:cNvPr id="3" name="Content Placeholder 2"/>
          <p:cNvSpPr>
            <a:spLocks noGrp="1"/>
          </p:cNvSpPr>
          <p:nvPr>
            <p:ph sz="quarter" idx="13"/>
          </p:nvPr>
        </p:nvSpPr>
        <p:spPr>
          <a:xfrm>
            <a:off x="395536" y="1196752"/>
            <a:ext cx="8568952" cy="5472608"/>
          </a:xfrm>
        </p:spPr>
        <p:txBody>
          <a:bodyPr>
            <a:normAutofit fontScale="92500" lnSpcReduction="20000"/>
          </a:bodyPr>
          <a:lstStyle/>
          <a:p>
            <a:r>
              <a:rPr lang="id-ID" sz="3200" dirty="0" smtClean="0"/>
              <a:t>Interdependensi kompleks (</a:t>
            </a:r>
            <a:r>
              <a:rPr lang="id-ID" sz="3200" i="1" dirty="0" smtClean="0"/>
              <a:t>complex-interdependence</a:t>
            </a:r>
            <a:r>
              <a:rPr lang="id-ID" sz="3200" dirty="0" smtClean="0"/>
              <a:t>) mempersembahkan sebuah dunia dengan 4 (empat) karakteristik, yaitu:</a:t>
            </a:r>
          </a:p>
          <a:p>
            <a:pPr marL="514350" indent="-514350">
              <a:buFont typeface="+mj-lt"/>
              <a:buAutoNum type="arabicPeriod"/>
            </a:pPr>
            <a:r>
              <a:rPr lang="id-ID" sz="3200" dirty="0" smtClean="0"/>
              <a:t>Meningkatnya </a:t>
            </a:r>
            <a:r>
              <a:rPr lang="id-ID" sz="3200" i="1" dirty="0" smtClean="0"/>
              <a:t>linkages</a:t>
            </a:r>
            <a:r>
              <a:rPr lang="id-ID" sz="3200" dirty="0" smtClean="0"/>
              <a:t> antara aktor-aktor negara dan non negara;</a:t>
            </a:r>
          </a:p>
          <a:p>
            <a:pPr marL="514350" indent="-514350">
              <a:buFont typeface="+mj-lt"/>
              <a:buAutoNum type="arabicPeriod"/>
            </a:pPr>
            <a:r>
              <a:rPr lang="id-ID" sz="3200" dirty="0" smtClean="0"/>
              <a:t>Sebuah agenda baru isu internasional tanpa membedakan high atau low politics.</a:t>
            </a:r>
          </a:p>
          <a:p>
            <a:pPr marL="514350" indent="-514350">
              <a:buFont typeface="+mj-lt"/>
              <a:buAutoNum type="arabicPeriod"/>
            </a:pPr>
            <a:r>
              <a:rPr lang="id-ID" sz="3200" dirty="0" smtClean="0"/>
              <a:t>Suatu pengakuan tentang saluran interaksi yang beragam (</a:t>
            </a:r>
            <a:r>
              <a:rPr lang="id-ID" sz="3200" i="1" dirty="0" smtClean="0"/>
              <a:t>multiple</a:t>
            </a:r>
            <a:r>
              <a:rPr lang="id-ID" sz="3200" dirty="0" smtClean="0"/>
              <a:t>) antar aktor yang melintasi batas-batas nasional;</a:t>
            </a:r>
          </a:p>
          <a:p>
            <a:pPr marL="514350" indent="-514350">
              <a:buFont typeface="+mj-lt"/>
              <a:buAutoNum type="arabicPeriod"/>
            </a:pPr>
            <a:r>
              <a:rPr lang="id-ID" sz="3200" dirty="0" smtClean="0"/>
              <a:t>Menurunnya penggunaan kekuatan militer sebagai sarana untuk mencapai tujuan. </a:t>
            </a:r>
            <a:endParaRPr lang="id-ID" sz="3200" dirty="0"/>
          </a:p>
        </p:txBody>
      </p:sp>
    </p:spTree>
    <p:extLst>
      <p:ext uri="{BB962C8B-B14F-4D97-AF65-F5344CB8AC3E}">
        <p14:creationId xmlns:p14="http://schemas.microsoft.com/office/powerpoint/2010/main" val="1058799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wipe(down)">
                                      <p:cBhvr>
                                        <p:cTn id="21" dur="580">
                                          <p:stCondLst>
                                            <p:cond delay="0"/>
                                          </p:stCondLst>
                                        </p:cTn>
                                        <p:tgtEl>
                                          <p:spTgt spid="3">
                                            <p:txEl>
                                              <p:pRg st="1" end="1"/>
                                            </p:txEl>
                                          </p:spTgt>
                                        </p:tgtEl>
                                      </p:cBhvr>
                                    </p:animEffect>
                                    <p:anim calcmode="lin" valueType="num">
                                      <p:cBhvr>
                                        <p:cTn id="2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7" dur="26">
                                          <p:stCondLst>
                                            <p:cond delay="650"/>
                                          </p:stCondLst>
                                        </p:cTn>
                                        <p:tgtEl>
                                          <p:spTgt spid="3">
                                            <p:txEl>
                                              <p:pRg st="1" end="1"/>
                                            </p:txEl>
                                          </p:spTgt>
                                        </p:tgtEl>
                                      </p:cBhvr>
                                      <p:to x="100000" y="60000"/>
                                    </p:animScale>
                                    <p:animScale>
                                      <p:cBhvr>
                                        <p:cTn id="28" dur="166" decel="50000">
                                          <p:stCondLst>
                                            <p:cond delay="676"/>
                                          </p:stCondLst>
                                        </p:cTn>
                                        <p:tgtEl>
                                          <p:spTgt spid="3">
                                            <p:txEl>
                                              <p:pRg st="1" end="1"/>
                                            </p:txEl>
                                          </p:spTgt>
                                        </p:tgtEl>
                                      </p:cBhvr>
                                      <p:to x="100000" y="100000"/>
                                    </p:animScale>
                                    <p:animScale>
                                      <p:cBhvr>
                                        <p:cTn id="29" dur="26">
                                          <p:stCondLst>
                                            <p:cond delay="1312"/>
                                          </p:stCondLst>
                                        </p:cTn>
                                        <p:tgtEl>
                                          <p:spTgt spid="3">
                                            <p:txEl>
                                              <p:pRg st="1" end="1"/>
                                            </p:txEl>
                                          </p:spTgt>
                                        </p:tgtEl>
                                      </p:cBhvr>
                                      <p:to x="100000" y="80000"/>
                                    </p:animScale>
                                    <p:animScale>
                                      <p:cBhvr>
                                        <p:cTn id="30" dur="166" decel="50000">
                                          <p:stCondLst>
                                            <p:cond delay="1338"/>
                                          </p:stCondLst>
                                        </p:cTn>
                                        <p:tgtEl>
                                          <p:spTgt spid="3">
                                            <p:txEl>
                                              <p:pRg st="1" end="1"/>
                                            </p:txEl>
                                          </p:spTgt>
                                        </p:tgtEl>
                                      </p:cBhvr>
                                      <p:to x="100000" y="100000"/>
                                    </p:animScale>
                                    <p:animScale>
                                      <p:cBhvr>
                                        <p:cTn id="31" dur="26">
                                          <p:stCondLst>
                                            <p:cond delay="1642"/>
                                          </p:stCondLst>
                                        </p:cTn>
                                        <p:tgtEl>
                                          <p:spTgt spid="3">
                                            <p:txEl>
                                              <p:pRg st="1" end="1"/>
                                            </p:txEl>
                                          </p:spTgt>
                                        </p:tgtEl>
                                      </p:cBhvr>
                                      <p:to x="100000" y="90000"/>
                                    </p:animScale>
                                    <p:animScale>
                                      <p:cBhvr>
                                        <p:cTn id="32" dur="166" decel="50000">
                                          <p:stCondLst>
                                            <p:cond delay="1668"/>
                                          </p:stCondLst>
                                        </p:cTn>
                                        <p:tgtEl>
                                          <p:spTgt spid="3">
                                            <p:txEl>
                                              <p:pRg st="1" end="1"/>
                                            </p:txEl>
                                          </p:spTgt>
                                        </p:tgtEl>
                                      </p:cBhvr>
                                      <p:to x="100000" y="100000"/>
                                    </p:animScale>
                                    <p:animScale>
                                      <p:cBhvr>
                                        <p:cTn id="33" dur="26">
                                          <p:stCondLst>
                                            <p:cond delay="1808"/>
                                          </p:stCondLst>
                                        </p:cTn>
                                        <p:tgtEl>
                                          <p:spTgt spid="3">
                                            <p:txEl>
                                              <p:pRg st="1" end="1"/>
                                            </p:txEl>
                                          </p:spTgt>
                                        </p:tgtEl>
                                      </p:cBhvr>
                                      <p:to x="100000" y="95000"/>
                                    </p:animScale>
                                    <p:animScale>
                                      <p:cBhvr>
                                        <p:cTn id="34" dur="166" decel="50000">
                                          <p:stCondLst>
                                            <p:cond delay="1834"/>
                                          </p:stCondLst>
                                        </p:cTn>
                                        <p:tgtEl>
                                          <p:spTgt spid="3">
                                            <p:txEl>
                                              <p:pRg st="1" end="1"/>
                                            </p:txEl>
                                          </p:spTgt>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nodeType="clickEffect">
                                  <p:stCondLst>
                                    <p:cond delay="0"/>
                                  </p:stCondLst>
                                  <p:childTnLst>
                                    <p:set>
                                      <p:cBhvr>
                                        <p:cTn id="38" dur="1" fill="hold">
                                          <p:stCondLst>
                                            <p:cond delay="0"/>
                                          </p:stCondLst>
                                        </p:cTn>
                                        <p:tgtEl>
                                          <p:spTgt spid="3">
                                            <p:txEl>
                                              <p:pRg st="2" end="2"/>
                                            </p:txEl>
                                          </p:spTgt>
                                        </p:tgtEl>
                                        <p:attrNameLst>
                                          <p:attrName>style.visibility</p:attrName>
                                        </p:attrNameLst>
                                      </p:cBhvr>
                                      <p:to>
                                        <p:strVal val="visible"/>
                                      </p:to>
                                    </p:set>
                                    <p:animEffect transition="in" filter="wipe(down)">
                                      <p:cBhvr>
                                        <p:cTn id="39" dur="580">
                                          <p:stCondLst>
                                            <p:cond delay="0"/>
                                          </p:stCondLst>
                                        </p:cTn>
                                        <p:tgtEl>
                                          <p:spTgt spid="3">
                                            <p:txEl>
                                              <p:pRg st="2" end="2"/>
                                            </p:txEl>
                                          </p:spTgt>
                                        </p:tgtEl>
                                      </p:cBhvr>
                                    </p:animEffect>
                                    <p:anim calcmode="lin" valueType="num">
                                      <p:cBhvr>
                                        <p:cTn id="40"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2" end="2"/>
                                            </p:txEl>
                                          </p:spTgt>
                                        </p:tgtEl>
                                      </p:cBhvr>
                                      <p:to x="100000" y="60000"/>
                                    </p:animScale>
                                    <p:animScale>
                                      <p:cBhvr>
                                        <p:cTn id="46" dur="166" decel="50000">
                                          <p:stCondLst>
                                            <p:cond delay="676"/>
                                          </p:stCondLst>
                                        </p:cTn>
                                        <p:tgtEl>
                                          <p:spTgt spid="3">
                                            <p:txEl>
                                              <p:pRg st="2" end="2"/>
                                            </p:txEl>
                                          </p:spTgt>
                                        </p:tgtEl>
                                      </p:cBhvr>
                                      <p:to x="100000" y="100000"/>
                                    </p:animScale>
                                    <p:animScale>
                                      <p:cBhvr>
                                        <p:cTn id="47" dur="26">
                                          <p:stCondLst>
                                            <p:cond delay="1312"/>
                                          </p:stCondLst>
                                        </p:cTn>
                                        <p:tgtEl>
                                          <p:spTgt spid="3">
                                            <p:txEl>
                                              <p:pRg st="2" end="2"/>
                                            </p:txEl>
                                          </p:spTgt>
                                        </p:tgtEl>
                                      </p:cBhvr>
                                      <p:to x="100000" y="80000"/>
                                    </p:animScale>
                                    <p:animScale>
                                      <p:cBhvr>
                                        <p:cTn id="48" dur="166" decel="50000">
                                          <p:stCondLst>
                                            <p:cond delay="1338"/>
                                          </p:stCondLst>
                                        </p:cTn>
                                        <p:tgtEl>
                                          <p:spTgt spid="3">
                                            <p:txEl>
                                              <p:pRg st="2" end="2"/>
                                            </p:txEl>
                                          </p:spTgt>
                                        </p:tgtEl>
                                      </p:cBhvr>
                                      <p:to x="100000" y="100000"/>
                                    </p:animScale>
                                    <p:animScale>
                                      <p:cBhvr>
                                        <p:cTn id="49" dur="26">
                                          <p:stCondLst>
                                            <p:cond delay="1642"/>
                                          </p:stCondLst>
                                        </p:cTn>
                                        <p:tgtEl>
                                          <p:spTgt spid="3">
                                            <p:txEl>
                                              <p:pRg st="2" end="2"/>
                                            </p:txEl>
                                          </p:spTgt>
                                        </p:tgtEl>
                                      </p:cBhvr>
                                      <p:to x="100000" y="90000"/>
                                    </p:animScale>
                                    <p:animScale>
                                      <p:cBhvr>
                                        <p:cTn id="50" dur="166" decel="50000">
                                          <p:stCondLst>
                                            <p:cond delay="1668"/>
                                          </p:stCondLst>
                                        </p:cTn>
                                        <p:tgtEl>
                                          <p:spTgt spid="3">
                                            <p:txEl>
                                              <p:pRg st="2" end="2"/>
                                            </p:txEl>
                                          </p:spTgt>
                                        </p:tgtEl>
                                      </p:cBhvr>
                                      <p:to x="100000" y="100000"/>
                                    </p:animScale>
                                    <p:animScale>
                                      <p:cBhvr>
                                        <p:cTn id="51" dur="26">
                                          <p:stCondLst>
                                            <p:cond delay="1808"/>
                                          </p:stCondLst>
                                        </p:cTn>
                                        <p:tgtEl>
                                          <p:spTgt spid="3">
                                            <p:txEl>
                                              <p:pRg st="2" end="2"/>
                                            </p:txEl>
                                          </p:spTgt>
                                        </p:tgtEl>
                                      </p:cBhvr>
                                      <p:to x="100000" y="95000"/>
                                    </p:animScale>
                                    <p:animScale>
                                      <p:cBhvr>
                                        <p:cTn id="52" dur="166" decel="50000">
                                          <p:stCondLst>
                                            <p:cond delay="1834"/>
                                          </p:stCondLst>
                                        </p:cTn>
                                        <p:tgtEl>
                                          <p:spTgt spid="3">
                                            <p:txEl>
                                              <p:pRg st="2" end="2"/>
                                            </p:txEl>
                                          </p:spTgt>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nodeType="clickEffect">
                                  <p:stCondLst>
                                    <p:cond delay="0"/>
                                  </p:stCondLst>
                                  <p:childTnLst>
                                    <p:set>
                                      <p:cBhvr>
                                        <p:cTn id="56" dur="1" fill="hold">
                                          <p:stCondLst>
                                            <p:cond delay="0"/>
                                          </p:stCondLst>
                                        </p:cTn>
                                        <p:tgtEl>
                                          <p:spTgt spid="3">
                                            <p:txEl>
                                              <p:pRg st="3" end="3"/>
                                            </p:txEl>
                                          </p:spTgt>
                                        </p:tgtEl>
                                        <p:attrNameLst>
                                          <p:attrName>style.visibility</p:attrName>
                                        </p:attrNameLst>
                                      </p:cBhvr>
                                      <p:to>
                                        <p:strVal val="visible"/>
                                      </p:to>
                                    </p:set>
                                    <p:animEffect transition="in" filter="wipe(down)">
                                      <p:cBhvr>
                                        <p:cTn id="57" dur="580">
                                          <p:stCondLst>
                                            <p:cond delay="0"/>
                                          </p:stCondLst>
                                        </p:cTn>
                                        <p:tgtEl>
                                          <p:spTgt spid="3">
                                            <p:txEl>
                                              <p:pRg st="3" end="3"/>
                                            </p:txEl>
                                          </p:spTgt>
                                        </p:tgtEl>
                                      </p:cBhvr>
                                    </p:animEffect>
                                    <p:anim calcmode="lin" valueType="num">
                                      <p:cBhvr>
                                        <p:cTn id="5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3" dur="26">
                                          <p:stCondLst>
                                            <p:cond delay="650"/>
                                          </p:stCondLst>
                                        </p:cTn>
                                        <p:tgtEl>
                                          <p:spTgt spid="3">
                                            <p:txEl>
                                              <p:pRg st="3" end="3"/>
                                            </p:txEl>
                                          </p:spTgt>
                                        </p:tgtEl>
                                      </p:cBhvr>
                                      <p:to x="100000" y="60000"/>
                                    </p:animScale>
                                    <p:animScale>
                                      <p:cBhvr>
                                        <p:cTn id="64" dur="166" decel="50000">
                                          <p:stCondLst>
                                            <p:cond delay="676"/>
                                          </p:stCondLst>
                                        </p:cTn>
                                        <p:tgtEl>
                                          <p:spTgt spid="3">
                                            <p:txEl>
                                              <p:pRg st="3" end="3"/>
                                            </p:txEl>
                                          </p:spTgt>
                                        </p:tgtEl>
                                      </p:cBhvr>
                                      <p:to x="100000" y="100000"/>
                                    </p:animScale>
                                    <p:animScale>
                                      <p:cBhvr>
                                        <p:cTn id="65" dur="26">
                                          <p:stCondLst>
                                            <p:cond delay="1312"/>
                                          </p:stCondLst>
                                        </p:cTn>
                                        <p:tgtEl>
                                          <p:spTgt spid="3">
                                            <p:txEl>
                                              <p:pRg st="3" end="3"/>
                                            </p:txEl>
                                          </p:spTgt>
                                        </p:tgtEl>
                                      </p:cBhvr>
                                      <p:to x="100000" y="80000"/>
                                    </p:animScale>
                                    <p:animScale>
                                      <p:cBhvr>
                                        <p:cTn id="66" dur="166" decel="50000">
                                          <p:stCondLst>
                                            <p:cond delay="1338"/>
                                          </p:stCondLst>
                                        </p:cTn>
                                        <p:tgtEl>
                                          <p:spTgt spid="3">
                                            <p:txEl>
                                              <p:pRg st="3" end="3"/>
                                            </p:txEl>
                                          </p:spTgt>
                                        </p:tgtEl>
                                      </p:cBhvr>
                                      <p:to x="100000" y="100000"/>
                                    </p:animScale>
                                    <p:animScale>
                                      <p:cBhvr>
                                        <p:cTn id="67" dur="26">
                                          <p:stCondLst>
                                            <p:cond delay="1642"/>
                                          </p:stCondLst>
                                        </p:cTn>
                                        <p:tgtEl>
                                          <p:spTgt spid="3">
                                            <p:txEl>
                                              <p:pRg st="3" end="3"/>
                                            </p:txEl>
                                          </p:spTgt>
                                        </p:tgtEl>
                                      </p:cBhvr>
                                      <p:to x="100000" y="90000"/>
                                    </p:animScale>
                                    <p:animScale>
                                      <p:cBhvr>
                                        <p:cTn id="68" dur="166" decel="50000">
                                          <p:stCondLst>
                                            <p:cond delay="1668"/>
                                          </p:stCondLst>
                                        </p:cTn>
                                        <p:tgtEl>
                                          <p:spTgt spid="3">
                                            <p:txEl>
                                              <p:pRg st="3" end="3"/>
                                            </p:txEl>
                                          </p:spTgt>
                                        </p:tgtEl>
                                      </p:cBhvr>
                                      <p:to x="100000" y="100000"/>
                                    </p:animScale>
                                    <p:animScale>
                                      <p:cBhvr>
                                        <p:cTn id="69" dur="26">
                                          <p:stCondLst>
                                            <p:cond delay="1808"/>
                                          </p:stCondLst>
                                        </p:cTn>
                                        <p:tgtEl>
                                          <p:spTgt spid="3">
                                            <p:txEl>
                                              <p:pRg st="3" end="3"/>
                                            </p:txEl>
                                          </p:spTgt>
                                        </p:tgtEl>
                                      </p:cBhvr>
                                      <p:to x="100000" y="95000"/>
                                    </p:animScale>
                                    <p:animScale>
                                      <p:cBhvr>
                                        <p:cTn id="70" dur="166" decel="50000">
                                          <p:stCondLst>
                                            <p:cond delay="1834"/>
                                          </p:stCondLst>
                                        </p:cTn>
                                        <p:tgtEl>
                                          <p:spTgt spid="3">
                                            <p:txEl>
                                              <p:pRg st="3" end="3"/>
                                            </p:txEl>
                                          </p:spTgt>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6" presetClass="entr" presetSubtype="0" fill="hold" nodeType="clickEffect">
                                  <p:stCondLst>
                                    <p:cond delay="0"/>
                                  </p:stCondLst>
                                  <p:childTnLst>
                                    <p:set>
                                      <p:cBhvr>
                                        <p:cTn id="74" dur="1" fill="hold">
                                          <p:stCondLst>
                                            <p:cond delay="0"/>
                                          </p:stCondLst>
                                        </p:cTn>
                                        <p:tgtEl>
                                          <p:spTgt spid="3">
                                            <p:txEl>
                                              <p:pRg st="4" end="4"/>
                                            </p:txEl>
                                          </p:spTgt>
                                        </p:tgtEl>
                                        <p:attrNameLst>
                                          <p:attrName>style.visibility</p:attrName>
                                        </p:attrNameLst>
                                      </p:cBhvr>
                                      <p:to>
                                        <p:strVal val="visible"/>
                                      </p:to>
                                    </p:set>
                                    <p:animEffect transition="in" filter="wipe(down)">
                                      <p:cBhvr>
                                        <p:cTn id="75" dur="580">
                                          <p:stCondLst>
                                            <p:cond delay="0"/>
                                          </p:stCondLst>
                                        </p:cTn>
                                        <p:tgtEl>
                                          <p:spTgt spid="3">
                                            <p:txEl>
                                              <p:pRg st="4" end="4"/>
                                            </p:txEl>
                                          </p:spTgt>
                                        </p:tgtEl>
                                      </p:cBhvr>
                                    </p:animEffect>
                                    <p:anim calcmode="lin" valueType="num">
                                      <p:cBhvr>
                                        <p:cTn id="76"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1" dur="26">
                                          <p:stCondLst>
                                            <p:cond delay="650"/>
                                          </p:stCondLst>
                                        </p:cTn>
                                        <p:tgtEl>
                                          <p:spTgt spid="3">
                                            <p:txEl>
                                              <p:pRg st="4" end="4"/>
                                            </p:txEl>
                                          </p:spTgt>
                                        </p:tgtEl>
                                      </p:cBhvr>
                                      <p:to x="100000" y="60000"/>
                                    </p:animScale>
                                    <p:animScale>
                                      <p:cBhvr>
                                        <p:cTn id="82" dur="166" decel="50000">
                                          <p:stCondLst>
                                            <p:cond delay="676"/>
                                          </p:stCondLst>
                                        </p:cTn>
                                        <p:tgtEl>
                                          <p:spTgt spid="3">
                                            <p:txEl>
                                              <p:pRg st="4" end="4"/>
                                            </p:txEl>
                                          </p:spTgt>
                                        </p:tgtEl>
                                      </p:cBhvr>
                                      <p:to x="100000" y="100000"/>
                                    </p:animScale>
                                    <p:animScale>
                                      <p:cBhvr>
                                        <p:cTn id="83" dur="26">
                                          <p:stCondLst>
                                            <p:cond delay="1312"/>
                                          </p:stCondLst>
                                        </p:cTn>
                                        <p:tgtEl>
                                          <p:spTgt spid="3">
                                            <p:txEl>
                                              <p:pRg st="4" end="4"/>
                                            </p:txEl>
                                          </p:spTgt>
                                        </p:tgtEl>
                                      </p:cBhvr>
                                      <p:to x="100000" y="80000"/>
                                    </p:animScale>
                                    <p:animScale>
                                      <p:cBhvr>
                                        <p:cTn id="84" dur="166" decel="50000">
                                          <p:stCondLst>
                                            <p:cond delay="1338"/>
                                          </p:stCondLst>
                                        </p:cTn>
                                        <p:tgtEl>
                                          <p:spTgt spid="3">
                                            <p:txEl>
                                              <p:pRg st="4" end="4"/>
                                            </p:txEl>
                                          </p:spTgt>
                                        </p:tgtEl>
                                      </p:cBhvr>
                                      <p:to x="100000" y="100000"/>
                                    </p:animScale>
                                    <p:animScale>
                                      <p:cBhvr>
                                        <p:cTn id="85" dur="26">
                                          <p:stCondLst>
                                            <p:cond delay="1642"/>
                                          </p:stCondLst>
                                        </p:cTn>
                                        <p:tgtEl>
                                          <p:spTgt spid="3">
                                            <p:txEl>
                                              <p:pRg st="4" end="4"/>
                                            </p:txEl>
                                          </p:spTgt>
                                        </p:tgtEl>
                                      </p:cBhvr>
                                      <p:to x="100000" y="90000"/>
                                    </p:animScale>
                                    <p:animScale>
                                      <p:cBhvr>
                                        <p:cTn id="86" dur="166" decel="50000">
                                          <p:stCondLst>
                                            <p:cond delay="1668"/>
                                          </p:stCondLst>
                                        </p:cTn>
                                        <p:tgtEl>
                                          <p:spTgt spid="3">
                                            <p:txEl>
                                              <p:pRg st="4" end="4"/>
                                            </p:txEl>
                                          </p:spTgt>
                                        </p:tgtEl>
                                      </p:cBhvr>
                                      <p:to x="100000" y="100000"/>
                                    </p:animScale>
                                    <p:animScale>
                                      <p:cBhvr>
                                        <p:cTn id="87" dur="26">
                                          <p:stCondLst>
                                            <p:cond delay="1808"/>
                                          </p:stCondLst>
                                        </p:cTn>
                                        <p:tgtEl>
                                          <p:spTgt spid="3">
                                            <p:txEl>
                                              <p:pRg st="4" end="4"/>
                                            </p:txEl>
                                          </p:spTgt>
                                        </p:tgtEl>
                                      </p:cBhvr>
                                      <p:to x="100000" y="95000"/>
                                    </p:animScale>
                                    <p:animScale>
                                      <p:cBhvr>
                                        <p:cTn id="88"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7924800" cy="1196752"/>
          </a:xfrm>
        </p:spPr>
        <p:txBody>
          <a:bodyPr/>
          <a:lstStyle/>
          <a:p>
            <a:pPr algn="ctr"/>
            <a:r>
              <a:rPr lang="id-ID" dirty="0">
                <a:solidFill>
                  <a:srgbClr val="FFFF00"/>
                </a:solidFill>
              </a:rPr>
              <a:t>APAKAH HUBUNGAN INTERNASIONAL ITU?</a:t>
            </a:r>
            <a:br>
              <a:rPr lang="id-ID" dirty="0">
                <a:solidFill>
                  <a:srgbClr val="FFFF00"/>
                </a:solidFill>
              </a:rPr>
            </a:br>
            <a:r>
              <a:rPr lang="id-ID" dirty="0">
                <a:solidFill>
                  <a:srgbClr val="FFFF00"/>
                </a:solidFill>
              </a:rPr>
              <a:t>WHAT ARE INTERNATIONAL RELATIONS</a:t>
            </a:r>
            <a:r>
              <a:rPr lang="id-ID" dirty="0" smtClean="0">
                <a:solidFill>
                  <a:srgbClr val="FFFF00"/>
                </a:solidFill>
              </a:rPr>
              <a:t>?</a:t>
            </a:r>
            <a:r>
              <a:rPr lang="id-ID" dirty="0">
                <a:solidFill>
                  <a:srgbClr val="FFFF00"/>
                </a:solidFill>
              </a:rPr>
              <a:t> </a:t>
            </a:r>
            <a:endParaRPr lang="id-ID" dirty="0"/>
          </a:p>
        </p:txBody>
      </p:sp>
      <p:sp>
        <p:nvSpPr>
          <p:cNvPr id="3" name="Content Placeholder 2"/>
          <p:cNvSpPr>
            <a:spLocks noGrp="1"/>
          </p:cNvSpPr>
          <p:nvPr>
            <p:ph sz="quarter" idx="13"/>
          </p:nvPr>
        </p:nvSpPr>
        <p:spPr>
          <a:xfrm>
            <a:off x="395536" y="1412776"/>
            <a:ext cx="8496944" cy="5112568"/>
          </a:xfrm>
        </p:spPr>
        <p:txBody>
          <a:bodyPr>
            <a:normAutofit/>
          </a:bodyPr>
          <a:lstStyle/>
          <a:p>
            <a:r>
              <a:rPr lang="id-ID" sz="3200" u="sng" dirty="0" smtClean="0">
                <a:solidFill>
                  <a:srgbClr val="00B0F0"/>
                </a:solidFill>
              </a:rPr>
              <a:t>Arti luas/broad definition</a:t>
            </a:r>
            <a:r>
              <a:rPr lang="id-ID" sz="3200" dirty="0" smtClean="0"/>
              <a:t>:</a:t>
            </a:r>
          </a:p>
          <a:p>
            <a:r>
              <a:rPr lang="id-ID" sz="3200" dirty="0" smtClean="0"/>
              <a:t>International relations are the interactions of those actors whose actions or conditions have important consequences for other outside the effective jurisdiction of their political unit (Steve Chan, 1984).</a:t>
            </a:r>
          </a:p>
          <a:p>
            <a:r>
              <a:rPr lang="id-ID" sz="3200" dirty="0" smtClean="0"/>
              <a:t>Hubungan internasional adalah interaksi antar aktor-aktor yang tindakan atau perilakunya mempunyai konsekuensi penting terhadap aktor-aktor di luar yurisdiksi unit politik mereka.</a:t>
            </a:r>
            <a:endParaRPr lang="id-ID" sz="3200" dirty="0"/>
          </a:p>
        </p:txBody>
      </p:sp>
    </p:spTree>
    <p:extLst>
      <p:ext uri="{BB962C8B-B14F-4D97-AF65-F5344CB8AC3E}">
        <p14:creationId xmlns:p14="http://schemas.microsoft.com/office/powerpoint/2010/main" val="3536661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additive="base">
                                        <p:cTn id="4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smtClean="0">
                <a:solidFill>
                  <a:srgbClr val="FFFF00"/>
                </a:solidFill>
              </a:rPr>
              <a:t>POSITIVISME-1</a:t>
            </a:r>
            <a:endParaRPr lang="id-ID" sz="4400" dirty="0">
              <a:solidFill>
                <a:srgbClr val="FFFF00"/>
              </a:solidFill>
            </a:endParaRPr>
          </a:p>
        </p:txBody>
      </p:sp>
      <p:sp>
        <p:nvSpPr>
          <p:cNvPr id="3" name="Content Placeholder 2"/>
          <p:cNvSpPr>
            <a:spLocks noGrp="1"/>
          </p:cNvSpPr>
          <p:nvPr>
            <p:ph sz="quarter" idx="13"/>
          </p:nvPr>
        </p:nvSpPr>
        <p:spPr>
          <a:xfrm>
            <a:off x="467544" y="980728"/>
            <a:ext cx="8496944" cy="5544616"/>
          </a:xfrm>
        </p:spPr>
        <p:txBody>
          <a:bodyPr>
            <a:normAutofit fontScale="92500" lnSpcReduction="20000"/>
          </a:bodyPr>
          <a:lstStyle/>
          <a:p>
            <a:r>
              <a:rPr lang="id-ID" sz="3200" dirty="0" smtClean="0"/>
              <a:t>Prinsip filosofis </a:t>
            </a:r>
            <a:r>
              <a:rPr lang="id-ID" sz="3200" dirty="0" smtClean="0">
                <a:solidFill>
                  <a:srgbClr val="FF0000"/>
                </a:solidFill>
              </a:rPr>
              <a:t>positivisme </a:t>
            </a:r>
            <a:r>
              <a:rPr lang="id-ID" sz="3200" dirty="0" smtClean="0"/>
              <a:t>pertama kali dikembangkan oleh Francis Bacon (Inggris, 1600) yang berakar pada prinsip empirisme. Di lingkungan ilmu sosial, perintis positivisme adalah August Comte (The Vienna Circle).</a:t>
            </a:r>
          </a:p>
          <a:p>
            <a:r>
              <a:rPr lang="id-ID" sz="3200" dirty="0" smtClean="0"/>
              <a:t>Tesis utama positivisme: ilmu (sains) adalah satu-satunya pengetahuan yang valid, dan fakta-fakta (</a:t>
            </a:r>
            <a:r>
              <a:rPr lang="id-ID" sz="3200" i="1" dirty="0" smtClean="0">
                <a:solidFill>
                  <a:srgbClr val="FFFF00"/>
                </a:solidFill>
              </a:rPr>
              <a:t>facts</a:t>
            </a:r>
            <a:r>
              <a:rPr lang="id-ID" sz="3200" dirty="0" smtClean="0"/>
              <a:t>) sajalah yang dapat menjadi obyek pengetahuan.</a:t>
            </a:r>
          </a:p>
          <a:p>
            <a:r>
              <a:rPr lang="id-ID" sz="3200" dirty="0" smtClean="0"/>
              <a:t>Postivisme menolak keberadaan segala kekuatan atau subyek di belakang fakta, termasuk penggunaan metoda di luar yang digunakan untuk menelaah fakta.</a:t>
            </a:r>
          </a:p>
          <a:p>
            <a:r>
              <a:rPr lang="id-ID" sz="3200" dirty="0" smtClean="0"/>
              <a:t>Dalam tradisi studi HI, positivisme dikenal dengan istilah </a:t>
            </a:r>
            <a:r>
              <a:rPr lang="id-ID" sz="3200" dirty="0" smtClean="0">
                <a:solidFill>
                  <a:srgbClr val="00B0F0"/>
                </a:solidFill>
              </a:rPr>
              <a:t>behavioralisme</a:t>
            </a:r>
            <a:r>
              <a:rPr lang="id-ID" sz="3200" dirty="0" smtClean="0"/>
              <a:t> atau </a:t>
            </a:r>
            <a:r>
              <a:rPr lang="id-ID" sz="3200" dirty="0" smtClean="0">
                <a:solidFill>
                  <a:srgbClr val="00B0F0"/>
                </a:solidFill>
              </a:rPr>
              <a:t>aliran saintifik </a:t>
            </a:r>
            <a:r>
              <a:rPr lang="id-ID" sz="3200" dirty="0" smtClean="0"/>
              <a:t>atau J.C. Johari (1985) menggunakan istilah </a:t>
            </a:r>
            <a:r>
              <a:rPr lang="id-ID" sz="3200" dirty="0" smtClean="0">
                <a:solidFill>
                  <a:srgbClr val="00B0F0"/>
                </a:solidFill>
              </a:rPr>
              <a:t>modernisme</a:t>
            </a:r>
            <a:r>
              <a:rPr lang="id-ID" sz="3200" dirty="0" smtClean="0"/>
              <a:t>.  </a:t>
            </a:r>
            <a:r>
              <a:rPr lang="id-ID" sz="3200" dirty="0" smtClean="0">
                <a:solidFill>
                  <a:srgbClr val="FF0000"/>
                </a:solidFill>
              </a:rPr>
              <a:t> </a:t>
            </a:r>
            <a:endParaRPr lang="id-ID" sz="3200" dirty="0">
              <a:solidFill>
                <a:srgbClr val="FF0000"/>
              </a:solidFill>
            </a:endParaRPr>
          </a:p>
        </p:txBody>
      </p:sp>
    </p:spTree>
    <p:extLst>
      <p:ext uri="{BB962C8B-B14F-4D97-AF65-F5344CB8AC3E}">
        <p14:creationId xmlns:p14="http://schemas.microsoft.com/office/powerpoint/2010/main" val="1821436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xit" presetSubtype="0" fill="hold" nodeType="clickEffect">
                                  <p:stCondLst>
                                    <p:cond delay="0"/>
                                  </p:stCondLst>
                                  <p:childTnLst>
                                    <p:animEffect transition="out" filter="wipe(down)">
                                      <p:cBhvr>
                                        <p:cTn id="13" dur="180" accel="50000">
                                          <p:stCondLst>
                                            <p:cond delay="1820"/>
                                          </p:stCondLst>
                                        </p:cTn>
                                        <p:tgtEl>
                                          <p:spTgt spid="3">
                                            <p:txEl>
                                              <p:pRg st="0" end="0"/>
                                            </p:txEl>
                                          </p:spTgt>
                                        </p:tgtEl>
                                      </p:cBhvr>
                                    </p:animEffect>
                                    <p:anim calcmode="lin" valueType="num">
                                      <p:cBhvr>
                                        <p:cTn id="14" dur="1822" tmFilter="0,0; 0.14,0.31; 0.43,0.73; 0.71,0.91; 1.0,1.0">
                                          <p:stCondLst>
                                            <p:cond delay="0"/>
                                          </p:stCondLst>
                                        </p:cTn>
                                        <p:tgtEl>
                                          <p:spTgt spid="3">
                                            <p:txEl>
                                              <p:pRg st="0" end="0"/>
                                            </p:txEl>
                                          </p:spTgt>
                                        </p:tgtEl>
                                        <p:attrNameLst>
                                          <p:attrName>ppt_x</p:attrName>
                                        </p:attrNameLst>
                                      </p:cBhvr>
                                      <p:tavLst>
                                        <p:tav tm="0">
                                          <p:val>
                                            <p:strVal val="ppt_x"/>
                                          </p:val>
                                        </p:tav>
                                        <p:tav tm="100000">
                                          <p:val>
                                            <p:strVal val="#ppt_x+0.25"/>
                                          </p:val>
                                        </p:tav>
                                      </p:tavLst>
                                    </p:anim>
                                    <p:anim calcmode="lin" valueType="num">
                                      <p:cBhvr>
                                        <p:cTn id="15" dur="178">
                                          <p:stCondLst>
                                            <p:cond delay="1822"/>
                                          </p:stCondLst>
                                        </p:cTn>
                                        <p:tgtEl>
                                          <p:spTgt spid="3">
                                            <p:txEl>
                                              <p:pRg st="0" end="0"/>
                                            </p:txEl>
                                          </p:spTgt>
                                        </p:tgtEl>
                                        <p:attrNameLst>
                                          <p:attrName>ppt_x</p:attrName>
                                        </p:attrNameLst>
                                      </p:cBhvr>
                                      <p:tavLst>
                                        <p:tav tm="0">
                                          <p:val>
                                            <p:strVal val="ppt_x"/>
                                          </p:val>
                                        </p:tav>
                                        <p:tav tm="100000">
                                          <p:val>
                                            <p:strVal val="ppt_x"/>
                                          </p:val>
                                        </p:tav>
                                      </p:tavLst>
                                    </p:anim>
                                    <p:anim calcmode="lin" valueType="num">
                                      <p:cBhvr>
                                        <p:cTn id="16" dur="664" tmFilter="0.0,0.0;0.25,0.07;0.50,0.2;0.75,0.467;1.0,1.0">
                                          <p:stCondLst>
                                            <p:cond delay="0"/>
                                          </p:stCondLst>
                                        </p:cTn>
                                        <p:tgtEl>
                                          <p:spTgt spid="3">
                                            <p:txEl>
                                              <p:pRg st="0" end="0"/>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20" dur="180" accel="50000">
                                          <p:stCondLst>
                                            <p:cond delay="1820"/>
                                          </p:stCondLst>
                                        </p:cTn>
                                        <p:tgtEl>
                                          <p:spTgt spid="3">
                                            <p:txEl>
                                              <p:pRg st="0" end="0"/>
                                            </p:txEl>
                                          </p:spTgt>
                                        </p:tgtEl>
                                        <p:attrNameLst>
                                          <p:attrName>ppt_y</p:attrName>
                                        </p:attrNameLst>
                                      </p:cBhvr>
                                      <p:tavLst>
                                        <p:tav tm="0">
                                          <p:val>
                                            <p:strVal val="ppt_y"/>
                                          </p:val>
                                        </p:tav>
                                        <p:tav tm="100000">
                                          <p:val>
                                            <p:strVal val="ppt_y+ppt_h"/>
                                          </p:val>
                                        </p:tav>
                                      </p:tavLst>
                                    </p:anim>
                                    <p:animScale>
                                      <p:cBhvr>
                                        <p:cTn id="21" dur="26">
                                          <p:stCondLst>
                                            <p:cond delay="620"/>
                                          </p:stCondLst>
                                        </p:cTn>
                                        <p:tgtEl>
                                          <p:spTgt spid="3">
                                            <p:txEl>
                                              <p:pRg st="0" end="0"/>
                                            </p:txEl>
                                          </p:spTgt>
                                        </p:tgtEl>
                                      </p:cBhvr>
                                      <p:to x="100000" y="60000"/>
                                    </p:animScale>
                                    <p:animScale>
                                      <p:cBhvr>
                                        <p:cTn id="22" dur="166" decel="50000">
                                          <p:stCondLst>
                                            <p:cond delay="64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set>
                                      <p:cBhvr>
                                        <p:cTn id="29"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6" presetClass="exit" presetSubtype="0" fill="hold" nodeType="clickEffect">
                                  <p:stCondLst>
                                    <p:cond delay="0"/>
                                  </p:stCondLst>
                                  <p:childTnLst>
                                    <p:animEffect transition="out" filter="wipe(down)">
                                      <p:cBhvr>
                                        <p:cTn id="33" dur="180" accel="50000">
                                          <p:stCondLst>
                                            <p:cond delay="1820"/>
                                          </p:stCondLst>
                                        </p:cTn>
                                        <p:tgtEl>
                                          <p:spTgt spid="3">
                                            <p:txEl>
                                              <p:pRg st="1" end="1"/>
                                            </p:txEl>
                                          </p:spTgt>
                                        </p:tgtEl>
                                      </p:cBhvr>
                                    </p:animEffect>
                                    <p:anim calcmode="lin" valueType="num">
                                      <p:cBhvr>
                                        <p:cTn id="34" dur="1822" tmFilter="0,0; 0.14,0.31; 0.43,0.73; 0.71,0.91; 1.0,1.0">
                                          <p:stCondLst>
                                            <p:cond delay="0"/>
                                          </p:stCondLst>
                                        </p:cTn>
                                        <p:tgtEl>
                                          <p:spTgt spid="3">
                                            <p:txEl>
                                              <p:pRg st="1" end="1"/>
                                            </p:txEl>
                                          </p:spTgt>
                                        </p:tgtEl>
                                        <p:attrNameLst>
                                          <p:attrName>ppt_x</p:attrName>
                                        </p:attrNameLst>
                                      </p:cBhvr>
                                      <p:tavLst>
                                        <p:tav tm="0">
                                          <p:val>
                                            <p:strVal val="ppt_x"/>
                                          </p:val>
                                        </p:tav>
                                        <p:tav tm="100000">
                                          <p:val>
                                            <p:strVal val="#ppt_x+0.25"/>
                                          </p:val>
                                        </p:tav>
                                      </p:tavLst>
                                    </p:anim>
                                    <p:anim calcmode="lin" valueType="num">
                                      <p:cBhvr>
                                        <p:cTn id="35" dur="178">
                                          <p:stCondLst>
                                            <p:cond delay="1822"/>
                                          </p:stCondLst>
                                        </p:cTn>
                                        <p:tgtEl>
                                          <p:spTgt spid="3">
                                            <p:txEl>
                                              <p:pRg st="1" end="1"/>
                                            </p:txEl>
                                          </p:spTgt>
                                        </p:tgtEl>
                                        <p:attrNameLst>
                                          <p:attrName>ppt_x</p:attrName>
                                        </p:attrNameLst>
                                      </p:cBhvr>
                                      <p:tavLst>
                                        <p:tav tm="0">
                                          <p:val>
                                            <p:strVal val="ppt_x"/>
                                          </p:val>
                                        </p:tav>
                                        <p:tav tm="100000">
                                          <p:val>
                                            <p:strVal val="ppt_x"/>
                                          </p:val>
                                        </p:tav>
                                      </p:tavLst>
                                    </p:anim>
                                    <p:anim calcmode="lin" valueType="num">
                                      <p:cBhvr>
                                        <p:cTn id="36" dur="664" tmFilter="0.0,0.0;0.25,0.07;0.50,0.2;0.75,0.467;1.0,1.0">
                                          <p:stCondLst>
                                            <p:cond delay="0"/>
                                          </p:stCondLst>
                                        </p:cTn>
                                        <p:tgtEl>
                                          <p:spTgt spid="3">
                                            <p:txEl>
                                              <p:pRg st="1" end="1"/>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37" dur="664" tmFilter="0, 0; 0.125,0.2665; 0.25,0.4; 0.375,0.465; 0.5,0.5;  0.625,0.535; 0.75,0.6; 0.875,0.7335; 1,1">
                                          <p:stCondLst>
                                            <p:cond delay="664"/>
                                          </p:stCondLst>
                                        </p:cTn>
                                        <p:tgtEl>
                                          <p:spTgt spid="3">
                                            <p:txEl>
                                              <p:pRg st="1" end="1"/>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38" dur="332" tmFilter="0, 0; 0.125,0.2665; 0.25,0.4; 0.375,0.465; 0.5,0.5;  0.625,0.535; 0.75,0.6; 0.875,0.7335; 1,1">
                                          <p:stCondLst>
                                            <p:cond delay="1324"/>
                                          </p:stCondLst>
                                        </p:cTn>
                                        <p:tgtEl>
                                          <p:spTgt spid="3">
                                            <p:txEl>
                                              <p:pRg st="1" end="1"/>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39" dur="164" tmFilter="0, 0; 0.125,0.2665; 0.25,0.4; 0.375,0.465; 0.5,0.5;  0.625,0.535; 0.75,0.6; 0.875,0.7335; 1,1">
                                          <p:stCondLst>
                                            <p:cond delay="1656"/>
                                          </p:stCondLst>
                                        </p:cTn>
                                        <p:tgtEl>
                                          <p:spTgt spid="3">
                                            <p:txEl>
                                              <p:pRg st="1" end="1"/>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40" dur="180" accel="50000">
                                          <p:stCondLst>
                                            <p:cond delay="1820"/>
                                          </p:stCondLst>
                                        </p:cTn>
                                        <p:tgtEl>
                                          <p:spTgt spid="3">
                                            <p:txEl>
                                              <p:pRg st="1" end="1"/>
                                            </p:txEl>
                                          </p:spTgt>
                                        </p:tgtEl>
                                        <p:attrNameLst>
                                          <p:attrName>ppt_y</p:attrName>
                                        </p:attrNameLst>
                                      </p:cBhvr>
                                      <p:tavLst>
                                        <p:tav tm="0">
                                          <p:val>
                                            <p:strVal val="ppt_y"/>
                                          </p:val>
                                        </p:tav>
                                        <p:tav tm="100000">
                                          <p:val>
                                            <p:strVal val="ppt_y+ppt_h"/>
                                          </p:val>
                                        </p:tav>
                                      </p:tavLst>
                                    </p:anim>
                                    <p:animScale>
                                      <p:cBhvr>
                                        <p:cTn id="41" dur="26">
                                          <p:stCondLst>
                                            <p:cond delay="620"/>
                                          </p:stCondLst>
                                        </p:cTn>
                                        <p:tgtEl>
                                          <p:spTgt spid="3">
                                            <p:txEl>
                                              <p:pRg st="1" end="1"/>
                                            </p:txEl>
                                          </p:spTgt>
                                        </p:tgtEl>
                                      </p:cBhvr>
                                      <p:to x="100000" y="60000"/>
                                    </p:animScale>
                                    <p:animScale>
                                      <p:cBhvr>
                                        <p:cTn id="42" dur="166" decel="50000">
                                          <p:stCondLst>
                                            <p:cond delay="646"/>
                                          </p:stCondLst>
                                        </p:cTn>
                                        <p:tgtEl>
                                          <p:spTgt spid="3">
                                            <p:txEl>
                                              <p:pRg st="1" end="1"/>
                                            </p:txEl>
                                          </p:spTgt>
                                        </p:tgtEl>
                                      </p:cBhvr>
                                      <p:to x="100000" y="100000"/>
                                    </p:animScale>
                                    <p:animScale>
                                      <p:cBhvr>
                                        <p:cTn id="43" dur="26">
                                          <p:stCondLst>
                                            <p:cond delay="1312"/>
                                          </p:stCondLst>
                                        </p:cTn>
                                        <p:tgtEl>
                                          <p:spTgt spid="3">
                                            <p:txEl>
                                              <p:pRg st="1" end="1"/>
                                            </p:txEl>
                                          </p:spTgt>
                                        </p:tgtEl>
                                      </p:cBhvr>
                                      <p:to x="100000" y="80000"/>
                                    </p:animScale>
                                    <p:animScale>
                                      <p:cBhvr>
                                        <p:cTn id="44" dur="166" decel="50000">
                                          <p:stCondLst>
                                            <p:cond delay="1338"/>
                                          </p:stCondLst>
                                        </p:cTn>
                                        <p:tgtEl>
                                          <p:spTgt spid="3">
                                            <p:txEl>
                                              <p:pRg st="1" end="1"/>
                                            </p:txEl>
                                          </p:spTgt>
                                        </p:tgtEl>
                                      </p:cBhvr>
                                      <p:to x="100000" y="100000"/>
                                    </p:animScale>
                                    <p:animScale>
                                      <p:cBhvr>
                                        <p:cTn id="45" dur="26">
                                          <p:stCondLst>
                                            <p:cond delay="1642"/>
                                          </p:stCondLst>
                                        </p:cTn>
                                        <p:tgtEl>
                                          <p:spTgt spid="3">
                                            <p:txEl>
                                              <p:pRg st="1" end="1"/>
                                            </p:txEl>
                                          </p:spTgt>
                                        </p:tgtEl>
                                      </p:cBhvr>
                                      <p:to x="100000" y="90000"/>
                                    </p:animScale>
                                    <p:animScale>
                                      <p:cBhvr>
                                        <p:cTn id="46" dur="166" decel="50000">
                                          <p:stCondLst>
                                            <p:cond delay="1668"/>
                                          </p:stCondLst>
                                        </p:cTn>
                                        <p:tgtEl>
                                          <p:spTgt spid="3">
                                            <p:txEl>
                                              <p:pRg st="1" end="1"/>
                                            </p:txEl>
                                          </p:spTgt>
                                        </p:tgtEl>
                                      </p:cBhvr>
                                      <p:to x="100000" y="100000"/>
                                    </p:animScale>
                                    <p:animScale>
                                      <p:cBhvr>
                                        <p:cTn id="47" dur="26">
                                          <p:stCondLst>
                                            <p:cond delay="1808"/>
                                          </p:stCondLst>
                                        </p:cTn>
                                        <p:tgtEl>
                                          <p:spTgt spid="3">
                                            <p:txEl>
                                              <p:pRg st="1" end="1"/>
                                            </p:txEl>
                                          </p:spTgt>
                                        </p:tgtEl>
                                      </p:cBhvr>
                                      <p:to x="100000" y="95000"/>
                                    </p:animScale>
                                    <p:animScale>
                                      <p:cBhvr>
                                        <p:cTn id="48" dur="166" decel="50000">
                                          <p:stCondLst>
                                            <p:cond delay="1834"/>
                                          </p:stCondLst>
                                        </p:cTn>
                                        <p:tgtEl>
                                          <p:spTgt spid="3">
                                            <p:txEl>
                                              <p:pRg st="1" end="1"/>
                                            </p:txEl>
                                          </p:spTgt>
                                        </p:tgtEl>
                                      </p:cBhvr>
                                      <p:to x="100000" y="100000"/>
                                    </p:animScale>
                                    <p:set>
                                      <p:cBhvr>
                                        <p:cTn id="49" dur="1" fill="hold">
                                          <p:stCondLst>
                                            <p:cond delay="1999"/>
                                          </p:stCondLst>
                                        </p:cTn>
                                        <p:tgtEl>
                                          <p:spTgt spid="3">
                                            <p:txEl>
                                              <p:pRg st="1" end="1"/>
                                            </p:txEl>
                                          </p:spTgt>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6" presetClass="exit" presetSubtype="0" fill="hold" nodeType="clickEffect">
                                  <p:stCondLst>
                                    <p:cond delay="0"/>
                                  </p:stCondLst>
                                  <p:childTnLst>
                                    <p:animEffect transition="out" filter="wipe(down)">
                                      <p:cBhvr>
                                        <p:cTn id="53" dur="180" accel="50000">
                                          <p:stCondLst>
                                            <p:cond delay="1820"/>
                                          </p:stCondLst>
                                        </p:cTn>
                                        <p:tgtEl>
                                          <p:spTgt spid="3">
                                            <p:txEl>
                                              <p:pRg st="2" end="2"/>
                                            </p:txEl>
                                          </p:spTgt>
                                        </p:tgtEl>
                                      </p:cBhvr>
                                    </p:animEffect>
                                    <p:anim calcmode="lin" valueType="num">
                                      <p:cBhvr>
                                        <p:cTn id="54" dur="1822" tmFilter="0,0; 0.14,0.31; 0.43,0.73; 0.71,0.91; 1.0,1.0">
                                          <p:stCondLst>
                                            <p:cond delay="0"/>
                                          </p:stCondLst>
                                        </p:cTn>
                                        <p:tgtEl>
                                          <p:spTgt spid="3">
                                            <p:txEl>
                                              <p:pRg st="2" end="2"/>
                                            </p:txEl>
                                          </p:spTgt>
                                        </p:tgtEl>
                                        <p:attrNameLst>
                                          <p:attrName>ppt_x</p:attrName>
                                        </p:attrNameLst>
                                      </p:cBhvr>
                                      <p:tavLst>
                                        <p:tav tm="0">
                                          <p:val>
                                            <p:strVal val="ppt_x"/>
                                          </p:val>
                                        </p:tav>
                                        <p:tav tm="100000">
                                          <p:val>
                                            <p:strVal val="#ppt_x+0.25"/>
                                          </p:val>
                                        </p:tav>
                                      </p:tavLst>
                                    </p:anim>
                                    <p:anim calcmode="lin" valueType="num">
                                      <p:cBhvr>
                                        <p:cTn id="55" dur="178">
                                          <p:stCondLst>
                                            <p:cond delay="1822"/>
                                          </p:stCondLst>
                                        </p:cTn>
                                        <p:tgtEl>
                                          <p:spTgt spid="3">
                                            <p:txEl>
                                              <p:pRg st="2" end="2"/>
                                            </p:txEl>
                                          </p:spTgt>
                                        </p:tgtEl>
                                        <p:attrNameLst>
                                          <p:attrName>ppt_x</p:attrName>
                                        </p:attrNameLst>
                                      </p:cBhvr>
                                      <p:tavLst>
                                        <p:tav tm="0">
                                          <p:val>
                                            <p:strVal val="ppt_x"/>
                                          </p:val>
                                        </p:tav>
                                        <p:tav tm="100000">
                                          <p:val>
                                            <p:strVal val="ppt_x"/>
                                          </p:val>
                                        </p:tav>
                                      </p:tavLst>
                                    </p:anim>
                                    <p:anim calcmode="lin" valueType="num">
                                      <p:cBhvr>
                                        <p:cTn id="56" dur="664" tmFilter="0.0,0.0;0.25,0.07;0.50,0.2;0.75,0.467;1.0,1.0">
                                          <p:stCondLst>
                                            <p:cond delay="0"/>
                                          </p:stCondLst>
                                        </p:cTn>
                                        <p:tgtEl>
                                          <p:spTgt spid="3">
                                            <p:txEl>
                                              <p:pRg st="2" end="2"/>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57" dur="664" tmFilter="0, 0; 0.125,0.2665; 0.25,0.4; 0.375,0.465; 0.5,0.5;  0.625,0.535; 0.75,0.6; 0.875,0.7335; 1,1">
                                          <p:stCondLst>
                                            <p:cond delay="664"/>
                                          </p:stCondLst>
                                        </p:cTn>
                                        <p:tgtEl>
                                          <p:spTgt spid="3">
                                            <p:txEl>
                                              <p:pRg st="2" end="2"/>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58" dur="332" tmFilter="0, 0; 0.125,0.2665; 0.25,0.4; 0.375,0.465; 0.5,0.5;  0.625,0.535; 0.75,0.6; 0.875,0.7335; 1,1">
                                          <p:stCondLst>
                                            <p:cond delay="1324"/>
                                          </p:stCondLst>
                                        </p:cTn>
                                        <p:tgtEl>
                                          <p:spTgt spid="3">
                                            <p:txEl>
                                              <p:pRg st="2" end="2"/>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59" dur="164" tmFilter="0, 0; 0.125,0.2665; 0.25,0.4; 0.375,0.465; 0.5,0.5;  0.625,0.535; 0.75,0.6; 0.875,0.7335; 1,1">
                                          <p:stCondLst>
                                            <p:cond delay="1656"/>
                                          </p:stCondLst>
                                        </p:cTn>
                                        <p:tgtEl>
                                          <p:spTgt spid="3">
                                            <p:txEl>
                                              <p:pRg st="2" end="2"/>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60" dur="180" accel="50000">
                                          <p:stCondLst>
                                            <p:cond delay="1820"/>
                                          </p:stCondLst>
                                        </p:cTn>
                                        <p:tgtEl>
                                          <p:spTgt spid="3">
                                            <p:txEl>
                                              <p:pRg st="2" end="2"/>
                                            </p:txEl>
                                          </p:spTgt>
                                        </p:tgtEl>
                                        <p:attrNameLst>
                                          <p:attrName>ppt_y</p:attrName>
                                        </p:attrNameLst>
                                      </p:cBhvr>
                                      <p:tavLst>
                                        <p:tav tm="0">
                                          <p:val>
                                            <p:strVal val="ppt_y"/>
                                          </p:val>
                                        </p:tav>
                                        <p:tav tm="100000">
                                          <p:val>
                                            <p:strVal val="ppt_y+ppt_h"/>
                                          </p:val>
                                        </p:tav>
                                      </p:tavLst>
                                    </p:anim>
                                    <p:animScale>
                                      <p:cBhvr>
                                        <p:cTn id="61" dur="26">
                                          <p:stCondLst>
                                            <p:cond delay="620"/>
                                          </p:stCondLst>
                                        </p:cTn>
                                        <p:tgtEl>
                                          <p:spTgt spid="3">
                                            <p:txEl>
                                              <p:pRg st="2" end="2"/>
                                            </p:txEl>
                                          </p:spTgt>
                                        </p:tgtEl>
                                      </p:cBhvr>
                                      <p:to x="100000" y="60000"/>
                                    </p:animScale>
                                    <p:animScale>
                                      <p:cBhvr>
                                        <p:cTn id="62" dur="166" decel="50000">
                                          <p:stCondLst>
                                            <p:cond delay="646"/>
                                          </p:stCondLst>
                                        </p:cTn>
                                        <p:tgtEl>
                                          <p:spTgt spid="3">
                                            <p:txEl>
                                              <p:pRg st="2" end="2"/>
                                            </p:txEl>
                                          </p:spTgt>
                                        </p:tgtEl>
                                      </p:cBhvr>
                                      <p:to x="100000" y="100000"/>
                                    </p:animScale>
                                    <p:animScale>
                                      <p:cBhvr>
                                        <p:cTn id="63" dur="26">
                                          <p:stCondLst>
                                            <p:cond delay="1312"/>
                                          </p:stCondLst>
                                        </p:cTn>
                                        <p:tgtEl>
                                          <p:spTgt spid="3">
                                            <p:txEl>
                                              <p:pRg st="2" end="2"/>
                                            </p:txEl>
                                          </p:spTgt>
                                        </p:tgtEl>
                                      </p:cBhvr>
                                      <p:to x="100000" y="80000"/>
                                    </p:animScale>
                                    <p:animScale>
                                      <p:cBhvr>
                                        <p:cTn id="64" dur="166" decel="50000">
                                          <p:stCondLst>
                                            <p:cond delay="1338"/>
                                          </p:stCondLst>
                                        </p:cTn>
                                        <p:tgtEl>
                                          <p:spTgt spid="3">
                                            <p:txEl>
                                              <p:pRg st="2" end="2"/>
                                            </p:txEl>
                                          </p:spTgt>
                                        </p:tgtEl>
                                      </p:cBhvr>
                                      <p:to x="100000" y="100000"/>
                                    </p:animScale>
                                    <p:animScale>
                                      <p:cBhvr>
                                        <p:cTn id="65" dur="26">
                                          <p:stCondLst>
                                            <p:cond delay="1642"/>
                                          </p:stCondLst>
                                        </p:cTn>
                                        <p:tgtEl>
                                          <p:spTgt spid="3">
                                            <p:txEl>
                                              <p:pRg st="2" end="2"/>
                                            </p:txEl>
                                          </p:spTgt>
                                        </p:tgtEl>
                                      </p:cBhvr>
                                      <p:to x="100000" y="90000"/>
                                    </p:animScale>
                                    <p:animScale>
                                      <p:cBhvr>
                                        <p:cTn id="66" dur="166" decel="50000">
                                          <p:stCondLst>
                                            <p:cond delay="1668"/>
                                          </p:stCondLst>
                                        </p:cTn>
                                        <p:tgtEl>
                                          <p:spTgt spid="3">
                                            <p:txEl>
                                              <p:pRg st="2" end="2"/>
                                            </p:txEl>
                                          </p:spTgt>
                                        </p:tgtEl>
                                      </p:cBhvr>
                                      <p:to x="100000" y="100000"/>
                                    </p:animScale>
                                    <p:animScale>
                                      <p:cBhvr>
                                        <p:cTn id="67" dur="26">
                                          <p:stCondLst>
                                            <p:cond delay="1808"/>
                                          </p:stCondLst>
                                        </p:cTn>
                                        <p:tgtEl>
                                          <p:spTgt spid="3">
                                            <p:txEl>
                                              <p:pRg st="2" end="2"/>
                                            </p:txEl>
                                          </p:spTgt>
                                        </p:tgtEl>
                                      </p:cBhvr>
                                      <p:to x="100000" y="95000"/>
                                    </p:animScale>
                                    <p:animScale>
                                      <p:cBhvr>
                                        <p:cTn id="68" dur="166" decel="50000">
                                          <p:stCondLst>
                                            <p:cond delay="1834"/>
                                          </p:stCondLst>
                                        </p:cTn>
                                        <p:tgtEl>
                                          <p:spTgt spid="3">
                                            <p:txEl>
                                              <p:pRg st="2" end="2"/>
                                            </p:txEl>
                                          </p:spTgt>
                                        </p:tgtEl>
                                      </p:cBhvr>
                                      <p:to x="100000" y="100000"/>
                                    </p:animScale>
                                    <p:set>
                                      <p:cBhvr>
                                        <p:cTn id="69" dur="1" fill="hold">
                                          <p:stCondLst>
                                            <p:cond delay="1999"/>
                                          </p:stCondLst>
                                        </p:cTn>
                                        <p:tgtEl>
                                          <p:spTgt spid="3">
                                            <p:txEl>
                                              <p:pRg st="2" end="2"/>
                                            </p:txEl>
                                          </p:spTgt>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26" presetClass="exit" presetSubtype="0" fill="hold" nodeType="clickEffect">
                                  <p:stCondLst>
                                    <p:cond delay="0"/>
                                  </p:stCondLst>
                                  <p:childTnLst>
                                    <p:animEffect transition="out" filter="wipe(down)">
                                      <p:cBhvr>
                                        <p:cTn id="73" dur="180" accel="50000">
                                          <p:stCondLst>
                                            <p:cond delay="1820"/>
                                          </p:stCondLst>
                                        </p:cTn>
                                        <p:tgtEl>
                                          <p:spTgt spid="3">
                                            <p:txEl>
                                              <p:pRg st="3" end="3"/>
                                            </p:txEl>
                                          </p:spTgt>
                                        </p:tgtEl>
                                      </p:cBhvr>
                                    </p:animEffect>
                                    <p:anim calcmode="lin" valueType="num">
                                      <p:cBhvr>
                                        <p:cTn id="74" dur="1822" tmFilter="0,0; 0.14,0.31; 0.43,0.73; 0.71,0.91; 1.0,1.0">
                                          <p:stCondLst>
                                            <p:cond delay="0"/>
                                          </p:stCondLst>
                                        </p:cTn>
                                        <p:tgtEl>
                                          <p:spTgt spid="3">
                                            <p:txEl>
                                              <p:pRg st="3" end="3"/>
                                            </p:txEl>
                                          </p:spTgt>
                                        </p:tgtEl>
                                        <p:attrNameLst>
                                          <p:attrName>ppt_x</p:attrName>
                                        </p:attrNameLst>
                                      </p:cBhvr>
                                      <p:tavLst>
                                        <p:tav tm="0">
                                          <p:val>
                                            <p:strVal val="ppt_x"/>
                                          </p:val>
                                        </p:tav>
                                        <p:tav tm="100000">
                                          <p:val>
                                            <p:strVal val="#ppt_x+0.25"/>
                                          </p:val>
                                        </p:tav>
                                      </p:tavLst>
                                    </p:anim>
                                    <p:anim calcmode="lin" valueType="num">
                                      <p:cBhvr>
                                        <p:cTn id="75" dur="178">
                                          <p:stCondLst>
                                            <p:cond delay="1822"/>
                                          </p:stCondLst>
                                        </p:cTn>
                                        <p:tgtEl>
                                          <p:spTgt spid="3">
                                            <p:txEl>
                                              <p:pRg st="3" end="3"/>
                                            </p:txEl>
                                          </p:spTgt>
                                        </p:tgtEl>
                                        <p:attrNameLst>
                                          <p:attrName>ppt_x</p:attrName>
                                        </p:attrNameLst>
                                      </p:cBhvr>
                                      <p:tavLst>
                                        <p:tav tm="0">
                                          <p:val>
                                            <p:strVal val="ppt_x"/>
                                          </p:val>
                                        </p:tav>
                                        <p:tav tm="100000">
                                          <p:val>
                                            <p:strVal val="ppt_x"/>
                                          </p:val>
                                        </p:tav>
                                      </p:tavLst>
                                    </p:anim>
                                    <p:anim calcmode="lin" valueType="num">
                                      <p:cBhvr>
                                        <p:cTn id="76" dur="664" tmFilter="0.0,0.0;0.25,0.07;0.50,0.2;0.75,0.467;1.0,1.0">
                                          <p:stCondLst>
                                            <p:cond delay="0"/>
                                          </p:stCondLst>
                                        </p:cTn>
                                        <p:tgtEl>
                                          <p:spTgt spid="3">
                                            <p:txEl>
                                              <p:pRg st="3" end="3"/>
                                            </p:txEl>
                                          </p:spTgt>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77" dur="664" tmFilter="0, 0; 0.125,0.2665; 0.25,0.4; 0.375,0.465; 0.5,0.5;  0.625,0.535; 0.75,0.6; 0.875,0.7335; 1,1">
                                          <p:stCondLst>
                                            <p:cond delay="664"/>
                                          </p:stCondLst>
                                        </p:cTn>
                                        <p:tgtEl>
                                          <p:spTgt spid="3">
                                            <p:txEl>
                                              <p:pRg st="3" end="3"/>
                                            </p:txEl>
                                          </p:spTgt>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78" dur="332" tmFilter="0, 0; 0.125,0.2665; 0.25,0.4; 0.375,0.465; 0.5,0.5;  0.625,0.535; 0.75,0.6; 0.875,0.7335; 1,1">
                                          <p:stCondLst>
                                            <p:cond delay="1324"/>
                                          </p:stCondLst>
                                        </p:cTn>
                                        <p:tgtEl>
                                          <p:spTgt spid="3">
                                            <p:txEl>
                                              <p:pRg st="3" end="3"/>
                                            </p:txEl>
                                          </p:spTgt>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79" dur="164" tmFilter="0, 0; 0.125,0.2665; 0.25,0.4; 0.375,0.465; 0.5,0.5;  0.625,0.535; 0.75,0.6; 0.875,0.7335; 1,1">
                                          <p:stCondLst>
                                            <p:cond delay="1656"/>
                                          </p:stCondLst>
                                        </p:cTn>
                                        <p:tgtEl>
                                          <p:spTgt spid="3">
                                            <p:txEl>
                                              <p:pRg st="3" end="3"/>
                                            </p:txEl>
                                          </p:spTgt>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80" dur="180" accel="50000">
                                          <p:stCondLst>
                                            <p:cond delay="1820"/>
                                          </p:stCondLst>
                                        </p:cTn>
                                        <p:tgtEl>
                                          <p:spTgt spid="3">
                                            <p:txEl>
                                              <p:pRg st="3" end="3"/>
                                            </p:txEl>
                                          </p:spTgt>
                                        </p:tgtEl>
                                        <p:attrNameLst>
                                          <p:attrName>ppt_y</p:attrName>
                                        </p:attrNameLst>
                                      </p:cBhvr>
                                      <p:tavLst>
                                        <p:tav tm="0">
                                          <p:val>
                                            <p:strVal val="ppt_y"/>
                                          </p:val>
                                        </p:tav>
                                        <p:tav tm="100000">
                                          <p:val>
                                            <p:strVal val="ppt_y+ppt_h"/>
                                          </p:val>
                                        </p:tav>
                                      </p:tavLst>
                                    </p:anim>
                                    <p:animScale>
                                      <p:cBhvr>
                                        <p:cTn id="81" dur="26">
                                          <p:stCondLst>
                                            <p:cond delay="620"/>
                                          </p:stCondLst>
                                        </p:cTn>
                                        <p:tgtEl>
                                          <p:spTgt spid="3">
                                            <p:txEl>
                                              <p:pRg st="3" end="3"/>
                                            </p:txEl>
                                          </p:spTgt>
                                        </p:tgtEl>
                                      </p:cBhvr>
                                      <p:to x="100000" y="60000"/>
                                    </p:animScale>
                                    <p:animScale>
                                      <p:cBhvr>
                                        <p:cTn id="82" dur="166" decel="50000">
                                          <p:stCondLst>
                                            <p:cond delay="646"/>
                                          </p:stCondLst>
                                        </p:cTn>
                                        <p:tgtEl>
                                          <p:spTgt spid="3">
                                            <p:txEl>
                                              <p:pRg st="3" end="3"/>
                                            </p:txEl>
                                          </p:spTgt>
                                        </p:tgtEl>
                                      </p:cBhvr>
                                      <p:to x="100000" y="100000"/>
                                    </p:animScale>
                                    <p:animScale>
                                      <p:cBhvr>
                                        <p:cTn id="83" dur="26">
                                          <p:stCondLst>
                                            <p:cond delay="1312"/>
                                          </p:stCondLst>
                                        </p:cTn>
                                        <p:tgtEl>
                                          <p:spTgt spid="3">
                                            <p:txEl>
                                              <p:pRg st="3" end="3"/>
                                            </p:txEl>
                                          </p:spTgt>
                                        </p:tgtEl>
                                      </p:cBhvr>
                                      <p:to x="100000" y="80000"/>
                                    </p:animScale>
                                    <p:animScale>
                                      <p:cBhvr>
                                        <p:cTn id="84" dur="166" decel="50000">
                                          <p:stCondLst>
                                            <p:cond delay="1338"/>
                                          </p:stCondLst>
                                        </p:cTn>
                                        <p:tgtEl>
                                          <p:spTgt spid="3">
                                            <p:txEl>
                                              <p:pRg st="3" end="3"/>
                                            </p:txEl>
                                          </p:spTgt>
                                        </p:tgtEl>
                                      </p:cBhvr>
                                      <p:to x="100000" y="100000"/>
                                    </p:animScale>
                                    <p:animScale>
                                      <p:cBhvr>
                                        <p:cTn id="85" dur="26">
                                          <p:stCondLst>
                                            <p:cond delay="1642"/>
                                          </p:stCondLst>
                                        </p:cTn>
                                        <p:tgtEl>
                                          <p:spTgt spid="3">
                                            <p:txEl>
                                              <p:pRg st="3" end="3"/>
                                            </p:txEl>
                                          </p:spTgt>
                                        </p:tgtEl>
                                      </p:cBhvr>
                                      <p:to x="100000" y="90000"/>
                                    </p:animScale>
                                    <p:animScale>
                                      <p:cBhvr>
                                        <p:cTn id="86" dur="166" decel="50000">
                                          <p:stCondLst>
                                            <p:cond delay="1668"/>
                                          </p:stCondLst>
                                        </p:cTn>
                                        <p:tgtEl>
                                          <p:spTgt spid="3">
                                            <p:txEl>
                                              <p:pRg st="3" end="3"/>
                                            </p:txEl>
                                          </p:spTgt>
                                        </p:tgtEl>
                                      </p:cBhvr>
                                      <p:to x="100000" y="100000"/>
                                    </p:animScale>
                                    <p:animScale>
                                      <p:cBhvr>
                                        <p:cTn id="87" dur="26">
                                          <p:stCondLst>
                                            <p:cond delay="1808"/>
                                          </p:stCondLst>
                                        </p:cTn>
                                        <p:tgtEl>
                                          <p:spTgt spid="3">
                                            <p:txEl>
                                              <p:pRg st="3" end="3"/>
                                            </p:txEl>
                                          </p:spTgt>
                                        </p:tgtEl>
                                      </p:cBhvr>
                                      <p:to x="100000" y="95000"/>
                                    </p:animScale>
                                    <p:animScale>
                                      <p:cBhvr>
                                        <p:cTn id="88" dur="166" decel="50000">
                                          <p:stCondLst>
                                            <p:cond delay="1834"/>
                                          </p:stCondLst>
                                        </p:cTn>
                                        <p:tgtEl>
                                          <p:spTgt spid="3">
                                            <p:txEl>
                                              <p:pRg st="3" end="3"/>
                                            </p:txEl>
                                          </p:spTgt>
                                        </p:tgtEl>
                                      </p:cBhvr>
                                      <p:to x="100000" y="100000"/>
                                    </p:animScale>
                                    <p:set>
                                      <p:cBhvr>
                                        <p:cTn id="89" dur="1" fill="hold">
                                          <p:stCondLst>
                                            <p:cond delay="19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pPr algn="ctr"/>
            <a:r>
              <a:rPr lang="id-ID" sz="4400" dirty="0" smtClean="0">
                <a:solidFill>
                  <a:srgbClr val="FFFF00"/>
                </a:solidFill>
              </a:rPr>
              <a:t>POSITIVISME-2</a:t>
            </a:r>
            <a:endParaRPr lang="id-ID" sz="4400" dirty="0">
              <a:solidFill>
                <a:srgbClr val="FFFF00"/>
              </a:solidFill>
            </a:endParaRPr>
          </a:p>
        </p:txBody>
      </p:sp>
      <p:sp>
        <p:nvSpPr>
          <p:cNvPr id="3" name="Content Placeholder 2"/>
          <p:cNvSpPr>
            <a:spLocks noGrp="1"/>
          </p:cNvSpPr>
          <p:nvPr>
            <p:ph sz="quarter" idx="13"/>
          </p:nvPr>
        </p:nvSpPr>
        <p:spPr>
          <a:xfrm>
            <a:off x="467544" y="1052736"/>
            <a:ext cx="8568952" cy="5688632"/>
          </a:xfrm>
        </p:spPr>
        <p:txBody>
          <a:bodyPr>
            <a:normAutofit fontScale="85000" lnSpcReduction="20000"/>
          </a:bodyPr>
          <a:lstStyle/>
          <a:p>
            <a:r>
              <a:rPr lang="id-ID" sz="3200" dirty="0" smtClean="0"/>
              <a:t>Behavioralisme dalam studi HI merupakan kritik atau gerakan protes terhadap analisis tradisional (historisisme) yang mengandalkan intuisi dan </a:t>
            </a:r>
            <a:r>
              <a:rPr lang="id-ID" sz="3200" i="1" dirty="0" smtClean="0"/>
              <a:t>insight</a:t>
            </a:r>
            <a:r>
              <a:rPr lang="id-ID" sz="3200" dirty="0" smtClean="0"/>
              <a:t>.</a:t>
            </a:r>
          </a:p>
          <a:p>
            <a:r>
              <a:rPr lang="id-ID" sz="3200" dirty="0" smtClean="0"/>
              <a:t>Perintis behavioralisme atau aliran saintifik dalam studi HI diantaranya: J. David Singer, Ole Holsti, Melvin Small, Richard Snyder dan James N. Rosenau.</a:t>
            </a:r>
          </a:p>
          <a:p>
            <a:r>
              <a:rPr lang="id-ID" sz="3200" dirty="0" smtClean="0"/>
              <a:t>Kaum behavioralis dalam studi HI mempercayai penggunaan metoda empiris, logika berfikir deduktif, dan pengujian komprehensif terhadap hipotesis. Setiap teori atau prinsip HI harus selalu dikonfirmasi melalui pengujian dan observasi secara berulang (terus menerus).</a:t>
            </a:r>
          </a:p>
          <a:p>
            <a:r>
              <a:rPr lang="id-ID" sz="3200" dirty="0" smtClean="0"/>
              <a:t>Behavioralisme menekankan pentingnya operasionalisasi konsep melalui pengukuran variabel-variabel secara presisi. Inilah yang membuat teknik-teknik statistik, matematik, dan ilmu komputer dibutuhkan dalam analisis HI.  </a:t>
            </a:r>
          </a:p>
          <a:p>
            <a:endParaRPr lang="id-ID" sz="3200" dirty="0"/>
          </a:p>
        </p:txBody>
      </p:sp>
    </p:spTree>
    <p:extLst>
      <p:ext uri="{BB962C8B-B14F-4D97-AF65-F5344CB8AC3E}">
        <p14:creationId xmlns:p14="http://schemas.microsoft.com/office/powerpoint/2010/main" val="111431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wipe(down)">
                                      <p:cBhvr>
                                        <p:cTn id="33" dur="580">
                                          <p:stCondLst>
                                            <p:cond delay="0"/>
                                          </p:stCondLst>
                                        </p:cTn>
                                        <p:tgtEl>
                                          <p:spTgt spid="3">
                                            <p:txEl>
                                              <p:pRg st="1" end="1"/>
                                            </p:txEl>
                                          </p:spTgt>
                                        </p:tgtEl>
                                      </p:cBhvr>
                                    </p:animEffect>
                                    <p:anim calcmode="lin" valueType="num">
                                      <p:cBhvr>
                                        <p:cTn id="3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1" end="1"/>
                                            </p:txEl>
                                          </p:spTgt>
                                        </p:tgtEl>
                                      </p:cBhvr>
                                      <p:to x="100000" y="60000"/>
                                    </p:animScale>
                                    <p:animScale>
                                      <p:cBhvr>
                                        <p:cTn id="40" dur="166" decel="50000">
                                          <p:stCondLst>
                                            <p:cond delay="676"/>
                                          </p:stCondLst>
                                        </p:cTn>
                                        <p:tgtEl>
                                          <p:spTgt spid="3">
                                            <p:txEl>
                                              <p:pRg st="1" end="1"/>
                                            </p:txEl>
                                          </p:spTgt>
                                        </p:tgtEl>
                                      </p:cBhvr>
                                      <p:to x="100000" y="100000"/>
                                    </p:animScale>
                                    <p:animScale>
                                      <p:cBhvr>
                                        <p:cTn id="41" dur="26">
                                          <p:stCondLst>
                                            <p:cond delay="1312"/>
                                          </p:stCondLst>
                                        </p:cTn>
                                        <p:tgtEl>
                                          <p:spTgt spid="3">
                                            <p:txEl>
                                              <p:pRg st="1" end="1"/>
                                            </p:txEl>
                                          </p:spTgt>
                                        </p:tgtEl>
                                      </p:cBhvr>
                                      <p:to x="100000" y="80000"/>
                                    </p:animScale>
                                    <p:animScale>
                                      <p:cBhvr>
                                        <p:cTn id="42" dur="166" decel="50000">
                                          <p:stCondLst>
                                            <p:cond delay="1338"/>
                                          </p:stCondLst>
                                        </p:cTn>
                                        <p:tgtEl>
                                          <p:spTgt spid="3">
                                            <p:txEl>
                                              <p:pRg st="1" end="1"/>
                                            </p:txEl>
                                          </p:spTgt>
                                        </p:tgtEl>
                                      </p:cBhvr>
                                      <p:to x="100000" y="100000"/>
                                    </p:animScale>
                                    <p:animScale>
                                      <p:cBhvr>
                                        <p:cTn id="43" dur="26">
                                          <p:stCondLst>
                                            <p:cond delay="1642"/>
                                          </p:stCondLst>
                                        </p:cTn>
                                        <p:tgtEl>
                                          <p:spTgt spid="3">
                                            <p:txEl>
                                              <p:pRg st="1" end="1"/>
                                            </p:txEl>
                                          </p:spTgt>
                                        </p:tgtEl>
                                      </p:cBhvr>
                                      <p:to x="100000" y="90000"/>
                                    </p:animScale>
                                    <p:animScale>
                                      <p:cBhvr>
                                        <p:cTn id="44" dur="166" decel="50000">
                                          <p:stCondLst>
                                            <p:cond delay="1668"/>
                                          </p:stCondLst>
                                        </p:cTn>
                                        <p:tgtEl>
                                          <p:spTgt spid="3">
                                            <p:txEl>
                                              <p:pRg st="1" end="1"/>
                                            </p:txEl>
                                          </p:spTgt>
                                        </p:tgtEl>
                                      </p:cBhvr>
                                      <p:to x="100000" y="100000"/>
                                    </p:animScale>
                                    <p:animScale>
                                      <p:cBhvr>
                                        <p:cTn id="45" dur="26">
                                          <p:stCondLst>
                                            <p:cond delay="1808"/>
                                          </p:stCondLst>
                                        </p:cTn>
                                        <p:tgtEl>
                                          <p:spTgt spid="3">
                                            <p:txEl>
                                              <p:pRg st="1" end="1"/>
                                            </p:txEl>
                                          </p:spTgt>
                                        </p:tgtEl>
                                      </p:cBhvr>
                                      <p:to x="100000" y="95000"/>
                                    </p:animScale>
                                    <p:animScale>
                                      <p:cBhvr>
                                        <p:cTn id="46" dur="166" decel="50000">
                                          <p:stCondLst>
                                            <p:cond delay="1834"/>
                                          </p:stCondLst>
                                        </p:cTn>
                                        <p:tgtEl>
                                          <p:spTgt spid="3">
                                            <p:txEl>
                                              <p:pRg st="1" end="1"/>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nodeType="clickEffect">
                                  <p:stCondLst>
                                    <p:cond delay="0"/>
                                  </p:stCondLst>
                                  <p:childTnLst>
                                    <p:set>
                                      <p:cBhvr>
                                        <p:cTn id="50" dur="1" fill="hold">
                                          <p:stCondLst>
                                            <p:cond delay="0"/>
                                          </p:stCondLst>
                                        </p:cTn>
                                        <p:tgtEl>
                                          <p:spTgt spid="3">
                                            <p:txEl>
                                              <p:pRg st="2" end="2"/>
                                            </p:txEl>
                                          </p:spTgt>
                                        </p:tgtEl>
                                        <p:attrNameLst>
                                          <p:attrName>style.visibility</p:attrName>
                                        </p:attrNameLst>
                                      </p:cBhvr>
                                      <p:to>
                                        <p:strVal val="visible"/>
                                      </p:to>
                                    </p:set>
                                    <p:animEffect transition="in" filter="wipe(down)">
                                      <p:cBhvr>
                                        <p:cTn id="51" dur="580">
                                          <p:stCondLst>
                                            <p:cond delay="0"/>
                                          </p:stCondLst>
                                        </p:cTn>
                                        <p:tgtEl>
                                          <p:spTgt spid="3">
                                            <p:txEl>
                                              <p:pRg st="2" end="2"/>
                                            </p:txEl>
                                          </p:spTgt>
                                        </p:tgtEl>
                                      </p:cBhvr>
                                    </p:animEffect>
                                    <p:anim calcmode="lin" valueType="num">
                                      <p:cBhvr>
                                        <p:cTn id="5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2" end="2"/>
                                            </p:txEl>
                                          </p:spTgt>
                                        </p:tgtEl>
                                      </p:cBhvr>
                                      <p:to x="100000" y="60000"/>
                                    </p:animScale>
                                    <p:animScale>
                                      <p:cBhvr>
                                        <p:cTn id="58" dur="166" decel="50000">
                                          <p:stCondLst>
                                            <p:cond delay="676"/>
                                          </p:stCondLst>
                                        </p:cTn>
                                        <p:tgtEl>
                                          <p:spTgt spid="3">
                                            <p:txEl>
                                              <p:pRg st="2" end="2"/>
                                            </p:txEl>
                                          </p:spTgt>
                                        </p:tgtEl>
                                      </p:cBhvr>
                                      <p:to x="100000" y="100000"/>
                                    </p:animScale>
                                    <p:animScale>
                                      <p:cBhvr>
                                        <p:cTn id="59" dur="26">
                                          <p:stCondLst>
                                            <p:cond delay="1312"/>
                                          </p:stCondLst>
                                        </p:cTn>
                                        <p:tgtEl>
                                          <p:spTgt spid="3">
                                            <p:txEl>
                                              <p:pRg st="2" end="2"/>
                                            </p:txEl>
                                          </p:spTgt>
                                        </p:tgtEl>
                                      </p:cBhvr>
                                      <p:to x="100000" y="80000"/>
                                    </p:animScale>
                                    <p:animScale>
                                      <p:cBhvr>
                                        <p:cTn id="60" dur="166" decel="50000">
                                          <p:stCondLst>
                                            <p:cond delay="1338"/>
                                          </p:stCondLst>
                                        </p:cTn>
                                        <p:tgtEl>
                                          <p:spTgt spid="3">
                                            <p:txEl>
                                              <p:pRg st="2" end="2"/>
                                            </p:txEl>
                                          </p:spTgt>
                                        </p:tgtEl>
                                      </p:cBhvr>
                                      <p:to x="100000" y="100000"/>
                                    </p:animScale>
                                    <p:animScale>
                                      <p:cBhvr>
                                        <p:cTn id="61" dur="26">
                                          <p:stCondLst>
                                            <p:cond delay="1642"/>
                                          </p:stCondLst>
                                        </p:cTn>
                                        <p:tgtEl>
                                          <p:spTgt spid="3">
                                            <p:txEl>
                                              <p:pRg st="2" end="2"/>
                                            </p:txEl>
                                          </p:spTgt>
                                        </p:tgtEl>
                                      </p:cBhvr>
                                      <p:to x="100000" y="90000"/>
                                    </p:animScale>
                                    <p:animScale>
                                      <p:cBhvr>
                                        <p:cTn id="62" dur="166" decel="50000">
                                          <p:stCondLst>
                                            <p:cond delay="1668"/>
                                          </p:stCondLst>
                                        </p:cTn>
                                        <p:tgtEl>
                                          <p:spTgt spid="3">
                                            <p:txEl>
                                              <p:pRg st="2" end="2"/>
                                            </p:txEl>
                                          </p:spTgt>
                                        </p:tgtEl>
                                      </p:cBhvr>
                                      <p:to x="100000" y="100000"/>
                                    </p:animScale>
                                    <p:animScale>
                                      <p:cBhvr>
                                        <p:cTn id="63" dur="26">
                                          <p:stCondLst>
                                            <p:cond delay="1808"/>
                                          </p:stCondLst>
                                        </p:cTn>
                                        <p:tgtEl>
                                          <p:spTgt spid="3">
                                            <p:txEl>
                                              <p:pRg st="2" end="2"/>
                                            </p:txEl>
                                          </p:spTgt>
                                        </p:tgtEl>
                                      </p:cBhvr>
                                      <p:to x="100000" y="95000"/>
                                    </p:animScale>
                                    <p:animScale>
                                      <p:cBhvr>
                                        <p:cTn id="64" dur="166" decel="50000">
                                          <p:stCondLst>
                                            <p:cond delay="1834"/>
                                          </p:stCondLst>
                                        </p:cTn>
                                        <p:tgtEl>
                                          <p:spTgt spid="3">
                                            <p:txEl>
                                              <p:pRg st="2" end="2"/>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nodeType="clickEffect">
                                  <p:stCondLst>
                                    <p:cond delay="0"/>
                                  </p:stCondLst>
                                  <p:childTnLst>
                                    <p:set>
                                      <p:cBhvr>
                                        <p:cTn id="68" dur="1" fill="hold">
                                          <p:stCondLst>
                                            <p:cond delay="0"/>
                                          </p:stCondLst>
                                        </p:cTn>
                                        <p:tgtEl>
                                          <p:spTgt spid="3">
                                            <p:txEl>
                                              <p:pRg st="3" end="3"/>
                                            </p:txEl>
                                          </p:spTgt>
                                        </p:tgtEl>
                                        <p:attrNameLst>
                                          <p:attrName>style.visibility</p:attrName>
                                        </p:attrNameLst>
                                      </p:cBhvr>
                                      <p:to>
                                        <p:strVal val="visible"/>
                                      </p:to>
                                    </p:set>
                                    <p:animEffect transition="in" filter="wipe(down)">
                                      <p:cBhvr>
                                        <p:cTn id="69" dur="580">
                                          <p:stCondLst>
                                            <p:cond delay="0"/>
                                          </p:stCondLst>
                                        </p:cTn>
                                        <p:tgtEl>
                                          <p:spTgt spid="3">
                                            <p:txEl>
                                              <p:pRg st="3" end="3"/>
                                            </p:txEl>
                                          </p:spTgt>
                                        </p:tgtEl>
                                      </p:cBhvr>
                                    </p:animEffect>
                                    <p:anim calcmode="lin" valueType="num">
                                      <p:cBhvr>
                                        <p:cTn id="7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5" dur="26">
                                          <p:stCondLst>
                                            <p:cond delay="650"/>
                                          </p:stCondLst>
                                        </p:cTn>
                                        <p:tgtEl>
                                          <p:spTgt spid="3">
                                            <p:txEl>
                                              <p:pRg st="3" end="3"/>
                                            </p:txEl>
                                          </p:spTgt>
                                        </p:tgtEl>
                                      </p:cBhvr>
                                      <p:to x="100000" y="60000"/>
                                    </p:animScale>
                                    <p:animScale>
                                      <p:cBhvr>
                                        <p:cTn id="76" dur="166" decel="50000">
                                          <p:stCondLst>
                                            <p:cond delay="676"/>
                                          </p:stCondLst>
                                        </p:cTn>
                                        <p:tgtEl>
                                          <p:spTgt spid="3">
                                            <p:txEl>
                                              <p:pRg st="3" end="3"/>
                                            </p:txEl>
                                          </p:spTgt>
                                        </p:tgtEl>
                                      </p:cBhvr>
                                      <p:to x="100000" y="100000"/>
                                    </p:animScale>
                                    <p:animScale>
                                      <p:cBhvr>
                                        <p:cTn id="77" dur="26">
                                          <p:stCondLst>
                                            <p:cond delay="1312"/>
                                          </p:stCondLst>
                                        </p:cTn>
                                        <p:tgtEl>
                                          <p:spTgt spid="3">
                                            <p:txEl>
                                              <p:pRg st="3" end="3"/>
                                            </p:txEl>
                                          </p:spTgt>
                                        </p:tgtEl>
                                      </p:cBhvr>
                                      <p:to x="100000" y="80000"/>
                                    </p:animScale>
                                    <p:animScale>
                                      <p:cBhvr>
                                        <p:cTn id="78" dur="166" decel="50000">
                                          <p:stCondLst>
                                            <p:cond delay="1338"/>
                                          </p:stCondLst>
                                        </p:cTn>
                                        <p:tgtEl>
                                          <p:spTgt spid="3">
                                            <p:txEl>
                                              <p:pRg st="3" end="3"/>
                                            </p:txEl>
                                          </p:spTgt>
                                        </p:tgtEl>
                                      </p:cBhvr>
                                      <p:to x="100000" y="100000"/>
                                    </p:animScale>
                                    <p:animScale>
                                      <p:cBhvr>
                                        <p:cTn id="79" dur="26">
                                          <p:stCondLst>
                                            <p:cond delay="1642"/>
                                          </p:stCondLst>
                                        </p:cTn>
                                        <p:tgtEl>
                                          <p:spTgt spid="3">
                                            <p:txEl>
                                              <p:pRg st="3" end="3"/>
                                            </p:txEl>
                                          </p:spTgt>
                                        </p:tgtEl>
                                      </p:cBhvr>
                                      <p:to x="100000" y="90000"/>
                                    </p:animScale>
                                    <p:animScale>
                                      <p:cBhvr>
                                        <p:cTn id="80" dur="166" decel="50000">
                                          <p:stCondLst>
                                            <p:cond delay="1668"/>
                                          </p:stCondLst>
                                        </p:cTn>
                                        <p:tgtEl>
                                          <p:spTgt spid="3">
                                            <p:txEl>
                                              <p:pRg st="3" end="3"/>
                                            </p:txEl>
                                          </p:spTgt>
                                        </p:tgtEl>
                                      </p:cBhvr>
                                      <p:to x="100000" y="100000"/>
                                    </p:animScale>
                                    <p:animScale>
                                      <p:cBhvr>
                                        <p:cTn id="81" dur="26">
                                          <p:stCondLst>
                                            <p:cond delay="1808"/>
                                          </p:stCondLst>
                                        </p:cTn>
                                        <p:tgtEl>
                                          <p:spTgt spid="3">
                                            <p:txEl>
                                              <p:pRg st="3" end="3"/>
                                            </p:txEl>
                                          </p:spTgt>
                                        </p:tgtEl>
                                      </p:cBhvr>
                                      <p:to x="100000" y="95000"/>
                                    </p:animScale>
                                    <p:animScale>
                                      <p:cBhvr>
                                        <p:cTn id="82"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pPr algn="ctr"/>
            <a:r>
              <a:rPr lang="id-ID" sz="4400" dirty="0" smtClean="0">
                <a:solidFill>
                  <a:srgbClr val="FFFF00"/>
                </a:solidFill>
              </a:rPr>
              <a:t>STRUKTURALISME-1</a:t>
            </a:r>
            <a:endParaRPr lang="id-ID" sz="4400" dirty="0">
              <a:solidFill>
                <a:srgbClr val="FFFF00"/>
              </a:solidFill>
            </a:endParaRPr>
          </a:p>
        </p:txBody>
      </p:sp>
      <p:sp>
        <p:nvSpPr>
          <p:cNvPr id="3" name="Content Placeholder 2"/>
          <p:cNvSpPr>
            <a:spLocks noGrp="1"/>
          </p:cNvSpPr>
          <p:nvPr>
            <p:ph sz="quarter" idx="13"/>
          </p:nvPr>
        </p:nvSpPr>
        <p:spPr>
          <a:xfrm>
            <a:off x="467544" y="1124744"/>
            <a:ext cx="8496944" cy="5544616"/>
          </a:xfrm>
        </p:spPr>
        <p:txBody>
          <a:bodyPr>
            <a:normAutofit fontScale="85000" lnSpcReduction="10000"/>
          </a:bodyPr>
          <a:lstStyle/>
          <a:p>
            <a:r>
              <a:rPr lang="id-ID" sz="3200" dirty="0" smtClean="0"/>
              <a:t>Strukturalisme secara umum merupakan kritik terhadap realisme dan liberalisme. Pionir utama atau tokoh yang menjadi sumber inspirasi aliran ini adalah Karl Marx.</a:t>
            </a:r>
          </a:p>
          <a:p>
            <a:r>
              <a:rPr lang="id-ID" sz="3200" dirty="0" smtClean="0"/>
              <a:t>Strukturalisme adalah perspektif HI yang bersifat bottom up yang menekankan analisis pada hubungan antara negara maju dengan negara-negara miskin, termarjinalisasi dan tertindas.</a:t>
            </a:r>
          </a:p>
          <a:p>
            <a:r>
              <a:rPr lang="id-ID" sz="3200" dirty="0" smtClean="0"/>
              <a:t>Menurut strukturalisme, HI telah terstruktur sedemikian rupa menguntungkan negara-negara maju dan menghasilkan “sistem dunia” yang tidak adil secara fundamental.</a:t>
            </a:r>
          </a:p>
          <a:p>
            <a:r>
              <a:rPr lang="id-ID" sz="3200" dirty="0" smtClean="0"/>
              <a:t>Strukturalisme menekankan sifat konfliktual dari ekonomi global dan hubungan struktural dari dominasi dan ketergantungan (dependensi).</a:t>
            </a:r>
            <a:endParaRPr lang="id-ID" sz="3200" dirty="0"/>
          </a:p>
        </p:txBody>
      </p:sp>
    </p:spTree>
    <p:extLst>
      <p:ext uri="{BB962C8B-B14F-4D97-AF65-F5344CB8AC3E}">
        <p14:creationId xmlns:p14="http://schemas.microsoft.com/office/powerpoint/2010/main" val="3672766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pPr algn="ctr"/>
            <a:r>
              <a:rPr lang="id-ID" sz="4400" dirty="0" smtClean="0">
                <a:solidFill>
                  <a:srgbClr val="FFFF00"/>
                </a:solidFill>
              </a:rPr>
              <a:t>STRUKTURALISME-2</a:t>
            </a:r>
            <a:endParaRPr lang="id-ID" sz="4400" dirty="0">
              <a:solidFill>
                <a:srgbClr val="FFFF00"/>
              </a:solidFill>
            </a:endParaRPr>
          </a:p>
        </p:txBody>
      </p:sp>
      <p:sp>
        <p:nvSpPr>
          <p:cNvPr id="3" name="Content Placeholder 2"/>
          <p:cNvSpPr>
            <a:spLocks noGrp="1"/>
          </p:cNvSpPr>
          <p:nvPr>
            <p:ph sz="quarter" idx="13"/>
          </p:nvPr>
        </p:nvSpPr>
        <p:spPr>
          <a:xfrm>
            <a:off x="395536" y="1124744"/>
            <a:ext cx="8640960" cy="5733256"/>
          </a:xfrm>
        </p:spPr>
        <p:txBody>
          <a:bodyPr>
            <a:normAutofit fontScale="85000" lnSpcReduction="20000"/>
          </a:bodyPr>
          <a:lstStyle/>
          <a:p>
            <a:r>
              <a:rPr lang="id-ID" sz="3200" dirty="0" smtClean="0"/>
              <a:t>Terdapat banyak varian strukturalisme, seperti aliran dependensia, world-system theory, Gramscianisme, teori kritis dan neo-marxisme. Tetapi ide dasar atau asumsi strukturalisme adalah sebagai berikut:</a:t>
            </a:r>
          </a:p>
          <a:p>
            <a:pPr marL="514350" indent="-514350">
              <a:buFont typeface="+mj-lt"/>
              <a:buAutoNum type="arabicPeriod"/>
            </a:pPr>
            <a:r>
              <a:rPr lang="id-ID" sz="3200" dirty="0" smtClean="0"/>
              <a:t>Hakekat HI dibentuk oleh struktur dunia kapitalis;</a:t>
            </a:r>
          </a:p>
          <a:p>
            <a:pPr marL="514350" indent="-514350">
              <a:buFont typeface="+mj-lt"/>
              <a:buAutoNum type="arabicPeriod"/>
            </a:pPr>
            <a:r>
              <a:rPr lang="id-ID" sz="3200" dirty="0" smtClean="0"/>
              <a:t>Politik dunia dibentuk (bahkan ditentukan) oleh faktor-faktor ekonomi;</a:t>
            </a:r>
          </a:p>
          <a:p>
            <a:pPr marL="514350" indent="-514350">
              <a:buFont typeface="+mj-lt"/>
              <a:buAutoNum type="arabicPeriod"/>
            </a:pPr>
            <a:r>
              <a:rPr lang="id-ID" sz="3200" dirty="0" smtClean="0"/>
              <a:t>Aktor utama HI adalah negara, MNC/TNC, dan kelas sosial transnasional;</a:t>
            </a:r>
          </a:p>
          <a:p>
            <a:pPr marL="514350" indent="-514350">
              <a:buFont typeface="+mj-lt"/>
              <a:buAutoNum type="arabicPeriod"/>
            </a:pPr>
            <a:r>
              <a:rPr lang="id-ID" sz="3200" dirty="0" smtClean="0"/>
              <a:t>Negara lebih merefleksikan kepentingan kelas dominan daripada national-interest yang murni;</a:t>
            </a:r>
          </a:p>
          <a:p>
            <a:pPr marL="514350" indent="-514350">
              <a:buFont typeface="+mj-lt"/>
              <a:buAutoNum type="arabicPeriod"/>
            </a:pPr>
            <a:r>
              <a:rPr lang="id-ID" sz="3200" dirty="0" smtClean="0"/>
              <a:t>Kapitalisme merupakan sistem ekonomi-sosial yang secara fundamental tidak adil yang menghasilkan konflik dan disaharmoni internasional.</a:t>
            </a:r>
          </a:p>
          <a:p>
            <a:endParaRPr lang="id-ID" sz="3200" dirty="0"/>
          </a:p>
        </p:txBody>
      </p:sp>
    </p:spTree>
    <p:extLst>
      <p:ext uri="{BB962C8B-B14F-4D97-AF65-F5344CB8AC3E}">
        <p14:creationId xmlns:p14="http://schemas.microsoft.com/office/powerpoint/2010/main" val="1979209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80">
                                          <p:stCondLst>
                                            <p:cond delay="0"/>
                                          </p:stCondLst>
                                        </p:cTn>
                                        <p:tgtEl>
                                          <p:spTgt spid="3">
                                            <p:txEl>
                                              <p:pRg st="1" end="1"/>
                                            </p:txEl>
                                          </p:spTgt>
                                        </p:tgtEl>
                                      </p:cBhvr>
                                    </p:animEffect>
                                    <p:anim calcmode="lin" valueType="num">
                                      <p:cBhvr>
                                        <p:cTn id="2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1" end="1"/>
                                            </p:txEl>
                                          </p:spTgt>
                                        </p:tgtEl>
                                      </p:cBhvr>
                                      <p:to x="100000" y="60000"/>
                                    </p:animScale>
                                    <p:animScale>
                                      <p:cBhvr>
                                        <p:cTn id="26" dur="166" decel="50000">
                                          <p:stCondLst>
                                            <p:cond delay="676"/>
                                          </p:stCondLst>
                                        </p:cTn>
                                        <p:tgtEl>
                                          <p:spTgt spid="3">
                                            <p:txEl>
                                              <p:pRg st="1" end="1"/>
                                            </p:txEl>
                                          </p:spTgt>
                                        </p:tgtEl>
                                      </p:cBhvr>
                                      <p:to x="100000" y="100000"/>
                                    </p:animScale>
                                    <p:animScale>
                                      <p:cBhvr>
                                        <p:cTn id="27" dur="26">
                                          <p:stCondLst>
                                            <p:cond delay="1312"/>
                                          </p:stCondLst>
                                        </p:cTn>
                                        <p:tgtEl>
                                          <p:spTgt spid="3">
                                            <p:txEl>
                                              <p:pRg st="1" end="1"/>
                                            </p:txEl>
                                          </p:spTgt>
                                        </p:tgtEl>
                                      </p:cBhvr>
                                      <p:to x="100000" y="80000"/>
                                    </p:animScale>
                                    <p:animScale>
                                      <p:cBhvr>
                                        <p:cTn id="28" dur="166" decel="50000">
                                          <p:stCondLst>
                                            <p:cond delay="1338"/>
                                          </p:stCondLst>
                                        </p:cTn>
                                        <p:tgtEl>
                                          <p:spTgt spid="3">
                                            <p:txEl>
                                              <p:pRg st="1" end="1"/>
                                            </p:txEl>
                                          </p:spTgt>
                                        </p:tgtEl>
                                      </p:cBhvr>
                                      <p:to x="100000" y="100000"/>
                                    </p:animScale>
                                    <p:animScale>
                                      <p:cBhvr>
                                        <p:cTn id="29" dur="26">
                                          <p:stCondLst>
                                            <p:cond delay="1642"/>
                                          </p:stCondLst>
                                        </p:cTn>
                                        <p:tgtEl>
                                          <p:spTgt spid="3">
                                            <p:txEl>
                                              <p:pRg st="1" end="1"/>
                                            </p:txEl>
                                          </p:spTgt>
                                        </p:tgtEl>
                                      </p:cBhvr>
                                      <p:to x="100000" y="90000"/>
                                    </p:animScale>
                                    <p:animScale>
                                      <p:cBhvr>
                                        <p:cTn id="30" dur="166" decel="50000">
                                          <p:stCondLst>
                                            <p:cond delay="1668"/>
                                          </p:stCondLst>
                                        </p:cTn>
                                        <p:tgtEl>
                                          <p:spTgt spid="3">
                                            <p:txEl>
                                              <p:pRg st="1" end="1"/>
                                            </p:txEl>
                                          </p:spTgt>
                                        </p:tgtEl>
                                      </p:cBhvr>
                                      <p:to x="100000" y="100000"/>
                                    </p:animScale>
                                    <p:animScale>
                                      <p:cBhvr>
                                        <p:cTn id="31" dur="26">
                                          <p:stCondLst>
                                            <p:cond delay="1808"/>
                                          </p:stCondLst>
                                        </p:cTn>
                                        <p:tgtEl>
                                          <p:spTgt spid="3">
                                            <p:txEl>
                                              <p:pRg st="1" end="1"/>
                                            </p:txEl>
                                          </p:spTgt>
                                        </p:tgtEl>
                                      </p:cBhvr>
                                      <p:to x="100000" y="95000"/>
                                    </p:animScale>
                                    <p:animScale>
                                      <p:cBhvr>
                                        <p:cTn id="32" dur="166" decel="50000">
                                          <p:stCondLst>
                                            <p:cond delay="1834"/>
                                          </p:stCondLst>
                                        </p:cTn>
                                        <p:tgtEl>
                                          <p:spTgt spid="3">
                                            <p:txEl>
                                              <p:pRg st="1" end="1"/>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wipe(down)">
                                      <p:cBhvr>
                                        <p:cTn id="37" dur="580">
                                          <p:stCondLst>
                                            <p:cond delay="0"/>
                                          </p:stCondLst>
                                        </p:cTn>
                                        <p:tgtEl>
                                          <p:spTgt spid="3">
                                            <p:txEl>
                                              <p:pRg st="2" end="2"/>
                                            </p:txEl>
                                          </p:spTgt>
                                        </p:tgtEl>
                                      </p:cBhvr>
                                    </p:animEffect>
                                    <p:anim calcmode="lin" valueType="num">
                                      <p:cBhvr>
                                        <p:cTn id="3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2" end="2"/>
                                            </p:txEl>
                                          </p:spTgt>
                                        </p:tgtEl>
                                      </p:cBhvr>
                                      <p:to x="100000" y="60000"/>
                                    </p:animScale>
                                    <p:animScale>
                                      <p:cBhvr>
                                        <p:cTn id="44" dur="166" decel="50000">
                                          <p:stCondLst>
                                            <p:cond delay="676"/>
                                          </p:stCondLst>
                                        </p:cTn>
                                        <p:tgtEl>
                                          <p:spTgt spid="3">
                                            <p:txEl>
                                              <p:pRg st="2" end="2"/>
                                            </p:txEl>
                                          </p:spTgt>
                                        </p:tgtEl>
                                      </p:cBhvr>
                                      <p:to x="100000" y="100000"/>
                                    </p:animScale>
                                    <p:animScale>
                                      <p:cBhvr>
                                        <p:cTn id="45" dur="26">
                                          <p:stCondLst>
                                            <p:cond delay="1312"/>
                                          </p:stCondLst>
                                        </p:cTn>
                                        <p:tgtEl>
                                          <p:spTgt spid="3">
                                            <p:txEl>
                                              <p:pRg st="2" end="2"/>
                                            </p:txEl>
                                          </p:spTgt>
                                        </p:tgtEl>
                                      </p:cBhvr>
                                      <p:to x="100000" y="80000"/>
                                    </p:animScale>
                                    <p:animScale>
                                      <p:cBhvr>
                                        <p:cTn id="46" dur="166" decel="50000">
                                          <p:stCondLst>
                                            <p:cond delay="1338"/>
                                          </p:stCondLst>
                                        </p:cTn>
                                        <p:tgtEl>
                                          <p:spTgt spid="3">
                                            <p:txEl>
                                              <p:pRg st="2" end="2"/>
                                            </p:txEl>
                                          </p:spTgt>
                                        </p:tgtEl>
                                      </p:cBhvr>
                                      <p:to x="100000" y="100000"/>
                                    </p:animScale>
                                    <p:animScale>
                                      <p:cBhvr>
                                        <p:cTn id="47" dur="26">
                                          <p:stCondLst>
                                            <p:cond delay="1642"/>
                                          </p:stCondLst>
                                        </p:cTn>
                                        <p:tgtEl>
                                          <p:spTgt spid="3">
                                            <p:txEl>
                                              <p:pRg st="2" end="2"/>
                                            </p:txEl>
                                          </p:spTgt>
                                        </p:tgtEl>
                                      </p:cBhvr>
                                      <p:to x="100000" y="90000"/>
                                    </p:animScale>
                                    <p:animScale>
                                      <p:cBhvr>
                                        <p:cTn id="48" dur="166" decel="50000">
                                          <p:stCondLst>
                                            <p:cond delay="1668"/>
                                          </p:stCondLst>
                                        </p:cTn>
                                        <p:tgtEl>
                                          <p:spTgt spid="3">
                                            <p:txEl>
                                              <p:pRg st="2" end="2"/>
                                            </p:txEl>
                                          </p:spTgt>
                                        </p:tgtEl>
                                      </p:cBhvr>
                                      <p:to x="100000" y="100000"/>
                                    </p:animScale>
                                    <p:animScale>
                                      <p:cBhvr>
                                        <p:cTn id="49" dur="26">
                                          <p:stCondLst>
                                            <p:cond delay="1808"/>
                                          </p:stCondLst>
                                        </p:cTn>
                                        <p:tgtEl>
                                          <p:spTgt spid="3">
                                            <p:txEl>
                                              <p:pRg st="2" end="2"/>
                                            </p:txEl>
                                          </p:spTgt>
                                        </p:tgtEl>
                                      </p:cBhvr>
                                      <p:to x="100000" y="95000"/>
                                    </p:animScale>
                                    <p:animScale>
                                      <p:cBhvr>
                                        <p:cTn id="50" dur="166" decel="50000">
                                          <p:stCondLst>
                                            <p:cond delay="1834"/>
                                          </p:stCondLst>
                                        </p:cTn>
                                        <p:tgtEl>
                                          <p:spTgt spid="3">
                                            <p:txEl>
                                              <p:pRg st="2" end="2"/>
                                            </p:txEl>
                                          </p:spTgt>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26"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6" presetClass="entr" presetSubtype="0" fill="hold" nodeType="clickEffect">
                                  <p:stCondLst>
                                    <p:cond delay="0"/>
                                  </p:stCondLst>
                                  <p:childTnLst>
                                    <p:set>
                                      <p:cBhvr>
                                        <p:cTn id="72" dur="1" fill="hold">
                                          <p:stCondLst>
                                            <p:cond delay="0"/>
                                          </p:stCondLst>
                                        </p:cTn>
                                        <p:tgtEl>
                                          <p:spTgt spid="3">
                                            <p:txEl>
                                              <p:pRg st="4" end="4"/>
                                            </p:txEl>
                                          </p:spTgt>
                                        </p:tgtEl>
                                        <p:attrNameLst>
                                          <p:attrName>style.visibility</p:attrName>
                                        </p:attrNameLst>
                                      </p:cBhvr>
                                      <p:to>
                                        <p:strVal val="visible"/>
                                      </p:to>
                                    </p:set>
                                    <p:animEffect transition="in" filter="wipe(down)">
                                      <p:cBhvr>
                                        <p:cTn id="73" dur="580">
                                          <p:stCondLst>
                                            <p:cond delay="0"/>
                                          </p:stCondLst>
                                        </p:cTn>
                                        <p:tgtEl>
                                          <p:spTgt spid="3">
                                            <p:txEl>
                                              <p:pRg st="4" end="4"/>
                                            </p:txEl>
                                          </p:spTgt>
                                        </p:tgtEl>
                                      </p:cBhvr>
                                    </p:animEffect>
                                    <p:anim calcmode="lin" valueType="num">
                                      <p:cBhvr>
                                        <p:cTn id="7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79" dur="26">
                                          <p:stCondLst>
                                            <p:cond delay="650"/>
                                          </p:stCondLst>
                                        </p:cTn>
                                        <p:tgtEl>
                                          <p:spTgt spid="3">
                                            <p:txEl>
                                              <p:pRg st="4" end="4"/>
                                            </p:txEl>
                                          </p:spTgt>
                                        </p:tgtEl>
                                      </p:cBhvr>
                                      <p:to x="100000" y="60000"/>
                                    </p:animScale>
                                    <p:animScale>
                                      <p:cBhvr>
                                        <p:cTn id="80" dur="166" decel="50000">
                                          <p:stCondLst>
                                            <p:cond delay="676"/>
                                          </p:stCondLst>
                                        </p:cTn>
                                        <p:tgtEl>
                                          <p:spTgt spid="3">
                                            <p:txEl>
                                              <p:pRg st="4" end="4"/>
                                            </p:txEl>
                                          </p:spTgt>
                                        </p:tgtEl>
                                      </p:cBhvr>
                                      <p:to x="100000" y="100000"/>
                                    </p:animScale>
                                    <p:animScale>
                                      <p:cBhvr>
                                        <p:cTn id="81" dur="26">
                                          <p:stCondLst>
                                            <p:cond delay="1312"/>
                                          </p:stCondLst>
                                        </p:cTn>
                                        <p:tgtEl>
                                          <p:spTgt spid="3">
                                            <p:txEl>
                                              <p:pRg st="4" end="4"/>
                                            </p:txEl>
                                          </p:spTgt>
                                        </p:tgtEl>
                                      </p:cBhvr>
                                      <p:to x="100000" y="80000"/>
                                    </p:animScale>
                                    <p:animScale>
                                      <p:cBhvr>
                                        <p:cTn id="82" dur="166" decel="50000">
                                          <p:stCondLst>
                                            <p:cond delay="1338"/>
                                          </p:stCondLst>
                                        </p:cTn>
                                        <p:tgtEl>
                                          <p:spTgt spid="3">
                                            <p:txEl>
                                              <p:pRg st="4" end="4"/>
                                            </p:txEl>
                                          </p:spTgt>
                                        </p:tgtEl>
                                      </p:cBhvr>
                                      <p:to x="100000" y="100000"/>
                                    </p:animScale>
                                    <p:animScale>
                                      <p:cBhvr>
                                        <p:cTn id="83" dur="26">
                                          <p:stCondLst>
                                            <p:cond delay="1642"/>
                                          </p:stCondLst>
                                        </p:cTn>
                                        <p:tgtEl>
                                          <p:spTgt spid="3">
                                            <p:txEl>
                                              <p:pRg st="4" end="4"/>
                                            </p:txEl>
                                          </p:spTgt>
                                        </p:tgtEl>
                                      </p:cBhvr>
                                      <p:to x="100000" y="90000"/>
                                    </p:animScale>
                                    <p:animScale>
                                      <p:cBhvr>
                                        <p:cTn id="84" dur="166" decel="50000">
                                          <p:stCondLst>
                                            <p:cond delay="1668"/>
                                          </p:stCondLst>
                                        </p:cTn>
                                        <p:tgtEl>
                                          <p:spTgt spid="3">
                                            <p:txEl>
                                              <p:pRg st="4" end="4"/>
                                            </p:txEl>
                                          </p:spTgt>
                                        </p:tgtEl>
                                      </p:cBhvr>
                                      <p:to x="100000" y="100000"/>
                                    </p:animScale>
                                    <p:animScale>
                                      <p:cBhvr>
                                        <p:cTn id="85" dur="26">
                                          <p:stCondLst>
                                            <p:cond delay="1808"/>
                                          </p:stCondLst>
                                        </p:cTn>
                                        <p:tgtEl>
                                          <p:spTgt spid="3">
                                            <p:txEl>
                                              <p:pRg st="4" end="4"/>
                                            </p:txEl>
                                          </p:spTgt>
                                        </p:tgtEl>
                                      </p:cBhvr>
                                      <p:to x="100000" y="95000"/>
                                    </p:animScale>
                                    <p:animScale>
                                      <p:cBhvr>
                                        <p:cTn id="86" dur="166" decel="50000">
                                          <p:stCondLst>
                                            <p:cond delay="1834"/>
                                          </p:stCondLst>
                                        </p:cTn>
                                        <p:tgtEl>
                                          <p:spTgt spid="3">
                                            <p:txEl>
                                              <p:pRg st="4" end="4"/>
                                            </p:txEl>
                                          </p:spTgt>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6" presetClass="entr" presetSubtype="0" fill="hold" nodeType="clickEffect">
                                  <p:stCondLst>
                                    <p:cond delay="0"/>
                                  </p:stCondLst>
                                  <p:childTnLst>
                                    <p:set>
                                      <p:cBhvr>
                                        <p:cTn id="90" dur="1" fill="hold">
                                          <p:stCondLst>
                                            <p:cond delay="0"/>
                                          </p:stCondLst>
                                        </p:cTn>
                                        <p:tgtEl>
                                          <p:spTgt spid="3">
                                            <p:txEl>
                                              <p:pRg st="5" end="5"/>
                                            </p:txEl>
                                          </p:spTgt>
                                        </p:tgtEl>
                                        <p:attrNameLst>
                                          <p:attrName>style.visibility</p:attrName>
                                        </p:attrNameLst>
                                      </p:cBhvr>
                                      <p:to>
                                        <p:strVal val="visible"/>
                                      </p:to>
                                    </p:set>
                                    <p:animEffect transition="in" filter="wipe(down)">
                                      <p:cBhvr>
                                        <p:cTn id="91" dur="580">
                                          <p:stCondLst>
                                            <p:cond delay="0"/>
                                          </p:stCondLst>
                                        </p:cTn>
                                        <p:tgtEl>
                                          <p:spTgt spid="3">
                                            <p:txEl>
                                              <p:pRg st="5" end="5"/>
                                            </p:txEl>
                                          </p:spTgt>
                                        </p:tgtEl>
                                      </p:cBhvr>
                                    </p:animEffect>
                                    <p:anim calcmode="lin" valueType="num">
                                      <p:cBhvr>
                                        <p:cTn id="9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97" dur="26">
                                          <p:stCondLst>
                                            <p:cond delay="650"/>
                                          </p:stCondLst>
                                        </p:cTn>
                                        <p:tgtEl>
                                          <p:spTgt spid="3">
                                            <p:txEl>
                                              <p:pRg st="5" end="5"/>
                                            </p:txEl>
                                          </p:spTgt>
                                        </p:tgtEl>
                                      </p:cBhvr>
                                      <p:to x="100000" y="60000"/>
                                    </p:animScale>
                                    <p:animScale>
                                      <p:cBhvr>
                                        <p:cTn id="98" dur="166" decel="50000">
                                          <p:stCondLst>
                                            <p:cond delay="676"/>
                                          </p:stCondLst>
                                        </p:cTn>
                                        <p:tgtEl>
                                          <p:spTgt spid="3">
                                            <p:txEl>
                                              <p:pRg st="5" end="5"/>
                                            </p:txEl>
                                          </p:spTgt>
                                        </p:tgtEl>
                                      </p:cBhvr>
                                      <p:to x="100000" y="100000"/>
                                    </p:animScale>
                                    <p:animScale>
                                      <p:cBhvr>
                                        <p:cTn id="99" dur="26">
                                          <p:stCondLst>
                                            <p:cond delay="1312"/>
                                          </p:stCondLst>
                                        </p:cTn>
                                        <p:tgtEl>
                                          <p:spTgt spid="3">
                                            <p:txEl>
                                              <p:pRg st="5" end="5"/>
                                            </p:txEl>
                                          </p:spTgt>
                                        </p:tgtEl>
                                      </p:cBhvr>
                                      <p:to x="100000" y="80000"/>
                                    </p:animScale>
                                    <p:animScale>
                                      <p:cBhvr>
                                        <p:cTn id="100" dur="166" decel="50000">
                                          <p:stCondLst>
                                            <p:cond delay="1338"/>
                                          </p:stCondLst>
                                        </p:cTn>
                                        <p:tgtEl>
                                          <p:spTgt spid="3">
                                            <p:txEl>
                                              <p:pRg st="5" end="5"/>
                                            </p:txEl>
                                          </p:spTgt>
                                        </p:tgtEl>
                                      </p:cBhvr>
                                      <p:to x="100000" y="100000"/>
                                    </p:animScale>
                                    <p:animScale>
                                      <p:cBhvr>
                                        <p:cTn id="101" dur="26">
                                          <p:stCondLst>
                                            <p:cond delay="1642"/>
                                          </p:stCondLst>
                                        </p:cTn>
                                        <p:tgtEl>
                                          <p:spTgt spid="3">
                                            <p:txEl>
                                              <p:pRg st="5" end="5"/>
                                            </p:txEl>
                                          </p:spTgt>
                                        </p:tgtEl>
                                      </p:cBhvr>
                                      <p:to x="100000" y="90000"/>
                                    </p:animScale>
                                    <p:animScale>
                                      <p:cBhvr>
                                        <p:cTn id="102" dur="166" decel="50000">
                                          <p:stCondLst>
                                            <p:cond delay="1668"/>
                                          </p:stCondLst>
                                        </p:cTn>
                                        <p:tgtEl>
                                          <p:spTgt spid="3">
                                            <p:txEl>
                                              <p:pRg st="5" end="5"/>
                                            </p:txEl>
                                          </p:spTgt>
                                        </p:tgtEl>
                                      </p:cBhvr>
                                      <p:to x="100000" y="100000"/>
                                    </p:animScale>
                                    <p:animScale>
                                      <p:cBhvr>
                                        <p:cTn id="103" dur="26">
                                          <p:stCondLst>
                                            <p:cond delay="1808"/>
                                          </p:stCondLst>
                                        </p:cTn>
                                        <p:tgtEl>
                                          <p:spTgt spid="3">
                                            <p:txEl>
                                              <p:pRg st="5" end="5"/>
                                            </p:txEl>
                                          </p:spTgt>
                                        </p:tgtEl>
                                      </p:cBhvr>
                                      <p:to x="100000" y="95000"/>
                                    </p:animScale>
                                    <p:animScale>
                                      <p:cBhvr>
                                        <p:cTn id="104"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88640"/>
            <a:ext cx="7924800" cy="778098"/>
          </a:xfrm>
        </p:spPr>
        <p:txBody>
          <a:bodyPr/>
          <a:lstStyle/>
          <a:p>
            <a:pPr algn="ctr"/>
            <a:r>
              <a:rPr lang="id-ID" sz="4000" dirty="0" smtClean="0">
                <a:solidFill>
                  <a:srgbClr val="FFC000"/>
                </a:solidFill>
              </a:rPr>
              <a:t>NEO-STRUKTURALISME-1</a:t>
            </a:r>
            <a:endParaRPr lang="id-ID" sz="4000" dirty="0">
              <a:solidFill>
                <a:srgbClr val="FFC000"/>
              </a:solidFill>
            </a:endParaRPr>
          </a:p>
        </p:txBody>
      </p:sp>
      <p:sp>
        <p:nvSpPr>
          <p:cNvPr id="3" name="Content Placeholder 2"/>
          <p:cNvSpPr>
            <a:spLocks noGrp="1"/>
          </p:cNvSpPr>
          <p:nvPr>
            <p:ph sz="quarter" idx="13"/>
          </p:nvPr>
        </p:nvSpPr>
        <p:spPr>
          <a:xfrm>
            <a:off x="609600" y="980728"/>
            <a:ext cx="8534400" cy="6048672"/>
          </a:xfrm>
        </p:spPr>
        <p:txBody>
          <a:bodyPr>
            <a:normAutofit/>
          </a:bodyPr>
          <a:lstStyle/>
          <a:p>
            <a:r>
              <a:rPr lang="id-ID" sz="2400" dirty="0" smtClean="0"/>
              <a:t>Neo-strukturalisme dilahirkan sebagai respons terhadap penerimaan Washington Consensus pada dekade 1990-an.</a:t>
            </a:r>
          </a:p>
          <a:p>
            <a:r>
              <a:rPr lang="id-ID" sz="2400" dirty="0" smtClean="0"/>
              <a:t>Menurut Washington Consensus, kebijakan perekonomian yang berorientasi pasar bebas (free-market) sebagai cara yang paling jitu untuk memecahkan masalah-masalah pembangunan (terutama di negara-negara sedang berkembang).</a:t>
            </a:r>
          </a:p>
          <a:p>
            <a:r>
              <a:rPr lang="id-ID" sz="2400" dirty="0" smtClean="0"/>
              <a:t>Washington Consensus mendasarkan diri pada mantra-mantra seperti stabilisasi, privatisasi, dan liberalisasi.</a:t>
            </a:r>
          </a:p>
          <a:p>
            <a:r>
              <a:rPr lang="id-ID" sz="2400" dirty="0" smtClean="0"/>
              <a:t>Kaum neo-strukturalis menentang mantra-mantra tersebut dan mengatakan bahwa tidak ada dasar empiris dan teoritis untuk menjelaskan bahwa pasar-bebas dapat mengoptimalkan perekonomian dan kesejahteraan sosial.</a:t>
            </a:r>
          </a:p>
          <a:p>
            <a:r>
              <a:rPr lang="id-ID" sz="2400" dirty="0" smtClean="0"/>
              <a:t>Tokoh-tokoh neo-strukturalisme diantaranya </a:t>
            </a:r>
            <a:r>
              <a:rPr lang="id-ID" sz="2400" dirty="0"/>
              <a:t>Fernando </a:t>
            </a:r>
            <a:r>
              <a:rPr lang="id-ID" sz="2400" dirty="0" smtClean="0"/>
              <a:t>Fajnzylber, </a:t>
            </a:r>
            <a:r>
              <a:rPr lang="id-ID" sz="2400" dirty="0"/>
              <a:t>Ricardo Ffrench Davis and José Antonio </a:t>
            </a:r>
            <a:r>
              <a:rPr lang="id-ID" sz="2400" dirty="0" smtClean="0"/>
              <a:t>Ocampo. </a:t>
            </a:r>
            <a:endParaRPr lang="id-ID" sz="2400" dirty="0"/>
          </a:p>
        </p:txBody>
      </p:sp>
    </p:spTree>
    <p:extLst>
      <p:ext uri="{BB962C8B-B14F-4D97-AF65-F5344CB8AC3E}">
        <p14:creationId xmlns:p14="http://schemas.microsoft.com/office/powerpoint/2010/main" val="2257073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4" end="4"/>
                                            </p:txEl>
                                          </p:spTgt>
                                        </p:tgtEl>
                                        <p:attrNameLst>
                                          <p:attrName>style.visibility</p:attrName>
                                        </p:attrNameLst>
                                      </p:cBhvr>
                                      <p:to>
                                        <p:strVal val="visible"/>
                                      </p:to>
                                    </p:set>
                                    <p:animEffect transition="in" filter="wipe(down)">
                                      <p:cBhvr>
                                        <p:cTn id="79" dur="580">
                                          <p:stCondLst>
                                            <p:cond delay="0"/>
                                          </p:stCondLst>
                                        </p:cTn>
                                        <p:tgtEl>
                                          <p:spTgt spid="3">
                                            <p:txEl>
                                              <p:pRg st="4" end="4"/>
                                            </p:txEl>
                                          </p:spTgt>
                                        </p:tgtEl>
                                      </p:cBhvr>
                                    </p:animEffect>
                                    <p:anim calcmode="lin" valueType="num">
                                      <p:cBhvr>
                                        <p:cTn id="8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4" end="4"/>
                                            </p:txEl>
                                          </p:spTgt>
                                        </p:tgtEl>
                                      </p:cBhvr>
                                      <p:to x="100000" y="60000"/>
                                    </p:animScale>
                                    <p:animScale>
                                      <p:cBhvr>
                                        <p:cTn id="86" dur="166" decel="50000">
                                          <p:stCondLst>
                                            <p:cond delay="676"/>
                                          </p:stCondLst>
                                        </p:cTn>
                                        <p:tgtEl>
                                          <p:spTgt spid="3">
                                            <p:txEl>
                                              <p:pRg st="4" end="4"/>
                                            </p:txEl>
                                          </p:spTgt>
                                        </p:tgtEl>
                                      </p:cBhvr>
                                      <p:to x="100000" y="100000"/>
                                    </p:animScale>
                                    <p:animScale>
                                      <p:cBhvr>
                                        <p:cTn id="87" dur="26">
                                          <p:stCondLst>
                                            <p:cond delay="1312"/>
                                          </p:stCondLst>
                                        </p:cTn>
                                        <p:tgtEl>
                                          <p:spTgt spid="3">
                                            <p:txEl>
                                              <p:pRg st="4" end="4"/>
                                            </p:txEl>
                                          </p:spTgt>
                                        </p:tgtEl>
                                      </p:cBhvr>
                                      <p:to x="100000" y="80000"/>
                                    </p:animScale>
                                    <p:animScale>
                                      <p:cBhvr>
                                        <p:cTn id="88" dur="166" decel="50000">
                                          <p:stCondLst>
                                            <p:cond delay="1338"/>
                                          </p:stCondLst>
                                        </p:cTn>
                                        <p:tgtEl>
                                          <p:spTgt spid="3">
                                            <p:txEl>
                                              <p:pRg st="4" end="4"/>
                                            </p:txEl>
                                          </p:spTgt>
                                        </p:tgtEl>
                                      </p:cBhvr>
                                      <p:to x="100000" y="100000"/>
                                    </p:animScale>
                                    <p:animScale>
                                      <p:cBhvr>
                                        <p:cTn id="89" dur="26">
                                          <p:stCondLst>
                                            <p:cond delay="1642"/>
                                          </p:stCondLst>
                                        </p:cTn>
                                        <p:tgtEl>
                                          <p:spTgt spid="3">
                                            <p:txEl>
                                              <p:pRg st="4" end="4"/>
                                            </p:txEl>
                                          </p:spTgt>
                                        </p:tgtEl>
                                      </p:cBhvr>
                                      <p:to x="100000" y="90000"/>
                                    </p:animScale>
                                    <p:animScale>
                                      <p:cBhvr>
                                        <p:cTn id="90" dur="166" decel="50000">
                                          <p:stCondLst>
                                            <p:cond delay="1668"/>
                                          </p:stCondLst>
                                        </p:cTn>
                                        <p:tgtEl>
                                          <p:spTgt spid="3">
                                            <p:txEl>
                                              <p:pRg st="4" end="4"/>
                                            </p:txEl>
                                          </p:spTgt>
                                        </p:tgtEl>
                                      </p:cBhvr>
                                      <p:to x="100000" y="100000"/>
                                    </p:animScale>
                                    <p:animScale>
                                      <p:cBhvr>
                                        <p:cTn id="91" dur="26">
                                          <p:stCondLst>
                                            <p:cond delay="1808"/>
                                          </p:stCondLst>
                                        </p:cTn>
                                        <p:tgtEl>
                                          <p:spTgt spid="3">
                                            <p:txEl>
                                              <p:pRg st="4" end="4"/>
                                            </p:txEl>
                                          </p:spTgt>
                                        </p:tgtEl>
                                      </p:cBhvr>
                                      <p:to x="100000" y="95000"/>
                                    </p:animScale>
                                    <p:animScale>
                                      <p:cBhvr>
                                        <p:cTn id="92"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611560" y="1124744"/>
            <a:ext cx="7924800" cy="5877272"/>
          </a:xfrm>
        </p:spPr>
        <p:txBody>
          <a:bodyPr>
            <a:normAutofit fontScale="92500" lnSpcReduction="20000"/>
          </a:bodyPr>
          <a:lstStyle/>
          <a:p>
            <a:r>
              <a:rPr lang="id-ID" sz="2400" dirty="0" smtClean="0"/>
              <a:t>Menurut kaum neo-strukturalis, sebuah negara dan pemerintahan yang kuat merupakan fundasi untuk meningkatkan kapabilitas ekonomi dan kesejahteraan masyarakat.</a:t>
            </a:r>
          </a:p>
          <a:p>
            <a:r>
              <a:rPr lang="id-ID" sz="2400" dirty="0" smtClean="0"/>
              <a:t>Negara-negara berkembang perlu mengatasi hambatan-hambatan endogen (</a:t>
            </a:r>
            <a:r>
              <a:rPr lang="id-ID" sz="2400" i="1" dirty="0" smtClean="0"/>
              <a:t>endogeneous obstacles</a:t>
            </a:r>
            <a:r>
              <a:rPr lang="id-ID" sz="2400" dirty="0" smtClean="0"/>
              <a:t>) dalam pembangunan mereka, termasuk pertumbuhan dan produktivitasy ang rendah dan tidak stabil,distribusi pendapatan yang tidak merata, serta tingkat pendidikan dan kesehatan yang rendah.</a:t>
            </a:r>
          </a:p>
          <a:p>
            <a:r>
              <a:rPr lang="id-ID" sz="2400" dirty="0" smtClean="0"/>
              <a:t>Sebab itu yang paling mendesak bagi negara-negara sedang berkembang adalah upaya-upaya pemerintah secara aktif meningkatkan taraf pendidikan dan kesehatan melalui berbagai kebijakan yang bersifat afirmatif dan redistributif.</a:t>
            </a:r>
          </a:p>
          <a:p>
            <a:r>
              <a:rPr lang="id-ID" sz="2400" dirty="0" smtClean="0"/>
              <a:t>Dengan demikian neo-strukturalisme dipandang sebagai sebuah upaya untuk menghadapi masalah-masalah pembangunan modern di negara-negara sedang berkembang, khususnya untuk menghadapi berbagai konsekuensi dari liberalisasi perdagangan dan keuangan yang semakin meluas, bagaimana mengatasi heterogenitas yang produktif, dan bagaimana meningkatkan distribusi pendapatan</a:t>
            </a:r>
            <a:r>
              <a:rPr lang="id-ID" dirty="0" smtClean="0"/>
              <a:t>.</a:t>
            </a:r>
            <a:endParaRPr lang="id-ID" dirty="0"/>
          </a:p>
        </p:txBody>
      </p:sp>
      <p:sp>
        <p:nvSpPr>
          <p:cNvPr id="4" name="Title 1"/>
          <p:cNvSpPr>
            <a:spLocks noGrp="1"/>
          </p:cNvSpPr>
          <p:nvPr>
            <p:ph type="title"/>
          </p:nvPr>
        </p:nvSpPr>
        <p:spPr>
          <a:xfrm>
            <a:off x="611560" y="188640"/>
            <a:ext cx="7924800" cy="778098"/>
          </a:xfrm>
        </p:spPr>
        <p:txBody>
          <a:bodyPr/>
          <a:lstStyle/>
          <a:p>
            <a:pPr algn="ctr"/>
            <a:r>
              <a:rPr lang="id-ID" sz="4000" dirty="0" smtClean="0">
                <a:solidFill>
                  <a:srgbClr val="FFC000"/>
                </a:solidFill>
              </a:rPr>
              <a:t>NEO-STRUKTURALISME-2</a:t>
            </a:r>
            <a:endParaRPr lang="id-ID" sz="4000" dirty="0">
              <a:solidFill>
                <a:srgbClr val="FFC000"/>
              </a:solidFill>
            </a:endParaRPr>
          </a:p>
        </p:txBody>
      </p:sp>
    </p:spTree>
    <p:extLst>
      <p:ext uri="{BB962C8B-B14F-4D97-AF65-F5344CB8AC3E}">
        <p14:creationId xmlns:p14="http://schemas.microsoft.com/office/powerpoint/2010/main" val="334340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200" dirty="0" smtClean="0">
                <a:solidFill>
                  <a:srgbClr val="FFFF00"/>
                </a:solidFill>
              </a:rPr>
              <a:t>ALIRAN DEPENDENSIA</a:t>
            </a:r>
            <a:endParaRPr lang="id-ID" sz="4200" dirty="0">
              <a:solidFill>
                <a:srgbClr val="FFFF00"/>
              </a:solidFill>
            </a:endParaRPr>
          </a:p>
        </p:txBody>
      </p:sp>
      <p:sp>
        <p:nvSpPr>
          <p:cNvPr id="3" name="Content Placeholder 2"/>
          <p:cNvSpPr>
            <a:spLocks noGrp="1"/>
          </p:cNvSpPr>
          <p:nvPr>
            <p:ph sz="quarter" idx="13"/>
          </p:nvPr>
        </p:nvSpPr>
        <p:spPr>
          <a:xfrm>
            <a:off x="609600" y="1124744"/>
            <a:ext cx="8210872" cy="5544616"/>
          </a:xfrm>
        </p:spPr>
        <p:txBody>
          <a:bodyPr>
            <a:normAutofit fontScale="77500" lnSpcReduction="20000"/>
          </a:bodyPr>
          <a:lstStyle/>
          <a:p>
            <a:r>
              <a:rPr lang="id-ID" sz="3200" dirty="0" smtClean="0"/>
              <a:t>Aliran dependensia merupakan salah satu varian strukturalisme yang dicetuskan oleh para intelektual kritis di Amerika Latin. Aliran ini secara spesifik merupakan kritik terhadap teori modernisasi yang gagal total di Dunia Ketiga.</a:t>
            </a:r>
          </a:p>
          <a:p>
            <a:r>
              <a:rPr lang="id-ID" sz="3200" dirty="0" smtClean="0"/>
              <a:t>Menurut Immanuel Wallerstein, hubungan antar negara dalam sistem internasional hakekatnya merupakan sistem ketergantungan (dependensi) dan eksploitasi. Modernisasi realitasnya hanya menghasilkan pertumbuhan kekayaan yang tak seimbang (</a:t>
            </a:r>
            <a:r>
              <a:rPr lang="id-ID" sz="3200" i="1" dirty="0" smtClean="0">
                <a:solidFill>
                  <a:srgbClr val="00B0F0"/>
                </a:solidFill>
              </a:rPr>
              <a:t>uneven development</a:t>
            </a:r>
            <a:r>
              <a:rPr lang="id-ID" sz="3200" dirty="0" smtClean="0"/>
              <a:t>).</a:t>
            </a:r>
          </a:p>
          <a:p>
            <a:r>
              <a:rPr lang="id-ID" sz="3200" dirty="0" smtClean="0"/>
              <a:t>Teori ini menggambarkan bahwa perdagangan, investasi asing, dan pinjaman luar negeri dari negara maju merupakan sarana untuk melestarikan ketergantungan, bersifat eksploitatif, dan tidak menguntungkan (</a:t>
            </a:r>
            <a:r>
              <a:rPr lang="id-ID" sz="3200" i="1" dirty="0" smtClean="0"/>
              <a:t>disadvantage</a:t>
            </a:r>
            <a:r>
              <a:rPr lang="id-ID" sz="3200" dirty="0" smtClean="0"/>
              <a:t>) negara-negara miskin.</a:t>
            </a:r>
          </a:p>
          <a:p>
            <a:r>
              <a:rPr lang="id-ID" sz="3200" dirty="0" smtClean="0"/>
              <a:t>Selain Wallerstein, tokoh dependensia yang lain misalnya: Andre Gunder Frank, Raul Prebisch, Henrique Cardoso, Enzo Faletto, Samir Amin, Arief Budiman (Indonesia), dll.</a:t>
            </a:r>
            <a:endParaRPr lang="id-ID" sz="3200" dirty="0"/>
          </a:p>
        </p:txBody>
      </p:sp>
    </p:spTree>
    <p:extLst>
      <p:ext uri="{BB962C8B-B14F-4D97-AF65-F5344CB8AC3E}">
        <p14:creationId xmlns:p14="http://schemas.microsoft.com/office/powerpoint/2010/main" val="3629018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490066"/>
          </a:xfrm>
        </p:spPr>
        <p:txBody>
          <a:bodyPr/>
          <a:lstStyle/>
          <a:p>
            <a:pPr algn="ctr"/>
            <a:r>
              <a:rPr lang="id-ID" sz="4000" dirty="0" smtClean="0">
                <a:solidFill>
                  <a:srgbClr val="FFFF00"/>
                </a:solidFill>
              </a:rPr>
              <a:t>WORLD-SYSTEM THEORY</a:t>
            </a:r>
            <a:endParaRPr lang="id-ID" sz="4000" dirty="0">
              <a:solidFill>
                <a:srgbClr val="FFFF00"/>
              </a:solidFill>
            </a:endParaRPr>
          </a:p>
        </p:txBody>
      </p:sp>
      <p:sp>
        <p:nvSpPr>
          <p:cNvPr id="3" name="Content Placeholder 2"/>
          <p:cNvSpPr>
            <a:spLocks noGrp="1"/>
          </p:cNvSpPr>
          <p:nvPr>
            <p:ph sz="quarter" idx="13"/>
          </p:nvPr>
        </p:nvSpPr>
        <p:spPr>
          <a:xfrm>
            <a:off x="395536" y="836712"/>
            <a:ext cx="8568952" cy="6021288"/>
          </a:xfrm>
        </p:spPr>
        <p:txBody>
          <a:bodyPr>
            <a:normAutofit fontScale="85000" lnSpcReduction="20000"/>
          </a:bodyPr>
          <a:lstStyle/>
          <a:p>
            <a:r>
              <a:rPr lang="id-ID" sz="3200" dirty="0" smtClean="0"/>
              <a:t>World-System Theory (WST) merupakan salah satu varian dari strukturalisme yang juga dikembangkan oleh Wallerstein. Teori ini menegaskan bahwa elemen-elemen sistem dunia (</a:t>
            </a:r>
            <a:r>
              <a:rPr lang="id-ID" sz="3200" i="1" dirty="0" smtClean="0">
                <a:solidFill>
                  <a:srgbClr val="00B0F0"/>
                </a:solidFill>
              </a:rPr>
              <a:t>world-system</a:t>
            </a:r>
            <a:r>
              <a:rPr lang="id-ID" sz="3200" dirty="0" smtClean="0"/>
              <a:t>) tidak dapat dipahami secara terisolasi, melainkan perlu sebuah pendekatan yang holistik.</a:t>
            </a:r>
          </a:p>
          <a:p>
            <a:r>
              <a:rPr lang="id-ID" sz="3200" dirty="0" smtClean="0"/>
              <a:t>Menurut WST, struktur internasional terdiri dari negara-negara dominan (</a:t>
            </a:r>
            <a:r>
              <a:rPr lang="id-ID" sz="3200" i="1" dirty="0" smtClean="0">
                <a:solidFill>
                  <a:srgbClr val="FF0000"/>
                </a:solidFill>
              </a:rPr>
              <a:t>core</a:t>
            </a:r>
            <a:r>
              <a:rPr lang="id-ID" sz="3200" dirty="0" smtClean="0"/>
              <a:t>) yang mengeksploitasi negara-negara pinggiran (</a:t>
            </a:r>
            <a:r>
              <a:rPr lang="id-ID" sz="3200" i="1" dirty="0" smtClean="0">
                <a:solidFill>
                  <a:srgbClr val="FF0000"/>
                </a:solidFill>
              </a:rPr>
              <a:t>periphery</a:t>
            </a:r>
            <a:r>
              <a:rPr lang="id-ID" sz="3200" dirty="0" smtClean="0"/>
              <a:t>) melalui sarana kapitalisme (ekonomi pasar). Selain itu ada negara-negara </a:t>
            </a:r>
            <a:r>
              <a:rPr lang="id-ID" sz="3200" i="1" dirty="0" smtClean="0">
                <a:solidFill>
                  <a:srgbClr val="FF0000"/>
                </a:solidFill>
              </a:rPr>
              <a:t>semi-periphery</a:t>
            </a:r>
            <a:r>
              <a:rPr lang="id-ID" sz="3200" dirty="0" smtClean="0"/>
              <a:t> yang telah mampu membangun basis industri yang cukup kuat dan memiliki peran ekonomi-politik cukup vital dalam sistem ekonomi dunia modern.</a:t>
            </a:r>
          </a:p>
          <a:p>
            <a:r>
              <a:rPr lang="id-ID" sz="3200" dirty="0" smtClean="0"/>
              <a:t>Namun ketiga kelompok negara itu (core, periphery, dan semi-periphery) terikat dalam sebuah hubungan yang eksploitatif. Kekayaan dan resources dari negara-negara miskin terus mengalir (dieksploitasi) oleh negara-negara maju.</a:t>
            </a:r>
            <a:endParaRPr lang="id-ID" sz="3200" dirty="0"/>
          </a:p>
        </p:txBody>
      </p:sp>
    </p:spTree>
    <p:extLst>
      <p:ext uri="{BB962C8B-B14F-4D97-AF65-F5344CB8AC3E}">
        <p14:creationId xmlns:p14="http://schemas.microsoft.com/office/powerpoint/2010/main" val="3383863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4" presetClass="emph" presetSubtype="0" fill="hold" nodeType="clickEffect">
                                  <p:stCondLst>
                                    <p:cond delay="0"/>
                                  </p:stCondLst>
                                  <p:iterate type="lt">
                                    <p:tmPct val="10000"/>
                                  </p:iterate>
                                  <p:childTnLst>
                                    <p:animMotion origin="layout" path="M 0.0 0.0 L 0.0 -0.07213" pathEditMode="relative" ptsTypes="">
                                      <p:cBhvr>
                                        <p:cTn id="10" dur="250" accel="50000" decel="50000" autoRev="1" fill="hold">
                                          <p:stCondLst>
                                            <p:cond delay="0"/>
                                          </p:stCondLst>
                                        </p:cTn>
                                        <p:tgtEl>
                                          <p:spTgt spid="3">
                                            <p:txEl>
                                              <p:pRg st="0" end="0"/>
                                            </p:txEl>
                                          </p:spTgt>
                                        </p:tgtEl>
                                        <p:attrNameLst>
                                          <p:attrName>ppt_x</p:attrName>
                                          <p:attrName>ppt_y</p:attrName>
                                        </p:attrNameLst>
                                      </p:cBhvr>
                                    </p:animMotion>
                                    <p:animRot by="1500000">
                                      <p:cBhvr>
                                        <p:cTn id="11" dur="125" fill="hold">
                                          <p:stCondLst>
                                            <p:cond delay="0"/>
                                          </p:stCondLst>
                                        </p:cTn>
                                        <p:tgtEl>
                                          <p:spTgt spid="3">
                                            <p:txEl>
                                              <p:pRg st="0" end="0"/>
                                            </p:txEl>
                                          </p:spTgt>
                                        </p:tgtEl>
                                        <p:attrNameLst>
                                          <p:attrName>r</p:attrName>
                                        </p:attrNameLst>
                                      </p:cBhvr>
                                    </p:animRot>
                                    <p:animRot by="-1500000">
                                      <p:cBhvr>
                                        <p:cTn id="12" dur="125" fill="hold">
                                          <p:stCondLst>
                                            <p:cond delay="125"/>
                                          </p:stCondLst>
                                        </p:cTn>
                                        <p:tgtEl>
                                          <p:spTgt spid="3">
                                            <p:txEl>
                                              <p:pRg st="0" end="0"/>
                                            </p:txEl>
                                          </p:spTgt>
                                        </p:tgtEl>
                                        <p:attrNameLst>
                                          <p:attrName>r</p:attrName>
                                        </p:attrNameLst>
                                      </p:cBhvr>
                                    </p:animRot>
                                    <p:animRot by="-1500000">
                                      <p:cBhvr>
                                        <p:cTn id="13" dur="125" fill="hold">
                                          <p:stCondLst>
                                            <p:cond delay="250"/>
                                          </p:stCondLst>
                                        </p:cTn>
                                        <p:tgtEl>
                                          <p:spTgt spid="3">
                                            <p:txEl>
                                              <p:pRg st="0" end="0"/>
                                            </p:txEl>
                                          </p:spTgt>
                                        </p:tgtEl>
                                        <p:attrNameLst>
                                          <p:attrName>r</p:attrName>
                                        </p:attrNameLst>
                                      </p:cBhvr>
                                    </p:animRot>
                                    <p:animRot by="1500000">
                                      <p:cBhvr>
                                        <p:cTn id="14" dur="125" fill="hold">
                                          <p:stCondLst>
                                            <p:cond delay="375"/>
                                          </p:stCondLst>
                                        </p:cTn>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34" presetClass="emph" presetSubtype="0" fill="hold" nodeType="clickEffect">
                                  <p:stCondLst>
                                    <p:cond delay="0"/>
                                  </p:stCondLst>
                                  <p:iterate type="lt">
                                    <p:tmPct val="10000"/>
                                  </p:iterate>
                                  <p:childTnLst>
                                    <p:animMotion origin="layout" path="M 0.0 0.0 L 0.0 -0.07213" pathEditMode="relative" ptsTypes="">
                                      <p:cBhvr>
                                        <p:cTn id="18" dur="250" accel="50000" decel="50000" autoRev="1" fill="hold">
                                          <p:stCondLst>
                                            <p:cond delay="0"/>
                                          </p:stCondLst>
                                        </p:cTn>
                                        <p:tgtEl>
                                          <p:spTgt spid="3">
                                            <p:txEl>
                                              <p:pRg st="1" end="1"/>
                                            </p:txEl>
                                          </p:spTgt>
                                        </p:tgtEl>
                                        <p:attrNameLst>
                                          <p:attrName>ppt_x</p:attrName>
                                          <p:attrName>ppt_y</p:attrName>
                                        </p:attrNameLst>
                                      </p:cBhvr>
                                    </p:animMotion>
                                    <p:animRot by="1500000">
                                      <p:cBhvr>
                                        <p:cTn id="19" dur="125" fill="hold">
                                          <p:stCondLst>
                                            <p:cond delay="0"/>
                                          </p:stCondLst>
                                        </p:cTn>
                                        <p:tgtEl>
                                          <p:spTgt spid="3">
                                            <p:txEl>
                                              <p:pRg st="1" end="1"/>
                                            </p:txEl>
                                          </p:spTgt>
                                        </p:tgtEl>
                                        <p:attrNameLst>
                                          <p:attrName>r</p:attrName>
                                        </p:attrNameLst>
                                      </p:cBhvr>
                                    </p:animRot>
                                    <p:animRot by="-1500000">
                                      <p:cBhvr>
                                        <p:cTn id="20" dur="125" fill="hold">
                                          <p:stCondLst>
                                            <p:cond delay="125"/>
                                          </p:stCondLst>
                                        </p:cTn>
                                        <p:tgtEl>
                                          <p:spTgt spid="3">
                                            <p:txEl>
                                              <p:pRg st="1" end="1"/>
                                            </p:txEl>
                                          </p:spTgt>
                                        </p:tgtEl>
                                        <p:attrNameLst>
                                          <p:attrName>r</p:attrName>
                                        </p:attrNameLst>
                                      </p:cBhvr>
                                    </p:animRot>
                                    <p:animRot by="-1500000">
                                      <p:cBhvr>
                                        <p:cTn id="21" dur="125" fill="hold">
                                          <p:stCondLst>
                                            <p:cond delay="250"/>
                                          </p:stCondLst>
                                        </p:cTn>
                                        <p:tgtEl>
                                          <p:spTgt spid="3">
                                            <p:txEl>
                                              <p:pRg st="1" end="1"/>
                                            </p:txEl>
                                          </p:spTgt>
                                        </p:tgtEl>
                                        <p:attrNameLst>
                                          <p:attrName>r</p:attrName>
                                        </p:attrNameLst>
                                      </p:cBhvr>
                                    </p:animRot>
                                    <p:animRot by="1500000">
                                      <p:cBhvr>
                                        <p:cTn id="22" dur="125" fill="hold">
                                          <p:stCondLst>
                                            <p:cond delay="375"/>
                                          </p:stCondLst>
                                        </p:cTn>
                                        <p:tgtEl>
                                          <p:spTgt spid="3">
                                            <p:txEl>
                                              <p:pRg st="1" end="1"/>
                                            </p:txEl>
                                          </p:spTgt>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34" presetClass="emph" presetSubtype="0" fill="hold" nodeType="clickEffect">
                                  <p:stCondLst>
                                    <p:cond delay="0"/>
                                  </p:stCondLst>
                                  <p:iterate type="lt">
                                    <p:tmPct val="10000"/>
                                  </p:iterate>
                                  <p:childTnLst>
                                    <p:animMotion origin="layout" path="M 0.0 0.0 L 0.0 -0.07213" pathEditMode="relative" ptsTypes="">
                                      <p:cBhvr>
                                        <p:cTn id="26" dur="250" accel="50000" decel="50000" autoRev="1" fill="hold">
                                          <p:stCondLst>
                                            <p:cond delay="0"/>
                                          </p:stCondLst>
                                        </p:cTn>
                                        <p:tgtEl>
                                          <p:spTgt spid="3">
                                            <p:txEl>
                                              <p:pRg st="2" end="2"/>
                                            </p:txEl>
                                          </p:spTgt>
                                        </p:tgtEl>
                                        <p:attrNameLst>
                                          <p:attrName>ppt_x</p:attrName>
                                          <p:attrName>ppt_y</p:attrName>
                                        </p:attrNameLst>
                                      </p:cBhvr>
                                    </p:animMotion>
                                    <p:animRot by="1500000">
                                      <p:cBhvr>
                                        <p:cTn id="27" dur="125" fill="hold">
                                          <p:stCondLst>
                                            <p:cond delay="0"/>
                                          </p:stCondLst>
                                        </p:cTn>
                                        <p:tgtEl>
                                          <p:spTgt spid="3">
                                            <p:txEl>
                                              <p:pRg st="2" end="2"/>
                                            </p:txEl>
                                          </p:spTgt>
                                        </p:tgtEl>
                                        <p:attrNameLst>
                                          <p:attrName>r</p:attrName>
                                        </p:attrNameLst>
                                      </p:cBhvr>
                                    </p:animRot>
                                    <p:animRot by="-1500000">
                                      <p:cBhvr>
                                        <p:cTn id="28" dur="125" fill="hold">
                                          <p:stCondLst>
                                            <p:cond delay="125"/>
                                          </p:stCondLst>
                                        </p:cTn>
                                        <p:tgtEl>
                                          <p:spTgt spid="3">
                                            <p:txEl>
                                              <p:pRg st="2" end="2"/>
                                            </p:txEl>
                                          </p:spTgt>
                                        </p:tgtEl>
                                        <p:attrNameLst>
                                          <p:attrName>r</p:attrName>
                                        </p:attrNameLst>
                                      </p:cBhvr>
                                    </p:animRot>
                                    <p:animRot by="-1500000">
                                      <p:cBhvr>
                                        <p:cTn id="29" dur="125" fill="hold">
                                          <p:stCondLst>
                                            <p:cond delay="250"/>
                                          </p:stCondLst>
                                        </p:cTn>
                                        <p:tgtEl>
                                          <p:spTgt spid="3">
                                            <p:txEl>
                                              <p:pRg st="2" end="2"/>
                                            </p:txEl>
                                          </p:spTgt>
                                        </p:tgtEl>
                                        <p:attrNameLst>
                                          <p:attrName>r</p:attrName>
                                        </p:attrNameLst>
                                      </p:cBhvr>
                                    </p:animRot>
                                    <p:animRot by="1500000">
                                      <p:cBhvr>
                                        <p:cTn id="30" dur="125" fill="hold">
                                          <p:stCondLst>
                                            <p:cond delay="375"/>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pPr algn="ctr"/>
            <a:r>
              <a:rPr lang="id-ID" sz="4400" dirty="0" smtClean="0">
                <a:solidFill>
                  <a:srgbClr val="FFFF00"/>
                </a:solidFill>
              </a:rPr>
              <a:t>TEORI KRITIS</a:t>
            </a:r>
            <a:endParaRPr lang="id-ID" sz="4400" dirty="0">
              <a:solidFill>
                <a:srgbClr val="FFFF00"/>
              </a:solidFill>
            </a:endParaRPr>
          </a:p>
        </p:txBody>
      </p:sp>
      <p:sp>
        <p:nvSpPr>
          <p:cNvPr id="3" name="Content Placeholder 2"/>
          <p:cNvSpPr>
            <a:spLocks noGrp="1"/>
          </p:cNvSpPr>
          <p:nvPr>
            <p:ph sz="quarter" idx="13"/>
          </p:nvPr>
        </p:nvSpPr>
        <p:spPr>
          <a:xfrm>
            <a:off x="323528" y="980728"/>
            <a:ext cx="8712968" cy="5688632"/>
          </a:xfrm>
        </p:spPr>
        <p:txBody>
          <a:bodyPr>
            <a:noAutofit/>
          </a:bodyPr>
          <a:lstStyle/>
          <a:p>
            <a:r>
              <a:rPr lang="id-ID" sz="2400" dirty="0" smtClean="0"/>
              <a:t>Teori kritis (</a:t>
            </a:r>
            <a:r>
              <a:rPr lang="id-ID" sz="2400" i="1" dirty="0" smtClean="0"/>
              <a:t>critical theory</a:t>
            </a:r>
            <a:r>
              <a:rPr lang="id-ID" sz="2400" dirty="0" smtClean="0"/>
              <a:t>) memiliki akar intelektual dengan Marxisme. Aliran ini seringkali disebut dengan </a:t>
            </a:r>
            <a:r>
              <a:rPr lang="id-ID" sz="2400" i="1" dirty="0" smtClean="0">
                <a:solidFill>
                  <a:srgbClr val="00B0F0"/>
                </a:solidFill>
              </a:rPr>
              <a:t>Marxist Humanism </a:t>
            </a:r>
            <a:r>
              <a:rPr lang="id-ID" sz="2400" dirty="0" smtClean="0"/>
              <a:t>atau Open Marxism.</a:t>
            </a:r>
          </a:p>
          <a:p>
            <a:r>
              <a:rPr lang="id-ID" sz="2400" dirty="0" smtClean="0"/>
              <a:t>Aliran ini dikembangkan oleh Madzab Frankfurt (</a:t>
            </a:r>
            <a:r>
              <a:rPr lang="id-ID" sz="2400" i="1" dirty="0" smtClean="0">
                <a:solidFill>
                  <a:srgbClr val="FF0000"/>
                </a:solidFill>
              </a:rPr>
              <a:t>Frankfurt School</a:t>
            </a:r>
            <a:r>
              <a:rPr lang="id-ID" sz="2400" dirty="0" smtClean="0"/>
              <a:t>), seperti Max Horkheimer, Theodor Odorno, Herbert Marcuse, dan Jurgen Habermas, juga Antonio Gramsci (Italia).</a:t>
            </a:r>
          </a:p>
          <a:p>
            <a:r>
              <a:rPr lang="id-ID" sz="2400" dirty="0" smtClean="0"/>
              <a:t>Aliran ini juga mengoreksi sisi gelap (</a:t>
            </a:r>
            <a:r>
              <a:rPr lang="id-ID" sz="2400" i="1" dirty="0" smtClean="0"/>
              <a:t>dark side</a:t>
            </a:r>
            <a:r>
              <a:rPr lang="id-ID" sz="2400" dirty="0" smtClean="0"/>
              <a:t>) dari modernitas dan mencoba memunculkan konsep </a:t>
            </a:r>
            <a:r>
              <a:rPr lang="id-ID" sz="2400" i="1" dirty="0" smtClean="0">
                <a:solidFill>
                  <a:srgbClr val="FF0000"/>
                </a:solidFill>
              </a:rPr>
              <a:t>human emancipation</a:t>
            </a:r>
            <a:r>
              <a:rPr lang="id-ID" sz="2400" dirty="0" smtClean="0"/>
              <a:t>. </a:t>
            </a:r>
          </a:p>
          <a:p>
            <a:r>
              <a:rPr lang="id-ID" sz="2400" dirty="0" smtClean="0"/>
              <a:t>Teori kritis bukan hanya mengakui adanya penindasan berbasis kelas, tapi juga penindasan berbasis etnisitas, gender, nationalitas, dll.</a:t>
            </a:r>
          </a:p>
          <a:p>
            <a:r>
              <a:rPr lang="id-ID" sz="2400" dirty="0" smtClean="0"/>
              <a:t>Sebab itu aliran ini melihat adanya kekuatan </a:t>
            </a:r>
            <a:r>
              <a:rPr lang="id-ID" sz="2400" i="1" dirty="0" smtClean="0"/>
              <a:t>counter-hegemonic</a:t>
            </a:r>
            <a:r>
              <a:rPr lang="id-ID" sz="2400" dirty="0" smtClean="0"/>
              <a:t> melawan modernitas dan kapitalisme global dalam sejumlah gerakan sosial baru, misalnya gerakan perempuan dan lingkungan hidup.</a:t>
            </a:r>
          </a:p>
          <a:p>
            <a:pPr marL="0" indent="0">
              <a:buNone/>
            </a:pPr>
            <a:r>
              <a:rPr lang="id-ID" sz="2400" dirty="0" smtClean="0"/>
              <a:t> </a:t>
            </a:r>
          </a:p>
          <a:p>
            <a:endParaRPr lang="id-ID" sz="2400" dirty="0"/>
          </a:p>
        </p:txBody>
      </p:sp>
    </p:spTree>
    <p:extLst>
      <p:ext uri="{BB962C8B-B14F-4D97-AF65-F5344CB8AC3E}">
        <p14:creationId xmlns:p14="http://schemas.microsoft.com/office/powerpoint/2010/main" val="1557950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2" presetClass="emph" presetSubtype="0" fill="hold" nodeType="clickEffect">
                                  <p:stCondLst>
                                    <p:cond delay="0"/>
                                  </p:stCondLst>
                                  <p:childTnLst>
                                    <p:animRot by="120000">
                                      <p:cBhvr>
                                        <p:cTn id="10" dur="100" fill="hold">
                                          <p:stCondLst>
                                            <p:cond delay="0"/>
                                          </p:stCondLst>
                                        </p:cTn>
                                        <p:tgtEl>
                                          <p:spTgt spid="3">
                                            <p:txEl>
                                              <p:pRg st="0" end="0"/>
                                            </p:txEl>
                                          </p:spTgt>
                                        </p:tgtEl>
                                        <p:attrNameLst>
                                          <p:attrName>r</p:attrName>
                                        </p:attrNameLst>
                                      </p:cBhvr>
                                    </p:animRot>
                                    <p:animRot by="-240000">
                                      <p:cBhvr>
                                        <p:cTn id="11" dur="200" fill="hold">
                                          <p:stCondLst>
                                            <p:cond delay="200"/>
                                          </p:stCondLst>
                                        </p:cTn>
                                        <p:tgtEl>
                                          <p:spTgt spid="3">
                                            <p:txEl>
                                              <p:pRg st="0" end="0"/>
                                            </p:txEl>
                                          </p:spTgt>
                                        </p:tgtEl>
                                        <p:attrNameLst>
                                          <p:attrName>r</p:attrName>
                                        </p:attrNameLst>
                                      </p:cBhvr>
                                    </p:animRot>
                                    <p:animRot by="240000">
                                      <p:cBhvr>
                                        <p:cTn id="12" dur="200" fill="hold">
                                          <p:stCondLst>
                                            <p:cond delay="400"/>
                                          </p:stCondLst>
                                        </p:cTn>
                                        <p:tgtEl>
                                          <p:spTgt spid="3">
                                            <p:txEl>
                                              <p:pRg st="0" end="0"/>
                                            </p:txEl>
                                          </p:spTgt>
                                        </p:tgtEl>
                                        <p:attrNameLst>
                                          <p:attrName>r</p:attrName>
                                        </p:attrNameLst>
                                      </p:cBhvr>
                                    </p:animRot>
                                    <p:animRot by="-240000">
                                      <p:cBhvr>
                                        <p:cTn id="13" dur="200" fill="hold">
                                          <p:stCondLst>
                                            <p:cond delay="600"/>
                                          </p:stCondLst>
                                        </p:cTn>
                                        <p:tgtEl>
                                          <p:spTgt spid="3">
                                            <p:txEl>
                                              <p:pRg st="0" end="0"/>
                                            </p:txEl>
                                          </p:spTgt>
                                        </p:tgtEl>
                                        <p:attrNameLst>
                                          <p:attrName>r</p:attrName>
                                        </p:attrNameLst>
                                      </p:cBhvr>
                                    </p:animRot>
                                    <p:animRot by="120000">
                                      <p:cBhvr>
                                        <p:cTn id="14" dur="200" fill="hold">
                                          <p:stCondLst>
                                            <p:cond delay="800"/>
                                          </p:stCondLst>
                                        </p:cTn>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barn(inVertical)">
                                      <p:cBhvr>
                                        <p:cTn id="26" dur="5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4" presetClass="emph" presetSubtype="0" fill="hold" nodeType="click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3">
                                            <p:txEl>
                                              <p:pRg st="3" end="3"/>
                                            </p:txEl>
                                          </p:spTgt>
                                        </p:tgtEl>
                                        <p:attrNameLst>
                                          <p:attrName>ppt_x</p:attrName>
                                          <p:attrName>ppt_y</p:attrName>
                                        </p:attrNameLst>
                                      </p:cBhvr>
                                    </p:animMotion>
                                    <p:animRot by="1500000">
                                      <p:cBhvr>
                                        <p:cTn id="31" dur="125" fill="hold">
                                          <p:stCondLst>
                                            <p:cond delay="0"/>
                                          </p:stCondLst>
                                        </p:cTn>
                                        <p:tgtEl>
                                          <p:spTgt spid="3">
                                            <p:txEl>
                                              <p:pRg st="3" end="3"/>
                                            </p:txEl>
                                          </p:spTgt>
                                        </p:tgtEl>
                                        <p:attrNameLst>
                                          <p:attrName>r</p:attrName>
                                        </p:attrNameLst>
                                      </p:cBhvr>
                                    </p:animRot>
                                    <p:animRot by="-1500000">
                                      <p:cBhvr>
                                        <p:cTn id="32" dur="125" fill="hold">
                                          <p:stCondLst>
                                            <p:cond delay="125"/>
                                          </p:stCondLst>
                                        </p:cTn>
                                        <p:tgtEl>
                                          <p:spTgt spid="3">
                                            <p:txEl>
                                              <p:pRg st="3" end="3"/>
                                            </p:txEl>
                                          </p:spTgt>
                                        </p:tgtEl>
                                        <p:attrNameLst>
                                          <p:attrName>r</p:attrName>
                                        </p:attrNameLst>
                                      </p:cBhvr>
                                    </p:animRot>
                                    <p:animRot by="-1500000">
                                      <p:cBhvr>
                                        <p:cTn id="33" dur="125" fill="hold">
                                          <p:stCondLst>
                                            <p:cond delay="250"/>
                                          </p:stCondLst>
                                        </p:cTn>
                                        <p:tgtEl>
                                          <p:spTgt spid="3">
                                            <p:txEl>
                                              <p:pRg st="3" end="3"/>
                                            </p:txEl>
                                          </p:spTgt>
                                        </p:tgtEl>
                                        <p:attrNameLst>
                                          <p:attrName>r</p:attrName>
                                        </p:attrNameLst>
                                      </p:cBhvr>
                                    </p:animRot>
                                    <p:animRot by="1500000">
                                      <p:cBhvr>
                                        <p:cTn id="34" dur="125" fill="hold">
                                          <p:stCondLst>
                                            <p:cond delay="375"/>
                                          </p:stCondLst>
                                        </p:cTn>
                                        <p:tgtEl>
                                          <p:spTgt spid="3">
                                            <p:txEl>
                                              <p:pRg st="3" end="3"/>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26"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wipe(down)">
                                      <p:cBhvr>
                                        <p:cTn id="39" dur="580">
                                          <p:stCondLst>
                                            <p:cond delay="0"/>
                                          </p:stCondLst>
                                        </p:cTn>
                                        <p:tgtEl>
                                          <p:spTgt spid="3">
                                            <p:txEl>
                                              <p:pRg st="4" end="4"/>
                                            </p:txEl>
                                          </p:spTgt>
                                        </p:tgtEl>
                                      </p:cBhvr>
                                    </p:animEffect>
                                    <p:anim calcmode="lin" valueType="num">
                                      <p:cBhvr>
                                        <p:cTn id="40"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xEl>
                                              <p:pRg st="4" end="4"/>
                                            </p:txEl>
                                          </p:spTgt>
                                        </p:tgtEl>
                                      </p:cBhvr>
                                      <p:to x="100000" y="60000"/>
                                    </p:animScale>
                                    <p:animScale>
                                      <p:cBhvr>
                                        <p:cTn id="46" dur="166" decel="50000">
                                          <p:stCondLst>
                                            <p:cond delay="676"/>
                                          </p:stCondLst>
                                        </p:cTn>
                                        <p:tgtEl>
                                          <p:spTgt spid="3">
                                            <p:txEl>
                                              <p:pRg st="4" end="4"/>
                                            </p:txEl>
                                          </p:spTgt>
                                        </p:tgtEl>
                                      </p:cBhvr>
                                      <p:to x="100000" y="100000"/>
                                    </p:animScale>
                                    <p:animScale>
                                      <p:cBhvr>
                                        <p:cTn id="47" dur="26">
                                          <p:stCondLst>
                                            <p:cond delay="1312"/>
                                          </p:stCondLst>
                                        </p:cTn>
                                        <p:tgtEl>
                                          <p:spTgt spid="3">
                                            <p:txEl>
                                              <p:pRg st="4" end="4"/>
                                            </p:txEl>
                                          </p:spTgt>
                                        </p:tgtEl>
                                      </p:cBhvr>
                                      <p:to x="100000" y="80000"/>
                                    </p:animScale>
                                    <p:animScale>
                                      <p:cBhvr>
                                        <p:cTn id="48" dur="166" decel="50000">
                                          <p:stCondLst>
                                            <p:cond delay="1338"/>
                                          </p:stCondLst>
                                        </p:cTn>
                                        <p:tgtEl>
                                          <p:spTgt spid="3">
                                            <p:txEl>
                                              <p:pRg st="4" end="4"/>
                                            </p:txEl>
                                          </p:spTgt>
                                        </p:tgtEl>
                                      </p:cBhvr>
                                      <p:to x="100000" y="100000"/>
                                    </p:animScale>
                                    <p:animScale>
                                      <p:cBhvr>
                                        <p:cTn id="49" dur="26">
                                          <p:stCondLst>
                                            <p:cond delay="1642"/>
                                          </p:stCondLst>
                                        </p:cTn>
                                        <p:tgtEl>
                                          <p:spTgt spid="3">
                                            <p:txEl>
                                              <p:pRg st="4" end="4"/>
                                            </p:txEl>
                                          </p:spTgt>
                                        </p:tgtEl>
                                      </p:cBhvr>
                                      <p:to x="100000" y="90000"/>
                                    </p:animScale>
                                    <p:animScale>
                                      <p:cBhvr>
                                        <p:cTn id="50" dur="166" decel="50000">
                                          <p:stCondLst>
                                            <p:cond delay="1668"/>
                                          </p:stCondLst>
                                        </p:cTn>
                                        <p:tgtEl>
                                          <p:spTgt spid="3">
                                            <p:txEl>
                                              <p:pRg st="4" end="4"/>
                                            </p:txEl>
                                          </p:spTgt>
                                        </p:tgtEl>
                                      </p:cBhvr>
                                      <p:to x="100000" y="100000"/>
                                    </p:animScale>
                                    <p:animScale>
                                      <p:cBhvr>
                                        <p:cTn id="51" dur="26">
                                          <p:stCondLst>
                                            <p:cond delay="1808"/>
                                          </p:stCondLst>
                                        </p:cTn>
                                        <p:tgtEl>
                                          <p:spTgt spid="3">
                                            <p:txEl>
                                              <p:pRg st="4" end="4"/>
                                            </p:txEl>
                                          </p:spTgt>
                                        </p:tgtEl>
                                      </p:cBhvr>
                                      <p:to x="100000" y="95000"/>
                                    </p:animScale>
                                    <p:animScale>
                                      <p:cBhvr>
                                        <p:cTn id="52" dur="166" decel="50000">
                                          <p:stCondLst>
                                            <p:cond delay="1834"/>
                                          </p:stCondLst>
                                        </p:cTn>
                                        <p:tgtEl>
                                          <p:spTgt spid="3">
                                            <p:txEl>
                                              <p:pRg st="4" end="4"/>
                                            </p:txEl>
                                          </p:spTgt>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Effect transition="in" filter="wipe(down)">
                                      <p:cBhvr>
                                        <p:cTn id="55" dur="580">
                                          <p:stCondLst>
                                            <p:cond delay="0"/>
                                          </p:stCondLst>
                                        </p:cTn>
                                        <p:tgtEl>
                                          <p:spTgt spid="3">
                                            <p:txEl>
                                              <p:pRg st="5" end="5"/>
                                            </p:txEl>
                                          </p:spTgt>
                                        </p:tgtEl>
                                      </p:cBhvr>
                                    </p:animEffect>
                                    <p:anim calcmode="lin" valueType="num">
                                      <p:cBhvr>
                                        <p:cTn id="5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5" end="5"/>
                                            </p:txEl>
                                          </p:spTgt>
                                        </p:tgtEl>
                                      </p:cBhvr>
                                      <p:to x="100000" y="60000"/>
                                    </p:animScale>
                                    <p:animScale>
                                      <p:cBhvr>
                                        <p:cTn id="62" dur="166" decel="50000">
                                          <p:stCondLst>
                                            <p:cond delay="676"/>
                                          </p:stCondLst>
                                        </p:cTn>
                                        <p:tgtEl>
                                          <p:spTgt spid="3">
                                            <p:txEl>
                                              <p:pRg st="5" end="5"/>
                                            </p:txEl>
                                          </p:spTgt>
                                        </p:tgtEl>
                                      </p:cBhvr>
                                      <p:to x="100000" y="100000"/>
                                    </p:animScale>
                                    <p:animScale>
                                      <p:cBhvr>
                                        <p:cTn id="63" dur="26">
                                          <p:stCondLst>
                                            <p:cond delay="1312"/>
                                          </p:stCondLst>
                                        </p:cTn>
                                        <p:tgtEl>
                                          <p:spTgt spid="3">
                                            <p:txEl>
                                              <p:pRg st="5" end="5"/>
                                            </p:txEl>
                                          </p:spTgt>
                                        </p:tgtEl>
                                      </p:cBhvr>
                                      <p:to x="100000" y="80000"/>
                                    </p:animScale>
                                    <p:animScale>
                                      <p:cBhvr>
                                        <p:cTn id="64" dur="166" decel="50000">
                                          <p:stCondLst>
                                            <p:cond delay="1338"/>
                                          </p:stCondLst>
                                        </p:cTn>
                                        <p:tgtEl>
                                          <p:spTgt spid="3">
                                            <p:txEl>
                                              <p:pRg st="5" end="5"/>
                                            </p:txEl>
                                          </p:spTgt>
                                        </p:tgtEl>
                                      </p:cBhvr>
                                      <p:to x="100000" y="100000"/>
                                    </p:animScale>
                                    <p:animScale>
                                      <p:cBhvr>
                                        <p:cTn id="65" dur="26">
                                          <p:stCondLst>
                                            <p:cond delay="1642"/>
                                          </p:stCondLst>
                                        </p:cTn>
                                        <p:tgtEl>
                                          <p:spTgt spid="3">
                                            <p:txEl>
                                              <p:pRg st="5" end="5"/>
                                            </p:txEl>
                                          </p:spTgt>
                                        </p:tgtEl>
                                      </p:cBhvr>
                                      <p:to x="100000" y="90000"/>
                                    </p:animScale>
                                    <p:animScale>
                                      <p:cBhvr>
                                        <p:cTn id="66" dur="166" decel="50000">
                                          <p:stCondLst>
                                            <p:cond delay="1668"/>
                                          </p:stCondLst>
                                        </p:cTn>
                                        <p:tgtEl>
                                          <p:spTgt spid="3">
                                            <p:txEl>
                                              <p:pRg st="5" end="5"/>
                                            </p:txEl>
                                          </p:spTgt>
                                        </p:tgtEl>
                                      </p:cBhvr>
                                      <p:to x="100000" y="100000"/>
                                    </p:animScale>
                                    <p:animScale>
                                      <p:cBhvr>
                                        <p:cTn id="67" dur="26">
                                          <p:stCondLst>
                                            <p:cond delay="1808"/>
                                          </p:stCondLst>
                                        </p:cTn>
                                        <p:tgtEl>
                                          <p:spTgt spid="3">
                                            <p:txEl>
                                              <p:pRg st="5" end="5"/>
                                            </p:txEl>
                                          </p:spTgt>
                                        </p:tgtEl>
                                      </p:cBhvr>
                                      <p:to x="100000" y="95000"/>
                                    </p:animScale>
                                    <p:animScale>
                                      <p:cBhvr>
                                        <p:cTn id="68"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850106"/>
          </a:xfrm>
        </p:spPr>
        <p:txBody>
          <a:bodyPr/>
          <a:lstStyle/>
          <a:p>
            <a:pPr algn="ctr"/>
            <a:r>
              <a:rPr lang="id-ID" sz="4400" dirty="0" smtClean="0">
                <a:solidFill>
                  <a:srgbClr val="FFFF00"/>
                </a:solidFill>
              </a:rPr>
              <a:t>POST-POSTIVISME-1</a:t>
            </a:r>
            <a:endParaRPr lang="id-ID" sz="4400" dirty="0">
              <a:solidFill>
                <a:srgbClr val="FFFF00"/>
              </a:solidFill>
            </a:endParaRPr>
          </a:p>
        </p:txBody>
      </p:sp>
      <p:sp>
        <p:nvSpPr>
          <p:cNvPr id="3" name="Content Placeholder 2"/>
          <p:cNvSpPr>
            <a:spLocks noGrp="1"/>
          </p:cNvSpPr>
          <p:nvPr>
            <p:ph sz="quarter" idx="13"/>
          </p:nvPr>
        </p:nvSpPr>
        <p:spPr>
          <a:xfrm>
            <a:off x="467544" y="1340768"/>
            <a:ext cx="8424936" cy="5517232"/>
          </a:xfrm>
        </p:spPr>
        <p:txBody>
          <a:bodyPr>
            <a:normAutofit fontScale="85000" lnSpcReduction="20000"/>
          </a:bodyPr>
          <a:lstStyle/>
          <a:p>
            <a:r>
              <a:rPr lang="id-ID" sz="3300" dirty="0" smtClean="0"/>
              <a:t>Sesuai dengan namanya, post-positivisme merupakan kritik terhadap tradisi positivisme. Dalam bebeberapa literatur, post-positivism dikenal juga dengan sebutan </a:t>
            </a:r>
            <a:r>
              <a:rPr lang="id-ID" sz="3300" dirty="0" smtClean="0">
                <a:solidFill>
                  <a:srgbClr val="00B0F0"/>
                </a:solidFill>
              </a:rPr>
              <a:t>post-modernism</a:t>
            </a:r>
            <a:r>
              <a:rPr lang="id-ID" sz="3300" dirty="0" smtClean="0"/>
              <a:t> dan </a:t>
            </a:r>
            <a:r>
              <a:rPr lang="id-ID" sz="3300" dirty="0" smtClean="0">
                <a:solidFill>
                  <a:srgbClr val="00B0F0"/>
                </a:solidFill>
              </a:rPr>
              <a:t>reflektivisme</a:t>
            </a:r>
            <a:r>
              <a:rPr lang="id-ID" sz="3300" dirty="0" smtClean="0"/>
              <a:t>.</a:t>
            </a:r>
          </a:p>
          <a:p>
            <a:r>
              <a:rPr lang="id-ID" sz="3300" dirty="0" smtClean="0"/>
              <a:t>Post-positivisme mengadopsi tradisi analisis hermenetika dan fenomenologi dalam Antropologi.</a:t>
            </a:r>
          </a:p>
          <a:p>
            <a:r>
              <a:rPr lang="en-US" sz="3300" b="1" dirty="0" smtClean="0"/>
              <a:t>H</a:t>
            </a:r>
            <a:r>
              <a:rPr lang="id-ID" sz="3300" b="1" dirty="0"/>
              <a:t>ermenetika </a:t>
            </a:r>
            <a:r>
              <a:rPr lang="id-ID" sz="3300" dirty="0"/>
              <a:t>(Garfinkel): ilmu sosial seharusnya tidak hanya melihat hal-hal “fisik-empirik” saja sebagai suatu kebenaran; hal-hal metafisik pun (terutama yang berkaitan dengan produk budaya) harus diperhatikan </a:t>
            </a:r>
            <a:r>
              <a:rPr lang="id-ID" sz="3300" dirty="0">
                <a:sym typeface="Wingdings" pitchFamily="2" charset="2"/>
              </a:rPr>
              <a:t></a:t>
            </a:r>
            <a:r>
              <a:rPr lang="id-ID" sz="3300" dirty="0"/>
              <a:t> </a:t>
            </a:r>
            <a:r>
              <a:rPr lang="en-US" sz="3300" dirty="0" err="1"/>
              <a:t>Ilmuwan</a:t>
            </a:r>
            <a:r>
              <a:rPr lang="en-US" sz="3300" dirty="0"/>
              <a:t> </a:t>
            </a:r>
            <a:r>
              <a:rPr lang="en-US" sz="3300" dirty="0" err="1" smtClean="0"/>
              <a:t>politik</a:t>
            </a:r>
            <a:r>
              <a:rPr lang="id-ID" sz="3300" dirty="0" smtClean="0"/>
              <a:t> dan HI</a:t>
            </a:r>
            <a:r>
              <a:rPr lang="en-US" sz="3300" dirty="0" smtClean="0"/>
              <a:t> </a:t>
            </a:r>
            <a:r>
              <a:rPr lang="en-US" sz="3300" dirty="0" err="1"/>
              <a:t>bertugas</a:t>
            </a:r>
            <a:r>
              <a:rPr lang="en-US" sz="3300" dirty="0"/>
              <a:t> </a:t>
            </a:r>
            <a:r>
              <a:rPr lang="en-US" sz="3300" dirty="0" err="1"/>
              <a:t>menginterpretasikan</a:t>
            </a:r>
            <a:r>
              <a:rPr lang="en-US" sz="3300" dirty="0"/>
              <a:t> </a:t>
            </a:r>
            <a:r>
              <a:rPr lang="en-US" sz="3300" i="1" dirty="0" err="1"/>
              <a:t>rencana</a:t>
            </a:r>
            <a:r>
              <a:rPr lang="en-US" sz="3300" dirty="0"/>
              <a:t>, </a:t>
            </a:r>
            <a:r>
              <a:rPr lang="en-US" sz="3300" i="1" dirty="0" err="1"/>
              <a:t>maksud</a:t>
            </a:r>
            <a:r>
              <a:rPr lang="en-US" sz="3300" dirty="0"/>
              <a:t> </a:t>
            </a:r>
            <a:r>
              <a:rPr lang="en-US" sz="3300" dirty="0" err="1"/>
              <a:t>dan</a:t>
            </a:r>
            <a:r>
              <a:rPr lang="en-US" sz="3300" dirty="0"/>
              <a:t> </a:t>
            </a:r>
            <a:r>
              <a:rPr lang="en-US" sz="3300" i="1" dirty="0" err="1"/>
              <a:t>tujuan</a:t>
            </a:r>
            <a:r>
              <a:rPr lang="en-US" sz="3300" dirty="0"/>
              <a:t> </a:t>
            </a:r>
            <a:r>
              <a:rPr lang="en-US" sz="3300" dirty="0" err="1"/>
              <a:t>dari</a:t>
            </a:r>
            <a:r>
              <a:rPr lang="en-US" sz="3300" dirty="0"/>
              <a:t> </a:t>
            </a:r>
            <a:r>
              <a:rPr lang="en-US" sz="3300" dirty="0" err="1"/>
              <a:t>setiap</a:t>
            </a:r>
            <a:r>
              <a:rPr lang="en-US" sz="3300" dirty="0"/>
              <a:t> </a:t>
            </a:r>
            <a:r>
              <a:rPr lang="en-US" sz="3300" dirty="0" err="1"/>
              <a:t>fenomena</a:t>
            </a:r>
            <a:r>
              <a:rPr lang="en-US" sz="3300" dirty="0"/>
              <a:t> </a:t>
            </a:r>
            <a:r>
              <a:rPr lang="en-US" sz="3300" dirty="0" err="1"/>
              <a:t>sosial</a:t>
            </a:r>
            <a:r>
              <a:rPr lang="en-US" sz="3300" dirty="0"/>
              <a:t> </a:t>
            </a:r>
            <a:r>
              <a:rPr lang="en-US" sz="3300" dirty="0" err="1"/>
              <a:t>utk</a:t>
            </a:r>
            <a:r>
              <a:rPr lang="en-US" sz="3300" dirty="0"/>
              <a:t> </a:t>
            </a:r>
            <a:r>
              <a:rPr lang="en-US" sz="3300" dirty="0" err="1"/>
              <a:t>kepentingan</a:t>
            </a:r>
            <a:r>
              <a:rPr lang="en-US" sz="3300" dirty="0"/>
              <a:t> </a:t>
            </a:r>
            <a:r>
              <a:rPr lang="en-US" sz="3300" dirty="0" err="1"/>
              <a:t>pengetahuan</a:t>
            </a:r>
            <a:r>
              <a:rPr lang="id-ID" sz="3300" dirty="0"/>
              <a:t> </a:t>
            </a:r>
            <a:r>
              <a:rPr lang="en-US" sz="3300" dirty="0">
                <a:sym typeface="Wingdings" pitchFamily="2" charset="2"/>
              </a:rPr>
              <a:t> </a:t>
            </a:r>
            <a:r>
              <a:rPr lang="id-ID" sz="3300" dirty="0"/>
              <a:t>bahkan mitos pun memiliki suatu makna ilmiah yang perlu dipaparkan.</a:t>
            </a:r>
            <a:endParaRPr lang="en-GB" sz="3300" dirty="0"/>
          </a:p>
          <a:p>
            <a:endParaRPr lang="id-ID" sz="3200" dirty="0"/>
          </a:p>
        </p:txBody>
      </p:sp>
    </p:spTree>
    <p:extLst>
      <p:ext uri="{BB962C8B-B14F-4D97-AF65-F5344CB8AC3E}">
        <p14:creationId xmlns:p14="http://schemas.microsoft.com/office/powerpoint/2010/main" val="1688265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smtClean="0">
                <a:solidFill>
                  <a:srgbClr val="FFFF00"/>
                </a:solidFill>
              </a:rPr>
              <a:t>HAKEKAT HUBUNGAN INTERNASIONAL</a:t>
            </a:r>
            <a:br>
              <a:rPr lang="id-ID" dirty="0" smtClean="0">
                <a:solidFill>
                  <a:srgbClr val="FFFF00"/>
                </a:solidFill>
              </a:rPr>
            </a:br>
            <a:r>
              <a:rPr lang="id-ID" dirty="0" smtClean="0">
                <a:solidFill>
                  <a:srgbClr val="FFFF00"/>
                </a:solidFill>
              </a:rPr>
              <a:t>THE NATURE OF INTERNATIONAL RELATIONS</a:t>
            </a:r>
            <a:endParaRPr lang="id-ID" dirty="0">
              <a:solidFill>
                <a:srgbClr val="FFFF00"/>
              </a:solidFill>
            </a:endParaRPr>
          </a:p>
        </p:txBody>
      </p:sp>
      <p:sp>
        <p:nvSpPr>
          <p:cNvPr id="3" name="Content Placeholder 2"/>
          <p:cNvSpPr>
            <a:spLocks noGrp="1"/>
          </p:cNvSpPr>
          <p:nvPr>
            <p:ph sz="quarter" idx="13"/>
          </p:nvPr>
        </p:nvSpPr>
        <p:spPr>
          <a:xfrm>
            <a:off x="467544" y="1412776"/>
            <a:ext cx="8676456" cy="5445224"/>
          </a:xfrm>
        </p:spPr>
        <p:txBody>
          <a:bodyPr>
            <a:normAutofit fontScale="92500" lnSpcReduction="10000"/>
          </a:bodyPr>
          <a:lstStyle/>
          <a:p>
            <a:r>
              <a:rPr lang="id-ID" sz="3400" dirty="0" smtClean="0"/>
              <a:t>Terminologi </a:t>
            </a:r>
            <a:r>
              <a:rPr lang="id-ID" sz="3400" u="sng" dirty="0" smtClean="0"/>
              <a:t>International Relations</a:t>
            </a:r>
            <a:r>
              <a:rPr lang="id-ID" sz="3400" dirty="0" smtClean="0"/>
              <a:t> sedikitnya mengandung 3 (tiga) kata kunci, yaitu:</a:t>
            </a:r>
          </a:p>
          <a:p>
            <a:pPr marL="514350" indent="-514350">
              <a:buFont typeface="+mj-lt"/>
              <a:buAutoNum type="arabicPeriod"/>
            </a:pPr>
            <a:r>
              <a:rPr lang="id-ID" sz="3400" dirty="0" smtClean="0">
                <a:solidFill>
                  <a:srgbClr val="00B0F0"/>
                </a:solidFill>
              </a:rPr>
              <a:t>AKTOR</a:t>
            </a:r>
            <a:r>
              <a:rPr lang="id-ID" sz="3400" dirty="0" smtClean="0"/>
              <a:t>. Hubungan internasional sedikitnya melibat-kan dua pihak atau dua unit yang disebut dengan aktor (pelaku). Aktor HI bukan hanya negara saja.</a:t>
            </a:r>
          </a:p>
          <a:p>
            <a:pPr marL="514350" indent="-514350">
              <a:buFont typeface="+mj-lt"/>
              <a:buAutoNum type="arabicPeriod"/>
            </a:pPr>
            <a:r>
              <a:rPr lang="id-ID" sz="3400" dirty="0" smtClean="0">
                <a:solidFill>
                  <a:srgbClr val="00B0F0"/>
                </a:solidFill>
              </a:rPr>
              <a:t>INTERAKSI</a:t>
            </a:r>
            <a:r>
              <a:rPr lang="id-ID" sz="3400" dirty="0" smtClean="0"/>
              <a:t>. Dua atau lebih aktor tersebut meng-adakan interaksi yang bersifat </a:t>
            </a:r>
            <a:r>
              <a:rPr lang="id-ID" sz="3400" i="1" dirty="0" smtClean="0"/>
              <a:t>mutua</a:t>
            </a:r>
            <a:r>
              <a:rPr lang="id-ID" sz="3400" dirty="0" smtClean="0"/>
              <a:t>l atau </a:t>
            </a:r>
            <a:r>
              <a:rPr lang="id-ID" sz="3400" i="1" dirty="0" smtClean="0"/>
              <a:t>reciprocal</a:t>
            </a:r>
            <a:r>
              <a:rPr lang="id-ID" sz="3400" dirty="0" smtClean="0"/>
              <a:t>.</a:t>
            </a:r>
          </a:p>
          <a:p>
            <a:pPr marL="514350" indent="-514350">
              <a:buFont typeface="+mj-lt"/>
              <a:buAutoNum type="arabicPeriod"/>
            </a:pPr>
            <a:r>
              <a:rPr lang="id-ID" sz="3400" dirty="0" smtClean="0">
                <a:solidFill>
                  <a:srgbClr val="00B0F0"/>
                </a:solidFill>
              </a:rPr>
              <a:t>LINTAS NASIONAL</a:t>
            </a:r>
            <a:r>
              <a:rPr lang="id-ID" sz="3400" dirty="0" smtClean="0"/>
              <a:t>. Interaksi tersebut harus bersifat lintas nasional (</a:t>
            </a:r>
            <a:r>
              <a:rPr lang="id-ID" sz="3400" i="1" dirty="0" smtClean="0"/>
              <a:t>cross national boundaries</a:t>
            </a:r>
            <a:r>
              <a:rPr lang="id-ID" sz="3400" dirty="0" smtClean="0"/>
              <a:t>) atau tindakan salah satu aktor memiliki dampak penting bagi aktor di unit nasional yang berbeda. </a:t>
            </a:r>
          </a:p>
          <a:p>
            <a:pPr marL="514350" indent="-514350">
              <a:buFont typeface="+mj-lt"/>
              <a:buAutoNum type="arabicPeriod"/>
            </a:pPr>
            <a:endParaRPr lang="id-ID" sz="3400" dirty="0" smtClean="0"/>
          </a:p>
          <a:p>
            <a:pPr marL="514350" indent="-514350">
              <a:buFont typeface="+mj-lt"/>
              <a:buAutoNum type="arabicPeriod"/>
            </a:pPr>
            <a:endParaRPr lang="id-ID" sz="3200" dirty="0"/>
          </a:p>
        </p:txBody>
      </p:sp>
    </p:spTree>
    <p:extLst>
      <p:ext uri="{BB962C8B-B14F-4D97-AF65-F5344CB8AC3E}">
        <p14:creationId xmlns:p14="http://schemas.microsoft.com/office/powerpoint/2010/main" val="3283009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31"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5" dur="1000"/>
                                        <p:tgtEl>
                                          <p:spTgt spid="3">
                                            <p:txEl>
                                              <p:pRg st="1" end="1"/>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nodeType="clickEffect">
                                  <p:stCondLst>
                                    <p:cond delay="0"/>
                                  </p:stCondLst>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4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4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43" dur="1000"/>
                                        <p:tgtEl>
                                          <p:spTgt spid="3">
                                            <p:txEl>
                                              <p:pRg st="2" end="2"/>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1" presetClass="entr" presetSubtype="0" fill="hold" nodeType="clickEffect">
                                  <p:stCondLst>
                                    <p:cond delay="0"/>
                                  </p:stCondLst>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5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51"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smtClean="0">
                <a:solidFill>
                  <a:srgbClr val="FFFF00"/>
                </a:solidFill>
              </a:rPr>
              <a:t>POST-POSITIVISME-2</a:t>
            </a:r>
            <a:endParaRPr lang="id-ID" sz="4400" dirty="0">
              <a:solidFill>
                <a:srgbClr val="FFFF00"/>
              </a:solidFill>
            </a:endParaRPr>
          </a:p>
        </p:txBody>
      </p:sp>
      <p:sp>
        <p:nvSpPr>
          <p:cNvPr id="3" name="Content Placeholder 2"/>
          <p:cNvSpPr>
            <a:spLocks noGrp="1"/>
          </p:cNvSpPr>
          <p:nvPr>
            <p:ph sz="quarter" idx="13"/>
          </p:nvPr>
        </p:nvSpPr>
        <p:spPr>
          <a:xfrm>
            <a:off x="539552" y="1052736"/>
            <a:ext cx="8280920" cy="5544616"/>
          </a:xfrm>
        </p:spPr>
        <p:txBody>
          <a:bodyPr>
            <a:normAutofit fontScale="85000" lnSpcReduction="10000"/>
          </a:bodyPr>
          <a:lstStyle/>
          <a:p>
            <a:r>
              <a:rPr lang="id-ID" sz="3200" b="1" dirty="0" smtClean="0"/>
              <a:t>Fenomenologi</a:t>
            </a:r>
            <a:r>
              <a:rPr lang="id-ID" sz="3200" dirty="0" smtClean="0"/>
              <a:t> </a:t>
            </a:r>
            <a:r>
              <a:rPr lang="id-ID" sz="3200" dirty="0"/>
              <a:t>(Edmund Huserl, 1859-1938): ilmu pengetahuan menyangkut bagaimana peneliti melakukan “sense” (merasakan) realitas tertentu (dengan </a:t>
            </a:r>
            <a:r>
              <a:rPr lang="id-ID" sz="3200" i="1" dirty="0"/>
              <a:t>participatory observation</a:t>
            </a:r>
            <a:r>
              <a:rPr lang="id-ID" sz="3200" dirty="0"/>
              <a:t>) dan kemudian mendeskripsikan semuanya (baik yang fisik maupun metafisik) secara verbal (dengan kata-kata) </a:t>
            </a:r>
            <a:r>
              <a:rPr lang="id-ID" sz="3200" dirty="0">
                <a:sym typeface="Wingdings" pitchFamily="2" charset="2"/>
              </a:rPr>
              <a:t></a:t>
            </a:r>
            <a:r>
              <a:rPr lang="id-ID" sz="3200" dirty="0"/>
              <a:t> ilmu pengetahuan tidak seharusnya hanya menggambarkan fakta, perasaan (feelings) pun harus dieksplanasi melalui “</a:t>
            </a:r>
            <a:r>
              <a:rPr lang="id-ID" sz="3200" i="1" dirty="0"/>
              <a:t>thick description</a:t>
            </a:r>
            <a:r>
              <a:rPr lang="id-ID" sz="3200" dirty="0"/>
              <a:t>” (penggambaran yang sangat meyakinkan</a:t>
            </a:r>
            <a:r>
              <a:rPr lang="id-ID" sz="3200" dirty="0" smtClean="0"/>
              <a:t>!).</a:t>
            </a:r>
          </a:p>
          <a:p>
            <a:r>
              <a:rPr lang="id-ID" sz="3200" dirty="0" smtClean="0"/>
              <a:t>Dalam studi HI, post-positivisme muncul diantaranya sebagai reaksi atas kegagalan tradisi postivisme dalam memprediksi fenomena berakhirnya Perang Dingin (</a:t>
            </a:r>
            <a:r>
              <a:rPr lang="id-ID" sz="3200" i="1" dirty="0" smtClean="0"/>
              <a:t>the Cold War</a:t>
            </a:r>
            <a:r>
              <a:rPr lang="id-ID" sz="3200" dirty="0" smtClean="0"/>
              <a:t>). Padahal kemampuan memprediksi adalah salah satu kekuatan yang dijanjikan kaum positivis. </a:t>
            </a:r>
            <a:endParaRPr lang="en-US" sz="3200" dirty="0"/>
          </a:p>
          <a:p>
            <a:endParaRPr lang="id-ID" sz="3200" dirty="0"/>
          </a:p>
        </p:txBody>
      </p:sp>
    </p:spTree>
    <p:extLst>
      <p:ext uri="{BB962C8B-B14F-4D97-AF65-F5344CB8AC3E}">
        <p14:creationId xmlns:p14="http://schemas.microsoft.com/office/powerpoint/2010/main" val="3415136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80">
                                          <p:stCondLst>
                                            <p:cond delay="0"/>
                                          </p:stCondLst>
                                        </p:cTn>
                                        <p:tgtEl>
                                          <p:spTgt spid="3">
                                            <p:txEl>
                                              <p:pRg st="0" end="0"/>
                                            </p:txEl>
                                          </p:spTgt>
                                        </p:tgtEl>
                                      </p:cBhvr>
                                    </p:animEffect>
                                    <p:anim calcmode="lin" valueType="num">
                                      <p:cBhvr>
                                        <p:cTn id="12"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0" end="0"/>
                                            </p:txEl>
                                          </p:spTgt>
                                        </p:tgtEl>
                                      </p:cBhvr>
                                      <p:to x="100000" y="60000"/>
                                    </p:animScale>
                                    <p:animScale>
                                      <p:cBhvr>
                                        <p:cTn id="18" dur="166" decel="50000">
                                          <p:stCondLst>
                                            <p:cond delay="676"/>
                                          </p:stCondLst>
                                        </p:cTn>
                                        <p:tgtEl>
                                          <p:spTgt spid="3">
                                            <p:txEl>
                                              <p:pRg st="0" end="0"/>
                                            </p:txEl>
                                          </p:spTgt>
                                        </p:tgtEl>
                                      </p:cBhvr>
                                      <p:to x="100000" y="100000"/>
                                    </p:animScale>
                                    <p:animScale>
                                      <p:cBhvr>
                                        <p:cTn id="19" dur="26">
                                          <p:stCondLst>
                                            <p:cond delay="1312"/>
                                          </p:stCondLst>
                                        </p:cTn>
                                        <p:tgtEl>
                                          <p:spTgt spid="3">
                                            <p:txEl>
                                              <p:pRg st="0" end="0"/>
                                            </p:txEl>
                                          </p:spTgt>
                                        </p:tgtEl>
                                      </p:cBhvr>
                                      <p:to x="100000" y="80000"/>
                                    </p:animScale>
                                    <p:animScale>
                                      <p:cBhvr>
                                        <p:cTn id="20" dur="166" decel="50000">
                                          <p:stCondLst>
                                            <p:cond delay="1338"/>
                                          </p:stCondLst>
                                        </p:cTn>
                                        <p:tgtEl>
                                          <p:spTgt spid="3">
                                            <p:txEl>
                                              <p:pRg st="0" end="0"/>
                                            </p:txEl>
                                          </p:spTgt>
                                        </p:tgtEl>
                                      </p:cBhvr>
                                      <p:to x="100000" y="100000"/>
                                    </p:animScale>
                                    <p:animScale>
                                      <p:cBhvr>
                                        <p:cTn id="21" dur="26">
                                          <p:stCondLst>
                                            <p:cond delay="1642"/>
                                          </p:stCondLst>
                                        </p:cTn>
                                        <p:tgtEl>
                                          <p:spTgt spid="3">
                                            <p:txEl>
                                              <p:pRg st="0" end="0"/>
                                            </p:txEl>
                                          </p:spTgt>
                                        </p:tgtEl>
                                      </p:cBhvr>
                                      <p:to x="100000" y="90000"/>
                                    </p:animScale>
                                    <p:animScale>
                                      <p:cBhvr>
                                        <p:cTn id="22" dur="166" decel="50000">
                                          <p:stCondLst>
                                            <p:cond delay="1668"/>
                                          </p:stCondLst>
                                        </p:cTn>
                                        <p:tgtEl>
                                          <p:spTgt spid="3">
                                            <p:txEl>
                                              <p:pRg st="0" end="0"/>
                                            </p:txEl>
                                          </p:spTgt>
                                        </p:tgtEl>
                                      </p:cBhvr>
                                      <p:to x="100000" y="100000"/>
                                    </p:animScale>
                                    <p:animScale>
                                      <p:cBhvr>
                                        <p:cTn id="23" dur="26">
                                          <p:stCondLst>
                                            <p:cond delay="1808"/>
                                          </p:stCondLst>
                                        </p:cTn>
                                        <p:tgtEl>
                                          <p:spTgt spid="3">
                                            <p:txEl>
                                              <p:pRg st="0" end="0"/>
                                            </p:txEl>
                                          </p:spTgt>
                                        </p:tgtEl>
                                      </p:cBhvr>
                                      <p:to x="100000" y="95000"/>
                                    </p:animScale>
                                    <p:animScale>
                                      <p:cBhvr>
                                        <p:cTn id="24" dur="166" decel="50000">
                                          <p:stCondLst>
                                            <p:cond delay="1834"/>
                                          </p:stCondLst>
                                        </p:cTn>
                                        <p:tgtEl>
                                          <p:spTgt spid="3">
                                            <p:txEl>
                                              <p:pRg st="0" end="0"/>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 calcmode="lin" valueType="num">
                                      <p:cBhvr>
                                        <p:cTn id="2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78098"/>
          </a:xfrm>
        </p:spPr>
        <p:txBody>
          <a:bodyPr/>
          <a:lstStyle/>
          <a:p>
            <a:pPr algn="ctr"/>
            <a:r>
              <a:rPr lang="id-ID" sz="4400" dirty="0" smtClean="0">
                <a:solidFill>
                  <a:srgbClr val="FFFF00"/>
                </a:solidFill>
              </a:rPr>
              <a:t>POST-MODERNISME-1</a:t>
            </a:r>
            <a:endParaRPr lang="id-ID" sz="4400" dirty="0">
              <a:solidFill>
                <a:srgbClr val="FFFF00"/>
              </a:solidFill>
            </a:endParaRPr>
          </a:p>
        </p:txBody>
      </p:sp>
      <p:sp>
        <p:nvSpPr>
          <p:cNvPr id="3" name="Content Placeholder 2"/>
          <p:cNvSpPr>
            <a:spLocks noGrp="1"/>
          </p:cNvSpPr>
          <p:nvPr>
            <p:ph sz="quarter" idx="13"/>
          </p:nvPr>
        </p:nvSpPr>
        <p:spPr>
          <a:xfrm>
            <a:off x="609600" y="1124744"/>
            <a:ext cx="8354888" cy="5472608"/>
          </a:xfrm>
        </p:spPr>
        <p:txBody>
          <a:bodyPr>
            <a:normAutofit fontScale="85000" lnSpcReduction="10000"/>
          </a:bodyPr>
          <a:lstStyle/>
          <a:p>
            <a:r>
              <a:rPr lang="id-ID" sz="3200" dirty="0" smtClean="0"/>
              <a:t>Post-modernisme (PM) sering disebut sebagai nama lain dari post-positivisme. Namun ada pula ahli HI yang mengatakan post-modernisme sebagai salah satu varian post-positivisme. Karena selain post-modernisme masih ada feminisme, enviromentalisme, dan konstruktivisme.</a:t>
            </a:r>
          </a:p>
          <a:p>
            <a:r>
              <a:rPr lang="id-ID" sz="3200" dirty="0" smtClean="0"/>
              <a:t>Dalam studi HI, PM menggunakan berbagai macam metoda termasuk genealogi. Metoda ini berusaha mencari singularitas dari sebuah peristiwa, lebih dari sekedar kecenderungan (</a:t>
            </a:r>
            <a:r>
              <a:rPr lang="id-ID" sz="3200" i="1" dirty="0" smtClean="0"/>
              <a:t>trends</a:t>
            </a:r>
            <a:r>
              <a:rPr lang="id-ID" sz="3200" dirty="0" smtClean="0"/>
              <a:t>).</a:t>
            </a:r>
          </a:p>
          <a:p>
            <a:r>
              <a:rPr lang="id-ID" sz="3200" dirty="0" smtClean="0"/>
              <a:t>Tokoh-tokoh post-modernisme dalam studi HI misalnya:Michel Foucault, Martin Heidegger, Jacques Derrida, </a:t>
            </a:r>
            <a:r>
              <a:rPr lang="en-US" sz="3200" dirty="0"/>
              <a:t>Richard Ashley, Robert J. Walker, James Der </a:t>
            </a:r>
            <a:r>
              <a:rPr lang="en-US" sz="3200" dirty="0" err="1"/>
              <a:t>Derian</a:t>
            </a:r>
            <a:r>
              <a:rPr lang="en-US" sz="3200" dirty="0"/>
              <a:t>, </a:t>
            </a:r>
            <a:r>
              <a:rPr lang="en-US" sz="3200" dirty="0" err="1"/>
              <a:t>Heiki</a:t>
            </a:r>
            <a:r>
              <a:rPr lang="en-US" sz="3200" dirty="0"/>
              <a:t> </a:t>
            </a:r>
            <a:r>
              <a:rPr lang="en-US" sz="3200" dirty="0" err="1" smtClean="0"/>
              <a:t>Potomaky</a:t>
            </a:r>
            <a:r>
              <a:rPr lang="id-ID" sz="3200" dirty="0" smtClean="0"/>
              <a:t> dan sebagainya.</a:t>
            </a:r>
            <a:endParaRPr lang="id-ID" sz="3200" dirty="0"/>
          </a:p>
        </p:txBody>
      </p:sp>
    </p:spTree>
    <p:extLst>
      <p:ext uri="{BB962C8B-B14F-4D97-AF65-F5344CB8AC3E}">
        <p14:creationId xmlns:p14="http://schemas.microsoft.com/office/powerpoint/2010/main" val="3507886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4" presetClass="emph" presetSubtype="0" fill="hold" nodeType="clickEffect">
                                  <p:stCondLst>
                                    <p:cond delay="0"/>
                                  </p:stCondLst>
                                  <p:iterate type="lt">
                                    <p:tmPct val="10000"/>
                                  </p:iterate>
                                  <p:childTnLst>
                                    <p:animMotion origin="layout" path="M 0.0 0.0 L 0.0 -0.07213" pathEditMode="relative" ptsTypes="">
                                      <p:cBhvr>
                                        <p:cTn id="13" dur="250" accel="50000" decel="50000" autoRev="1" fill="hold">
                                          <p:stCondLst>
                                            <p:cond delay="0"/>
                                          </p:stCondLst>
                                        </p:cTn>
                                        <p:tgtEl>
                                          <p:spTgt spid="3">
                                            <p:txEl>
                                              <p:pRg st="0" end="0"/>
                                            </p:txEl>
                                          </p:spTgt>
                                        </p:tgtEl>
                                        <p:attrNameLst>
                                          <p:attrName>ppt_x</p:attrName>
                                          <p:attrName>ppt_y</p:attrName>
                                        </p:attrNameLst>
                                      </p:cBhvr>
                                    </p:animMotion>
                                    <p:animRot by="1500000">
                                      <p:cBhvr>
                                        <p:cTn id="14" dur="125" fill="hold">
                                          <p:stCondLst>
                                            <p:cond delay="0"/>
                                          </p:stCondLst>
                                        </p:cTn>
                                        <p:tgtEl>
                                          <p:spTgt spid="3">
                                            <p:txEl>
                                              <p:pRg st="0" end="0"/>
                                            </p:txEl>
                                          </p:spTgt>
                                        </p:tgtEl>
                                        <p:attrNameLst>
                                          <p:attrName>r</p:attrName>
                                        </p:attrNameLst>
                                      </p:cBhvr>
                                    </p:animRot>
                                    <p:animRot by="-1500000">
                                      <p:cBhvr>
                                        <p:cTn id="15" dur="125" fill="hold">
                                          <p:stCondLst>
                                            <p:cond delay="125"/>
                                          </p:stCondLst>
                                        </p:cTn>
                                        <p:tgtEl>
                                          <p:spTgt spid="3">
                                            <p:txEl>
                                              <p:pRg st="0" end="0"/>
                                            </p:txEl>
                                          </p:spTgt>
                                        </p:tgtEl>
                                        <p:attrNameLst>
                                          <p:attrName>r</p:attrName>
                                        </p:attrNameLst>
                                      </p:cBhvr>
                                    </p:animRot>
                                    <p:animRot by="-1500000">
                                      <p:cBhvr>
                                        <p:cTn id="16" dur="125" fill="hold">
                                          <p:stCondLst>
                                            <p:cond delay="250"/>
                                          </p:stCondLst>
                                        </p:cTn>
                                        <p:tgtEl>
                                          <p:spTgt spid="3">
                                            <p:txEl>
                                              <p:pRg st="0" end="0"/>
                                            </p:txEl>
                                          </p:spTgt>
                                        </p:tgtEl>
                                        <p:attrNameLst>
                                          <p:attrName>r</p:attrName>
                                        </p:attrNameLst>
                                      </p:cBhvr>
                                    </p:animRot>
                                    <p:animRot by="1500000">
                                      <p:cBhvr>
                                        <p:cTn id="17" dur="125" fill="hold">
                                          <p:stCondLst>
                                            <p:cond delay="375"/>
                                          </p:stCondLst>
                                        </p:cTn>
                                        <p:tgtEl>
                                          <p:spTgt spid="3">
                                            <p:txEl>
                                              <p:pRg st="0" end="0"/>
                                            </p:txEl>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4" presetClass="emph" presetSubtype="0" fill="hold" nodeType="clickEffect">
                                  <p:stCondLst>
                                    <p:cond delay="0"/>
                                  </p:stCondLst>
                                  <p:iterate type="lt">
                                    <p:tmPct val="10000"/>
                                  </p:iterate>
                                  <p:childTnLst>
                                    <p:animMotion origin="layout" path="M 0.0 0.0 L 0.0 -0.07213" pathEditMode="relative" ptsTypes="">
                                      <p:cBhvr>
                                        <p:cTn id="21" dur="250" accel="50000" decel="50000" autoRev="1" fill="hold">
                                          <p:stCondLst>
                                            <p:cond delay="0"/>
                                          </p:stCondLst>
                                        </p:cTn>
                                        <p:tgtEl>
                                          <p:spTgt spid="3">
                                            <p:txEl>
                                              <p:pRg st="1" end="1"/>
                                            </p:txEl>
                                          </p:spTgt>
                                        </p:tgtEl>
                                        <p:attrNameLst>
                                          <p:attrName>ppt_x</p:attrName>
                                          <p:attrName>ppt_y</p:attrName>
                                        </p:attrNameLst>
                                      </p:cBhvr>
                                    </p:animMotion>
                                    <p:animRot by="1500000">
                                      <p:cBhvr>
                                        <p:cTn id="22" dur="125" fill="hold">
                                          <p:stCondLst>
                                            <p:cond delay="0"/>
                                          </p:stCondLst>
                                        </p:cTn>
                                        <p:tgtEl>
                                          <p:spTgt spid="3">
                                            <p:txEl>
                                              <p:pRg st="1" end="1"/>
                                            </p:txEl>
                                          </p:spTgt>
                                        </p:tgtEl>
                                        <p:attrNameLst>
                                          <p:attrName>r</p:attrName>
                                        </p:attrNameLst>
                                      </p:cBhvr>
                                    </p:animRot>
                                    <p:animRot by="-1500000">
                                      <p:cBhvr>
                                        <p:cTn id="23" dur="125" fill="hold">
                                          <p:stCondLst>
                                            <p:cond delay="125"/>
                                          </p:stCondLst>
                                        </p:cTn>
                                        <p:tgtEl>
                                          <p:spTgt spid="3">
                                            <p:txEl>
                                              <p:pRg st="1" end="1"/>
                                            </p:txEl>
                                          </p:spTgt>
                                        </p:tgtEl>
                                        <p:attrNameLst>
                                          <p:attrName>r</p:attrName>
                                        </p:attrNameLst>
                                      </p:cBhvr>
                                    </p:animRot>
                                    <p:animRot by="-1500000">
                                      <p:cBhvr>
                                        <p:cTn id="24" dur="125" fill="hold">
                                          <p:stCondLst>
                                            <p:cond delay="250"/>
                                          </p:stCondLst>
                                        </p:cTn>
                                        <p:tgtEl>
                                          <p:spTgt spid="3">
                                            <p:txEl>
                                              <p:pRg st="1" end="1"/>
                                            </p:txEl>
                                          </p:spTgt>
                                        </p:tgtEl>
                                        <p:attrNameLst>
                                          <p:attrName>r</p:attrName>
                                        </p:attrNameLst>
                                      </p:cBhvr>
                                    </p:animRot>
                                    <p:animRot by="1500000">
                                      <p:cBhvr>
                                        <p:cTn id="25" dur="125" fill="hold">
                                          <p:stCondLst>
                                            <p:cond delay="375"/>
                                          </p:stCondLst>
                                        </p:cTn>
                                        <p:tgtEl>
                                          <p:spTgt spid="3">
                                            <p:txEl>
                                              <p:pRg st="1" end="1"/>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34" presetClass="emph" presetSubtype="0" fill="hold" nodeType="clickEffect">
                                  <p:stCondLst>
                                    <p:cond delay="0"/>
                                  </p:stCondLst>
                                  <p:iterate type="lt">
                                    <p:tmPct val="10000"/>
                                  </p:iterate>
                                  <p:childTnLst>
                                    <p:animMotion origin="layout" path="M 0.0 0.0 L 0.0 -0.07213" pathEditMode="relative" ptsTypes="">
                                      <p:cBhvr>
                                        <p:cTn id="29" dur="250" accel="50000" decel="50000" autoRev="1" fill="hold">
                                          <p:stCondLst>
                                            <p:cond delay="0"/>
                                          </p:stCondLst>
                                        </p:cTn>
                                        <p:tgtEl>
                                          <p:spTgt spid="3">
                                            <p:txEl>
                                              <p:pRg st="2" end="2"/>
                                            </p:txEl>
                                          </p:spTgt>
                                        </p:tgtEl>
                                        <p:attrNameLst>
                                          <p:attrName>ppt_x</p:attrName>
                                          <p:attrName>ppt_y</p:attrName>
                                        </p:attrNameLst>
                                      </p:cBhvr>
                                    </p:animMotion>
                                    <p:animRot by="1500000">
                                      <p:cBhvr>
                                        <p:cTn id="30" dur="125" fill="hold">
                                          <p:stCondLst>
                                            <p:cond delay="0"/>
                                          </p:stCondLst>
                                        </p:cTn>
                                        <p:tgtEl>
                                          <p:spTgt spid="3">
                                            <p:txEl>
                                              <p:pRg st="2" end="2"/>
                                            </p:txEl>
                                          </p:spTgt>
                                        </p:tgtEl>
                                        <p:attrNameLst>
                                          <p:attrName>r</p:attrName>
                                        </p:attrNameLst>
                                      </p:cBhvr>
                                    </p:animRot>
                                    <p:animRot by="-1500000">
                                      <p:cBhvr>
                                        <p:cTn id="31" dur="125" fill="hold">
                                          <p:stCondLst>
                                            <p:cond delay="125"/>
                                          </p:stCondLst>
                                        </p:cTn>
                                        <p:tgtEl>
                                          <p:spTgt spid="3">
                                            <p:txEl>
                                              <p:pRg st="2" end="2"/>
                                            </p:txEl>
                                          </p:spTgt>
                                        </p:tgtEl>
                                        <p:attrNameLst>
                                          <p:attrName>r</p:attrName>
                                        </p:attrNameLst>
                                      </p:cBhvr>
                                    </p:animRot>
                                    <p:animRot by="-1500000">
                                      <p:cBhvr>
                                        <p:cTn id="32" dur="125" fill="hold">
                                          <p:stCondLst>
                                            <p:cond delay="250"/>
                                          </p:stCondLst>
                                        </p:cTn>
                                        <p:tgtEl>
                                          <p:spTgt spid="3">
                                            <p:txEl>
                                              <p:pRg st="2" end="2"/>
                                            </p:txEl>
                                          </p:spTgt>
                                        </p:tgtEl>
                                        <p:attrNameLst>
                                          <p:attrName>r</p:attrName>
                                        </p:attrNameLst>
                                      </p:cBhvr>
                                    </p:animRot>
                                    <p:animRot by="1500000">
                                      <p:cBhvr>
                                        <p:cTn id="33" dur="125" fill="hold">
                                          <p:stCondLst>
                                            <p:cond delay="375"/>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06090"/>
          </a:xfrm>
        </p:spPr>
        <p:txBody>
          <a:bodyPr/>
          <a:lstStyle/>
          <a:p>
            <a:pPr algn="ctr"/>
            <a:r>
              <a:rPr lang="id-ID" sz="4400" dirty="0" smtClean="0">
                <a:solidFill>
                  <a:srgbClr val="FFFF00"/>
                </a:solidFill>
              </a:rPr>
              <a:t>POST-MODERNISME-2</a:t>
            </a:r>
            <a:endParaRPr lang="id-ID" sz="4400" dirty="0"/>
          </a:p>
        </p:txBody>
      </p:sp>
      <p:sp>
        <p:nvSpPr>
          <p:cNvPr id="3" name="Content Placeholder 2"/>
          <p:cNvSpPr>
            <a:spLocks noGrp="1"/>
          </p:cNvSpPr>
          <p:nvPr>
            <p:ph sz="quarter" idx="13"/>
          </p:nvPr>
        </p:nvSpPr>
        <p:spPr>
          <a:xfrm>
            <a:off x="609600" y="1268760"/>
            <a:ext cx="8210872" cy="5472608"/>
          </a:xfrm>
        </p:spPr>
        <p:txBody>
          <a:bodyPr>
            <a:normAutofit fontScale="85000" lnSpcReduction="20000"/>
          </a:bodyPr>
          <a:lstStyle/>
          <a:p>
            <a:pPr>
              <a:lnSpc>
                <a:spcPct val="80000"/>
              </a:lnSpc>
            </a:pPr>
            <a:r>
              <a:rPr lang="id-ID" sz="3200" dirty="0" smtClean="0"/>
              <a:t>Post-Modernisme (PM) mengkritisi teori HI (postivisme) yang terlalu instrumentalis, </a:t>
            </a:r>
            <a:r>
              <a:rPr lang="en-US" sz="3200" dirty="0" err="1" smtClean="0"/>
              <a:t>karena</a:t>
            </a:r>
            <a:r>
              <a:rPr lang="en-US" sz="3200" dirty="0"/>
              <a:t>: (1) </a:t>
            </a:r>
            <a:r>
              <a:rPr lang="en-US" sz="3200" dirty="0" err="1"/>
              <a:t>mengasumsikan</a:t>
            </a:r>
            <a:r>
              <a:rPr lang="en-US" sz="3200" dirty="0"/>
              <a:t> </a:t>
            </a:r>
            <a:r>
              <a:rPr lang="en-US" sz="3200" dirty="0" err="1"/>
              <a:t>bahwa</a:t>
            </a:r>
            <a:r>
              <a:rPr lang="en-US" sz="3200" dirty="0"/>
              <a:t> </a:t>
            </a:r>
            <a:r>
              <a:rPr lang="en-US" sz="3200" dirty="0" err="1"/>
              <a:t>realitas</a:t>
            </a:r>
            <a:r>
              <a:rPr lang="en-US" sz="3200" dirty="0"/>
              <a:t> </a:t>
            </a:r>
            <a:r>
              <a:rPr lang="en-US" sz="3200" dirty="0" err="1"/>
              <a:t>seolah-olah</a:t>
            </a:r>
            <a:r>
              <a:rPr lang="en-US" sz="3200" dirty="0"/>
              <a:t> </a:t>
            </a:r>
            <a:r>
              <a:rPr lang="en-US" sz="3200" dirty="0" err="1"/>
              <a:t>bebas</a:t>
            </a:r>
            <a:r>
              <a:rPr lang="en-US" sz="3200" dirty="0"/>
              <a:t> </a:t>
            </a:r>
            <a:r>
              <a:rPr lang="en-US" sz="3200" dirty="0" err="1"/>
              <a:t>dari</a:t>
            </a:r>
            <a:r>
              <a:rPr lang="en-US" sz="3200" dirty="0"/>
              <a:t> </a:t>
            </a:r>
            <a:r>
              <a:rPr lang="en-US" sz="3200" dirty="0" err="1"/>
              <a:t>kontaminasi</a:t>
            </a:r>
            <a:r>
              <a:rPr lang="en-US" sz="3200" dirty="0"/>
              <a:t> “</a:t>
            </a:r>
            <a:r>
              <a:rPr lang="en-US" sz="3200" dirty="0" err="1" smtClean="0"/>
              <a:t>perseps</a:t>
            </a:r>
            <a:r>
              <a:rPr lang="id-ID" sz="3200" dirty="0" smtClean="0"/>
              <a:t>i</a:t>
            </a:r>
            <a:r>
              <a:rPr lang="en-US" sz="3200" dirty="0" smtClean="0"/>
              <a:t>” </a:t>
            </a:r>
            <a:r>
              <a:rPr lang="en-US" sz="3200" dirty="0" err="1"/>
              <a:t>dan</a:t>
            </a:r>
            <a:r>
              <a:rPr lang="en-US" sz="3200" dirty="0"/>
              <a:t> “</a:t>
            </a:r>
            <a:r>
              <a:rPr lang="en-US" sz="3200" dirty="0" err="1"/>
              <a:t>interpretasi</a:t>
            </a:r>
            <a:r>
              <a:rPr lang="en-US" sz="3200" dirty="0"/>
              <a:t>”; (2) </a:t>
            </a:r>
            <a:r>
              <a:rPr lang="en-US" sz="3200" dirty="0" err="1"/>
              <a:t>eksplanasi</a:t>
            </a:r>
            <a:r>
              <a:rPr lang="en-US" sz="3200" dirty="0"/>
              <a:t> </a:t>
            </a:r>
            <a:r>
              <a:rPr lang="en-US" sz="3200" dirty="0" err="1"/>
              <a:t>teori</a:t>
            </a:r>
            <a:r>
              <a:rPr lang="en-US" sz="3200" dirty="0"/>
              <a:t> HI </a:t>
            </a:r>
            <a:r>
              <a:rPr lang="en-US" sz="3200" dirty="0" err="1"/>
              <a:t>ternyata</a:t>
            </a:r>
            <a:r>
              <a:rPr lang="en-US" sz="3200" dirty="0"/>
              <a:t> </a:t>
            </a:r>
            <a:r>
              <a:rPr lang="en-US" sz="3200" dirty="0" err="1"/>
              <a:t>sangat</a:t>
            </a:r>
            <a:r>
              <a:rPr lang="en-US" sz="3200" dirty="0"/>
              <a:t> </a:t>
            </a:r>
            <a:r>
              <a:rPr lang="en-US" sz="3200" dirty="0" err="1"/>
              <a:t>dipengaruhi</a:t>
            </a:r>
            <a:r>
              <a:rPr lang="en-US" sz="3200" dirty="0"/>
              <a:t> </a:t>
            </a:r>
            <a:r>
              <a:rPr lang="en-US" sz="3200" dirty="0" err="1"/>
              <a:t>oleh</a:t>
            </a:r>
            <a:r>
              <a:rPr lang="en-US" sz="3200" dirty="0"/>
              <a:t> </a:t>
            </a:r>
            <a:r>
              <a:rPr lang="en-US" sz="3200" dirty="0" err="1"/>
              <a:t>subyektivitas</a:t>
            </a:r>
            <a:r>
              <a:rPr lang="en-US" sz="3200" dirty="0"/>
              <a:t> </a:t>
            </a:r>
            <a:r>
              <a:rPr lang="en-US" sz="3200" dirty="0" err="1"/>
              <a:t>peneliti</a:t>
            </a:r>
            <a:r>
              <a:rPr lang="en-US" sz="3200" dirty="0"/>
              <a:t>/</a:t>
            </a:r>
            <a:r>
              <a:rPr lang="en-US" sz="3200" dirty="0" err="1"/>
              <a:t>penulis</a:t>
            </a:r>
            <a:r>
              <a:rPr lang="en-US" sz="3200" dirty="0"/>
              <a:t>; and (3) </a:t>
            </a:r>
            <a:r>
              <a:rPr lang="en-US" sz="3200" dirty="0" err="1"/>
              <a:t>teori</a:t>
            </a:r>
            <a:r>
              <a:rPr lang="en-US" sz="3200" dirty="0"/>
              <a:t> HI </a:t>
            </a:r>
            <a:r>
              <a:rPr lang="en-US" sz="3200" dirty="0" err="1"/>
              <a:t>cenderung</a:t>
            </a:r>
            <a:r>
              <a:rPr lang="en-US" sz="3200" dirty="0"/>
              <a:t> </a:t>
            </a:r>
            <a:r>
              <a:rPr lang="en-US" sz="3200" dirty="0" err="1"/>
              <a:t>deterministik</a:t>
            </a:r>
            <a:r>
              <a:rPr lang="en-US" sz="3200" dirty="0"/>
              <a:t> </a:t>
            </a:r>
            <a:r>
              <a:rPr lang="en-US" sz="3200" dirty="0" err="1"/>
              <a:t>karena</a:t>
            </a:r>
            <a:r>
              <a:rPr lang="en-US" sz="3200" dirty="0"/>
              <a:t> </a:t>
            </a:r>
            <a:r>
              <a:rPr lang="en-US" sz="3200" dirty="0" err="1"/>
              <a:t>bermaksud</a:t>
            </a:r>
            <a:r>
              <a:rPr lang="en-US" sz="3200" dirty="0"/>
              <a:t> </a:t>
            </a:r>
            <a:r>
              <a:rPr lang="en-US" sz="3200" dirty="0" err="1"/>
              <a:t>mengintervensi</a:t>
            </a:r>
            <a:r>
              <a:rPr lang="en-US" sz="3200" dirty="0"/>
              <a:t> </a:t>
            </a:r>
            <a:r>
              <a:rPr lang="en-US" sz="3200" dirty="0" err="1"/>
              <a:t>perilaku</a:t>
            </a:r>
            <a:r>
              <a:rPr lang="en-US" sz="3200" dirty="0"/>
              <a:t> </a:t>
            </a:r>
            <a:r>
              <a:rPr lang="en-US" sz="3200" dirty="0" err="1"/>
              <a:t>aktor</a:t>
            </a:r>
            <a:r>
              <a:rPr lang="en-US" sz="3200" dirty="0"/>
              <a:t> </a:t>
            </a:r>
            <a:r>
              <a:rPr lang="en-US" sz="3200" dirty="0" err="1"/>
              <a:t>bukannya</a:t>
            </a:r>
            <a:r>
              <a:rPr lang="en-US" sz="3200" dirty="0"/>
              <a:t> </a:t>
            </a:r>
            <a:r>
              <a:rPr lang="en-US" sz="3200" dirty="0" err="1"/>
              <a:t>memprediksi</a:t>
            </a:r>
            <a:r>
              <a:rPr lang="en-US" sz="3200" dirty="0"/>
              <a:t> </a:t>
            </a:r>
            <a:r>
              <a:rPr lang="en-US" sz="3200" dirty="0" err="1"/>
              <a:t>masa</a:t>
            </a:r>
            <a:r>
              <a:rPr lang="en-US" sz="3200" dirty="0"/>
              <a:t> </a:t>
            </a:r>
            <a:r>
              <a:rPr lang="en-US" sz="3200" dirty="0" err="1"/>
              <a:t>depan</a:t>
            </a:r>
            <a:r>
              <a:rPr lang="en-US" sz="3200" dirty="0"/>
              <a:t> </a:t>
            </a:r>
            <a:r>
              <a:rPr lang="en-US" sz="3200" dirty="0" err="1"/>
              <a:t>dunia</a:t>
            </a:r>
            <a:r>
              <a:rPr lang="en-US" sz="3200" dirty="0"/>
              <a:t>.</a:t>
            </a:r>
          </a:p>
          <a:p>
            <a:pPr>
              <a:lnSpc>
                <a:spcPct val="80000"/>
              </a:lnSpc>
            </a:pPr>
            <a:r>
              <a:rPr lang="en-US" sz="3200" dirty="0"/>
              <a:t>PM </a:t>
            </a:r>
            <a:r>
              <a:rPr lang="en-US" sz="3200" dirty="0" err="1"/>
              <a:t>meyakini</a:t>
            </a:r>
            <a:r>
              <a:rPr lang="en-US" sz="3200" dirty="0"/>
              <a:t> </a:t>
            </a:r>
            <a:r>
              <a:rPr lang="en-US" sz="3200" dirty="0" err="1"/>
              <a:t>bahwa</a:t>
            </a:r>
            <a:r>
              <a:rPr lang="en-US" sz="3200" dirty="0"/>
              <a:t> </a:t>
            </a:r>
            <a:r>
              <a:rPr lang="en-US" sz="3200" dirty="0" err="1"/>
              <a:t>konsep</a:t>
            </a:r>
            <a:r>
              <a:rPr lang="en-US" sz="3200" dirty="0"/>
              <a:t> </a:t>
            </a:r>
            <a:r>
              <a:rPr lang="en-US" sz="3200" dirty="0" err="1"/>
              <a:t>dan</a:t>
            </a:r>
            <a:r>
              <a:rPr lang="en-US" sz="3200" dirty="0"/>
              <a:t> variable </a:t>
            </a:r>
            <a:r>
              <a:rPr lang="en-US" sz="3200" dirty="0" err="1"/>
              <a:t>dlm</a:t>
            </a:r>
            <a:r>
              <a:rPr lang="en-US" sz="3200" dirty="0"/>
              <a:t> </a:t>
            </a:r>
            <a:r>
              <a:rPr lang="en-US" sz="3200" dirty="0" err="1"/>
              <a:t>studi</a:t>
            </a:r>
            <a:r>
              <a:rPr lang="en-US" sz="3200" dirty="0"/>
              <a:t> HI </a:t>
            </a:r>
            <a:r>
              <a:rPr lang="en-US" sz="3200" dirty="0" err="1"/>
              <a:t>tidak</a:t>
            </a:r>
            <a:r>
              <a:rPr lang="en-US" sz="3200" dirty="0"/>
              <a:t> </a:t>
            </a:r>
            <a:r>
              <a:rPr lang="en-US" sz="3200" dirty="0" err="1"/>
              <a:t>statis</a:t>
            </a:r>
            <a:r>
              <a:rPr lang="en-US" sz="3200" dirty="0"/>
              <a:t> </a:t>
            </a:r>
            <a:r>
              <a:rPr lang="en-US" sz="3200" dirty="0" err="1"/>
              <a:t>karena</a:t>
            </a:r>
            <a:r>
              <a:rPr lang="en-US" sz="3200" dirty="0"/>
              <a:t> </a:t>
            </a:r>
            <a:r>
              <a:rPr lang="en-US" sz="3200" dirty="0" err="1"/>
              <a:t>selalu</a:t>
            </a:r>
            <a:r>
              <a:rPr lang="en-US" sz="3200" dirty="0"/>
              <a:t> </a:t>
            </a:r>
            <a:r>
              <a:rPr lang="en-US" sz="3200" dirty="0" err="1"/>
              <a:t>berubah</a:t>
            </a:r>
            <a:r>
              <a:rPr lang="en-US" sz="3200" dirty="0"/>
              <a:t> </a:t>
            </a:r>
            <a:r>
              <a:rPr lang="en-US" sz="3200" dirty="0" err="1"/>
              <a:t>karena</a:t>
            </a:r>
            <a:r>
              <a:rPr lang="en-US" sz="3200" dirty="0"/>
              <a:t> </a:t>
            </a:r>
            <a:r>
              <a:rPr lang="en-US" sz="3200" dirty="0" err="1"/>
              <a:t>itu</a:t>
            </a:r>
            <a:r>
              <a:rPr lang="en-US" sz="3200" dirty="0"/>
              <a:t> </a:t>
            </a:r>
            <a:r>
              <a:rPr lang="en-US" sz="3200" dirty="0" err="1"/>
              <a:t>harus</a:t>
            </a:r>
            <a:r>
              <a:rPr lang="en-US" sz="3200" dirty="0"/>
              <a:t> </a:t>
            </a:r>
            <a:r>
              <a:rPr lang="en-US" sz="3200" dirty="0" err="1"/>
              <a:t>dianalisis</a:t>
            </a:r>
            <a:r>
              <a:rPr lang="en-US" sz="3200" dirty="0"/>
              <a:t> </a:t>
            </a:r>
            <a:r>
              <a:rPr lang="en-US" sz="3200" dirty="0" err="1"/>
              <a:t>secara</a:t>
            </a:r>
            <a:r>
              <a:rPr lang="en-US" sz="3200" dirty="0"/>
              <a:t> </a:t>
            </a:r>
            <a:r>
              <a:rPr lang="en-US" sz="3200" dirty="0" err="1"/>
              <a:t>kritis</a:t>
            </a:r>
            <a:r>
              <a:rPr lang="en-US" sz="3200" dirty="0"/>
              <a:t> </a:t>
            </a:r>
            <a:r>
              <a:rPr lang="en-US" sz="3200" dirty="0">
                <a:sym typeface="Wingdings" pitchFamily="2" charset="2"/>
              </a:rPr>
              <a:t> </a:t>
            </a:r>
            <a:r>
              <a:rPr lang="en-US" sz="3200" dirty="0" err="1">
                <a:sym typeface="Wingdings" pitchFamily="2" charset="2"/>
              </a:rPr>
              <a:t>contoh</a:t>
            </a:r>
            <a:r>
              <a:rPr lang="en-US" sz="3200" dirty="0">
                <a:sym typeface="Wingdings" pitchFamily="2" charset="2"/>
              </a:rPr>
              <a:t>: </a:t>
            </a:r>
            <a:r>
              <a:rPr lang="en-US" sz="3200" dirty="0" err="1">
                <a:sym typeface="Wingdings" pitchFamily="2" charset="2"/>
              </a:rPr>
              <a:t>konsep</a:t>
            </a:r>
            <a:r>
              <a:rPr lang="en-US" sz="3200" dirty="0">
                <a:sym typeface="Wingdings" pitchFamily="2" charset="2"/>
              </a:rPr>
              <a:t> “diplomacy” </a:t>
            </a:r>
            <a:r>
              <a:rPr lang="en-US" sz="3200" dirty="0" err="1">
                <a:sym typeface="Wingdings" pitchFamily="2" charset="2"/>
              </a:rPr>
              <a:t>dan</a:t>
            </a:r>
            <a:r>
              <a:rPr lang="en-US" sz="3200" dirty="0">
                <a:sym typeface="Wingdings" pitchFamily="2" charset="2"/>
              </a:rPr>
              <a:t> “sovereignty” </a:t>
            </a:r>
            <a:r>
              <a:rPr lang="en-US" sz="3200" dirty="0" err="1">
                <a:sym typeface="Wingdings" pitchFamily="2" charset="2"/>
              </a:rPr>
              <a:t>harus</a:t>
            </a:r>
            <a:r>
              <a:rPr lang="en-US" sz="3200" dirty="0">
                <a:sym typeface="Wingdings" pitchFamily="2" charset="2"/>
              </a:rPr>
              <a:t> </a:t>
            </a:r>
            <a:r>
              <a:rPr lang="en-US" sz="3200" dirty="0" err="1">
                <a:sym typeface="Wingdings" pitchFamily="2" charset="2"/>
              </a:rPr>
              <a:t>dievaluasi</a:t>
            </a:r>
            <a:r>
              <a:rPr lang="en-US" sz="3200" dirty="0">
                <a:sym typeface="Wingdings" pitchFamily="2" charset="2"/>
              </a:rPr>
              <a:t> </a:t>
            </a:r>
            <a:r>
              <a:rPr lang="en-US" sz="3200" dirty="0" err="1">
                <a:sym typeface="Wingdings" pitchFamily="2" charset="2"/>
              </a:rPr>
              <a:t>secara</a:t>
            </a:r>
            <a:r>
              <a:rPr lang="en-US" sz="3200" dirty="0">
                <a:sym typeface="Wingdings" pitchFamily="2" charset="2"/>
              </a:rPr>
              <a:t> </a:t>
            </a:r>
            <a:r>
              <a:rPr lang="en-US" sz="3200" dirty="0" err="1">
                <a:sym typeface="Wingdings" pitchFamily="2" charset="2"/>
              </a:rPr>
              <a:t>kritis</a:t>
            </a:r>
            <a:r>
              <a:rPr lang="en-US" sz="3200" dirty="0">
                <a:sym typeface="Wingdings" pitchFamily="2" charset="2"/>
              </a:rPr>
              <a:t>. </a:t>
            </a:r>
            <a:endParaRPr lang="en-US" sz="3200" dirty="0"/>
          </a:p>
          <a:p>
            <a:pPr>
              <a:lnSpc>
                <a:spcPct val="80000"/>
              </a:lnSpc>
            </a:pPr>
            <a:r>
              <a:rPr lang="en-US" sz="3200" dirty="0"/>
              <a:t>PM </a:t>
            </a:r>
            <a:r>
              <a:rPr lang="en-US" sz="3200" dirty="0" err="1"/>
              <a:t>meminta</a:t>
            </a:r>
            <a:r>
              <a:rPr lang="en-US" sz="3200" dirty="0"/>
              <a:t> </a:t>
            </a:r>
            <a:r>
              <a:rPr lang="en-US" sz="3200" dirty="0" err="1"/>
              <a:t>studi</a:t>
            </a:r>
            <a:r>
              <a:rPr lang="en-US" sz="3200" dirty="0"/>
              <a:t> HI </a:t>
            </a:r>
            <a:r>
              <a:rPr lang="en-US" sz="3200" dirty="0" err="1"/>
              <a:t>lebih</a:t>
            </a:r>
            <a:r>
              <a:rPr lang="en-US" sz="3200" dirty="0"/>
              <a:t> </a:t>
            </a:r>
            <a:r>
              <a:rPr lang="en-US" sz="3200" dirty="0" err="1"/>
              <a:t>memberi</a:t>
            </a:r>
            <a:r>
              <a:rPr lang="en-US" sz="3200" dirty="0"/>
              <a:t> </a:t>
            </a:r>
            <a:r>
              <a:rPr lang="en-US" sz="3200" dirty="0" err="1"/>
              <a:t>porsi</a:t>
            </a:r>
            <a:r>
              <a:rPr lang="en-US" sz="3200" dirty="0"/>
              <a:t> </a:t>
            </a:r>
            <a:r>
              <a:rPr lang="en-US" sz="3200" dirty="0" err="1"/>
              <a:t>pada</a:t>
            </a:r>
            <a:r>
              <a:rPr lang="en-US" sz="3200" dirty="0"/>
              <a:t> “the voices of those victims of power exercise” (genealogy),</a:t>
            </a:r>
            <a:r>
              <a:rPr lang="en-US" sz="3200" dirty="0" err="1"/>
              <a:t>berskap</a:t>
            </a:r>
            <a:r>
              <a:rPr lang="en-US" sz="3200" dirty="0"/>
              <a:t> </a:t>
            </a:r>
            <a:r>
              <a:rPr lang="en-US" sz="3200" dirty="0" err="1"/>
              <a:t>kritis</a:t>
            </a:r>
            <a:r>
              <a:rPr lang="en-US" sz="3200" dirty="0"/>
              <a:t> </a:t>
            </a:r>
            <a:r>
              <a:rPr lang="en-US" sz="3200" dirty="0" err="1"/>
              <a:t>terhadap</a:t>
            </a:r>
            <a:r>
              <a:rPr lang="en-US" sz="3200" dirty="0"/>
              <a:t> </a:t>
            </a:r>
            <a:r>
              <a:rPr lang="en-US" sz="3200" dirty="0" err="1"/>
              <a:t>dominasi</a:t>
            </a:r>
            <a:r>
              <a:rPr lang="en-US" sz="3200" dirty="0"/>
              <a:t> </a:t>
            </a:r>
            <a:r>
              <a:rPr lang="en-US" sz="3200" dirty="0" err="1"/>
              <a:t>kekuasaan</a:t>
            </a:r>
            <a:r>
              <a:rPr lang="en-US" sz="3200" dirty="0"/>
              <a:t>, </a:t>
            </a:r>
            <a:r>
              <a:rPr lang="en-US" sz="3200" dirty="0" err="1"/>
              <a:t>menuntut</a:t>
            </a:r>
            <a:r>
              <a:rPr lang="en-US" sz="3200" dirty="0"/>
              <a:t> </a:t>
            </a:r>
            <a:r>
              <a:rPr lang="en-US" sz="3200" dirty="0" err="1"/>
              <a:t>redefinisi</a:t>
            </a:r>
            <a:r>
              <a:rPr lang="en-US" sz="3200" dirty="0"/>
              <a:t> “his-story” (</a:t>
            </a:r>
            <a:r>
              <a:rPr lang="en-US" sz="3200" i="1" dirty="0"/>
              <a:t>deconstruction</a:t>
            </a:r>
            <a:r>
              <a:rPr lang="en-US" sz="3200" dirty="0"/>
              <a:t>), </a:t>
            </a:r>
            <a:r>
              <a:rPr lang="en-US" sz="3200" dirty="0" err="1"/>
              <a:t>menyarankan</a:t>
            </a:r>
            <a:r>
              <a:rPr lang="en-US" sz="3200" dirty="0"/>
              <a:t> </a:t>
            </a:r>
            <a:r>
              <a:rPr lang="en-US" sz="3200" dirty="0" err="1"/>
              <a:t>penggunaan</a:t>
            </a:r>
            <a:r>
              <a:rPr lang="en-US" sz="3200" dirty="0"/>
              <a:t> “multiple perspectives” </a:t>
            </a:r>
            <a:r>
              <a:rPr lang="en-US" sz="3200" dirty="0" err="1"/>
              <a:t>dalam</a:t>
            </a:r>
            <a:r>
              <a:rPr lang="en-US" sz="3200" dirty="0"/>
              <a:t> </a:t>
            </a:r>
            <a:r>
              <a:rPr lang="en-US" sz="3200" dirty="0" err="1"/>
              <a:t>menganalisis</a:t>
            </a:r>
            <a:r>
              <a:rPr lang="en-US" sz="3200" dirty="0"/>
              <a:t> </a:t>
            </a:r>
            <a:r>
              <a:rPr lang="en-US" sz="3200" dirty="0" err="1"/>
              <a:t>fenomena</a:t>
            </a:r>
            <a:r>
              <a:rPr lang="en-US" sz="3200" dirty="0"/>
              <a:t> </a:t>
            </a:r>
            <a:r>
              <a:rPr lang="en-US" sz="3200" dirty="0" err="1"/>
              <a:t>tertentu</a:t>
            </a:r>
            <a:r>
              <a:rPr lang="en-US" sz="3200" dirty="0"/>
              <a:t> (</a:t>
            </a:r>
            <a:r>
              <a:rPr lang="en-US" sz="3200" i="1" dirty="0"/>
              <a:t>inter-</a:t>
            </a:r>
            <a:r>
              <a:rPr lang="en-US" sz="3200" i="1" dirty="0" err="1"/>
              <a:t>textuality</a:t>
            </a:r>
            <a:r>
              <a:rPr lang="en-US" sz="3200" dirty="0"/>
              <a:t>), </a:t>
            </a:r>
            <a:r>
              <a:rPr lang="en-US" sz="3200" dirty="0" err="1"/>
              <a:t>dan</a:t>
            </a:r>
            <a:r>
              <a:rPr lang="en-US" sz="3200" dirty="0"/>
              <a:t> </a:t>
            </a:r>
            <a:r>
              <a:rPr lang="en-US" sz="3200" dirty="0" err="1"/>
              <a:t>menolak</a:t>
            </a:r>
            <a:r>
              <a:rPr lang="en-US" sz="3200" dirty="0"/>
              <a:t> </a:t>
            </a:r>
            <a:r>
              <a:rPr lang="en-US" sz="3200" dirty="0" err="1"/>
              <a:t>tegas</a:t>
            </a:r>
            <a:r>
              <a:rPr lang="en-US" sz="3200" dirty="0"/>
              <a:t> </a:t>
            </a:r>
            <a:r>
              <a:rPr lang="en-US" sz="3200" dirty="0" err="1"/>
              <a:t>universalisme</a:t>
            </a:r>
            <a:r>
              <a:rPr lang="en-US" sz="3200" dirty="0"/>
              <a:t> </a:t>
            </a:r>
            <a:r>
              <a:rPr lang="en-US" sz="3200" dirty="0" err="1"/>
              <a:t>teori</a:t>
            </a:r>
            <a:r>
              <a:rPr lang="en-US" sz="3200" dirty="0"/>
              <a:t> (</a:t>
            </a:r>
            <a:r>
              <a:rPr lang="en-US" sz="3200" i="1" dirty="0" err="1"/>
              <a:t>logocentrism</a:t>
            </a:r>
            <a:r>
              <a:rPr lang="en-US" sz="3200" dirty="0"/>
              <a:t>) </a:t>
            </a:r>
          </a:p>
          <a:p>
            <a:endParaRPr lang="id-ID" sz="3200" dirty="0"/>
          </a:p>
        </p:txBody>
      </p:sp>
    </p:spTree>
    <p:extLst>
      <p:ext uri="{BB962C8B-B14F-4D97-AF65-F5344CB8AC3E}">
        <p14:creationId xmlns:p14="http://schemas.microsoft.com/office/powerpoint/2010/main" val="3232451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p:cTn id="2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562074"/>
          </a:xfrm>
        </p:spPr>
        <p:txBody>
          <a:bodyPr/>
          <a:lstStyle/>
          <a:p>
            <a:pPr algn="ctr"/>
            <a:r>
              <a:rPr lang="id-ID" sz="4400" dirty="0" smtClean="0">
                <a:solidFill>
                  <a:srgbClr val="FFFF00"/>
                </a:solidFill>
              </a:rPr>
              <a:t>FEMINISME</a:t>
            </a:r>
            <a:endParaRPr lang="id-ID" sz="4400" dirty="0">
              <a:solidFill>
                <a:srgbClr val="FFFF00"/>
              </a:solidFill>
            </a:endParaRPr>
          </a:p>
        </p:txBody>
      </p:sp>
      <p:sp>
        <p:nvSpPr>
          <p:cNvPr id="3" name="Content Placeholder 2"/>
          <p:cNvSpPr>
            <a:spLocks noGrp="1"/>
          </p:cNvSpPr>
          <p:nvPr>
            <p:ph sz="quarter" idx="13"/>
          </p:nvPr>
        </p:nvSpPr>
        <p:spPr>
          <a:xfrm>
            <a:off x="179512" y="908720"/>
            <a:ext cx="8856984" cy="6264696"/>
          </a:xfrm>
        </p:spPr>
        <p:txBody>
          <a:bodyPr>
            <a:normAutofit fontScale="85000" lnSpcReduction="20000"/>
          </a:bodyPr>
          <a:lstStyle/>
          <a:p>
            <a:r>
              <a:rPr lang="id-ID" sz="3200" dirty="0" smtClean="0"/>
              <a:t>Feminisme memiliki pengaruh yang signifikan dalam studi HI mulai dekade 1980-an. Pemikir feminisme dalam studi HI diantaranya Cynthia Enloe, J. Ann Tickner, Jean Elshtain, dll.</a:t>
            </a:r>
          </a:p>
          <a:p>
            <a:r>
              <a:rPr lang="id-ID" sz="3200" dirty="0" smtClean="0"/>
              <a:t>Teori feminisme menyatakan bahwa perempuan memiliki karakteristik dan values yang berbeda, baik karena konsekuensi fitrah maupun budaya. Sebab itu perempuan punya cara berbeda dalam memandang HI, termasuk dalam merumuskan pengetahuan tentang HI.</a:t>
            </a:r>
          </a:p>
          <a:p>
            <a:r>
              <a:rPr lang="id-ID" sz="3200" dirty="0" smtClean="0"/>
              <a:t>Feminisme banyak menyoroti kegagalan ilmuwan sosial dalam menangani isu-isu seksualitas, prokreasi, human traficking, dan sebagainya. Kegagalan ini adalah refleksi dari </a:t>
            </a:r>
            <a:r>
              <a:rPr lang="id-ID" sz="3200" i="1" dirty="0" smtClean="0">
                <a:solidFill>
                  <a:srgbClr val="00B0F0"/>
                </a:solidFill>
              </a:rPr>
              <a:t>male as norm standpoint</a:t>
            </a:r>
            <a:r>
              <a:rPr lang="id-ID" sz="3200" dirty="0" smtClean="0"/>
              <a:t>. </a:t>
            </a:r>
          </a:p>
          <a:p>
            <a:r>
              <a:rPr lang="id-ID" sz="3200" dirty="0" smtClean="0"/>
              <a:t>Kegagalan studi HI mewujudkan tujuan awalnya untuk memberikan kontribusi bagi perdamaian dunia, dilihat kaum feminist juga sebagai  refleksi dari dominasi dan kegagalan maskulinitas dalam teori-teori HI</a:t>
            </a:r>
            <a:endParaRPr lang="id-ID" sz="3200" dirty="0"/>
          </a:p>
        </p:txBody>
      </p:sp>
    </p:spTree>
    <p:extLst>
      <p:ext uri="{BB962C8B-B14F-4D97-AF65-F5344CB8AC3E}">
        <p14:creationId xmlns:p14="http://schemas.microsoft.com/office/powerpoint/2010/main" val="3107317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45" presetClass="entr" presetSubtype="0"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fade">
                                      <p:cBhvr>
                                        <p:cTn id="30" dur="2000"/>
                                        <p:tgtEl>
                                          <p:spTgt spid="3">
                                            <p:txEl>
                                              <p:pRg st="2" end="2"/>
                                            </p:txEl>
                                          </p:spTgt>
                                        </p:tgtEl>
                                      </p:cBhvr>
                                    </p:animEffect>
                                    <p:anim calcmode="lin" valueType="num">
                                      <p:cBhvr>
                                        <p:cTn id="31"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2"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wipe(down)">
                                      <p:cBhvr>
                                        <p:cTn id="37" dur="580">
                                          <p:stCondLst>
                                            <p:cond delay="0"/>
                                          </p:stCondLst>
                                        </p:cTn>
                                        <p:tgtEl>
                                          <p:spTgt spid="3">
                                            <p:txEl>
                                              <p:pRg st="3" end="3"/>
                                            </p:txEl>
                                          </p:spTgt>
                                        </p:tgtEl>
                                      </p:cBhvr>
                                    </p:animEffect>
                                    <p:anim calcmode="lin" valueType="num">
                                      <p:cBhvr>
                                        <p:cTn id="3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3" end="3"/>
                                            </p:txEl>
                                          </p:spTgt>
                                        </p:tgtEl>
                                      </p:cBhvr>
                                      <p:to x="100000" y="60000"/>
                                    </p:animScale>
                                    <p:animScale>
                                      <p:cBhvr>
                                        <p:cTn id="44" dur="166" decel="50000">
                                          <p:stCondLst>
                                            <p:cond delay="676"/>
                                          </p:stCondLst>
                                        </p:cTn>
                                        <p:tgtEl>
                                          <p:spTgt spid="3">
                                            <p:txEl>
                                              <p:pRg st="3" end="3"/>
                                            </p:txEl>
                                          </p:spTgt>
                                        </p:tgtEl>
                                      </p:cBhvr>
                                      <p:to x="100000" y="100000"/>
                                    </p:animScale>
                                    <p:animScale>
                                      <p:cBhvr>
                                        <p:cTn id="45" dur="26">
                                          <p:stCondLst>
                                            <p:cond delay="1312"/>
                                          </p:stCondLst>
                                        </p:cTn>
                                        <p:tgtEl>
                                          <p:spTgt spid="3">
                                            <p:txEl>
                                              <p:pRg st="3" end="3"/>
                                            </p:txEl>
                                          </p:spTgt>
                                        </p:tgtEl>
                                      </p:cBhvr>
                                      <p:to x="100000" y="80000"/>
                                    </p:animScale>
                                    <p:animScale>
                                      <p:cBhvr>
                                        <p:cTn id="46" dur="166" decel="50000">
                                          <p:stCondLst>
                                            <p:cond delay="1338"/>
                                          </p:stCondLst>
                                        </p:cTn>
                                        <p:tgtEl>
                                          <p:spTgt spid="3">
                                            <p:txEl>
                                              <p:pRg st="3" end="3"/>
                                            </p:txEl>
                                          </p:spTgt>
                                        </p:tgtEl>
                                      </p:cBhvr>
                                      <p:to x="100000" y="100000"/>
                                    </p:animScale>
                                    <p:animScale>
                                      <p:cBhvr>
                                        <p:cTn id="47" dur="26">
                                          <p:stCondLst>
                                            <p:cond delay="1642"/>
                                          </p:stCondLst>
                                        </p:cTn>
                                        <p:tgtEl>
                                          <p:spTgt spid="3">
                                            <p:txEl>
                                              <p:pRg st="3" end="3"/>
                                            </p:txEl>
                                          </p:spTgt>
                                        </p:tgtEl>
                                      </p:cBhvr>
                                      <p:to x="100000" y="90000"/>
                                    </p:animScale>
                                    <p:animScale>
                                      <p:cBhvr>
                                        <p:cTn id="48" dur="166" decel="50000">
                                          <p:stCondLst>
                                            <p:cond delay="1668"/>
                                          </p:stCondLst>
                                        </p:cTn>
                                        <p:tgtEl>
                                          <p:spTgt spid="3">
                                            <p:txEl>
                                              <p:pRg st="3" end="3"/>
                                            </p:txEl>
                                          </p:spTgt>
                                        </p:tgtEl>
                                      </p:cBhvr>
                                      <p:to x="100000" y="100000"/>
                                    </p:animScale>
                                    <p:animScale>
                                      <p:cBhvr>
                                        <p:cTn id="49" dur="26">
                                          <p:stCondLst>
                                            <p:cond delay="1808"/>
                                          </p:stCondLst>
                                        </p:cTn>
                                        <p:tgtEl>
                                          <p:spTgt spid="3">
                                            <p:txEl>
                                              <p:pRg st="3" end="3"/>
                                            </p:txEl>
                                          </p:spTgt>
                                        </p:tgtEl>
                                      </p:cBhvr>
                                      <p:to x="100000" y="95000"/>
                                    </p:animScale>
                                    <p:animScale>
                                      <p:cBhvr>
                                        <p:cTn id="50" dur="166" decel="50000">
                                          <p:stCondLst>
                                            <p:cond delay="1834"/>
                                          </p:stCondLst>
                                        </p:cTn>
                                        <p:tgtEl>
                                          <p:spTgt spid="3">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634082"/>
          </a:xfrm>
        </p:spPr>
        <p:txBody>
          <a:bodyPr/>
          <a:lstStyle/>
          <a:p>
            <a:pPr algn="ctr"/>
            <a:r>
              <a:rPr lang="id-ID" sz="4400" dirty="0" smtClean="0">
                <a:solidFill>
                  <a:srgbClr val="FFFF00"/>
                </a:solidFill>
              </a:rPr>
              <a:t>CONSTRUCTIVISME</a:t>
            </a:r>
            <a:endParaRPr lang="id-ID" sz="4400" dirty="0">
              <a:solidFill>
                <a:srgbClr val="FFFF00"/>
              </a:solidFill>
            </a:endParaRPr>
          </a:p>
        </p:txBody>
      </p:sp>
      <p:sp>
        <p:nvSpPr>
          <p:cNvPr id="3" name="Content Placeholder 2"/>
          <p:cNvSpPr>
            <a:spLocks noGrp="1"/>
          </p:cNvSpPr>
          <p:nvPr>
            <p:ph sz="quarter" idx="13"/>
          </p:nvPr>
        </p:nvSpPr>
        <p:spPr>
          <a:xfrm>
            <a:off x="609600" y="980728"/>
            <a:ext cx="8426896" cy="5877272"/>
          </a:xfrm>
        </p:spPr>
        <p:txBody>
          <a:bodyPr>
            <a:normAutofit fontScale="85000" lnSpcReduction="20000"/>
          </a:bodyPr>
          <a:lstStyle/>
          <a:p>
            <a:pPr>
              <a:lnSpc>
                <a:spcPct val="80000"/>
              </a:lnSpc>
            </a:pPr>
            <a:r>
              <a:rPr lang="en-US" sz="3200" dirty="0"/>
              <a:t>Constructivism </a:t>
            </a:r>
            <a:r>
              <a:rPr lang="en-US" sz="3200" dirty="0" err="1"/>
              <a:t>mempertanyakan</a:t>
            </a:r>
            <a:r>
              <a:rPr lang="en-US" sz="3200" dirty="0"/>
              <a:t> </a:t>
            </a:r>
            <a:r>
              <a:rPr lang="en-US" sz="3200" dirty="0" err="1"/>
              <a:t>hakikat</a:t>
            </a:r>
            <a:r>
              <a:rPr lang="en-US" sz="3200" dirty="0"/>
              <a:t> “</a:t>
            </a:r>
            <a:r>
              <a:rPr lang="en-US" sz="3200" dirty="0" err="1"/>
              <a:t>negara</a:t>
            </a:r>
            <a:r>
              <a:rPr lang="en-US" sz="3200" dirty="0"/>
              <a:t>”, </a:t>
            </a:r>
            <a:r>
              <a:rPr lang="en-US" sz="3200" dirty="0" err="1"/>
              <a:t>konsep</a:t>
            </a:r>
            <a:r>
              <a:rPr lang="en-US" sz="3200" dirty="0"/>
              <a:t> </a:t>
            </a:r>
            <a:r>
              <a:rPr lang="en-US" sz="3200" dirty="0" err="1"/>
              <a:t>kedaulatan</a:t>
            </a:r>
            <a:r>
              <a:rPr lang="en-US" sz="3200" dirty="0"/>
              <a:t> (</a:t>
            </a:r>
            <a:r>
              <a:rPr lang="en-US" sz="3200" i="1" dirty="0"/>
              <a:t>sovereignty), </a:t>
            </a:r>
            <a:r>
              <a:rPr lang="en-US" sz="3200" dirty="0" err="1"/>
              <a:t>dan</a:t>
            </a:r>
            <a:r>
              <a:rPr lang="en-US" sz="3200" dirty="0"/>
              <a:t> “</a:t>
            </a:r>
            <a:r>
              <a:rPr lang="en-US" sz="3200" i="1" dirty="0"/>
              <a:t>citizenship</a:t>
            </a:r>
            <a:r>
              <a:rPr lang="en-US" sz="3200" dirty="0"/>
              <a:t>” </a:t>
            </a:r>
            <a:r>
              <a:rPr lang="en-US" sz="3200" dirty="0">
                <a:sym typeface="Wingdings" pitchFamily="2" charset="2"/>
              </a:rPr>
              <a:t> </a:t>
            </a:r>
            <a:r>
              <a:rPr lang="en-US" sz="3200" dirty="0" err="1">
                <a:sym typeface="Wingdings" pitchFamily="2" charset="2"/>
              </a:rPr>
              <a:t>dengan</a:t>
            </a:r>
            <a:r>
              <a:rPr lang="en-US" sz="3200" dirty="0">
                <a:sym typeface="Wingdings" pitchFamily="2" charset="2"/>
              </a:rPr>
              <a:t> </a:t>
            </a:r>
            <a:r>
              <a:rPr lang="en-US" sz="3200" dirty="0" err="1">
                <a:sym typeface="Wingdings" pitchFamily="2" charset="2"/>
              </a:rPr>
              <a:t>memperhitungkan</a:t>
            </a:r>
            <a:r>
              <a:rPr lang="en-US" sz="3200" dirty="0">
                <a:sym typeface="Wingdings" pitchFamily="2" charset="2"/>
              </a:rPr>
              <a:t> </a:t>
            </a:r>
            <a:r>
              <a:rPr lang="en-US" sz="3200" dirty="0" err="1">
                <a:sym typeface="Wingdings" pitchFamily="2" charset="2"/>
              </a:rPr>
              <a:t>masalah</a:t>
            </a:r>
            <a:r>
              <a:rPr lang="en-US" sz="3200" dirty="0">
                <a:sym typeface="Wingdings" pitchFamily="2" charset="2"/>
              </a:rPr>
              <a:t> “gender” and “</a:t>
            </a:r>
            <a:r>
              <a:rPr lang="en-US" sz="3200" dirty="0" smtClean="0">
                <a:sym typeface="Wingdings" pitchFamily="2" charset="2"/>
              </a:rPr>
              <a:t>ethnicity</a:t>
            </a:r>
            <a:r>
              <a:rPr lang="id-ID" sz="3200" dirty="0" smtClean="0">
                <a:sym typeface="Wingdings" pitchFamily="2" charset="2"/>
              </a:rPr>
              <a:t>.</a:t>
            </a:r>
            <a:r>
              <a:rPr lang="en-US" sz="3200" dirty="0" smtClean="0">
                <a:sym typeface="Wingdings" pitchFamily="2" charset="2"/>
              </a:rPr>
              <a:t>”</a:t>
            </a:r>
            <a:endParaRPr lang="en-US" sz="3200" dirty="0">
              <a:sym typeface="Wingdings" pitchFamily="2" charset="2"/>
            </a:endParaRPr>
          </a:p>
          <a:p>
            <a:pPr>
              <a:lnSpc>
                <a:spcPct val="80000"/>
              </a:lnSpc>
            </a:pPr>
            <a:r>
              <a:rPr lang="id-ID" sz="3200" dirty="0" smtClean="0"/>
              <a:t>Kaum c</a:t>
            </a:r>
            <a:r>
              <a:rPr lang="en-US" sz="3200" dirty="0" err="1" smtClean="0"/>
              <a:t>onstructivists</a:t>
            </a:r>
            <a:r>
              <a:rPr lang="en-US" sz="3200" dirty="0" smtClean="0"/>
              <a:t> </a:t>
            </a:r>
            <a:r>
              <a:rPr lang="en-US" sz="3200" dirty="0" err="1"/>
              <a:t>menyarankan</a:t>
            </a:r>
            <a:r>
              <a:rPr lang="en-US" sz="3200" dirty="0"/>
              <a:t> agar </a:t>
            </a:r>
            <a:r>
              <a:rPr lang="en-US" sz="3200" dirty="0" err="1"/>
              <a:t>studi</a:t>
            </a:r>
            <a:r>
              <a:rPr lang="en-US" sz="3200" dirty="0"/>
              <a:t> HI </a:t>
            </a:r>
            <a:r>
              <a:rPr lang="en-US" sz="3200" dirty="0" err="1"/>
              <a:t>memperhitungkan</a:t>
            </a:r>
            <a:r>
              <a:rPr lang="en-US" sz="3200" dirty="0"/>
              <a:t> </a:t>
            </a:r>
            <a:r>
              <a:rPr lang="en-US" sz="3200" dirty="0" err="1"/>
              <a:t>identitas</a:t>
            </a:r>
            <a:r>
              <a:rPr lang="en-US" sz="3200" dirty="0"/>
              <a:t> </a:t>
            </a:r>
            <a:r>
              <a:rPr lang="en-US" sz="3200" dirty="0" err="1"/>
              <a:t>budaya</a:t>
            </a:r>
            <a:r>
              <a:rPr lang="en-US" sz="3200" dirty="0"/>
              <a:t>, </a:t>
            </a:r>
            <a:r>
              <a:rPr lang="en-US" sz="3200" dirty="0" err="1"/>
              <a:t>norma</a:t>
            </a:r>
            <a:r>
              <a:rPr lang="en-US" sz="3200" dirty="0"/>
              <a:t>, </a:t>
            </a:r>
            <a:r>
              <a:rPr lang="en-US" sz="3200" dirty="0" err="1"/>
              <a:t>tradisi</a:t>
            </a:r>
            <a:r>
              <a:rPr lang="en-US" sz="3200" dirty="0"/>
              <a:t> </a:t>
            </a:r>
            <a:r>
              <a:rPr lang="en-US" sz="3200" dirty="0" err="1"/>
              <a:t>masyarakat</a:t>
            </a:r>
            <a:r>
              <a:rPr lang="en-US" sz="3200" dirty="0"/>
              <a:t>, </a:t>
            </a:r>
            <a:r>
              <a:rPr lang="en-US" sz="3200" dirty="0" err="1"/>
              <a:t>dan</a:t>
            </a:r>
            <a:r>
              <a:rPr lang="en-US" sz="3200" dirty="0"/>
              <a:t> </a:t>
            </a:r>
            <a:r>
              <a:rPr lang="en-US" sz="3200" dirty="0" err="1"/>
              <a:t>bahasa</a:t>
            </a:r>
            <a:r>
              <a:rPr lang="en-US" sz="3200" dirty="0"/>
              <a:t> </a:t>
            </a:r>
            <a:r>
              <a:rPr lang="en-US" sz="3200" dirty="0" err="1"/>
              <a:t>sebagai</a:t>
            </a:r>
            <a:r>
              <a:rPr lang="en-US" sz="3200" dirty="0"/>
              <a:t> </a:t>
            </a:r>
            <a:r>
              <a:rPr lang="en-US" sz="3200" dirty="0" err="1"/>
              <a:t>faktor-faktor</a:t>
            </a:r>
            <a:r>
              <a:rPr lang="en-US" sz="3200" dirty="0"/>
              <a:t> </a:t>
            </a:r>
            <a:r>
              <a:rPr lang="en-US" sz="3200" dirty="0" err="1"/>
              <a:t>eksotik</a:t>
            </a:r>
            <a:r>
              <a:rPr lang="en-US" sz="3200" dirty="0"/>
              <a:t> yang </a:t>
            </a:r>
            <a:r>
              <a:rPr lang="en-US" sz="3200" dirty="0" err="1"/>
              <a:t>layak</a:t>
            </a:r>
            <a:r>
              <a:rPr lang="en-US" sz="3200" dirty="0"/>
              <a:t> </a:t>
            </a:r>
            <a:r>
              <a:rPr lang="en-US" sz="3200" dirty="0" err="1"/>
              <a:t>diperhitungkan</a:t>
            </a:r>
            <a:r>
              <a:rPr lang="en-US" sz="3200" dirty="0"/>
              <a:t> </a:t>
            </a:r>
            <a:r>
              <a:rPr lang="en-US" sz="3200" dirty="0" err="1"/>
              <a:t>dalam</a:t>
            </a:r>
            <a:r>
              <a:rPr lang="en-US" sz="3200" dirty="0"/>
              <a:t> </a:t>
            </a:r>
            <a:r>
              <a:rPr lang="en-US" sz="3200" dirty="0" err="1" smtClean="0"/>
              <a:t>analisis</a:t>
            </a:r>
            <a:r>
              <a:rPr lang="id-ID" sz="3200" dirty="0" smtClean="0"/>
              <a:t>.</a:t>
            </a:r>
            <a:endParaRPr lang="en-US" sz="3200" dirty="0"/>
          </a:p>
          <a:p>
            <a:pPr>
              <a:lnSpc>
                <a:spcPct val="80000"/>
              </a:lnSpc>
            </a:pPr>
            <a:r>
              <a:rPr lang="en-US" sz="3200" dirty="0" err="1"/>
              <a:t>Bahasa</a:t>
            </a:r>
            <a:r>
              <a:rPr lang="en-US" sz="3200" dirty="0"/>
              <a:t>, </a:t>
            </a:r>
            <a:r>
              <a:rPr lang="en-US" sz="3200" dirty="0" err="1"/>
              <a:t>identitas</a:t>
            </a:r>
            <a:r>
              <a:rPr lang="en-US" sz="3200" dirty="0"/>
              <a:t>, </a:t>
            </a:r>
            <a:r>
              <a:rPr lang="en-US" sz="3200" dirty="0" err="1"/>
              <a:t>dan</a:t>
            </a:r>
            <a:r>
              <a:rPr lang="en-US" sz="3200" dirty="0"/>
              <a:t> </a:t>
            </a:r>
            <a:r>
              <a:rPr lang="en-US" sz="3200" dirty="0" err="1"/>
              <a:t>norma</a:t>
            </a:r>
            <a:r>
              <a:rPr lang="en-US" sz="3200" dirty="0"/>
              <a:t> </a:t>
            </a:r>
            <a:r>
              <a:rPr lang="en-US" sz="3200" dirty="0" err="1"/>
              <a:t>penting</a:t>
            </a:r>
            <a:r>
              <a:rPr lang="en-US" sz="3200" dirty="0"/>
              <a:t> </a:t>
            </a:r>
            <a:r>
              <a:rPr lang="en-US" sz="3200" dirty="0" err="1"/>
              <a:t>bukan</a:t>
            </a:r>
            <a:r>
              <a:rPr lang="en-US" sz="3200" dirty="0"/>
              <a:t> </a:t>
            </a:r>
            <a:r>
              <a:rPr lang="en-US" sz="3200" dirty="0" err="1"/>
              <a:t>dalam</a:t>
            </a:r>
            <a:r>
              <a:rPr lang="en-US" sz="3200" dirty="0"/>
              <a:t> </a:t>
            </a:r>
            <a:r>
              <a:rPr lang="en-US" sz="3200" dirty="0" err="1"/>
              <a:t>rangka</a:t>
            </a:r>
            <a:r>
              <a:rPr lang="en-US" sz="3200" dirty="0"/>
              <a:t> textual analysis, </a:t>
            </a:r>
            <a:r>
              <a:rPr lang="en-US" sz="3200" dirty="0" err="1"/>
              <a:t>tetapi</a:t>
            </a:r>
            <a:r>
              <a:rPr lang="en-US" sz="3200" dirty="0"/>
              <a:t> </a:t>
            </a:r>
            <a:r>
              <a:rPr lang="en-US" sz="3200" dirty="0" err="1"/>
              <a:t>lebih</a:t>
            </a:r>
            <a:r>
              <a:rPr lang="en-US" sz="3200" dirty="0"/>
              <a:t> </a:t>
            </a:r>
            <a:r>
              <a:rPr lang="en-US" sz="3200" dirty="0" err="1"/>
              <a:t>dalam</a:t>
            </a:r>
            <a:r>
              <a:rPr lang="en-US" sz="3200" dirty="0"/>
              <a:t> </a:t>
            </a:r>
            <a:r>
              <a:rPr lang="en-US" sz="3200" dirty="0" err="1"/>
              <a:t>konteks</a:t>
            </a:r>
            <a:r>
              <a:rPr lang="en-US" sz="3200" dirty="0"/>
              <a:t> </a:t>
            </a:r>
            <a:r>
              <a:rPr lang="en-US" sz="3200" dirty="0" err="1"/>
              <a:t>sikap</a:t>
            </a:r>
            <a:r>
              <a:rPr lang="en-US" sz="3200" dirty="0"/>
              <a:t> </a:t>
            </a:r>
            <a:r>
              <a:rPr lang="en-US" sz="3200" dirty="0" err="1"/>
              <a:t>dan</a:t>
            </a:r>
            <a:r>
              <a:rPr lang="en-US" sz="3200" dirty="0"/>
              <a:t> </a:t>
            </a:r>
            <a:r>
              <a:rPr lang="en-US" sz="3200" dirty="0" err="1"/>
              <a:t>tindakan</a:t>
            </a:r>
            <a:r>
              <a:rPr lang="en-US" sz="3200" dirty="0"/>
              <a:t> </a:t>
            </a:r>
            <a:r>
              <a:rPr lang="en-US" sz="3200" dirty="0">
                <a:sym typeface="Wingdings" pitchFamily="2" charset="2"/>
              </a:rPr>
              <a:t> </a:t>
            </a:r>
            <a:r>
              <a:rPr lang="en-US" sz="3200" dirty="0" err="1">
                <a:sym typeface="Wingdings" pitchFamily="2" charset="2"/>
              </a:rPr>
              <a:t>contoh</a:t>
            </a:r>
            <a:r>
              <a:rPr lang="en-US" sz="3200" dirty="0">
                <a:sym typeface="Wingdings" pitchFamily="2" charset="2"/>
              </a:rPr>
              <a:t>: </a:t>
            </a:r>
            <a:r>
              <a:rPr lang="en-US" sz="3200" dirty="0" err="1">
                <a:sym typeface="Wingdings" pitchFamily="2" charset="2"/>
              </a:rPr>
              <a:t>suatu</a:t>
            </a:r>
            <a:r>
              <a:rPr lang="en-US" sz="3200" dirty="0">
                <a:sym typeface="Wingdings" pitchFamily="2" charset="2"/>
              </a:rPr>
              <a:t> </a:t>
            </a:r>
            <a:r>
              <a:rPr lang="en-US" sz="3200" dirty="0" err="1">
                <a:sym typeface="Wingdings" pitchFamily="2" charset="2"/>
              </a:rPr>
              <a:t>negara</a:t>
            </a:r>
            <a:r>
              <a:rPr lang="en-US" sz="3200" dirty="0">
                <a:sym typeface="Wingdings" pitchFamily="2" charset="2"/>
              </a:rPr>
              <a:t> </a:t>
            </a:r>
            <a:r>
              <a:rPr lang="en-US" sz="3200" dirty="0" err="1">
                <a:sym typeface="Wingdings" pitchFamily="2" charset="2"/>
              </a:rPr>
              <a:t>mengancam</a:t>
            </a:r>
            <a:r>
              <a:rPr lang="en-US" sz="3200" dirty="0">
                <a:sym typeface="Wingdings" pitchFamily="2" charset="2"/>
              </a:rPr>
              <a:t> </a:t>
            </a:r>
            <a:r>
              <a:rPr lang="en-US" sz="3200" dirty="0" err="1">
                <a:sym typeface="Wingdings" pitchFamily="2" charset="2"/>
              </a:rPr>
              <a:t>hanya</a:t>
            </a:r>
            <a:r>
              <a:rPr lang="en-US" sz="3200" dirty="0">
                <a:sym typeface="Wingdings" pitchFamily="2" charset="2"/>
              </a:rPr>
              <a:t> </a:t>
            </a:r>
            <a:r>
              <a:rPr lang="en-US" sz="3200" dirty="0" err="1">
                <a:sym typeface="Wingdings" pitchFamily="2" charset="2"/>
              </a:rPr>
              <a:t>tidak</a:t>
            </a:r>
            <a:r>
              <a:rPr lang="en-US" sz="3200" dirty="0">
                <a:sym typeface="Wingdings" pitchFamily="2" charset="2"/>
              </a:rPr>
              <a:t> </a:t>
            </a:r>
            <a:r>
              <a:rPr lang="en-US" sz="3200" dirty="0" err="1">
                <a:sym typeface="Wingdings" pitchFamily="2" charset="2"/>
              </a:rPr>
              <a:t>dengan</a:t>
            </a:r>
            <a:r>
              <a:rPr lang="en-US" sz="3200" dirty="0">
                <a:sym typeface="Wingdings" pitchFamily="2" charset="2"/>
              </a:rPr>
              <a:t> kata-kata </a:t>
            </a:r>
            <a:r>
              <a:rPr lang="en-US" sz="3200" dirty="0" err="1">
                <a:sym typeface="Wingdings" pitchFamily="2" charset="2"/>
              </a:rPr>
              <a:t>tetapi</a:t>
            </a:r>
            <a:r>
              <a:rPr lang="en-US" sz="3200" dirty="0">
                <a:sym typeface="Wingdings" pitchFamily="2" charset="2"/>
              </a:rPr>
              <a:t> </a:t>
            </a:r>
            <a:r>
              <a:rPr lang="en-US" sz="3200" dirty="0" err="1">
                <a:sym typeface="Wingdings" pitchFamily="2" charset="2"/>
              </a:rPr>
              <a:t>perbuatan</a:t>
            </a:r>
            <a:r>
              <a:rPr lang="en-US" sz="3200" dirty="0">
                <a:sym typeface="Wingdings" pitchFamily="2" charset="2"/>
              </a:rPr>
              <a:t>.</a:t>
            </a:r>
            <a:endParaRPr lang="en-US" sz="3200" dirty="0"/>
          </a:p>
          <a:p>
            <a:pPr>
              <a:lnSpc>
                <a:spcPct val="80000"/>
              </a:lnSpc>
            </a:pPr>
            <a:r>
              <a:rPr lang="en-US" sz="3200" dirty="0"/>
              <a:t>Constructivists believe that: (1) state behavior is shaped by elite beliefs, identities, and social norms; (2) individuals in collectivities forge, shape, and change culture through ideas and practices; (3) IR study should take into account norms and practices of individuals; and (4) structure is not important because it fail to treat norms and identity fairly.</a:t>
            </a:r>
          </a:p>
          <a:p>
            <a:pPr>
              <a:lnSpc>
                <a:spcPct val="80000"/>
              </a:lnSpc>
            </a:pPr>
            <a:r>
              <a:rPr lang="en-US" sz="3200" dirty="0"/>
              <a:t>Constructivist theorists include Alexander Wendt, </a:t>
            </a:r>
            <a:r>
              <a:rPr lang="id-ID" sz="3200" dirty="0" smtClean="0"/>
              <a:t>Nicholas Onuf, Fredrich Kratochwil, </a:t>
            </a:r>
            <a:r>
              <a:rPr lang="en-US" sz="3200" dirty="0" smtClean="0"/>
              <a:t>Immanuel </a:t>
            </a:r>
            <a:r>
              <a:rPr lang="en-US" sz="3200" dirty="0"/>
              <a:t>Adler, Peter J. </a:t>
            </a:r>
            <a:r>
              <a:rPr lang="en-US" sz="3200" dirty="0" err="1"/>
              <a:t>Katzenstein</a:t>
            </a:r>
            <a:r>
              <a:rPr lang="en-US" sz="3200" dirty="0"/>
              <a:t>, etc.  </a:t>
            </a:r>
          </a:p>
          <a:p>
            <a:pPr>
              <a:lnSpc>
                <a:spcPct val="80000"/>
              </a:lnSpc>
            </a:pPr>
            <a:endParaRPr lang="en-US" sz="2400" dirty="0"/>
          </a:p>
          <a:p>
            <a:endParaRPr lang="id-ID" sz="3200" dirty="0"/>
          </a:p>
        </p:txBody>
      </p:sp>
    </p:spTree>
    <p:extLst>
      <p:ext uri="{BB962C8B-B14F-4D97-AF65-F5344CB8AC3E}">
        <p14:creationId xmlns:p14="http://schemas.microsoft.com/office/powerpoint/2010/main" val="3107831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80920" cy="1143000"/>
          </a:xfrm>
        </p:spPr>
        <p:txBody>
          <a:bodyPr/>
          <a:lstStyle/>
          <a:p>
            <a:pPr algn="ctr"/>
            <a:r>
              <a:rPr lang="id-ID" dirty="0" smtClean="0">
                <a:solidFill>
                  <a:srgbClr val="FFFF00"/>
                </a:solidFill>
              </a:rPr>
              <a:t>APAKAH STUDI HUBUNGAN INTERNASIONAL itu? WHAT IS INTERNATIONAL RELATIONS STUDY?</a:t>
            </a:r>
            <a:endParaRPr lang="id-ID" dirty="0">
              <a:solidFill>
                <a:srgbClr val="FFFF00"/>
              </a:solidFill>
            </a:endParaRPr>
          </a:p>
        </p:txBody>
      </p:sp>
      <p:sp>
        <p:nvSpPr>
          <p:cNvPr id="3" name="Content Placeholder 2"/>
          <p:cNvSpPr>
            <a:spLocks noGrp="1"/>
          </p:cNvSpPr>
          <p:nvPr>
            <p:ph sz="quarter" idx="13"/>
          </p:nvPr>
        </p:nvSpPr>
        <p:spPr>
          <a:xfrm>
            <a:off x="251520" y="1600200"/>
            <a:ext cx="8892480" cy="5069160"/>
          </a:xfrm>
        </p:spPr>
        <p:txBody>
          <a:bodyPr>
            <a:normAutofit/>
          </a:bodyPr>
          <a:lstStyle/>
          <a:p>
            <a:r>
              <a:rPr lang="id-ID" sz="3200" dirty="0" smtClean="0"/>
              <a:t>The Study of International Relations is an inter-disciplinary field focusing the entire panoply of contact across national frontiers by government, groups, and individual (David J. Finlay &amp; Thomas Hovet Jr., 1975).</a:t>
            </a:r>
          </a:p>
          <a:p>
            <a:r>
              <a:rPr lang="id-ID" sz="3200" dirty="0" smtClean="0"/>
              <a:t>Studi Hubungan Internasional adalah sebuah bidang studi yang bersifat interdisipliner yang memusatkan perhatian pada semua jenis hubungan yang melintasi batas-batas nasional, baik yang dilakukan oleh pemerintah, kelompok, maupun individu. </a:t>
            </a:r>
            <a:endParaRPr lang="id-ID" sz="3200" dirty="0"/>
          </a:p>
        </p:txBody>
      </p:sp>
    </p:spTree>
    <p:extLst>
      <p:ext uri="{BB962C8B-B14F-4D97-AF65-F5344CB8AC3E}">
        <p14:creationId xmlns:p14="http://schemas.microsoft.com/office/powerpoint/2010/main" val="2921883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additive="base">
                                        <p:cTn id="3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74638"/>
            <a:ext cx="8640960" cy="994122"/>
          </a:xfrm>
        </p:spPr>
        <p:txBody>
          <a:bodyPr/>
          <a:lstStyle/>
          <a:p>
            <a:pPr algn="ctr"/>
            <a:r>
              <a:rPr lang="id-ID" dirty="0">
                <a:solidFill>
                  <a:srgbClr val="FFFF00"/>
                </a:solidFill>
              </a:rPr>
              <a:t>APAKAH STUDI HUBUNGAN INTERNASIONAL itu? </a:t>
            </a:r>
            <a:r>
              <a:rPr lang="id-ID" dirty="0" smtClean="0">
                <a:solidFill>
                  <a:srgbClr val="FFFF00"/>
                </a:solidFill>
              </a:rPr>
              <a:t/>
            </a:r>
            <a:br>
              <a:rPr lang="id-ID" dirty="0" smtClean="0">
                <a:solidFill>
                  <a:srgbClr val="FFFF00"/>
                </a:solidFill>
              </a:rPr>
            </a:br>
            <a:r>
              <a:rPr lang="id-ID" dirty="0" smtClean="0">
                <a:solidFill>
                  <a:srgbClr val="FFFF00"/>
                </a:solidFill>
              </a:rPr>
              <a:t>WHAT </a:t>
            </a:r>
            <a:r>
              <a:rPr lang="id-ID" dirty="0">
                <a:solidFill>
                  <a:srgbClr val="FFFF00"/>
                </a:solidFill>
              </a:rPr>
              <a:t>IS INTERNATIONAL RELATIONS STUDY?</a:t>
            </a:r>
            <a:endParaRPr lang="id-ID" dirty="0"/>
          </a:p>
        </p:txBody>
      </p:sp>
      <p:sp>
        <p:nvSpPr>
          <p:cNvPr id="3" name="Content Placeholder 2"/>
          <p:cNvSpPr>
            <a:spLocks noGrp="1"/>
          </p:cNvSpPr>
          <p:nvPr>
            <p:ph sz="quarter" idx="13"/>
          </p:nvPr>
        </p:nvSpPr>
        <p:spPr>
          <a:xfrm>
            <a:off x="323528" y="1412776"/>
            <a:ext cx="8568952" cy="5112568"/>
          </a:xfrm>
        </p:spPr>
        <p:txBody>
          <a:bodyPr>
            <a:normAutofit lnSpcReduction="10000"/>
          </a:bodyPr>
          <a:lstStyle/>
          <a:p>
            <a:r>
              <a:rPr lang="id-ID" sz="3200" dirty="0" smtClean="0"/>
              <a:t>The Study of International Relations is a field of specialization including all international aspects of human social life: that is all human behavior which originates on one side of a state boundary and effect human behavior on the other side of that boundary (Trygve Mathisen, 1975)</a:t>
            </a:r>
          </a:p>
          <a:p>
            <a:r>
              <a:rPr lang="id-ID" sz="3200" dirty="0" smtClean="0"/>
              <a:t>Studi Hubungan Internasional merupakan sebuah bidang spesialisasi yang mencakup semua aspek internasional dari kehidupan sosial umat manusia; yaitu semua perilaku manusia dari suatu negara yang mempengaruhi perilaku manusia di negara lain</a:t>
            </a:r>
            <a:endParaRPr lang="id-ID" sz="3200" dirty="0"/>
          </a:p>
        </p:txBody>
      </p:sp>
    </p:spTree>
    <p:extLst>
      <p:ext uri="{BB962C8B-B14F-4D97-AF65-F5344CB8AC3E}">
        <p14:creationId xmlns:p14="http://schemas.microsoft.com/office/powerpoint/2010/main" val="1594997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80">
                                          <p:stCondLst>
                                            <p:cond delay="0"/>
                                          </p:stCondLst>
                                        </p:cTn>
                                        <p:tgtEl>
                                          <p:spTgt spid="3">
                                            <p:txEl>
                                              <p:pRg st="1" end="1"/>
                                            </p:txEl>
                                          </p:spTgt>
                                        </p:tgtEl>
                                      </p:cBhvr>
                                    </p:animEffect>
                                    <p:anim calcmode="lin" valueType="num">
                                      <p:cBhvr>
                                        <p:cTn id="2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8" dur="26">
                                          <p:stCondLst>
                                            <p:cond delay="650"/>
                                          </p:stCondLst>
                                        </p:cTn>
                                        <p:tgtEl>
                                          <p:spTgt spid="3">
                                            <p:txEl>
                                              <p:pRg st="1" end="1"/>
                                            </p:txEl>
                                          </p:spTgt>
                                        </p:tgtEl>
                                      </p:cBhvr>
                                      <p:to x="100000" y="60000"/>
                                    </p:animScale>
                                    <p:animScale>
                                      <p:cBhvr>
                                        <p:cTn id="29" dur="166" decel="50000">
                                          <p:stCondLst>
                                            <p:cond delay="676"/>
                                          </p:stCondLst>
                                        </p:cTn>
                                        <p:tgtEl>
                                          <p:spTgt spid="3">
                                            <p:txEl>
                                              <p:pRg st="1" end="1"/>
                                            </p:txEl>
                                          </p:spTgt>
                                        </p:tgtEl>
                                      </p:cBhvr>
                                      <p:to x="100000" y="100000"/>
                                    </p:animScale>
                                    <p:animScale>
                                      <p:cBhvr>
                                        <p:cTn id="30" dur="26">
                                          <p:stCondLst>
                                            <p:cond delay="1312"/>
                                          </p:stCondLst>
                                        </p:cTn>
                                        <p:tgtEl>
                                          <p:spTgt spid="3">
                                            <p:txEl>
                                              <p:pRg st="1" end="1"/>
                                            </p:txEl>
                                          </p:spTgt>
                                        </p:tgtEl>
                                      </p:cBhvr>
                                      <p:to x="100000" y="80000"/>
                                    </p:animScale>
                                    <p:animScale>
                                      <p:cBhvr>
                                        <p:cTn id="31" dur="166" decel="50000">
                                          <p:stCondLst>
                                            <p:cond delay="1338"/>
                                          </p:stCondLst>
                                        </p:cTn>
                                        <p:tgtEl>
                                          <p:spTgt spid="3">
                                            <p:txEl>
                                              <p:pRg st="1" end="1"/>
                                            </p:txEl>
                                          </p:spTgt>
                                        </p:tgtEl>
                                      </p:cBhvr>
                                      <p:to x="100000" y="100000"/>
                                    </p:animScale>
                                    <p:animScale>
                                      <p:cBhvr>
                                        <p:cTn id="32" dur="26">
                                          <p:stCondLst>
                                            <p:cond delay="1642"/>
                                          </p:stCondLst>
                                        </p:cTn>
                                        <p:tgtEl>
                                          <p:spTgt spid="3">
                                            <p:txEl>
                                              <p:pRg st="1" end="1"/>
                                            </p:txEl>
                                          </p:spTgt>
                                        </p:tgtEl>
                                      </p:cBhvr>
                                      <p:to x="100000" y="90000"/>
                                    </p:animScale>
                                    <p:animScale>
                                      <p:cBhvr>
                                        <p:cTn id="33" dur="166" decel="50000">
                                          <p:stCondLst>
                                            <p:cond delay="1668"/>
                                          </p:stCondLst>
                                        </p:cTn>
                                        <p:tgtEl>
                                          <p:spTgt spid="3">
                                            <p:txEl>
                                              <p:pRg st="1" end="1"/>
                                            </p:txEl>
                                          </p:spTgt>
                                        </p:tgtEl>
                                      </p:cBhvr>
                                      <p:to x="100000" y="100000"/>
                                    </p:animScale>
                                    <p:animScale>
                                      <p:cBhvr>
                                        <p:cTn id="34" dur="26">
                                          <p:stCondLst>
                                            <p:cond delay="1808"/>
                                          </p:stCondLst>
                                        </p:cTn>
                                        <p:tgtEl>
                                          <p:spTgt spid="3">
                                            <p:txEl>
                                              <p:pRg st="1" end="1"/>
                                            </p:txEl>
                                          </p:spTgt>
                                        </p:tgtEl>
                                      </p:cBhvr>
                                      <p:to x="100000" y="95000"/>
                                    </p:animScale>
                                    <p:animScale>
                                      <p:cBhvr>
                                        <p:cTn id="35"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74638"/>
            <a:ext cx="8640960" cy="994122"/>
          </a:xfrm>
        </p:spPr>
        <p:txBody>
          <a:bodyPr/>
          <a:lstStyle/>
          <a:p>
            <a:pPr algn="ctr"/>
            <a:r>
              <a:rPr lang="id-ID" dirty="0" smtClean="0">
                <a:solidFill>
                  <a:srgbClr val="FFFF00"/>
                </a:solidFill>
              </a:rPr>
              <a:t>RUANG LINGKUP studi HUBUNGAN INTERNASIONAL</a:t>
            </a:r>
            <a:br>
              <a:rPr lang="id-ID" dirty="0" smtClean="0">
                <a:solidFill>
                  <a:srgbClr val="FFFF00"/>
                </a:solidFill>
              </a:rPr>
            </a:br>
            <a:r>
              <a:rPr lang="id-ID" dirty="0" smtClean="0">
                <a:solidFill>
                  <a:srgbClr val="FFFF00"/>
                </a:solidFill>
              </a:rPr>
              <a:t>THE SCOPE OF INTERNATIONAL RELATIONS</a:t>
            </a:r>
            <a:endParaRPr lang="id-ID" dirty="0">
              <a:solidFill>
                <a:srgbClr val="FFFF00"/>
              </a:solidFill>
            </a:endParaRPr>
          </a:p>
        </p:txBody>
      </p:sp>
      <p:sp>
        <p:nvSpPr>
          <p:cNvPr id="3" name="Content Placeholder 2"/>
          <p:cNvSpPr>
            <a:spLocks noGrp="1"/>
          </p:cNvSpPr>
          <p:nvPr>
            <p:ph sz="quarter" idx="13"/>
          </p:nvPr>
        </p:nvSpPr>
        <p:spPr>
          <a:xfrm>
            <a:off x="251520" y="1412776"/>
            <a:ext cx="8892480" cy="5184576"/>
          </a:xfrm>
        </p:spPr>
        <p:txBody>
          <a:bodyPr>
            <a:normAutofit fontScale="92500" lnSpcReduction="20000"/>
          </a:bodyPr>
          <a:lstStyle/>
          <a:p>
            <a:r>
              <a:rPr lang="id-ID" sz="3300" dirty="0" smtClean="0"/>
              <a:t>Wars, international conferences, diplomacy, Olympic Games, espionage, trade, foreign aid, immigration, tourism, hijacking, world-wide epidemics, violent revolutions –all these phenomena fall within the expanding scope of the discipline of International Relations (Coulumbis &amp; Wolfe, 1981).</a:t>
            </a:r>
          </a:p>
          <a:p>
            <a:r>
              <a:rPr lang="id-ID" sz="3300" dirty="0" smtClean="0"/>
              <a:t>Perang, konferensi internasional, diplomasi, pertandingan Olimpiade, spionase, perdagangan, bantuan luar negeri, imigrasi, pariwisata, pembajakan, penyakit menular, revolusi dengan kekerasan –semua fenomena ini berada dalam ruang lingkup disiplin Hubungan Internasional</a:t>
            </a:r>
            <a:r>
              <a:rPr lang="id-ID" sz="3200" dirty="0" smtClean="0"/>
              <a:t>.</a:t>
            </a:r>
            <a:endParaRPr lang="id-ID" sz="3200" dirty="0"/>
          </a:p>
        </p:txBody>
      </p:sp>
    </p:spTree>
    <p:extLst>
      <p:ext uri="{BB962C8B-B14F-4D97-AF65-F5344CB8AC3E}">
        <p14:creationId xmlns:p14="http://schemas.microsoft.com/office/powerpoint/2010/main" val="3834452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8" presetClass="emph" presetSubtype="0" fill="hold" nodeType="clickEffect">
                                  <p:stCondLst>
                                    <p:cond delay="0"/>
                                  </p:stCondLst>
                                  <p:childTnLst>
                                    <p:animRot by="21600000">
                                      <p:cBhvr>
                                        <p:cTn id="31" dur="2000" fill="hold"/>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994122"/>
          </a:xfrm>
        </p:spPr>
        <p:txBody>
          <a:bodyPr/>
          <a:lstStyle/>
          <a:p>
            <a:pPr algn="ctr"/>
            <a:r>
              <a:rPr lang="id-ID" dirty="0" smtClean="0">
                <a:solidFill>
                  <a:srgbClr val="FFFF00"/>
                </a:solidFill>
              </a:rPr>
              <a:t>ISTILAH-ISTILAH HI SEBAGAI BIDANG STUDI</a:t>
            </a:r>
            <a:br>
              <a:rPr lang="id-ID" dirty="0" smtClean="0">
                <a:solidFill>
                  <a:srgbClr val="FFFF00"/>
                </a:solidFill>
              </a:rPr>
            </a:br>
            <a:r>
              <a:rPr lang="id-ID" dirty="0" smtClean="0">
                <a:solidFill>
                  <a:srgbClr val="FFFF00"/>
                </a:solidFill>
              </a:rPr>
              <a:t>THE TERMS OF IR AS A FIELD OF STUDy</a:t>
            </a:r>
            <a:endParaRPr lang="id-ID" dirty="0">
              <a:solidFill>
                <a:srgbClr val="FFFF00"/>
              </a:solidFill>
            </a:endParaRPr>
          </a:p>
        </p:txBody>
      </p:sp>
      <p:sp>
        <p:nvSpPr>
          <p:cNvPr id="3" name="Content Placeholder 2"/>
          <p:cNvSpPr>
            <a:spLocks noGrp="1"/>
          </p:cNvSpPr>
          <p:nvPr>
            <p:ph sz="quarter" idx="13"/>
          </p:nvPr>
        </p:nvSpPr>
        <p:spPr>
          <a:xfrm>
            <a:off x="323528" y="1484784"/>
            <a:ext cx="8496944" cy="5040560"/>
          </a:xfrm>
        </p:spPr>
        <p:txBody>
          <a:bodyPr>
            <a:normAutofit fontScale="92500" lnSpcReduction="10000"/>
          </a:bodyPr>
          <a:lstStyle/>
          <a:p>
            <a:r>
              <a:rPr lang="id-ID" sz="3200" dirty="0" smtClean="0">
                <a:solidFill>
                  <a:srgbClr val="00B0F0"/>
                </a:solidFill>
              </a:rPr>
              <a:t>IR as a separate field of study</a:t>
            </a:r>
            <a:r>
              <a:rPr lang="id-ID" sz="3200" dirty="0" smtClean="0"/>
              <a:t> (HI sebagai sebuah bidang studi yang terpisah) –Coulumbis &amp; Wolfe</a:t>
            </a:r>
          </a:p>
          <a:p>
            <a:r>
              <a:rPr lang="id-ID" sz="3200" dirty="0" smtClean="0">
                <a:solidFill>
                  <a:srgbClr val="00B0F0"/>
                </a:solidFill>
              </a:rPr>
              <a:t>IR as an interdisciplinary field</a:t>
            </a:r>
            <a:r>
              <a:rPr lang="id-ID" sz="3200" dirty="0" smtClean="0"/>
              <a:t> (HI sebagai sebuah bidang interdisiplin) –W.C. Olson </a:t>
            </a:r>
          </a:p>
          <a:p>
            <a:r>
              <a:rPr lang="id-ID" sz="3200" dirty="0" smtClean="0">
                <a:solidFill>
                  <a:srgbClr val="00B0F0"/>
                </a:solidFill>
              </a:rPr>
              <a:t>IR as a multidisplinary science </a:t>
            </a:r>
            <a:r>
              <a:rPr lang="id-ID" sz="3200" dirty="0" smtClean="0"/>
              <a:t>(HI sebagai sebuah ilmu pengetahuan yang bersifat multidisiplin)</a:t>
            </a:r>
          </a:p>
          <a:p>
            <a:r>
              <a:rPr lang="id-ID" sz="3200" dirty="0" smtClean="0">
                <a:solidFill>
                  <a:srgbClr val="00B0F0"/>
                </a:solidFill>
              </a:rPr>
              <a:t>IR as a distinct discipline </a:t>
            </a:r>
            <a:r>
              <a:rPr lang="id-ID" sz="3200" dirty="0" smtClean="0"/>
              <a:t>(HI sebagai sebuah disiplin atau ilmu pengetahuan yang berdiri sendiri)</a:t>
            </a:r>
          </a:p>
          <a:p>
            <a:r>
              <a:rPr lang="id-ID" sz="3200" dirty="0" smtClean="0">
                <a:solidFill>
                  <a:srgbClr val="00B0F0"/>
                </a:solidFill>
              </a:rPr>
              <a:t>IR as an autonomous academic field </a:t>
            </a:r>
            <a:r>
              <a:rPr lang="id-ID" sz="3200" dirty="0" smtClean="0"/>
              <a:t>(HI sebagai bidang akademis yang otonom) –J.B. Elshtan &amp; M. Griffiths</a:t>
            </a:r>
          </a:p>
          <a:p>
            <a:endParaRPr lang="id-ID" sz="3200" dirty="0"/>
          </a:p>
        </p:txBody>
      </p:sp>
    </p:spTree>
    <p:extLst>
      <p:ext uri="{BB962C8B-B14F-4D97-AF65-F5344CB8AC3E}">
        <p14:creationId xmlns:p14="http://schemas.microsoft.com/office/powerpoint/2010/main" val="274731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ipe(down)">
                                      <p:cBhvr>
                                        <p:cTn id="19" dur="580">
                                          <p:stCondLst>
                                            <p:cond delay="0"/>
                                          </p:stCondLst>
                                        </p:cTn>
                                        <p:tgtEl>
                                          <p:spTgt spid="3">
                                            <p:txEl>
                                              <p:pRg st="1" end="1"/>
                                            </p:txEl>
                                          </p:spTgt>
                                        </p:tgtEl>
                                      </p:cBhvr>
                                    </p:animEffect>
                                    <p:anim calcmode="lin" valueType="num">
                                      <p:cBhvr>
                                        <p:cTn id="2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1" end="1"/>
                                            </p:txEl>
                                          </p:spTgt>
                                        </p:tgtEl>
                                      </p:cBhvr>
                                      <p:to x="100000" y="60000"/>
                                    </p:animScale>
                                    <p:animScale>
                                      <p:cBhvr>
                                        <p:cTn id="26" dur="166" decel="50000">
                                          <p:stCondLst>
                                            <p:cond delay="676"/>
                                          </p:stCondLst>
                                        </p:cTn>
                                        <p:tgtEl>
                                          <p:spTgt spid="3">
                                            <p:txEl>
                                              <p:pRg st="1" end="1"/>
                                            </p:txEl>
                                          </p:spTgt>
                                        </p:tgtEl>
                                      </p:cBhvr>
                                      <p:to x="100000" y="100000"/>
                                    </p:animScale>
                                    <p:animScale>
                                      <p:cBhvr>
                                        <p:cTn id="27" dur="26">
                                          <p:stCondLst>
                                            <p:cond delay="1312"/>
                                          </p:stCondLst>
                                        </p:cTn>
                                        <p:tgtEl>
                                          <p:spTgt spid="3">
                                            <p:txEl>
                                              <p:pRg st="1" end="1"/>
                                            </p:txEl>
                                          </p:spTgt>
                                        </p:tgtEl>
                                      </p:cBhvr>
                                      <p:to x="100000" y="80000"/>
                                    </p:animScale>
                                    <p:animScale>
                                      <p:cBhvr>
                                        <p:cTn id="28" dur="166" decel="50000">
                                          <p:stCondLst>
                                            <p:cond delay="1338"/>
                                          </p:stCondLst>
                                        </p:cTn>
                                        <p:tgtEl>
                                          <p:spTgt spid="3">
                                            <p:txEl>
                                              <p:pRg st="1" end="1"/>
                                            </p:txEl>
                                          </p:spTgt>
                                        </p:tgtEl>
                                      </p:cBhvr>
                                      <p:to x="100000" y="100000"/>
                                    </p:animScale>
                                    <p:animScale>
                                      <p:cBhvr>
                                        <p:cTn id="29" dur="26">
                                          <p:stCondLst>
                                            <p:cond delay="1642"/>
                                          </p:stCondLst>
                                        </p:cTn>
                                        <p:tgtEl>
                                          <p:spTgt spid="3">
                                            <p:txEl>
                                              <p:pRg st="1" end="1"/>
                                            </p:txEl>
                                          </p:spTgt>
                                        </p:tgtEl>
                                      </p:cBhvr>
                                      <p:to x="100000" y="90000"/>
                                    </p:animScale>
                                    <p:animScale>
                                      <p:cBhvr>
                                        <p:cTn id="30" dur="166" decel="50000">
                                          <p:stCondLst>
                                            <p:cond delay="1668"/>
                                          </p:stCondLst>
                                        </p:cTn>
                                        <p:tgtEl>
                                          <p:spTgt spid="3">
                                            <p:txEl>
                                              <p:pRg st="1" end="1"/>
                                            </p:txEl>
                                          </p:spTgt>
                                        </p:tgtEl>
                                      </p:cBhvr>
                                      <p:to x="100000" y="100000"/>
                                    </p:animScale>
                                    <p:animScale>
                                      <p:cBhvr>
                                        <p:cTn id="31" dur="26">
                                          <p:stCondLst>
                                            <p:cond delay="1808"/>
                                          </p:stCondLst>
                                        </p:cTn>
                                        <p:tgtEl>
                                          <p:spTgt spid="3">
                                            <p:txEl>
                                              <p:pRg st="1" end="1"/>
                                            </p:txEl>
                                          </p:spTgt>
                                        </p:tgtEl>
                                      </p:cBhvr>
                                      <p:to x="100000" y="95000"/>
                                    </p:animScale>
                                    <p:animScale>
                                      <p:cBhvr>
                                        <p:cTn id="32" dur="166" decel="50000">
                                          <p:stCondLst>
                                            <p:cond delay="1834"/>
                                          </p:stCondLst>
                                        </p:cTn>
                                        <p:tgtEl>
                                          <p:spTgt spid="3">
                                            <p:txEl>
                                              <p:pRg st="1" end="1"/>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 calcmode="lin" valueType="num">
                                      <p:cBhvr additive="base">
                                        <p:cTn id="3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5" presetClass="entr" presetSubtype="0" fill="hold"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fade">
                                      <p:cBhvr>
                                        <p:cTn id="43" dur="2000"/>
                                        <p:tgtEl>
                                          <p:spTgt spid="3">
                                            <p:txEl>
                                              <p:pRg st="3" end="3"/>
                                            </p:txEl>
                                          </p:spTgt>
                                        </p:tgtEl>
                                      </p:cBhvr>
                                    </p:animEffect>
                                    <p:anim calcmode="lin" valueType="num">
                                      <p:cBhvr>
                                        <p:cTn id="44"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45"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46" fill="hold">
                      <p:stCondLst>
                        <p:cond delay="indefinite"/>
                      </p:stCondLst>
                      <p:childTnLst>
                        <p:par>
                          <p:cTn id="47" fill="hold">
                            <p:stCondLst>
                              <p:cond delay="0"/>
                            </p:stCondLst>
                            <p:childTnLst>
                              <p:par>
                                <p:cTn id="48" presetID="31" presetClass="entr" presetSubtype="0" fill="hold" nodeType="clickEffect">
                                  <p:stCondLst>
                                    <p:cond delay="0"/>
                                  </p:stCondLst>
                                  <p:childTnLst>
                                    <p:set>
                                      <p:cBhvr>
                                        <p:cTn id="49" dur="1" fill="hold">
                                          <p:stCondLst>
                                            <p:cond delay="0"/>
                                          </p:stCondLst>
                                        </p:cTn>
                                        <p:tgtEl>
                                          <p:spTgt spid="3">
                                            <p:txEl>
                                              <p:pRg st="4" end="4"/>
                                            </p:txEl>
                                          </p:spTgt>
                                        </p:tgtEl>
                                        <p:attrNameLst>
                                          <p:attrName>style.visibility</p:attrName>
                                        </p:attrNameLst>
                                      </p:cBhvr>
                                      <p:to>
                                        <p:strVal val="visible"/>
                                      </p:to>
                                    </p:set>
                                    <p:anim calcmode="lin" valueType="num">
                                      <p:cBhvr>
                                        <p:cTn id="50"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51"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2"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1686</TotalTime>
  <Words>4703</Words>
  <Application>Microsoft Office PowerPoint</Application>
  <PresentationFormat>On-screen Show (4:3)</PresentationFormat>
  <Paragraphs>269</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Horizon</vt:lpstr>
      <vt:lpstr>PENGANTAR HUBUNGAN INTERNASIONAL (Introduction to International Relations)</vt:lpstr>
      <vt:lpstr>TENTANG MATA KULIAH  PENGANTAR ILMU HUBUNGAN INTERNASIONAL</vt:lpstr>
      <vt:lpstr>APAKAH HUBUNGAN INTERNASIONAL ITU? WHAT ARE INTERNATIONAL RELATIONS?</vt:lpstr>
      <vt:lpstr>APAKAH HUBUNGAN INTERNASIONAL ITU? WHAT ARE INTERNATIONAL RELATIONS? </vt:lpstr>
      <vt:lpstr>HAKEKAT HUBUNGAN INTERNASIONAL THE NATURE OF INTERNATIONAL RELATIONS</vt:lpstr>
      <vt:lpstr>APAKAH STUDI HUBUNGAN INTERNASIONAL itu? WHAT IS INTERNATIONAL RELATIONS STUDY?</vt:lpstr>
      <vt:lpstr>APAKAH STUDI HUBUNGAN INTERNASIONAL itu?  WHAT IS INTERNATIONAL RELATIONS STUDY?</vt:lpstr>
      <vt:lpstr>RUANG LINGKUP studi HUBUNGAN INTERNASIONAL THE SCOPE OF INTERNATIONAL RELATIONS</vt:lpstr>
      <vt:lpstr>ISTILAH-ISTILAH HI SEBAGAI BIDANG STUDI THE TERMS OF IR AS A FIELD OF STUDy</vt:lpstr>
      <vt:lpstr>ISTILAH-ISTILAH HI SEBAGAI BIDANG STUDI THE TERMS OF IR AS A FIELD OF STUDy</vt:lpstr>
      <vt:lpstr>HI BUKAN BAGIAN DARI ILMU POLITIK IR IS NOT A PART OF POLITICAL SCIENCE</vt:lpstr>
      <vt:lpstr>ILMU HI SEBAGAI ILMU INTEGRATOR ATAU SEBAGAI BIDANG STUDI KONVERGEN </vt:lpstr>
      <vt:lpstr>SEJARAH KELAHIRAN DAN TUJUAN AWAL  STUDI HUBUNGAN INTERNASIONAL</vt:lpstr>
      <vt:lpstr>TUJUAN STUDI HUBUNGAN INTERNASIONAL (THE GOAL OF IR STUDIES)</vt:lpstr>
      <vt:lpstr>MENGAPA PERLU MEMPELAJARI STUDI HI? (why should we study international Relations)?</vt:lpstr>
      <vt:lpstr>THE ASSUMPTIONS OF IMPORTANCE  (ASUMSI BAHWA HI PENTING BAGI HIDUP KITA)</vt:lpstr>
      <vt:lpstr>THE ASSUMPTION OF UNDERSTANDABILITY (ASUMSI HI PERLU DIPAHAMI LEBIH BAIK LAGI)</vt:lpstr>
      <vt:lpstr>THE ASSUMPTION OF CONTROLLABILITY (ASUMSI HI PERLU KITA MANAGE/KONTROL)</vt:lpstr>
      <vt:lpstr>APA PERBEDAAN HUBUNGAN INTERNASIONAL DAN POLITIK INTERNASIONAL?</vt:lpstr>
      <vt:lpstr> </vt:lpstr>
      <vt:lpstr>BAGAIMANA CARA KITA MEMPELAJARI HI  (HOW CAN WE STUDY INTERNATIONAL RELATIONS)?</vt:lpstr>
      <vt:lpstr>NORMATIVE ANALYSIS</vt:lpstr>
      <vt:lpstr>EMPIRICAL ANALYSIS</vt:lpstr>
      <vt:lpstr>POLICY ANALYSIS</vt:lpstr>
      <vt:lpstr>ISU-ISU KONTEMPORER DALAM STUDI HI CONTEMPORARY ISSUES IN THE STUDY OF IR</vt:lpstr>
      <vt:lpstr>ALIRAN PEMIKIRAN, PARADIGMA DAN PENDEKATAN DALAM STUDI HI</vt:lpstr>
      <vt:lpstr>KARAKTER ILMU SOSIAL</vt:lpstr>
      <vt:lpstr>ALIRAN PEMIKIRAN YANG PERNAH BERKEMBANG DALAM STUDI HI </vt:lpstr>
      <vt:lpstr>IDEALISME-1</vt:lpstr>
      <vt:lpstr>IDEALISME-2</vt:lpstr>
      <vt:lpstr>NEO-IDEALISME</vt:lpstr>
      <vt:lpstr>REALISME-1</vt:lpstr>
      <vt:lpstr>REALISME-2</vt:lpstr>
      <vt:lpstr>Neo-realisme-1</vt:lpstr>
      <vt:lpstr>NEO-REALISME-2</vt:lpstr>
      <vt:lpstr>LIBERALISME-1</vt:lpstr>
      <vt:lpstr>LIBERALISME-2</vt:lpstr>
      <vt:lpstr>NEO-LIBERALISME-1</vt:lpstr>
      <vt:lpstr>NEO-LIBERALISME-2</vt:lpstr>
      <vt:lpstr>POSITIVISME-1</vt:lpstr>
      <vt:lpstr>POSITIVISME-2</vt:lpstr>
      <vt:lpstr>STRUKTURALISME-1</vt:lpstr>
      <vt:lpstr>STRUKTURALISME-2</vt:lpstr>
      <vt:lpstr>NEO-STRUKTURALISME-1</vt:lpstr>
      <vt:lpstr>NEO-STRUKTURALISME-2</vt:lpstr>
      <vt:lpstr>ALIRAN DEPENDENSIA</vt:lpstr>
      <vt:lpstr>WORLD-SYSTEM THEORY</vt:lpstr>
      <vt:lpstr>TEORI KRITIS</vt:lpstr>
      <vt:lpstr>POST-POSTIVISME-1</vt:lpstr>
      <vt:lpstr>POST-POSITIVISME-2</vt:lpstr>
      <vt:lpstr>POST-MODERNISME-1</vt:lpstr>
      <vt:lpstr>POST-MODERNISME-2</vt:lpstr>
      <vt:lpstr>FEMINISME</vt:lpstr>
      <vt:lpstr>CONSTRUCTIVISME</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PENGANTAR HUBUNGAN INTERNASIONAL (Introduction to International Relations)</dc:title>
  <dc:creator>Umar</dc:creator>
  <cp:lastModifiedBy>Umar</cp:lastModifiedBy>
  <cp:revision>173</cp:revision>
  <dcterms:created xsi:type="dcterms:W3CDTF">2011-04-21T06:18:54Z</dcterms:created>
  <dcterms:modified xsi:type="dcterms:W3CDTF">2017-10-20T05:38:57Z</dcterms:modified>
</cp:coreProperties>
</file>