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7" r:id="rId3"/>
    <p:sldId id="278" r:id="rId4"/>
    <p:sldId id="279" r:id="rId5"/>
    <p:sldId id="280" r:id="rId6"/>
    <p:sldId id="35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00" autoAdjust="0"/>
    <p:restoredTop sz="94660"/>
  </p:normalViewPr>
  <p:slideViewPr>
    <p:cSldViewPr>
      <p:cViewPr varScale="1">
        <p:scale>
          <a:sx n="71" d="100"/>
          <a:sy n="71" d="100"/>
        </p:scale>
        <p:origin x="12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AB59043-0C52-46BD-A8C8-B7EAAC64ED71}" type="datetimeFigureOut">
              <a:rPr lang="id-ID" smtClean="0"/>
              <a:t>01/11/2024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51B530B-2484-490E-AB32-C13DA3E31FB1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373216"/>
            <a:ext cx="6521152" cy="1152128"/>
          </a:xfrm>
        </p:spPr>
        <p:txBody>
          <a:bodyPr>
            <a:normAutofit fontScale="62500" lnSpcReduction="20000"/>
          </a:bodyPr>
          <a:lstStyle/>
          <a:p>
            <a:r>
              <a:rPr lang="id-ID" sz="4800" dirty="0">
                <a:solidFill>
                  <a:srgbClr val="FFFF00"/>
                </a:solidFill>
              </a:rPr>
              <a:t>DR. UMAR S. BAKRY, MA</a:t>
            </a:r>
            <a:br>
              <a:rPr lang="id-ID" sz="4400" b="1" dirty="0"/>
            </a:br>
            <a:r>
              <a:rPr lang="id-ID" sz="4500" dirty="0">
                <a:solidFill>
                  <a:schemeClr val="tx1"/>
                </a:solidFill>
              </a:rPr>
              <a:t>Assoaciate Professor in International Relations</a:t>
            </a:r>
            <a:br>
              <a:rPr lang="id-ID" sz="4500" dirty="0">
                <a:solidFill>
                  <a:schemeClr val="tx1"/>
                </a:solidFill>
              </a:rPr>
            </a:br>
            <a:r>
              <a:rPr lang="id-ID" sz="4500" dirty="0">
                <a:solidFill>
                  <a:schemeClr val="tx1"/>
                </a:solidFill>
              </a:rPr>
              <a:t>Universitas Jayabaya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1"/>
            <a:ext cx="9144000" cy="1607839"/>
          </a:xfrm>
        </p:spPr>
        <p:txBody>
          <a:bodyPr/>
          <a:lstStyle/>
          <a:p>
            <a:r>
              <a:rPr lang="id-ID" sz="3800" b="1" dirty="0">
                <a:solidFill>
                  <a:srgbClr val="FFFF00"/>
                </a:solidFill>
              </a:rPr>
              <a:t>PENGANTAR HUBUNGAN INTERNASIONAL</a:t>
            </a:r>
            <a:br>
              <a:rPr lang="id-ID" sz="3800" b="1" dirty="0">
                <a:solidFill>
                  <a:srgbClr val="FFFF00"/>
                </a:solidFill>
              </a:rPr>
            </a:br>
            <a:r>
              <a:rPr lang="id-ID" sz="3800" b="1" dirty="0"/>
              <a:t>(</a:t>
            </a:r>
            <a:r>
              <a:rPr lang="id-ID" b="1" dirty="0"/>
              <a:t>Introduction to International Relations)</a:t>
            </a:r>
            <a:endParaRPr lang="id-ID" sz="3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482488"/>
            <a:ext cx="2702223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637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282154"/>
          </a:xfrm>
        </p:spPr>
        <p:txBody>
          <a:bodyPr/>
          <a:lstStyle/>
          <a:p>
            <a:pPr algn="ctr"/>
            <a:r>
              <a:rPr lang="id-ID" dirty="0">
                <a:solidFill>
                  <a:srgbClr val="FFFF00"/>
                </a:solidFill>
              </a:rPr>
              <a:t>BAGAIMANA CARA KITA MEMPELAJARI HI </a:t>
            </a:r>
            <a:br>
              <a:rPr lang="id-ID" dirty="0">
                <a:solidFill>
                  <a:srgbClr val="FFFF00"/>
                </a:solidFill>
              </a:rPr>
            </a:br>
            <a:r>
              <a:rPr lang="id-ID" dirty="0">
                <a:solidFill>
                  <a:srgbClr val="FFFF00"/>
                </a:solidFill>
              </a:rPr>
              <a:t>(HOW CAN WE STUDY INTERNATIONAL RELATIONS)?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844824"/>
            <a:ext cx="8280920" cy="4608512"/>
          </a:xfrm>
        </p:spPr>
        <p:txBody>
          <a:bodyPr>
            <a:normAutofit/>
          </a:bodyPr>
          <a:lstStyle/>
          <a:p>
            <a:r>
              <a:rPr lang="id-ID" sz="3200" dirty="0"/>
              <a:t>Bagaimana kita mempelajari atau menganalisis hubungan internasional agar kita dapat memahami dan mengontrol fenomena tersebut? Menurut Steve Chan (1984) ada 3 (tiga) cara, yaitu: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200" dirty="0"/>
              <a:t>Normative Analysis (Analisis Normatif)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200" dirty="0"/>
              <a:t>Empirical Analysis (Analisis Empiris)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200" dirty="0"/>
              <a:t>Policy Analysis (Analisis Kebijakan)</a:t>
            </a:r>
          </a:p>
        </p:txBody>
      </p:sp>
    </p:spTree>
    <p:extLst>
      <p:ext uri="{BB962C8B-B14F-4D97-AF65-F5344CB8AC3E}">
        <p14:creationId xmlns:p14="http://schemas.microsoft.com/office/powerpoint/2010/main" val="242288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id-ID" sz="4400" dirty="0">
                <a:solidFill>
                  <a:srgbClr val="FFFF00"/>
                </a:solidFill>
              </a:rPr>
              <a:t>NORMATIVE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196752"/>
            <a:ext cx="8568952" cy="5544616"/>
          </a:xfrm>
        </p:spPr>
        <p:txBody>
          <a:bodyPr>
            <a:normAutofit fontScale="85000" lnSpcReduction="20000"/>
          </a:bodyPr>
          <a:lstStyle/>
          <a:p>
            <a:r>
              <a:rPr lang="id-ID" sz="3500" dirty="0"/>
              <a:t>Sumber utama seringnya terjadi ketidaksepakatan antar negara adalah mereka memiliki nilai (</a:t>
            </a:r>
            <a:r>
              <a:rPr lang="id-ID" sz="3500" i="1" dirty="0"/>
              <a:t>values</a:t>
            </a:r>
            <a:r>
              <a:rPr lang="id-ID" sz="3500" dirty="0"/>
              <a:t>) yang berbeda dalam memandang masalah, makna “benar” dan “salah” tidak sama menurut mereka.</a:t>
            </a:r>
          </a:p>
          <a:p>
            <a:r>
              <a:rPr lang="id-ID" sz="3500" dirty="0"/>
              <a:t>Memahami keinginan kita saja tidak cukup, tapi kita harus tahu apa yang diinginkan orang (negara) lain.</a:t>
            </a:r>
          </a:p>
          <a:p>
            <a:r>
              <a:rPr lang="id-ID" sz="3500" dirty="0"/>
              <a:t>Itulah pentingnya analisis normatif dalam HI. Analisis normatif dapat membuat kita lebih bijak (</a:t>
            </a:r>
            <a:r>
              <a:rPr lang="id-ID" sz="3500" i="1" dirty="0"/>
              <a:t>wisely</a:t>
            </a:r>
            <a:r>
              <a:rPr lang="id-ID" sz="3500" dirty="0"/>
              <a:t>) dalam memahami fenomena HI.</a:t>
            </a:r>
          </a:p>
          <a:p>
            <a:r>
              <a:rPr lang="id-ID" sz="3500" dirty="0"/>
              <a:t>Mengapa kita perlu mengoptimalkan penggunaan analisis normatif, karena hakekatnya semua orang ingin memperoleh </a:t>
            </a:r>
            <a:r>
              <a:rPr lang="id-ID" sz="3500" i="1" dirty="0"/>
              <a:t>positive values </a:t>
            </a:r>
            <a:r>
              <a:rPr lang="id-ID" sz="3500" dirty="0"/>
              <a:t>dalam HI (misal: peace) dan menghindari </a:t>
            </a:r>
            <a:r>
              <a:rPr lang="id-ID" sz="3500" i="1" dirty="0"/>
              <a:t>negative values </a:t>
            </a:r>
            <a:r>
              <a:rPr lang="id-ID" sz="3500" dirty="0"/>
              <a:t>(misal: war).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69482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id-ID" sz="4400" dirty="0">
                <a:solidFill>
                  <a:srgbClr val="FFFF00"/>
                </a:solidFill>
              </a:rPr>
              <a:t>EMPIRICAL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8748464" cy="5544616"/>
          </a:xfrm>
        </p:spPr>
        <p:txBody>
          <a:bodyPr>
            <a:noAutofit/>
          </a:bodyPr>
          <a:lstStyle/>
          <a:p>
            <a:r>
              <a:rPr lang="id-ID" sz="2800" dirty="0"/>
              <a:t>Analisis empiris dalam HI lebih memusatkan perhatian pada </a:t>
            </a:r>
            <a:r>
              <a:rPr lang="id-ID" sz="2800" dirty="0">
                <a:solidFill>
                  <a:srgbClr val="00B0F0"/>
                </a:solidFill>
              </a:rPr>
              <a:t>realitas</a:t>
            </a:r>
            <a:r>
              <a:rPr lang="id-ID" sz="2800" dirty="0"/>
              <a:t> (fakta), bukan pada nilai (</a:t>
            </a:r>
            <a:r>
              <a:rPr lang="id-ID" sz="2800" i="1" dirty="0"/>
              <a:t>values</a:t>
            </a:r>
            <a:r>
              <a:rPr lang="id-ID" sz="2800" dirty="0"/>
              <a:t>). Memahami HI adalah kemampuan untuk mendeskripsikan, menjelaskan dan meramalkan </a:t>
            </a:r>
            <a:r>
              <a:rPr lang="id-ID" sz="2800" dirty="0">
                <a:solidFill>
                  <a:srgbClr val="00B0F0"/>
                </a:solidFill>
              </a:rPr>
              <a:t>realitas</a:t>
            </a:r>
            <a:r>
              <a:rPr lang="id-ID" sz="2800" dirty="0"/>
              <a:t> secara akurat.</a:t>
            </a:r>
          </a:p>
          <a:p>
            <a:r>
              <a:rPr lang="id-ID" sz="2800" dirty="0"/>
              <a:t>Analisis empiris berusaha </a:t>
            </a:r>
            <a:r>
              <a:rPr lang="id-ID" sz="2800" i="1" dirty="0"/>
              <a:t>to describe</a:t>
            </a:r>
            <a:r>
              <a:rPr lang="id-ID" sz="2800" dirty="0"/>
              <a:t>, </a:t>
            </a:r>
            <a:r>
              <a:rPr lang="id-ID" sz="2800" i="1" dirty="0"/>
              <a:t>to explain</a:t>
            </a:r>
            <a:r>
              <a:rPr lang="id-ID" sz="2800" dirty="0"/>
              <a:t>, dan </a:t>
            </a:r>
            <a:r>
              <a:rPr lang="id-ID" sz="2800" i="1" dirty="0"/>
              <a:t>to</a:t>
            </a:r>
            <a:r>
              <a:rPr lang="id-ID" sz="2800" dirty="0"/>
              <a:t> </a:t>
            </a:r>
            <a:r>
              <a:rPr lang="id-ID" sz="2800" i="1" dirty="0"/>
              <a:t>predic</a:t>
            </a:r>
            <a:r>
              <a:rPr lang="id-ID" sz="2800" dirty="0"/>
              <a:t>t regularitas yang ada dalam obyek, kejadian, atau kondisi.</a:t>
            </a:r>
          </a:p>
          <a:p>
            <a:r>
              <a:rPr lang="id-ID" sz="2800" dirty="0"/>
              <a:t>Sains bersifat obyektif (intersubyektif) dan dapat diverifikasi, maka analisis HI harus </a:t>
            </a:r>
            <a:r>
              <a:rPr lang="id-ID" sz="2800" i="1" dirty="0"/>
              <a:t>concern</a:t>
            </a:r>
            <a:r>
              <a:rPr lang="id-ID" sz="2800" dirty="0"/>
              <a:t> pada fakta-fakta yang langsung bisa diamati dan dikonfirmasi secara </a:t>
            </a:r>
            <a:r>
              <a:rPr lang="id-ID" sz="2800" i="1" dirty="0"/>
              <a:t>impartial</a:t>
            </a:r>
            <a:r>
              <a:rPr lang="id-ID" sz="2800" dirty="0"/>
              <a:t>.</a:t>
            </a:r>
          </a:p>
          <a:p>
            <a:r>
              <a:rPr lang="id-ID" sz="2800" dirty="0"/>
              <a:t>Nilai (</a:t>
            </a:r>
            <a:r>
              <a:rPr lang="id-ID" sz="2800" i="1" dirty="0"/>
              <a:t>values</a:t>
            </a:r>
            <a:r>
              <a:rPr lang="id-ID" sz="2800" dirty="0"/>
              <a:t>) dan moral dalam HI bersifat </a:t>
            </a:r>
            <a:r>
              <a:rPr lang="id-ID" sz="2800" i="1" dirty="0"/>
              <a:t>partial</a:t>
            </a:r>
            <a:r>
              <a:rPr lang="id-ID" sz="2800" dirty="0"/>
              <a:t> sehingga sulit dianalisis secara empiris.</a:t>
            </a:r>
          </a:p>
        </p:txBody>
      </p:sp>
    </p:spTree>
    <p:extLst>
      <p:ext uri="{BB962C8B-B14F-4D97-AF65-F5344CB8AC3E}">
        <p14:creationId xmlns:p14="http://schemas.microsoft.com/office/powerpoint/2010/main" val="127320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78098"/>
          </a:xfrm>
        </p:spPr>
        <p:txBody>
          <a:bodyPr/>
          <a:lstStyle/>
          <a:p>
            <a:pPr algn="ctr"/>
            <a:r>
              <a:rPr lang="id-ID" sz="4400" dirty="0">
                <a:solidFill>
                  <a:srgbClr val="FFFF00"/>
                </a:solidFill>
              </a:rPr>
              <a:t>POLICY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124744"/>
            <a:ext cx="8282880" cy="5472608"/>
          </a:xfrm>
        </p:spPr>
        <p:txBody>
          <a:bodyPr>
            <a:normAutofit fontScale="92500" lnSpcReduction="20000"/>
          </a:bodyPr>
          <a:lstStyle/>
          <a:p>
            <a:r>
              <a:rPr lang="id-ID" sz="3200" dirty="0"/>
              <a:t>Disamping perbedaan </a:t>
            </a:r>
            <a:r>
              <a:rPr lang="id-ID" sz="3200" i="1" dirty="0"/>
              <a:t>values</a:t>
            </a:r>
            <a:r>
              <a:rPr lang="id-ID" sz="3200" dirty="0"/>
              <a:t>, ada 2 hal lain yang menyebabkan </a:t>
            </a:r>
            <a:r>
              <a:rPr lang="id-ID" sz="3200" i="1" dirty="0"/>
              <a:t>disagreement</a:t>
            </a:r>
            <a:r>
              <a:rPr lang="id-ID" sz="3200" dirty="0"/>
              <a:t> dalam HI: perbedaan teori tentang realitas </a:t>
            </a:r>
            <a:r>
              <a:rPr lang="id-ID" sz="3200"/>
              <a:t>dan kelangkaan </a:t>
            </a:r>
            <a:r>
              <a:rPr lang="id-ID" sz="3200" dirty="0"/>
              <a:t>sumber daya (</a:t>
            </a:r>
            <a:r>
              <a:rPr lang="id-ID" sz="3200" i="1" dirty="0"/>
              <a:t>scarce resources</a:t>
            </a:r>
            <a:r>
              <a:rPr lang="id-ID" sz="3200" dirty="0"/>
              <a:t>).</a:t>
            </a:r>
          </a:p>
          <a:p>
            <a:r>
              <a:rPr lang="id-ID" sz="3200" dirty="0"/>
              <a:t>Ketiga hal tersebut menghasilkan situasi yang uncertainty atau sebuah dunia nyata (</a:t>
            </a:r>
            <a:r>
              <a:rPr lang="id-ID" sz="3200" i="1" dirty="0"/>
              <a:t>real world</a:t>
            </a:r>
            <a:r>
              <a:rPr lang="id-ID" sz="3200" dirty="0"/>
              <a:t>) tidak ideal. Situasi inilah yang disebut dengan </a:t>
            </a:r>
            <a:r>
              <a:rPr lang="id-ID" sz="3200" dirty="0">
                <a:solidFill>
                  <a:srgbClr val="00B0F0"/>
                </a:solidFill>
              </a:rPr>
              <a:t>“policy dilemma”.</a:t>
            </a:r>
          </a:p>
          <a:p>
            <a:r>
              <a:rPr lang="id-ID" sz="3200" dirty="0"/>
              <a:t>Analisis kebijakan (</a:t>
            </a:r>
            <a:r>
              <a:rPr lang="id-ID" sz="3200" i="1" dirty="0"/>
              <a:t>policy analysis</a:t>
            </a:r>
            <a:r>
              <a:rPr lang="id-ID" sz="3200" dirty="0"/>
              <a:t>) membahas tentang bagaimana negara-negara membuat pilihan kebijakan dalam situasi tersebut (</a:t>
            </a:r>
            <a:r>
              <a:rPr lang="id-ID" sz="3200" i="1" dirty="0">
                <a:solidFill>
                  <a:srgbClr val="00B0F0"/>
                </a:solidFill>
              </a:rPr>
              <a:t>choice under uncertainty</a:t>
            </a:r>
            <a:r>
              <a:rPr lang="id-ID" sz="3200" dirty="0"/>
              <a:t>).</a:t>
            </a:r>
          </a:p>
          <a:p>
            <a:r>
              <a:rPr lang="id-ID" sz="3200" dirty="0"/>
              <a:t>Policy analysis mengkombinasikan penggunaan analisis normatif dan analisis empiris.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11153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THANK YOU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16832"/>
            <a:ext cx="5421621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8859" y="5694233"/>
            <a:ext cx="51233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FF00"/>
                </a:solidFill>
              </a:rPr>
              <a:t>DR. UMAR S. BAKRY, MA</a:t>
            </a:r>
          </a:p>
        </p:txBody>
      </p:sp>
    </p:spTree>
    <p:extLst>
      <p:ext uri="{BB962C8B-B14F-4D97-AF65-F5344CB8AC3E}">
        <p14:creationId xmlns:p14="http://schemas.microsoft.com/office/powerpoint/2010/main" val="2025687658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3560</TotalTime>
  <Words>394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Arial Narrow</vt:lpstr>
      <vt:lpstr>Horizon</vt:lpstr>
      <vt:lpstr>PENGANTAR HUBUNGAN INTERNASIONAL (Introduction to International Relations)</vt:lpstr>
      <vt:lpstr>BAGAIMANA CARA KITA MEMPELAJARI HI  (HOW CAN WE STUDY INTERNATIONAL RELATIONS)?</vt:lpstr>
      <vt:lpstr>NORMATIVE ANALYSIS</vt:lpstr>
      <vt:lpstr>EMPIRICAL ANALYSIS</vt:lpstr>
      <vt:lpstr>POLICY ANALYSIS</vt:lpstr>
      <vt:lpstr>THANK YOU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HUBUNGAN INTERNASIONAL (Introduction to International Relations)</dc:title>
  <dc:creator>Umar</dc:creator>
  <cp:lastModifiedBy>Umar Bakry</cp:lastModifiedBy>
  <cp:revision>289</cp:revision>
  <dcterms:created xsi:type="dcterms:W3CDTF">2011-04-21T06:18:54Z</dcterms:created>
  <dcterms:modified xsi:type="dcterms:W3CDTF">2024-11-01T02:44:37Z</dcterms:modified>
</cp:coreProperties>
</file>