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9" r:id="rId3"/>
    <p:sldId id="346" r:id="rId4"/>
    <p:sldId id="347" r:id="rId5"/>
    <p:sldId id="348" r:id="rId6"/>
    <p:sldId id="349" r:id="rId7"/>
    <p:sldId id="350"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300" autoAdjust="0"/>
    <p:restoredTop sz="94660"/>
  </p:normalViewPr>
  <p:slideViewPr>
    <p:cSldViewPr>
      <p:cViewPr varScale="1">
        <p:scale>
          <a:sx n="82" d="100"/>
          <a:sy n="82" d="100"/>
        </p:scale>
        <p:origin x="130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12/05/2026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12/05/2026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12/05/2026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12/05/2026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12/05/2026</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12/05/2026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12/05/2026</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12/05/2026</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12/05/2026</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12/05/2026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12/05/2026</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12/05/2026</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600200"/>
            <a:ext cx="7924800" cy="4853136"/>
          </a:xfrm>
        </p:spPr>
        <p:txBody>
          <a:bodyPr>
            <a:normAutofit fontScale="92500" lnSpcReduction="10000"/>
          </a:bodyPr>
          <a:lstStyle/>
          <a:p>
            <a:pPr>
              <a:buFont typeface="+mj-lt"/>
              <a:buAutoNum type="arabicPeriod"/>
            </a:pPr>
            <a:r>
              <a:rPr lang="en-US" sz="2600" dirty="0" err="1"/>
              <a:t>Aktor</a:t>
            </a:r>
            <a:r>
              <a:rPr lang="en-US" sz="2600" dirty="0"/>
              <a:t> (</a:t>
            </a:r>
            <a:r>
              <a:rPr lang="en-US" sz="2600" i="1" dirty="0"/>
              <a:t>State actor and Non-state actors</a:t>
            </a:r>
            <a:r>
              <a:rPr lang="en-US" sz="2600" dirty="0"/>
              <a:t>)</a:t>
            </a:r>
          </a:p>
          <a:p>
            <a:pPr>
              <a:buFont typeface="+mj-lt"/>
              <a:buAutoNum type="arabicPeriod"/>
            </a:pPr>
            <a:r>
              <a:rPr lang="en-US" sz="2600" dirty="0" err="1"/>
              <a:t>Kedaulatan</a:t>
            </a:r>
            <a:r>
              <a:rPr lang="en-US" sz="2600" dirty="0"/>
              <a:t> (</a:t>
            </a:r>
            <a:r>
              <a:rPr lang="en-US" sz="2600" i="1" dirty="0"/>
              <a:t>Sovereignty</a:t>
            </a:r>
            <a:r>
              <a:rPr lang="en-US" sz="2600" dirty="0"/>
              <a:t>)</a:t>
            </a:r>
          </a:p>
          <a:p>
            <a:pPr>
              <a:buFont typeface="+mj-lt"/>
              <a:buAutoNum type="arabicPeriod"/>
            </a:pPr>
            <a:r>
              <a:rPr lang="en-US" sz="2600" dirty="0" err="1"/>
              <a:t>Kepentingan</a:t>
            </a:r>
            <a:r>
              <a:rPr lang="en-US" sz="2600" dirty="0"/>
              <a:t> </a:t>
            </a:r>
            <a:r>
              <a:rPr lang="en-US" sz="2600" dirty="0" err="1"/>
              <a:t>Nasional</a:t>
            </a:r>
            <a:r>
              <a:rPr lang="en-US" sz="2600" dirty="0"/>
              <a:t> (</a:t>
            </a:r>
            <a:r>
              <a:rPr lang="en-US" sz="2600" i="1" dirty="0"/>
              <a:t>National Interest</a:t>
            </a:r>
            <a:r>
              <a:rPr lang="en-US" sz="2600" dirty="0"/>
              <a:t>)</a:t>
            </a:r>
          </a:p>
          <a:p>
            <a:pPr>
              <a:buFont typeface="+mj-lt"/>
              <a:buAutoNum type="arabicPeriod"/>
            </a:pPr>
            <a:r>
              <a:rPr lang="en-US" sz="2600" dirty="0"/>
              <a:t>Power (</a:t>
            </a:r>
            <a:r>
              <a:rPr lang="en-US" sz="2600" i="1" dirty="0"/>
              <a:t>Force, Influence, Authority</a:t>
            </a:r>
            <a:r>
              <a:rPr lang="en-US" sz="2600" dirty="0"/>
              <a:t>)</a:t>
            </a:r>
          </a:p>
          <a:p>
            <a:pPr>
              <a:buFont typeface="+mj-lt"/>
              <a:buAutoNum type="arabicPeriod"/>
            </a:pPr>
            <a:r>
              <a:rPr lang="en-US" sz="2600" dirty="0" err="1"/>
              <a:t>Interdependensi</a:t>
            </a:r>
            <a:r>
              <a:rPr lang="en-US" sz="2600" dirty="0"/>
              <a:t> (</a:t>
            </a:r>
            <a:r>
              <a:rPr lang="en-US" sz="2600" i="1" dirty="0"/>
              <a:t>Interdependenc</a:t>
            </a:r>
            <a:r>
              <a:rPr lang="en-US" sz="2600" dirty="0"/>
              <a:t>y)</a:t>
            </a:r>
          </a:p>
          <a:p>
            <a:pPr>
              <a:buFont typeface="+mj-lt"/>
              <a:buAutoNum type="arabicPeriod"/>
            </a:pPr>
            <a:r>
              <a:rPr lang="en-US" sz="2600" dirty="0" err="1"/>
              <a:t>Kerjasama</a:t>
            </a:r>
            <a:r>
              <a:rPr lang="en-US" sz="2600" dirty="0"/>
              <a:t> (</a:t>
            </a:r>
            <a:r>
              <a:rPr lang="en-US" sz="2600" i="1" dirty="0"/>
              <a:t>Cooperation</a:t>
            </a:r>
            <a:r>
              <a:rPr lang="en-US" sz="2600" dirty="0"/>
              <a:t>)</a:t>
            </a:r>
          </a:p>
          <a:p>
            <a:pPr>
              <a:buFont typeface="+mj-lt"/>
              <a:buAutoNum type="arabicPeriod"/>
            </a:pPr>
            <a:r>
              <a:rPr lang="en-US" sz="2600" dirty="0" err="1"/>
              <a:t>Konflik</a:t>
            </a:r>
            <a:r>
              <a:rPr lang="en-US" sz="2600" dirty="0"/>
              <a:t> (</a:t>
            </a:r>
            <a:r>
              <a:rPr lang="en-US" sz="2600" i="1" dirty="0"/>
              <a:t>Conflict</a:t>
            </a:r>
            <a:r>
              <a:rPr lang="en-US" sz="2600" dirty="0"/>
              <a:t>)</a:t>
            </a:r>
          </a:p>
          <a:p>
            <a:pPr>
              <a:buFont typeface="+mj-lt"/>
              <a:buAutoNum type="arabicPeriod"/>
            </a:pPr>
            <a:r>
              <a:rPr lang="en-US" sz="2600" dirty="0" err="1"/>
              <a:t>Globalisasi</a:t>
            </a:r>
            <a:r>
              <a:rPr lang="en-US" sz="2600" dirty="0"/>
              <a:t> (</a:t>
            </a:r>
            <a:r>
              <a:rPr lang="en-US" sz="2600" i="1" dirty="0"/>
              <a:t>Globalization</a:t>
            </a:r>
            <a:r>
              <a:rPr lang="en-US" sz="2600" dirty="0"/>
              <a:t>)</a:t>
            </a:r>
          </a:p>
          <a:p>
            <a:pPr>
              <a:buFont typeface="+mj-lt"/>
              <a:buAutoNum type="arabicPeriod"/>
            </a:pPr>
            <a:r>
              <a:rPr lang="en-US" sz="2600" dirty="0" err="1"/>
              <a:t>Perang</a:t>
            </a:r>
            <a:r>
              <a:rPr lang="en-US" sz="2600" dirty="0"/>
              <a:t> </a:t>
            </a:r>
            <a:r>
              <a:rPr lang="en-US" sz="2600" dirty="0" err="1"/>
              <a:t>dan</a:t>
            </a:r>
            <a:r>
              <a:rPr lang="en-US" sz="2600" dirty="0"/>
              <a:t> </a:t>
            </a:r>
            <a:r>
              <a:rPr lang="en-US" sz="2600" dirty="0" err="1"/>
              <a:t>Damai</a:t>
            </a:r>
            <a:r>
              <a:rPr lang="en-US" sz="2600" dirty="0"/>
              <a:t> (</a:t>
            </a:r>
            <a:r>
              <a:rPr lang="en-US" sz="2600" i="1" dirty="0"/>
              <a:t>War and Peace</a:t>
            </a:r>
            <a:r>
              <a:rPr lang="en-US" sz="2600" dirty="0"/>
              <a:t>)</a:t>
            </a:r>
          </a:p>
          <a:p>
            <a:pPr>
              <a:buFont typeface="+mj-lt"/>
              <a:buAutoNum type="arabicPeriod"/>
            </a:pPr>
            <a:r>
              <a:rPr lang="en-US" sz="2600" dirty="0" err="1"/>
              <a:t>Keamanan</a:t>
            </a:r>
            <a:r>
              <a:rPr lang="en-US" sz="2600" dirty="0"/>
              <a:t> (</a:t>
            </a:r>
            <a:r>
              <a:rPr lang="en-US" sz="2600" i="1" dirty="0"/>
              <a:t>Security</a:t>
            </a:r>
            <a:r>
              <a:rPr lang="en-US" sz="2600" dirty="0"/>
              <a:t>)</a:t>
            </a:r>
          </a:p>
        </p:txBody>
      </p:sp>
      <p:sp>
        <p:nvSpPr>
          <p:cNvPr id="4" name="Title 1"/>
          <p:cNvSpPr>
            <a:spLocks noGrp="1"/>
          </p:cNvSpPr>
          <p:nvPr>
            <p:ph type="title"/>
          </p:nvPr>
        </p:nvSpPr>
        <p:spPr>
          <a:xfrm>
            <a:off x="609600" y="274638"/>
            <a:ext cx="7924800" cy="1138138"/>
          </a:xfrm>
        </p:spPr>
        <p:txBody>
          <a:bodyPr/>
          <a:lstStyle/>
          <a:p>
            <a:pPr algn="ctr"/>
            <a:r>
              <a:rPr lang="en-US" dirty="0">
                <a:solidFill>
                  <a:srgbClr val="FFFF00"/>
                </a:solidFill>
              </a:rPr>
              <a:t>KONSEP-KONSEP DASAR DALAM STUDI HI</a:t>
            </a:r>
            <a:br>
              <a:rPr lang="en-US" dirty="0">
                <a:solidFill>
                  <a:srgbClr val="FFFF00"/>
                </a:solidFill>
              </a:rPr>
            </a:br>
            <a:r>
              <a:rPr lang="en-US" dirty="0">
                <a:solidFill>
                  <a:srgbClr val="FFFF00"/>
                </a:solidFill>
              </a:rPr>
              <a:t>(BASIC CONCEPTS IN THE STUDY OF IR)</a:t>
            </a:r>
            <a:endParaRPr lang="id-ID" dirty="0">
              <a:solidFill>
                <a:srgbClr val="FFFF00"/>
              </a:solidFill>
            </a:endParaRPr>
          </a:p>
        </p:txBody>
      </p:sp>
    </p:spTree>
    <p:extLst>
      <p:ext uri="{BB962C8B-B14F-4D97-AF65-F5344CB8AC3E}">
        <p14:creationId xmlns:p14="http://schemas.microsoft.com/office/powerpoint/2010/main" val="415936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1052736"/>
            <a:ext cx="8568952" cy="5544616"/>
          </a:xfrm>
        </p:spPr>
        <p:txBody>
          <a:bodyPr>
            <a:noAutofit/>
          </a:bodyPr>
          <a:lstStyle/>
          <a:p>
            <a:r>
              <a:rPr lang="en-US" sz="2200" dirty="0"/>
              <a:t>International cooperation has been a central concern of international relations (IR) scholarship since the establishment of the field. But, at that time, the cooperation between countries is intended to build world peace or to prevent war.</a:t>
            </a:r>
          </a:p>
          <a:p>
            <a:r>
              <a:rPr lang="en-US" sz="2200" dirty="0"/>
              <a:t>With the end of the post-World War II international order, the need to devise new cooperative arrangements among nations has become essential.</a:t>
            </a:r>
          </a:p>
          <a:p>
            <a:r>
              <a:rPr lang="en-US" sz="2200" dirty="0"/>
              <a:t>Robert </a:t>
            </a:r>
            <a:r>
              <a:rPr lang="en-US" sz="2200" dirty="0" err="1"/>
              <a:t>Keohane</a:t>
            </a:r>
            <a:r>
              <a:rPr lang="en-US" sz="2200" dirty="0"/>
              <a:t>: cooperation occurs “when actors adjust their behavior to the actual or anticipated preferences of others through a process of policy coordination.”</a:t>
            </a:r>
          </a:p>
          <a:p>
            <a:r>
              <a:rPr lang="en-US" sz="2200" dirty="0"/>
              <a:t>The definition consist of two important elements: (1) Assumes each actor’s behavior is directed towards some goal(s); and (2) Implies that cooperation provides the actors with gains or rewards that are mutual.</a:t>
            </a:r>
          </a:p>
          <a:p>
            <a:r>
              <a:rPr lang="en-US" sz="2200" dirty="0"/>
              <a:t>There are much disagreement about the definition of cooperation. But the disagreement is not what cooperation is, but what causes it. </a:t>
            </a:r>
          </a:p>
        </p:txBody>
      </p:sp>
      <p:sp>
        <p:nvSpPr>
          <p:cNvPr id="4" name="Title 1"/>
          <p:cNvSpPr>
            <a:spLocks noGrp="1"/>
          </p:cNvSpPr>
          <p:nvPr>
            <p:ph type="title"/>
          </p:nvPr>
        </p:nvSpPr>
        <p:spPr>
          <a:xfrm>
            <a:off x="609600" y="274638"/>
            <a:ext cx="7924800" cy="562074"/>
          </a:xfrm>
        </p:spPr>
        <p:txBody>
          <a:bodyPr/>
          <a:lstStyle/>
          <a:p>
            <a:pPr algn="ctr"/>
            <a:r>
              <a:rPr lang="en-US" sz="3200" dirty="0">
                <a:solidFill>
                  <a:srgbClr val="FFFF00"/>
                </a:solidFill>
              </a:rPr>
              <a:t>CONCEPT OF COOPERATION IN IR</a:t>
            </a:r>
          </a:p>
        </p:txBody>
      </p:sp>
    </p:spTree>
    <p:extLst>
      <p:ext uri="{BB962C8B-B14F-4D97-AF65-F5344CB8AC3E}">
        <p14:creationId xmlns:p14="http://schemas.microsoft.com/office/powerpoint/2010/main" val="3821188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980728"/>
            <a:ext cx="7924800" cy="5472608"/>
          </a:xfrm>
        </p:spPr>
        <p:txBody>
          <a:bodyPr>
            <a:normAutofit/>
          </a:bodyPr>
          <a:lstStyle/>
          <a:p>
            <a:r>
              <a:rPr lang="en-US" sz="2200" dirty="0">
                <a:solidFill>
                  <a:srgbClr val="00B0F0"/>
                </a:solidFill>
              </a:rPr>
              <a:t>KEOHANE &amp; AXELROD</a:t>
            </a:r>
            <a:r>
              <a:rPr lang="en-US" sz="2200" dirty="0"/>
              <a:t>: Conditions allow actors to interact using strategies of reciprocity may be conducive to cooperation. </a:t>
            </a:r>
          </a:p>
          <a:p>
            <a:r>
              <a:rPr lang="en-US" sz="2200" dirty="0">
                <a:solidFill>
                  <a:srgbClr val="00B0F0"/>
                </a:solidFill>
              </a:rPr>
              <a:t>JOSEPH GRIECO</a:t>
            </a:r>
            <a:r>
              <a:rPr lang="en-US" sz="2200" dirty="0"/>
              <a:t>: Achieving a ‘balanced’ distribution of gains in negotiations may also prove crucial to reaching cooperation. The prospects for cooperation diminish as the number of players increase.</a:t>
            </a:r>
          </a:p>
          <a:p>
            <a:r>
              <a:rPr lang="en-US" sz="2200" dirty="0">
                <a:solidFill>
                  <a:srgbClr val="00B0F0"/>
                </a:solidFill>
              </a:rPr>
              <a:t>YULIA LAMASHEVA</a:t>
            </a:r>
            <a:r>
              <a:rPr lang="en-US" sz="2200" dirty="0"/>
              <a:t>:   State’s willingness to cooperate is influenced by whether they believe they will continue to interact indefinitely.</a:t>
            </a:r>
          </a:p>
          <a:p>
            <a:r>
              <a:rPr lang="en-US" sz="2200" dirty="0">
                <a:solidFill>
                  <a:srgbClr val="00B0F0"/>
                </a:solidFill>
              </a:rPr>
              <a:t>INTERNATIONAL REGIMES THEORY</a:t>
            </a:r>
            <a:r>
              <a:rPr lang="en-US" sz="2200" dirty="0"/>
              <a:t>: Regimes facilitate cooperation via transaction and information costs. The existence of international regimes today in certain issue-areas may foster cooperation in other areas.</a:t>
            </a:r>
          </a:p>
          <a:p>
            <a:r>
              <a:rPr lang="en-US" sz="2200" dirty="0">
                <a:solidFill>
                  <a:srgbClr val="00B0F0"/>
                </a:solidFill>
              </a:rPr>
              <a:t>ERNST HAAS</a:t>
            </a:r>
            <a:r>
              <a:rPr lang="en-US" sz="2200" dirty="0"/>
              <a:t>: The strength of cooperative arrangements will be determined by the domestic power amassed by its members of the epistemic community with their respective governments</a:t>
            </a:r>
            <a:r>
              <a:rPr lang="en-US" sz="2400" dirty="0"/>
              <a:t>”</a:t>
            </a:r>
            <a:endParaRPr lang="en-US" sz="2200" dirty="0"/>
          </a:p>
        </p:txBody>
      </p:sp>
      <p:sp>
        <p:nvSpPr>
          <p:cNvPr id="6" name="Title 1"/>
          <p:cNvSpPr>
            <a:spLocks noGrp="1"/>
          </p:cNvSpPr>
          <p:nvPr>
            <p:ph type="title"/>
          </p:nvPr>
        </p:nvSpPr>
        <p:spPr>
          <a:xfrm>
            <a:off x="609600" y="274638"/>
            <a:ext cx="7924800" cy="562074"/>
          </a:xfrm>
        </p:spPr>
        <p:txBody>
          <a:bodyPr/>
          <a:lstStyle/>
          <a:p>
            <a:pPr algn="ctr"/>
            <a:r>
              <a:rPr lang="en-US" sz="3200" dirty="0">
                <a:solidFill>
                  <a:srgbClr val="FFFF00"/>
                </a:solidFill>
              </a:rPr>
              <a:t>CAUSES OF COOPERATION</a:t>
            </a:r>
          </a:p>
        </p:txBody>
      </p:sp>
    </p:spTree>
    <p:extLst>
      <p:ext uri="{BB962C8B-B14F-4D97-AF65-F5344CB8AC3E}">
        <p14:creationId xmlns:p14="http://schemas.microsoft.com/office/powerpoint/2010/main" val="222263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539552" y="1052736"/>
            <a:ext cx="8138864" cy="5472608"/>
          </a:xfrm>
        </p:spPr>
        <p:txBody>
          <a:bodyPr>
            <a:normAutofit lnSpcReduction="10000"/>
          </a:bodyPr>
          <a:lstStyle/>
          <a:p>
            <a:r>
              <a:rPr lang="en-US" sz="2200" dirty="0"/>
              <a:t>Realism is a view of international politics that stresses its competitive and </a:t>
            </a:r>
            <a:r>
              <a:rPr lang="en-US" sz="2200" dirty="0" err="1"/>
              <a:t>conflictual</a:t>
            </a:r>
            <a:r>
              <a:rPr lang="en-US" sz="2200" dirty="0"/>
              <a:t> side. It is usually contrasted with idealism or liberalism, which tends to emphasize cooperation.</a:t>
            </a:r>
          </a:p>
          <a:p>
            <a:r>
              <a:rPr lang="en-US" sz="2200" dirty="0"/>
              <a:t>Realists consider, the principal actors in the international arena to be states, which are concerned with their own security, act in pursuit of their own national interests, and struggle for power</a:t>
            </a:r>
            <a:r>
              <a:rPr lang="en-US" sz="2400" dirty="0"/>
              <a:t>.</a:t>
            </a:r>
            <a:endParaRPr lang="en-US" sz="2200" dirty="0"/>
          </a:p>
          <a:p>
            <a:r>
              <a:rPr lang="en-US" sz="2200" dirty="0"/>
              <a:t>For realists, international anarchy fosters competition and conflict among states and inhibits their willingness to cooperate even when they share common interest.</a:t>
            </a:r>
          </a:p>
          <a:p>
            <a:r>
              <a:rPr lang="en-US" sz="2200" dirty="0"/>
              <a:t>Realist theory also argues that international institutions are unable to mitigate anarchy’s constraining effects on inter-states cooperation.</a:t>
            </a:r>
          </a:p>
          <a:p>
            <a:r>
              <a:rPr lang="en-US" sz="2200" dirty="0"/>
              <a:t>Realism presents a pessimistic analysis of the prospects of international cooperation and of the capabilities of international institutions. International institutions affect the prospects for cooperation only marginally. </a:t>
            </a:r>
          </a:p>
        </p:txBody>
      </p:sp>
      <p:sp>
        <p:nvSpPr>
          <p:cNvPr id="4" name="Title 1"/>
          <p:cNvSpPr>
            <a:spLocks noGrp="1"/>
          </p:cNvSpPr>
          <p:nvPr>
            <p:ph type="title"/>
          </p:nvPr>
        </p:nvSpPr>
        <p:spPr>
          <a:xfrm>
            <a:off x="609600" y="274638"/>
            <a:ext cx="7924800" cy="562074"/>
          </a:xfrm>
        </p:spPr>
        <p:txBody>
          <a:bodyPr/>
          <a:lstStyle/>
          <a:p>
            <a:pPr algn="ctr"/>
            <a:r>
              <a:rPr lang="en-US" sz="3200" dirty="0">
                <a:solidFill>
                  <a:srgbClr val="FFFF00"/>
                </a:solidFill>
              </a:rPr>
              <a:t>REALIST VIEW ON COOPERATION</a:t>
            </a:r>
          </a:p>
        </p:txBody>
      </p:sp>
    </p:spTree>
    <p:extLst>
      <p:ext uri="{BB962C8B-B14F-4D97-AF65-F5344CB8AC3E}">
        <p14:creationId xmlns:p14="http://schemas.microsoft.com/office/powerpoint/2010/main" val="3164502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908720"/>
            <a:ext cx="8282880" cy="5544616"/>
          </a:xfrm>
        </p:spPr>
        <p:txBody>
          <a:bodyPr>
            <a:noAutofit/>
          </a:bodyPr>
          <a:lstStyle/>
          <a:p>
            <a:r>
              <a:rPr lang="en-US" sz="2100" b="1" dirty="0">
                <a:solidFill>
                  <a:srgbClr val="00B0F0"/>
                </a:solidFill>
              </a:rPr>
              <a:t>Liberalism</a:t>
            </a:r>
            <a:r>
              <a:rPr lang="en-US" sz="2100" dirty="0"/>
              <a:t> is one of the main schools of IR theory. The central issues that it seeks to address are the problems of achieving lasting peace and cooperation in international relations.</a:t>
            </a:r>
          </a:p>
          <a:p>
            <a:r>
              <a:rPr lang="en-US" sz="2100" dirty="0"/>
              <a:t>The liberalists believe that international institutions can promote international cooperation and stability. Institutions play the main mediating role and act as the principal means to achieve and maintain cooperation between states.</a:t>
            </a:r>
          </a:p>
          <a:p>
            <a:r>
              <a:rPr lang="en-US" sz="2100" dirty="0"/>
              <a:t>Mutual interests of states minimize differences, pave the avenues for cooperation. States become willing to cooperate once institutions seen as beneficial. As rational actors, states maximize absolute gains through cooperation. </a:t>
            </a:r>
          </a:p>
          <a:p>
            <a:r>
              <a:rPr lang="en-US" sz="2100" dirty="0">
                <a:solidFill>
                  <a:srgbClr val="00B0F0"/>
                </a:solidFill>
              </a:rPr>
              <a:t>BENTHAM, KANT &amp; MAZZINI</a:t>
            </a:r>
            <a:r>
              <a:rPr lang="en-US" sz="2100" dirty="0"/>
              <a:t>: international institutions would reduce uncertainty and improve mutual trust among states, thereby attenuating the security dilemma and actively promoting cooperation and world peace.</a:t>
            </a:r>
          </a:p>
          <a:p>
            <a:r>
              <a:rPr lang="en-US" sz="2100" dirty="0">
                <a:solidFill>
                  <a:srgbClr val="00B0F0"/>
                </a:solidFill>
              </a:rPr>
              <a:t>KEOHANE</a:t>
            </a:r>
            <a:r>
              <a:rPr lang="en-US" sz="2100" dirty="0"/>
              <a:t>: institutionalized multilateralism also reduces strategic competition over relative gains and thus further advances international cooperation.</a:t>
            </a:r>
          </a:p>
        </p:txBody>
      </p:sp>
      <p:sp>
        <p:nvSpPr>
          <p:cNvPr id="4" name="Title 1"/>
          <p:cNvSpPr>
            <a:spLocks noGrp="1"/>
          </p:cNvSpPr>
          <p:nvPr>
            <p:ph type="title"/>
          </p:nvPr>
        </p:nvSpPr>
        <p:spPr>
          <a:xfrm>
            <a:off x="611560" y="188640"/>
            <a:ext cx="7924800" cy="562074"/>
          </a:xfrm>
        </p:spPr>
        <p:txBody>
          <a:bodyPr/>
          <a:lstStyle/>
          <a:p>
            <a:pPr algn="ctr"/>
            <a:r>
              <a:rPr lang="en-US" sz="3200" dirty="0">
                <a:solidFill>
                  <a:srgbClr val="FFFF00"/>
                </a:solidFill>
              </a:rPr>
              <a:t>LIBERALIST VIEW ON COOPERATION</a:t>
            </a:r>
          </a:p>
        </p:txBody>
      </p:sp>
    </p:spTree>
    <p:extLst>
      <p:ext uri="{BB962C8B-B14F-4D97-AF65-F5344CB8AC3E}">
        <p14:creationId xmlns:p14="http://schemas.microsoft.com/office/powerpoint/2010/main" val="383022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908720"/>
            <a:ext cx="8138864" cy="5832648"/>
          </a:xfrm>
        </p:spPr>
        <p:txBody>
          <a:bodyPr>
            <a:normAutofit fontScale="92500" lnSpcReduction="10000"/>
          </a:bodyPr>
          <a:lstStyle/>
          <a:p>
            <a:r>
              <a:rPr lang="en-US" sz="2400" dirty="0"/>
              <a:t>Constructivism  is the latest theory in the study of IR focus on the social context in which international relations occur leads constructivists to emphasize issues of identity, interest, norms, and belief.</a:t>
            </a:r>
          </a:p>
          <a:p>
            <a:r>
              <a:rPr lang="en-US" sz="2400" dirty="0"/>
              <a:t>The world is held together by social ideas and inter-subjective understandings which constitute and are constituted by social identities, whether individual or collective</a:t>
            </a:r>
          </a:p>
          <a:p>
            <a:r>
              <a:rPr lang="en-US" sz="2400" dirty="0"/>
              <a:t>Constructivism argues that changing beliefs and perceptions will make international cooperation more likely.</a:t>
            </a:r>
          </a:p>
          <a:p>
            <a:r>
              <a:rPr lang="en-US" sz="2400" dirty="0"/>
              <a:t>Interaction and cooperation is the environment that produces such changes, including changes in identity.</a:t>
            </a:r>
          </a:p>
          <a:p>
            <a:r>
              <a:rPr lang="en-US" sz="2400" dirty="0"/>
              <a:t>Interaction and cooperation will lead to a change of national identity that will equate the nation with a larger collective entity.</a:t>
            </a:r>
          </a:p>
          <a:p>
            <a:r>
              <a:rPr lang="en-US" sz="2400" dirty="0"/>
              <a:t>Constructivism focuses on the social construction of international order, holding that such an order is not an objective entity based on material factors, but an inter-subjective social reality in which actions interests, and structures are defined by social norms and ideas.</a:t>
            </a:r>
          </a:p>
          <a:p>
            <a:endParaRPr lang="en-US" sz="2200" dirty="0"/>
          </a:p>
        </p:txBody>
      </p:sp>
      <p:sp>
        <p:nvSpPr>
          <p:cNvPr id="4" name="Title 1"/>
          <p:cNvSpPr>
            <a:spLocks noGrp="1"/>
          </p:cNvSpPr>
          <p:nvPr>
            <p:ph type="title"/>
          </p:nvPr>
        </p:nvSpPr>
        <p:spPr>
          <a:xfrm>
            <a:off x="611560" y="188640"/>
            <a:ext cx="7924800" cy="562074"/>
          </a:xfrm>
        </p:spPr>
        <p:txBody>
          <a:bodyPr/>
          <a:lstStyle/>
          <a:p>
            <a:pPr algn="ctr"/>
            <a:r>
              <a:rPr lang="en-US" sz="3200" dirty="0">
                <a:solidFill>
                  <a:srgbClr val="FFFF00"/>
                </a:solidFill>
              </a:rPr>
              <a:t>CONSTRUCTIVIST VIEW ON COOPERATION</a:t>
            </a:r>
          </a:p>
        </p:txBody>
      </p:sp>
    </p:spTree>
    <p:extLst>
      <p:ext uri="{BB962C8B-B14F-4D97-AF65-F5344CB8AC3E}">
        <p14:creationId xmlns:p14="http://schemas.microsoft.com/office/powerpoint/2010/main" val="21601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580">
                                          <p:stCondLst>
                                            <p:cond delay="0"/>
                                          </p:stCondLst>
                                        </p:cTn>
                                        <p:tgtEl>
                                          <p:spTgt spid="3">
                                            <p:txEl>
                                              <p:pRg st="5" end="5"/>
                                            </p:txEl>
                                          </p:spTgt>
                                        </p:tgtEl>
                                      </p:cBhvr>
                                    </p:animEffect>
                                    <p:anim calcmode="lin" valueType="num">
                                      <p:cBhvr>
                                        <p:cTn id="98"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5" end="5"/>
                                            </p:txEl>
                                          </p:spTgt>
                                        </p:tgtEl>
                                      </p:cBhvr>
                                      <p:to x="100000" y="60000"/>
                                    </p:animScale>
                                    <p:animScale>
                                      <p:cBhvr>
                                        <p:cTn id="104" dur="166" decel="50000">
                                          <p:stCondLst>
                                            <p:cond delay="676"/>
                                          </p:stCondLst>
                                        </p:cTn>
                                        <p:tgtEl>
                                          <p:spTgt spid="3">
                                            <p:txEl>
                                              <p:pRg st="5" end="5"/>
                                            </p:txEl>
                                          </p:spTgt>
                                        </p:tgtEl>
                                      </p:cBhvr>
                                      <p:to x="100000" y="100000"/>
                                    </p:animScale>
                                    <p:animScale>
                                      <p:cBhvr>
                                        <p:cTn id="105" dur="26">
                                          <p:stCondLst>
                                            <p:cond delay="1312"/>
                                          </p:stCondLst>
                                        </p:cTn>
                                        <p:tgtEl>
                                          <p:spTgt spid="3">
                                            <p:txEl>
                                              <p:pRg st="5" end="5"/>
                                            </p:txEl>
                                          </p:spTgt>
                                        </p:tgtEl>
                                      </p:cBhvr>
                                      <p:to x="100000" y="80000"/>
                                    </p:animScale>
                                    <p:animScale>
                                      <p:cBhvr>
                                        <p:cTn id="106" dur="166" decel="50000">
                                          <p:stCondLst>
                                            <p:cond delay="1338"/>
                                          </p:stCondLst>
                                        </p:cTn>
                                        <p:tgtEl>
                                          <p:spTgt spid="3">
                                            <p:txEl>
                                              <p:pRg st="5" end="5"/>
                                            </p:txEl>
                                          </p:spTgt>
                                        </p:tgtEl>
                                      </p:cBhvr>
                                      <p:to x="100000" y="100000"/>
                                    </p:animScale>
                                    <p:animScale>
                                      <p:cBhvr>
                                        <p:cTn id="107" dur="26">
                                          <p:stCondLst>
                                            <p:cond delay="1642"/>
                                          </p:stCondLst>
                                        </p:cTn>
                                        <p:tgtEl>
                                          <p:spTgt spid="3">
                                            <p:txEl>
                                              <p:pRg st="5" end="5"/>
                                            </p:txEl>
                                          </p:spTgt>
                                        </p:tgtEl>
                                      </p:cBhvr>
                                      <p:to x="100000" y="90000"/>
                                    </p:animScale>
                                    <p:animScale>
                                      <p:cBhvr>
                                        <p:cTn id="108" dur="166" decel="50000">
                                          <p:stCondLst>
                                            <p:cond delay="1668"/>
                                          </p:stCondLst>
                                        </p:cTn>
                                        <p:tgtEl>
                                          <p:spTgt spid="3">
                                            <p:txEl>
                                              <p:pRg st="5" end="5"/>
                                            </p:txEl>
                                          </p:spTgt>
                                        </p:tgtEl>
                                      </p:cBhvr>
                                      <p:to x="100000" y="100000"/>
                                    </p:animScale>
                                    <p:animScale>
                                      <p:cBhvr>
                                        <p:cTn id="109" dur="26">
                                          <p:stCondLst>
                                            <p:cond delay="1808"/>
                                          </p:stCondLst>
                                        </p:cTn>
                                        <p:tgtEl>
                                          <p:spTgt spid="3">
                                            <p:txEl>
                                              <p:pRg st="5" end="5"/>
                                            </p:txEl>
                                          </p:spTgt>
                                        </p:tgtEl>
                                      </p:cBhvr>
                                      <p:to x="100000" y="95000"/>
                                    </p:animScale>
                                    <p:animScale>
                                      <p:cBhvr>
                                        <p:cTn id="110"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3468</TotalTime>
  <Words>844</Words>
  <Application>Microsoft Office PowerPoint</Application>
  <PresentationFormat>Tampilan Layar (4:3)</PresentationFormat>
  <Paragraphs>44</Paragraphs>
  <Slides>7</Slides>
  <Notes>0</Notes>
  <HiddenSlides>0</HiddenSlides>
  <MMClips>0</MMClips>
  <ScaleCrop>false</ScaleCrop>
  <HeadingPairs>
    <vt:vector size="6" baseType="variant">
      <vt:variant>
        <vt:lpstr>Font Dipakai</vt:lpstr>
      </vt:variant>
      <vt:variant>
        <vt:i4>2</vt:i4>
      </vt:variant>
      <vt:variant>
        <vt:lpstr>Tema</vt:lpstr>
      </vt:variant>
      <vt:variant>
        <vt:i4>1</vt:i4>
      </vt:variant>
      <vt:variant>
        <vt:lpstr>Judul Slide</vt:lpstr>
      </vt:variant>
      <vt:variant>
        <vt:i4>7</vt:i4>
      </vt:variant>
    </vt:vector>
  </HeadingPairs>
  <TitlesOfParts>
    <vt:vector size="10" baseType="lpstr">
      <vt:lpstr>Arial</vt:lpstr>
      <vt:lpstr>Arial Narrow</vt:lpstr>
      <vt:lpstr>Horizon</vt:lpstr>
      <vt:lpstr>PENGANTAR HUBUNGAN INTERNASIONAL (Introduction to International Relations)</vt:lpstr>
      <vt:lpstr>KONSEP-KONSEP DASAR DALAM STUDI HI (BASIC CONCEPTS IN THE STUDY OF IR)</vt:lpstr>
      <vt:lpstr>CONCEPT OF COOPERATION IN IR</vt:lpstr>
      <vt:lpstr>CAUSES OF COOPERATION</vt:lpstr>
      <vt:lpstr>REALIST VIEW ON COOPERATION</vt:lpstr>
      <vt:lpstr>LIBERALIST VIEW ON COOPERATION</vt:lpstr>
      <vt:lpstr>CONSTRUCTIVIST VIEW ON COOPERATION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287</cp:revision>
  <dcterms:created xsi:type="dcterms:W3CDTF">2011-04-21T06:18:54Z</dcterms:created>
  <dcterms:modified xsi:type="dcterms:W3CDTF">2026-05-12T03:41:02Z</dcterms:modified>
</cp:coreProperties>
</file>