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9" r:id="rId3"/>
    <p:sldId id="280" r:id="rId4"/>
    <p:sldId id="281" r:id="rId5"/>
    <p:sldId id="282" r:id="rId6"/>
    <p:sldId id="283" r:id="rId7"/>
  </p:sldIdLst>
  <p:sldSz cx="9144000" cy="6858000" type="screen4x3"/>
  <p:notesSz cx="6858000" cy="9144000"/>
  <p:defaultTextStyle>
    <a:defPPr>
      <a:defRPr lang="id-ID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6835" autoAdjust="0"/>
  </p:normalViewPr>
  <p:slideViewPr>
    <p:cSldViewPr>
      <p:cViewPr varScale="1">
        <p:scale>
          <a:sx n="82" d="100"/>
          <a:sy n="82" d="100"/>
        </p:scale>
        <p:origin x="147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0F94282-AC0A-4F65-97C6-5369FFE84513}" type="datetimeFigureOut">
              <a:rPr lang="id-ID" smtClean="0"/>
              <a:t>12/05/2026</a:t>
            </a:fld>
            <a:endParaRPr lang="id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E3C39D-3195-4325-B748-40A25689EE08}" type="slidenum">
              <a:rPr lang="id-ID" smtClean="0"/>
              <a:t>‹#›</a:t>
            </a:fld>
            <a:endParaRPr lang="id-ID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2892" y="5229200"/>
            <a:ext cx="7406208" cy="1152128"/>
          </a:xfrm>
        </p:spPr>
        <p:txBody>
          <a:bodyPr/>
          <a:lstStyle/>
          <a:p>
            <a:pPr marL="0" indent="0" algn="ctr">
              <a:buNone/>
            </a:pPr>
            <a:r>
              <a:rPr lang="id-ID" sz="4000" b="0" dirty="0"/>
              <a:t>DR.UMAR S. BAKRY, MA</a:t>
            </a:r>
            <a:br>
              <a:rPr lang="id-ID" sz="4000" b="0" dirty="0"/>
            </a:br>
            <a:r>
              <a:rPr lang="id-ID" sz="2400" b="0" dirty="0">
                <a:solidFill>
                  <a:srgbClr val="0070C0"/>
                </a:solidFill>
              </a:rPr>
              <a:t>Associate Professor in International Relations</a:t>
            </a:r>
            <a:br>
              <a:rPr lang="id-ID" sz="2400" b="0" dirty="0">
                <a:solidFill>
                  <a:srgbClr val="0070C0"/>
                </a:solidFill>
              </a:rPr>
            </a:br>
            <a:endParaRPr lang="id-ID" sz="2400" b="0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0" y="260648"/>
            <a:ext cx="9144000" cy="39455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id-ID" sz="3600" b="1" dirty="0"/>
              <a:t>METODOLOGI HUBUNGAN INTERNASIONAL</a:t>
            </a:r>
          </a:p>
          <a:p>
            <a:pPr marL="45720" indent="0" algn="ctr">
              <a:buNone/>
            </a:pPr>
            <a:r>
              <a:rPr lang="id-ID" sz="3600" dirty="0">
                <a:solidFill>
                  <a:schemeClr val="bg2">
                    <a:lumMod val="50000"/>
                  </a:schemeClr>
                </a:solidFill>
              </a:rPr>
              <a:t>Methodology in the Study of International Relations</a:t>
            </a:r>
          </a:p>
          <a:p>
            <a:pPr marL="45720" indent="0">
              <a:buNone/>
            </a:pPr>
            <a:endParaRPr lang="id-ID" sz="3600" dirty="0"/>
          </a:p>
        </p:txBody>
      </p:sp>
      <p:pic>
        <p:nvPicPr>
          <p:cNvPr id="6" name="Picture 5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5856" y="2636912"/>
            <a:ext cx="252028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73984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920879" cy="1008112"/>
          </a:xfrm>
        </p:spPr>
        <p:txBody>
          <a:bodyPr/>
          <a:lstStyle/>
          <a:p>
            <a:pPr marL="0" indent="0" algn="ctr">
              <a:buNone/>
            </a:pPr>
            <a:r>
              <a:rPr lang="id-ID" dirty="0"/>
              <a:t>ASUMSI-ASUMSI SAINS-1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412776"/>
            <a:ext cx="8568952" cy="5445224"/>
          </a:xfrm>
        </p:spPr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id-ID" sz="3200" dirty="0"/>
              <a:t> Setiap peristiwa/fenomena pasti ada penyebabnya dan penyebab itu bisa diamati (prinsip determinisme)</a:t>
            </a:r>
          </a:p>
          <a:p>
            <a:pPr marL="502920" indent="-457200">
              <a:buFont typeface="+mj-lt"/>
              <a:buAutoNum type="arabicPeriod"/>
            </a:pPr>
            <a:r>
              <a:rPr lang="id-ID" sz="3200" dirty="0"/>
              <a:t> Manusia adalah bagian dunia alamiah yang bisa dipelajari dengan menggunakan metode-metode yang umum dipakai dalam mempelajari sains </a:t>
            </a:r>
          </a:p>
          <a:p>
            <a:pPr marL="502920" indent="-457200">
              <a:buFont typeface="+mj-lt"/>
              <a:buAutoNum type="arabicPeriod"/>
            </a:pPr>
            <a:r>
              <a:rPr lang="id-ID" sz="3200" dirty="0"/>
              <a:t> Kehidupan alam berlangsung menurut pola-pola keajegan (</a:t>
            </a:r>
            <a:r>
              <a:rPr lang="id-ID" sz="3200" i="1" dirty="0"/>
              <a:t>regularity</a:t>
            </a:r>
            <a:r>
              <a:rPr lang="id-ID" sz="3200" dirty="0"/>
              <a:t>) yang memungkinkan semua fenomena di alam raya ini bisa diteliti</a:t>
            </a:r>
          </a:p>
        </p:txBody>
      </p:sp>
    </p:spTree>
    <p:extLst>
      <p:ext uri="{BB962C8B-B14F-4D97-AF65-F5344CB8AC3E}">
        <p14:creationId xmlns:p14="http://schemas.microsoft.com/office/powerpoint/2010/main" val="336004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848871" cy="1008112"/>
          </a:xfrm>
        </p:spPr>
        <p:txBody>
          <a:bodyPr/>
          <a:lstStyle/>
          <a:p>
            <a:pPr marL="0" indent="0" algn="ctr">
              <a:buNone/>
            </a:pPr>
            <a:r>
              <a:rPr lang="id-ID" dirty="0"/>
              <a:t>ASUMSI-ASUMSI SAINS-2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8496944" cy="5184576"/>
          </a:xfrm>
        </p:spPr>
        <p:txBody>
          <a:bodyPr>
            <a:normAutofit fontScale="92500" lnSpcReduction="10000"/>
          </a:bodyPr>
          <a:lstStyle/>
          <a:p>
            <a:pPr marL="560070" indent="-514350">
              <a:buAutoNum type="arabicPeriod" startAt="4"/>
            </a:pPr>
            <a:r>
              <a:rPr lang="id-ID" sz="3200" dirty="0"/>
              <a:t>Bahwa daya pikir manusia mampu   menyingkap rahasia alam raya </a:t>
            </a:r>
            <a:r>
              <a:rPr lang="id-ID" sz="3200" i="1" dirty="0"/>
              <a:t>(universe</a:t>
            </a:r>
            <a:r>
              <a:rPr lang="id-ID" sz="3200" dirty="0"/>
              <a:t>)</a:t>
            </a:r>
          </a:p>
          <a:p>
            <a:pPr marL="560070" indent="-514350">
              <a:buAutoNum type="arabicPeriod" startAt="4"/>
            </a:pPr>
            <a:r>
              <a:rPr lang="id-ID" sz="3200" dirty="0"/>
              <a:t>Tidak ada hal yang dengan sendirinya benar, kebenaran harus dapat ditunjukkan secara intersubyektif</a:t>
            </a:r>
          </a:p>
          <a:p>
            <a:pPr marL="560070" indent="-514350">
              <a:buAutoNum type="arabicPeriod" startAt="4"/>
            </a:pPr>
            <a:r>
              <a:rPr lang="id-ID" sz="3200" dirty="0"/>
              <a:t>Kebenaran adalah relatif, apa yang disepakati sebagai kebenaran saat ini bisa ditolak di masa mendatang</a:t>
            </a:r>
          </a:p>
          <a:p>
            <a:pPr marL="560070" indent="-514350">
              <a:buAutoNum type="arabicPeriod" startAt="4"/>
            </a:pPr>
            <a:r>
              <a:rPr lang="id-ID" sz="3200" dirty="0"/>
              <a:t>Semua pengetahuan layak dipercaya hanya jika bisa ditangkap pancaindera (prinsip empirisme)</a:t>
            </a:r>
          </a:p>
          <a:p>
            <a:pPr marL="560070" indent="-514350">
              <a:buFont typeface="+mj-lt"/>
              <a:buAutoNum type="arabicPeriod"/>
            </a:pPr>
            <a:endParaRPr lang="id-ID" sz="3200" dirty="0"/>
          </a:p>
        </p:txBody>
      </p:sp>
    </p:spTree>
    <p:extLst>
      <p:ext uri="{BB962C8B-B14F-4D97-AF65-F5344CB8AC3E}">
        <p14:creationId xmlns:p14="http://schemas.microsoft.com/office/powerpoint/2010/main" val="305773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992888" cy="1368152"/>
          </a:xfrm>
        </p:spPr>
        <p:txBody>
          <a:bodyPr/>
          <a:lstStyle/>
          <a:p>
            <a:pPr marL="0" indent="0" algn="ctr">
              <a:buNone/>
            </a:pPr>
            <a:r>
              <a:rPr lang="id-ID" dirty="0"/>
              <a:t>TEORI PERKEMBANGAN SAINS-1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2132856"/>
            <a:ext cx="8136904" cy="410445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id-ID" sz="3200" dirty="0">
                <a:solidFill>
                  <a:srgbClr val="FF0000"/>
                </a:solidFill>
              </a:rPr>
              <a:t>TEORI POPPERIAN</a:t>
            </a:r>
            <a:r>
              <a:rPr lang="id-ID" sz="3200" dirty="0"/>
              <a:t>: </a:t>
            </a:r>
          </a:p>
          <a:p>
            <a:pPr marL="45720" indent="0">
              <a:buNone/>
            </a:pPr>
            <a:r>
              <a:rPr lang="id-ID" sz="3200" dirty="0"/>
              <a:t>Bahwa sains berkembang secara rasional dan akumulatif, yaitu melalui proses falsifikasi dan penemuan baru. Keputusan seorang ilmuwan untuk mendukung/ menolak suatu teori didasarkan pada pertimbangan obyektif, yaitu apakah teori itu lulus pengujian atau tidak (</a:t>
            </a:r>
            <a:r>
              <a:rPr lang="id-ID" sz="3200" dirty="0">
                <a:solidFill>
                  <a:schemeClr val="accent6"/>
                </a:solidFill>
              </a:rPr>
              <a:t>Karl Popper</a:t>
            </a:r>
            <a:r>
              <a:rPr lang="id-ID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54907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04855" cy="1296144"/>
          </a:xfrm>
        </p:spPr>
        <p:txBody>
          <a:bodyPr/>
          <a:lstStyle/>
          <a:p>
            <a:pPr marL="0" indent="0" algn="ctr">
              <a:buNone/>
            </a:pPr>
            <a:r>
              <a:rPr lang="id-ID" dirty="0"/>
              <a:t>TEORI PERKEMBANGAN SAINS-2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2060848"/>
            <a:ext cx="8136904" cy="439248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id-ID" sz="3200" dirty="0">
                <a:solidFill>
                  <a:srgbClr val="FF0000"/>
                </a:solidFill>
              </a:rPr>
              <a:t>TEORI KUHNIAN:</a:t>
            </a:r>
          </a:p>
          <a:p>
            <a:pPr marL="45720" indent="0">
              <a:buNone/>
            </a:pPr>
            <a:r>
              <a:rPr lang="id-ID" sz="3200" dirty="0"/>
              <a:t>Bahwa sains lebih banyak berkembang melalui “kesepakatan” para ilmuwannya. Apakah suatu teori diterima/ditolak lebih banyak ditentukan oleh pertimbangan irrasional, yaitu kesepakatan dalam komunitas ilmuwannya (paradigma) (</a:t>
            </a:r>
            <a:r>
              <a:rPr lang="id-ID" sz="3200" dirty="0">
                <a:solidFill>
                  <a:srgbClr val="FF0000"/>
                </a:solidFill>
              </a:rPr>
              <a:t>Thomas Kuhn</a:t>
            </a:r>
            <a:r>
              <a:rPr lang="id-ID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6963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04855" cy="1080120"/>
          </a:xfrm>
        </p:spPr>
        <p:txBody>
          <a:bodyPr/>
          <a:lstStyle/>
          <a:p>
            <a:pPr marL="0" indent="0" algn="ctr">
              <a:buNone/>
            </a:pPr>
            <a:r>
              <a:rPr lang="id-ID" dirty="0"/>
              <a:t>TEORI PERKEMBANGAN ILMU HI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8136904" cy="45365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id-ID" sz="3200" dirty="0"/>
              <a:t>Ilmu HI berkembang berdasarkan Teori Kuhnian, lebih spesifik lagi melalui suatu proses perdebatan paradigma (</a:t>
            </a:r>
            <a:r>
              <a:rPr lang="id-ID" sz="3200" i="1" dirty="0">
                <a:solidFill>
                  <a:srgbClr val="FF0000"/>
                </a:solidFill>
              </a:rPr>
              <a:t>paradigm debate</a:t>
            </a:r>
            <a:r>
              <a:rPr lang="id-ID" sz="3200" dirty="0"/>
              <a:t>), dimana munculnya sebuah paradigma baru tidak dengan sendirinya menggugurkan paradigma-paradigma sebelumnya. Ilmu-ilmu alam pada umumnya berkembang melalui proses pergeseran paradigma (</a:t>
            </a:r>
            <a:r>
              <a:rPr lang="id-ID" sz="3200" i="1" dirty="0">
                <a:solidFill>
                  <a:srgbClr val="FF0000"/>
                </a:solidFill>
              </a:rPr>
              <a:t>paradigm shift</a:t>
            </a:r>
            <a:r>
              <a:rPr lang="id-ID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7511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2122</TotalTime>
  <Words>278</Words>
  <Application>Microsoft Office PowerPoint</Application>
  <PresentationFormat>Tampilan Layar (4:3)</PresentationFormat>
  <Paragraphs>20</Paragraphs>
  <Slides>6</Slides>
  <Notes>0</Notes>
  <HiddenSlides>0</HiddenSlides>
  <MMClips>0</MMClips>
  <ScaleCrop>false</ScaleCrop>
  <HeadingPairs>
    <vt:vector size="6" baseType="variant">
      <vt:variant>
        <vt:lpstr>Font Dipakai</vt:lpstr>
      </vt:variant>
      <vt:variant>
        <vt:i4>2</vt:i4>
      </vt:variant>
      <vt:variant>
        <vt:lpstr>Tema</vt:lpstr>
      </vt:variant>
      <vt:variant>
        <vt:i4>1</vt:i4>
      </vt:variant>
      <vt:variant>
        <vt:lpstr>Judul Slide</vt:lpstr>
      </vt:variant>
      <vt:variant>
        <vt:i4>6</vt:i4>
      </vt:variant>
    </vt:vector>
  </HeadingPairs>
  <TitlesOfParts>
    <vt:vector size="9" baseType="lpstr">
      <vt:lpstr>Georgia</vt:lpstr>
      <vt:lpstr>Trebuchet MS</vt:lpstr>
      <vt:lpstr>Slipstream</vt:lpstr>
      <vt:lpstr>DR.UMAR S. BAKRY, MA Associate Professor in International Relations </vt:lpstr>
      <vt:lpstr>ASUMSI-ASUMSI SAINS-1</vt:lpstr>
      <vt:lpstr>ASUMSI-ASUMSI SAINS-2</vt:lpstr>
      <vt:lpstr>TEORI PERKEMBANGAN SAINS-1</vt:lpstr>
      <vt:lpstr>TEORI PERKEMBANGAN SAINS-2</vt:lpstr>
      <vt:lpstr>TEORI PERKEMBANGAN ILMU HI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UMAR S. BAKRY Lektor Kepala Ilmu Hubungan Internasional</dc:title>
  <dc:creator>Umar</dc:creator>
  <cp:lastModifiedBy>Umar Bakry</cp:lastModifiedBy>
  <cp:revision>194</cp:revision>
  <dcterms:created xsi:type="dcterms:W3CDTF">2011-03-07T08:08:54Z</dcterms:created>
  <dcterms:modified xsi:type="dcterms:W3CDTF">2026-05-12T03:35:01Z</dcterms:modified>
</cp:coreProperties>
</file>