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10" r:id="rId3"/>
    <p:sldId id="263" r:id="rId4"/>
    <p:sldId id="318" r:id="rId5"/>
    <p:sldId id="316" r:id="rId6"/>
    <p:sldId id="274" r:id="rId7"/>
    <p:sldId id="275" r:id="rId8"/>
    <p:sldId id="276" r:id="rId9"/>
    <p:sldId id="277" r:id="rId10"/>
    <p:sldId id="278" r:id="rId11"/>
    <p:sldId id="279" r:id="rId12"/>
    <p:sldId id="280" r:id="rId13"/>
    <p:sldId id="351"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00" autoAdjust="0"/>
    <p:restoredTop sz="94660"/>
  </p:normalViewPr>
  <p:slideViewPr>
    <p:cSldViewPr>
      <p:cViewPr varScale="1">
        <p:scale>
          <a:sx n="67" d="100"/>
          <a:sy n="67" d="100"/>
        </p:scale>
        <p:origin x="132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09/01/2026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09/01/2026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09/01/2026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09/01/2026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09/01/2026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09/01/2026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09/01/2026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09/01/2026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09/01/2026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09/01/2026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09/01/2026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09/01/2026</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a:solidFill>
                  <a:srgbClr val="FFFF00"/>
                </a:solidFill>
              </a:rPr>
              <a:t>DR. UMAR S. BAKRY, MA</a:t>
            </a:r>
            <a:br>
              <a:rPr lang="id-ID" sz="4400" b="1" dirty="0"/>
            </a:br>
            <a:r>
              <a:rPr lang="id-ID" sz="4500" dirty="0">
                <a:solidFill>
                  <a:schemeClr val="tx1"/>
                </a:solidFill>
              </a:rPr>
              <a:t>Assoaciate Professor in International Relations</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a:solidFill>
                  <a:srgbClr val="FFFF00"/>
                </a:solidFill>
              </a:rPr>
              <a:t>PENGANTAR HUBUNGAN INTERNASIONAL</a:t>
            </a:r>
            <a:br>
              <a:rPr lang="id-ID" sz="3800" b="1" dirty="0">
                <a:solidFill>
                  <a:srgbClr val="FFFF00"/>
                </a:solidFill>
              </a:rPr>
            </a:br>
            <a:r>
              <a:rPr lang="id-ID" sz="3800" b="1" dirty="0"/>
              <a:t>(</a:t>
            </a:r>
            <a:r>
              <a:rPr lang="id-ID" b="1" dirty="0"/>
              <a:t>Introduction to International Relations)</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a:solidFill>
                  <a:srgbClr val="FFFF00"/>
                </a:solidFill>
              </a:rPr>
              <a:t>NORMATIVE ANALYSIS</a:t>
            </a:r>
          </a:p>
        </p:txBody>
      </p:sp>
      <p:sp>
        <p:nvSpPr>
          <p:cNvPr id="3" name="Content Placeholder 2"/>
          <p:cNvSpPr>
            <a:spLocks noGrp="1"/>
          </p:cNvSpPr>
          <p:nvPr>
            <p:ph sz="quarter" idx="13"/>
          </p:nvPr>
        </p:nvSpPr>
        <p:spPr>
          <a:xfrm>
            <a:off x="395536" y="1196752"/>
            <a:ext cx="8568952" cy="5544616"/>
          </a:xfrm>
        </p:spPr>
        <p:txBody>
          <a:bodyPr>
            <a:normAutofit fontScale="85000" lnSpcReduction="20000"/>
          </a:bodyPr>
          <a:lstStyle/>
          <a:p>
            <a:r>
              <a:rPr lang="id-ID" sz="3500" dirty="0"/>
              <a:t>Sumber utama seringnya terjadi ketidaksepakatan antar negara adalah mereka memiliki nilai (</a:t>
            </a:r>
            <a:r>
              <a:rPr lang="id-ID" sz="3500" i="1" dirty="0"/>
              <a:t>values</a:t>
            </a:r>
            <a:r>
              <a:rPr lang="id-ID" sz="3500" dirty="0"/>
              <a:t>) yang berbeda dalam memandang masalah, makna “benar” dan “salah” tidak sama menurut mereka.</a:t>
            </a:r>
          </a:p>
          <a:p>
            <a:r>
              <a:rPr lang="id-ID" sz="3500" dirty="0"/>
              <a:t>Memahami keinginan kita saja tidak cukup, tapi kita harus tahu apa yang diinginkan orang (negara) lain.</a:t>
            </a:r>
          </a:p>
          <a:p>
            <a:r>
              <a:rPr lang="id-ID" sz="3500" dirty="0"/>
              <a:t>Itulah pentingnya analisis normatif dalam HI. Analisis normatif dapat membuat kita lebih bijak (</a:t>
            </a:r>
            <a:r>
              <a:rPr lang="id-ID" sz="3500" i="1" dirty="0"/>
              <a:t>wisely</a:t>
            </a:r>
            <a:r>
              <a:rPr lang="id-ID" sz="3500" dirty="0"/>
              <a:t>) dalam memahami fenomena HI.</a:t>
            </a:r>
          </a:p>
          <a:p>
            <a:r>
              <a:rPr lang="id-ID" sz="3500" dirty="0"/>
              <a:t>Mengapa kita perlu mengoptimalkan penggunaan analisis normatif, karena hakekatnya semua orang ingin memperoleh </a:t>
            </a:r>
            <a:r>
              <a:rPr lang="id-ID" sz="3500" i="1" dirty="0"/>
              <a:t>positive values </a:t>
            </a:r>
            <a:r>
              <a:rPr lang="id-ID" sz="3500" dirty="0"/>
              <a:t>dalam HI (misal: peace) dan menghindari </a:t>
            </a:r>
            <a:r>
              <a:rPr lang="id-ID" sz="3500" i="1" dirty="0"/>
              <a:t>negative values </a:t>
            </a:r>
            <a:r>
              <a:rPr lang="id-ID" sz="3500" dirty="0"/>
              <a:t>(misal: war).</a:t>
            </a:r>
          </a:p>
          <a:p>
            <a:endParaRPr lang="id-ID" sz="3200" dirty="0"/>
          </a:p>
        </p:txBody>
      </p:sp>
    </p:spTree>
    <p:extLst>
      <p:ext uri="{BB962C8B-B14F-4D97-AF65-F5344CB8AC3E}">
        <p14:creationId xmlns:p14="http://schemas.microsoft.com/office/powerpoint/2010/main" val="69482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Effect transition="in" filter="wipe(down)">
                                      <p:cBhvr>
                                        <p:cTn id="40" dur="580">
                                          <p:stCondLst>
                                            <p:cond delay="0"/>
                                          </p:stCondLst>
                                        </p:cTn>
                                        <p:tgtEl>
                                          <p:spTgt spid="3">
                                            <p:txEl>
                                              <p:pRg st="2" end="2"/>
                                            </p:txEl>
                                          </p:spTgt>
                                        </p:tgtEl>
                                      </p:cBhvr>
                                    </p:animEffect>
                                    <p:anim calcmode="lin" valueType="num">
                                      <p:cBhvr>
                                        <p:cTn id="4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6" dur="26">
                                          <p:stCondLst>
                                            <p:cond delay="650"/>
                                          </p:stCondLst>
                                        </p:cTn>
                                        <p:tgtEl>
                                          <p:spTgt spid="3">
                                            <p:txEl>
                                              <p:pRg st="2" end="2"/>
                                            </p:txEl>
                                          </p:spTgt>
                                        </p:tgtEl>
                                      </p:cBhvr>
                                      <p:to x="100000" y="60000"/>
                                    </p:animScale>
                                    <p:animScale>
                                      <p:cBhvr>
                                        <p:cTn id="47" dur="166" decel="50000">
                                          <p:stCondLst>
                                            <p:cond delay="676"/>
                                          </p:stCondLst>
                                        </p:cTn>
                                        <p:tgtEl>
                                          <p:spTgt spid="3">
                                            <p:txEl>
                                              <p:pRg st="2" end="2"/>
                                            </p:txEl>
                                          </p:spTgt>
                                        </p:tgtEl>
                                      </p:cBhvr>
                                      <p:to x="100000" y="100000"/>
                                    </p:animScale>
                                    <p:animScale>
                                      <p:cBhvr>
                                        <p:cTn id="48" dur="26">
                                          <p:stCondLst>
                                            <p:cond delay="1312"/>
                                          </p:stCondLst>
                                        </p:cTn>
                                        <p:tgtEl>
                                          <p:spTgt spid="3">
                                            <p:txEl>
                                              <p:pRg st="2" end="2"/>
                                            </p:txEl>
                                          </p:spTgt>
                                        </p:tgtEl>
                                      </p:cBhvr>
                                      <p:to x="100000" y="80000"/>
                                    </p:animScale>
                                    <p:animScale>
                                      <p:cBhvr>
                                        <p:cTn id="49" dur="166" decel="50000">
                                          <p:stCondLst>
                                            <p:cond delay="1338"/>
                                          </p:stCondLst>
                                        </p:cTn>
                                        <p:tgtEl>
                                          <p:spTgt spid="3">
                                            <p:txEl>
                                              <p:pRg st="2" end="2"/>
                                            </p:txEl>
                                          </p:spTgt>
                                        </p:tgtEl>
                                      </p:cBhvr>
                                      <p:to x="100000" y="100000"/>
                                    </p:animScale>
                                    <p:animScale>
                                      <p:cBhvr>
                                        <p:cTn id="50" dur="26">
                                          <p:stCondLst>
                                            <p:cond delay="1642"/>
                                          </p:stCondLst>
                                        </p:cTn>
                                        <p:tgtEl>
                                          <p:spTgt spid="3">
                                            <p:txEl>
                                              <p:pRg st="2" end="2"/>
                                            </p:txEl>
                                          </p:spTgt>
                                        </p:tgtEl>
                                      </p:cBhvr>
                                      <p:to x="100000" y="90000"/>
                                    </p:animScale>
                                    <p:animScale>
                                      <p:cBhvr>
                                        <p:cTn id="51" dur="166" decel="50000">
                                          <p:stCondLst>
                                            <p:cond delay="1668"/>
                                          </p:stCondLst>
                                        </p:cTn>
                                        <p:tgtEl>
                                          <p:spTgt spid="3">
                                            <p:txEl>
                                              <p:pRg st="2" end="2"/>
                                            </p:txEl>
                                          </p:spTgt>
                                        </p:tgtEl>
                                      </p:cBhvr>
                                      <p:to x="100000" y="100000"/>
                                    </p:animScale>
                                    <p:animScale>
                                      <p:cBhvr>
                                        <p:cTn id="52" dur="26">
                                          <p:stCondLst>
                                            <p:cond delay="1808"/>
                                          </p:stCondLst>
                                        </p:cTn>
                                        <p:tgtEl>
                                          <p:spTgt spid="3">
                                            <p:txEl>
                                              <p:pRg st="2" end="2"/>
                                            </p:txEl>
                                          </p:spTgt>
                                        </p:tgtEl>
                                      </p:cBhvr>
                                      <p:to x="100000" y="95000"/>
                                    </p:animScale>
                                    <p:animScale>
                                      <p:cBhvr>
                                        <p:cTn id="53" dur="166" decel="50000">
                                          <p:stCondLst>
                                            <p:cond delay="1834"/>
                                          </p:stCondLst>
                                        </p:cTn>
                                        <p:tgtEl>
                                          <p:spTgt spid="3">
                                            <p:txEl>
                                              <p:pRg st="2" end="2"/>
                                            </p:txEl>
                                          </p:spTgt>
                                        </p:tgtEl>
                                      </p:cBhvr>
                                      <p:to x="100000" y="100000"/>
                                    </p:animScale>
                                  </p:childTnLst>
                                </p:cTn>
                              </p:par>
                            </p:childTnLst>
                          </p:cTn>
                        </p:par>
                      </p:childTnLst>
                    </p:cTn>
                  </p:par>
                  <p:par>
                    <p:cTn id="54" fill="hold">
                      <p:stCondLst>
                        <p:cond delay="indefinite"/>
                      </p:stCondLst>
                      <p:childTnLst>
                        <p:par>
                          <p:cTn id="55" fill="hold">
                            <p:stCondLst>
                              <p:cond delay="0"/>
                            </p:stCondLst>
                            <p:childTnLst>
                              <p:par>
                                <p:cTn id="56" presetID="8" presetClass="emph" presetSubtype="0" fill="hold" nodeType="clickEffect">
                                  <p:stCondLst>
                                    <p:cond delay="0"/>
                                  </p:stCondLst>
                                  <p:childTnLst>
                                    <p:animRot by="21600000">
                                      <p:cBhvr>
                                        <p:cTn id="57" dur="2000" fill="hold"/>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a:solidFill>
                  <a:srgbClr val="FFFF00"/>
                </a:solidFill>
              </a:rPr>
              <a:t>EMPIRICAL ANALYSIS</a:t>
            </a:r>
          </a:p>
        </p:txBody>
      </p:sp>
      <p:sp>
        <p:nvSpPr>
          <p:cNvPr id="3" name="Content Placeholder 2"/>
          <p:cNvSpPr>
            <a:spLocks noGrp="1"/>
          </p:cNvSpPr>
          <p:nvPr>
            <p:ph sz="quarter" idx="13"/>
          </p:nvPr>
        </p:nvSpPr>
        <p:spPr>
          <a:xfrm>
            <a:off x="395536" y="980728"/>
            <a:ext cx="8748464" cy="5544616"/>
          </a:xfrm>
        </p:spPr>
        <p:txBody>
          <a:bodyPr>
            <a:noAutofit/>
          </a:bodyPr>
          <a:lstStyle/>
          <a:p>
            <a:r>
              <a:rPr lang="id-ID" sz="2800" dirty="0"/>
              <a:t>Analisis empiris dalam HI lebih memusatkan perhatian pada </a:t>
            </a:r>
            <a:r>
              <a:rPr lang="id-ID" sz="2800" dirty="0">
                <a:solidFill>
                  <a:srgbClr val="00B0F0"/>
                </a:solidFill>
              </a:rPr>
              <a:t>realitas</a:t>
            </a:r>
            <a:r>
              <a:rPr lang="id-ID" sz="2800" dirty="0"/>
              <a:t> (fakta), bukan pada nilai (</a:t>
            </a:r>
            <a:r>
              <a:rPr lang="id-ID" sz="2800" i="1" dirty="0"/>
              <a:t>values</a:t>
            </a:r>
            <a:r>
              <a:rPr lang="id-ID" sz="2800" dirty="0"/>
              <a:t>). Memahami HI adalah kemampuan untuk mendeskripsikan, menjelaskan dan meramalkan </a:t>
            </a:r>
            <a:r>
              <a:rPr lang="id-ID" sz="2800" dirty="0">
                <a:solidFill>
                  <a:srgbClr val="00B0F0"/>
                </a:solidFill>
              </a:rPr>
              <a:t>realitas</a:t>
            </a:r>
            <a:r>
              <a:rPr lang="id-ID" sz="2800" dirty="0"/>
              <a:t> secara akurat.</a:t>
            </a:r>
          </a:p>
          <a:p>
            <a:r>
              <a:rPr lang="id-ID" sz="2800" dirty="0"/>
              <a:t>Analisis empiris berusaha </a:t>
            </a:r>
            <a:r>
              <a:rPr lang="id-ID" sz="2800" i="1" dirty="0"/>
              <a:t>to describe</a:t>
            </a:r>
            <a:r>
              <a:rPr lang="id-ID" sz="2800" dirty="0"/>
              <a:t>, </a:t>
            </a:r>
            <a:r>
              <a:rPr lang="id-ID" sz="2800" i="1" dirty="0"/>
              <a:t>to explain</a:t>
            </a:r>
            <a:r>
              <a:rPr lang="id-ID" sz="2800" dirty="0"/>
              <a:t>, dan </a:t>
            </a:r>
            <a:r>
              <a:rPr lang="id-ID" sz="2800" i="1" dirty="0"/>
              <a:t>to</a:t>
            </a:r>
            <a:r>
              <a:rPr lang="id-ID" sz="2800" dirty="0"/>
              <a:t> </a:t>
            </a:r>
            <a:r>
              <a:rPr lang="id-ID" sz="2800" i="1" dirty="0"/>
              <a:t>predic</a:t>
            </a:r>
            <a:r>
              <a:rPr lang="id-ID" sz="2800" dirty="0"/>
              <a:t>t regularitas yang ada dalam obyek, kejadian, atau kondisi.</a:t>
            </a:r>
          </a:p>
          <a:p>
            <a:r>
              <a:rPr lang="id-ID" sz="2800" dirty="0"/>
              <a:t>Sains bersifat obyektif (intersubyektif) dan dapat diverifikasi, maka analisis HI harus </a:t>
            </a:r>
            <a:r>
              <a:rPr lang="id-ID" sz="2800" i="1" dirty="0"/>
              <a:t>concern</a:t>
            </a:r>
            <a:r>
              <a:rPr lang="id-ID" sz="2800" dirty="0"/>
              <a:t> pada fakta-fakta yang langsung bisa diamati dan dikonfirmasi secara </a:t>
            </a:r>
            <a:r>
              <a:rPr lang="id-ID" sz="2800" i="1" dirty="0"/>
              <a:t>impartial</a:t>
            </a:r>
            <a:r>
              <a:rPr lang="id-ID" sz="2800" dirty="0"/>
              <a:t>.</a:t>
            </a:r>
          </a:p>
          <a:p>
            <a:r>
              <a:rPr lang="id-ID" sz="2800" dirty="0"/>
              <a:t>Nilai (</a:t>
            </a:r>
            <a:r>
              <a:rPr lang="id-ID" sz="2800" i="1" dirty="0"/>
              <a:t>values</a:t>
            </a:r>
            <a:r>
              <a:rPr lang="id-ID" sz="2800" dirty="0"/>
              <a:t>) dan moral dalam HI bersifat </a:t>
            </a:r>
            <a:r>
              <a:rPr lang="id-ID" sz="2800" i="1" dirty="0"/>
              <a:t>partial</a:t>
            </a:r>
            <a:r>
              <a:rPr lang="id-ID" sz="2800" dirty="0"/>
              <a:t> sehingga sulit dianalisis secara empiris.</a:t>
            </a:r>
          </a:p>
        </p:txBody>
      </p:sp>
    </p:spTree>
    <p:extLst>
      <p:ext uri="{BB962C8B-B14F-4D97-AF65-F5344CB8AC3E}">
        <p14:creationId xmlns:p14="http://schemas.microsoft.com/office/powerpoint/2010/main" val="127320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8" presetClass="emph" presetSubtype="0" fill="hold" nodeType="clickEffect">
                                  <p:stCondLst>
                                    <p:cond delay="0"/>
                                  </p:stCondLst>
                                  <p:childTnLst>
                                    <p:animRot by="21600000">
                                      <p:cBhvr>
                                        <p:cTn id="47" dur="2000" fill="hold"/>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pPr algn="ctr"/>
            <a:r>
              <a:rPr lang="id-ID" sz="4400" dirty="0">
                <a:solidFill>
                  <a:srgbClr val="FFFF00"/>
                </a:solidFill>
              </a:rPr>
              <a:t>POLICY ANALYSIS</a:t>
            </a:r>
          </a:p>
        </p:txBody>
      </p:sp>
      <p:sp>
        <p:nvSpPr>
          <p:cNvPr id="3" name="Content Placeholder 2"/>
          <p:cNvSpPr>
            <a:spLocks noGrp="1"/>
          </p:cNvSpPr>
          <p:nvPr>
            <p:ph sz="quarter" idx="13"/>
          </p:nvPr>
        </p:nvSpPr>
        <p:spPr>
          <a:xfrm>
            <a:off x="609600" y="1124744"/>
            <a:ext cx="8282880" cy="5472608"/>
          </a:xfrm>
        </p:spPr>
        <p:txBody>
          <a:bodyPr>
            <a:normAutofit fontScale="92500" lnSpcReduction="20000"/>
          </a:bodyPr>
          <a:lstStyle/>
          <a:p>
            <a:r>
              <a:rPr lang="id-ID" sz="3200" dirty="0"/>
              <a:t>Disamping perbedaan </a:t>
            </a:r>
            <a:r>
              <a:rPr lang="id-ID" sz="3200" i="1" dirty="0"/>
              <a:t>values</a:t>
            </a:r>
            <a:r>
              <a:rPr lang="id-ID" sz="3200" dirty="0"/>
              <a:t>, ada 2 hal lain yang menyebabkan </a:t>
            </a:r>
            <a:r>
              <a:rPr lang="id-ID" sz="3200" i="1" dirty="0"/>
              <a:t>disagreement</a:t>
            </a:r>
            <a:r>
              <a:rPr lang="id-ID" sz="3200" dirty="0"/>
              <a:t> dalam HI: perbedaan teori tentang realitas </a:t>
            </a:r>
            <a:r>
              <a:rPr lang="id-ID" sz="3200"/>
              <a:t>dan kelangkaan </a:t>
            </a:r>
            <a:r>
              <a:rPr lang="id-ID" sz="3200" dirty="0"/>
              <a:t>sumber daya (</a:t>
            </a:r>
            <a:r>
              <a:rPr lang="id-ID" sz="3200" i="1" dirty="0"/>
              <a:t>scarce resources</a:t>
            </a:r>
            <a:r>
              <a:rPr lang="id-ID" sz="3200" dirty="0"/>
              <a:t>).</a:t>
            </a:r>
          </a:p>
          <a:p>
            <a:r>
              <a:rPr lang="id-ID" sz="3200" dirty="0"/>
              <a:t>Ketiga hal tersebut menghasilkan situasi yang uncertainty atau sebuah dunia nyata (</a:t>
            </a:r>
            <a:r>
              <a:rPr lang="id-ID" sz="3200" i="1" dirty="0"/>
              <a:t>real world</a:t>
            </a:r>
            <a:r>
              <a:rPr lang="id-ID" sz="3200" dirty="0"/>
              <a:t>) tidak ideal. Situasi inilah yang disebut dengan </a:t>
            </a:r>
            <a:r>
              <a:rPr lang="id-ID" sz="3200" dirty="0">
                <a:solidFill>
                  <a:srgbClr val="00B0F0"/>
                </a:solidFill>
              </a:rPr>
              <a:t>“policy dilemma”.</a:t>
            </a:r>
          </a:p>
          <a:p>
            <a:r>
              <a:rPr lang="id-ID" sz="3200" dirty="0"/>
              <a:t>Analisis kebijakan (</a:t>
            </a:r>
            <a:r>
              <a:rPr lang="id-ID" sz="3200" i="1" dirty="0"/>
              <a:t>policy analysis</a:t>
            </a:r>
            <a:r>
              <a:rPr lang="id-ID" sz="3200" dirty="0"/>
              <a:t>) membahas tentang bagaimana negara-negara membuat pilihan kebijakan dalam situasi tersebut (</a:t>
            </a:r>
            <a:r>
              <a:rPr lang="id-ID" sz="3200" i="1" dirty="0">
                <a:solidFill>
                  <a:srgbClr val="00B0F0"/>
                </a:solidFill>
              </a:rPr>
              <a:t>choice under uncertainty</a:t>
            </a:r>
            <a:r>
              <a:rPr lang="id-ID" sz="3200" dirty="0"/>
              <a:t>).</a:t>
            </a:r>
          </a:p>
          <a:p>
            <a:r>
              <a:rPr lang="id-ID" sz="3200" dirty="0"/>
              <a:t>Policy analysis mengkombinasikan penggunaan analisis normatif dan analisis empiris.</a:t>
            </a:r>
          </a:p>
          <a:p>
            <a:endParaRPr lang="id-ID" sz="3200" dirty="0"/>
          </a:p>
        </p:txBody>
      </p:sp>
    </p:spTree>
    <p:extLst>
      <p:ext uri="{BB962C8B-B14F-4D97-AF65-F5344CB8AC3E}">
        <p14:creationId xmlns:p14="http://schemas.microsoft.com/office/powerpoint/2010/main" val="2111534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5"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anim calcmode="lin" valueType="num">
                                      <p:cBhvr>
                                        <p:cTn id="12"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3"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5"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2000"/>
                                        <p:tgtEl>
                                          <p:spTgt spid="3">
                                            <p:txEl>
                                              <p:pRg st="3" end="3"/>
                                            </p:txEl>
                                          </p:spTgt>
                                        </p:tgtEl>
                                      </p:cBhvr>
                                    </p:animEffect>
                                    <p:anim calcmode="lin" valueType="num">
                                      <p:cBhvr>
                                        <p:cTn id="35"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6"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b="1" dirty="0">
                <a:solidFill>
                  <a:srgbClr val="FFFF00"/>
                </a:solidFill>
              </a:rPr>
              <a:t>THANK YOU</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916832"/>
            <a:ext cx="5421621"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28859" y="5694233"/>
            <a:ext cx="5123326" cy="707886"/>
          </a:xfrm>
          <a:prstGeom prst="rect">
            <a:avLst/>
          </a:prstGeom>
          <a:noFill/>
        </p:spPr>
        <p:txBody>
          <a:bodyPr wrap="none" rtlCol="0">
            <a:spAutoFit/>
          </a:bodyPr>
          <a:lstStyle/>
          <a:p>
            <a:pPr algn="ctr"/>
            <a:r>
              <a:rPr lang="en-US" sz="4000" dirty="0">
                <a:solidFill>
                  <a:srgbClr val="FFFF00"/>
                </a:solidFill>
              </a:rPr>
              <a:t>DR. UMAR S. BAKRY, MA</a:t>
            </a:r>
          </a:p>
        </p:txBody>
      </p:sp>
    </p:spTree>
    <p:extLst>
      <p:ext uri="{BB962C8B-B14F-4D97-AF65-F5344CB8AC3E}">
        <p14:creationId xmlns:p14="http://schemas.microsoft.com/office/powerpoint/2010/main" val="2025687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23528" y="274638"/>
            <a:ext cx="8640960" cy="994122"/>
          </a:xfrm>
        </p:spPr>
        <p:txBody>
          <a:bodyPr/>
          <a:lstStyle/>
          <a:p>
            <a:pPr algn="ctr"/>
            <a:r>
              <a:rPr lang="id-ID" sz="2800" dirty="0">
                <a:solidFill>
                  <a:srgbClr val="FFFF00"/>
                </a:solidFill>
              </a:rPr>
              <a:t>RUANG LINGKUP studi HUBUNGAN INTERNASIONAL</a:t>
            </a:r>
            <a:br>
              <a:rPr lang="id-ID" sz="2800" dirty="0">
                <a:solidFill>
                  <a:srgbClr val="FFFF00"/>
                </a:solidFill>
              </a:rPr>
            </a:br>
            <a:r>
              <a:rPr lang="id-ID" sz="2800" dirty="0">
                <a:solidFill>
                  <a:srgbClr val="FFFF00"/>
                </a:solidFill>
              </a:rPr>
              <a:t>THE SCOPE OF INTERNATIONAL RELATIONS</a:t>
            </a:r>
          </a:p>
        </p:txBody>
      </p:sp>
      <p:sp>
        <p:nvSpPr>
          <p:cNvPr id="5" name="Content Placeholder 2"/>
          <p:cNvSpPr>
            <a:spLocks noGrp="1"/>
          </p:cNvSpPr>
          <p:nvPr>
            <p:ph sz="quarter" idx="13"/>
          </p:nvPr>
        </p:nvSpPr>
        <p:spPr>
          <a:xfrm>
            <a:off x="251520" y="1412776"/>
            <a:ext cx="8892480" cy="5184576"/>
          </a:xfrm>
        </p:spPr>
        <p:txBody>
          <a:bodyPr>
            <a:noAutofit/>
          </a:bodyPr>
          <a:lstStyle/>
          <a:p>
            <a:r>
              <a:rPr lang="en-US" sz="2800" dirty="0"/>
              <a:t>The scope of the study of IR comprehends globalization, state sovereignty, international security, ecological sustainability, nuclear proliferation, nationalism, economic development and global finance, terrorism and organized crime, human security, foreign interventionism, and human rights (Colombia Encyclopedia, 1993).</a:t>
            </a:r>
          </a:p>
          <a:p>
            <a:r>
              <a:rPr lang="en-US" sz="2700" dirty="0" err="1">
                <a:solidFill>
                  <a:srgbClr val="FFFF00"/>
                </a:solidFill>
              </a:rPr>
              <a:t>Ruang</a:t>
            </a:r>
            <a:r>
              <a:rPr lang="en-US" sz="2700" dirty="0">
                <a:solidFill>
                  <a:srgbClr val="FFFF00"/>
                </a:solidFill>
              </a:rPr>
              <a:t> </a:t>
            </a:r>
            <a:r>
              <a:rPr lang="en-US" sz="2700" dirty="0" err="1">
                <a:solidFill>
                  <a:srgbClr val="FFFF00"/>
                </a:solidFill>
              </a:rPr>
              <a:t>lingkup</a:t>
            </a:r>
            <a:r>
              <a:rPr lang="en-US" sz="2700" dirty="0">
                <a:solidFill>
                  <a:srgbClr val="FFFF00"/>
                </a:solidFill>
              </a:rPr>
              <a:t> </a:t>
            </a:r>
            <a:r>
              <a:rPr lang="en-US" sz="2700" dirty="0" err="1">
                <a:solidFill>
                  <a:srgbClr val="FFFF00"/>
                </a:solidFill>
              </a:rPr>
              <a:t>studi</a:t>
            </a:r>
            <a:r>
              <a:rPr lang="en-US" sz="2700" dirty="0">
                <a:solidFill>
                  <a:srgbClr val="FFFF00"/>
                </a:solidFill>
              </a:rPr>
              <a:t> </a:t>
            </a:r>
            <a:r>
              <a:rPr lang="en-US" sz="2700" dirty="0" err="1">
                <a:solidFill>
                  <a:srgbClr val="FFFF00"/>
                </a:solidFill>
              </a:rPr>
              <a:t>hubungan</a:t>
            </a:r>
            <a:r>
              <a:rPr lang="en-US" sz="2700" dirty="0">
                <a:solidFill>
                  <a:srgbClr val="FFFF00"/>
                </a:solidFill>
              </a:rPr>
              <a:t> </a:t>
            </a:r>
            <a:r>
              <a:rPr lang="en-US" sz="2700" dirty="0" err="1">
                <a:solidFill>
                  <a:srgbClr val="FFFF00"/>
                </a:solidFill>
              </a:rPr>
              <a:t>internasional</a:t>
            </a:r>
            <a:r>
              <a:rPr lang="en-US" sz="2700" dirty="0">
                <a:solidFill>
                  <a:srgbClr val="FFFF00"/>
                </a:solidFill>
              </a:rPr>
              <a:t> </a:t>
            </a:r>
            <a:r>
              <a:rPr lang="en-US" sz="2700" dirty="0" err="1">
                <a:solidFill>
                  <a:srgbClr val="FFFF00"/>
                </a:solidFill>
              </a:rPr>
              <a:t>meliputi</a:t>
            </a:r>
            <a:r>
              <a:rPr lang="en-US" sz="2700" dirty="0">
                <a:solidFill>
                  <a:srgbClr val="FFFF00"/>
                </a:solidFill>
              </a:rPr>
              <a:t> </a:t>
            </a:r>
            <a:r>
              <a:rPr lang="en-US" sz="2700" dirty="0" err="1">
                <a:solidFill>
                  <a:srgbClr val="FFFF00"/>
                </a:solidFill>
              </a:rPr>
              <a:t>globalisasi</a:t>
            </a:r>
            <a:r>
              <a:rPr lang="en-US" sz="2700" dirty="0">
                <a:solidFill>
                  <a:srgbClr val="FFFF00"/>
                </a:solidFill>
              </a:rPr>
              <a:t>, </a:t>
            </a:r>
            <a:r>
              <a:rPr lang="en-US" sz="2700" dirty="0" err="1">
                <a:solidFill>
                  <a:srgbClr val="FFFF00"/>
                </a:solidFill>
              </a:rPr>
              <a:t>kedaulatan</a:t>
            </a:r>
            <a:r>
              <a:rPr lang="en-US" sz="2700" dirty="0">
                <a:solidFill>
                  <a:srgbClr val="FFFF00"/>
                </a:solidFill>
              </a:rPr>
              <a:t> </a:t>
            </a:r>
            <a:r>
              <a:rPr lang="en-US" sz="2700" dirty="0" err="1">
                <a:solidFill>
                  <a:srgbClr val="FFFF00"/>
                </a:solidFill>
              </a:rPr>
              <a:t>negara</a:t>
            </a:r>
            <a:r>
              <a:rPr lang="en-US" sz="2700" dirty="0">
                <a:solidFill>
                  <a:srgbClr val="FFFF00"/>
                </a:solidFill>
              </a:rPr>
              <a:t>,  </a:t>
            </a:r>
            <a:r>
              <a:rPr lang="en-US" sz="2700" dirty="0" err="1">
                <a:solidFill>
                  <a:srgbClr val="FFFF00"/>
                </a:solidFill>
              </a:rPr>
              <a:t>keamanan</a:t>
            </a:r>
            <a:r>
              <a:rPr lang="en-US" sz="2700" dirty="0">
                <a:solidFill>
                  <a:srgbClr val="FFFF00"/>
                </a:solidFill>
              </a:rPr>
              <a:t> </a:t>
            </a:r>
            <a:r>
              <a:rPr lang="en-US" sz="2700" dirty="0" err="1">
                <a:solidFill>
                  <a:srgbClr val="FFFF00"/>
                </a:solidFill>
              </a:rPr>
              <a:t>internasional</a:t>
            </a:r>
            <a:r>
              <a:rPr lang="en-US" sz="2700" dirty="0">
                <a:solidFill>
                  <a:srgbClr val="FFFF00"/>
                </a:solidFill>
              </a:rPr>
              <a:t>, </a:t>
            </a:r>
            <a:r>
              <a:rPr lang="en-US" sz="2700" dirty="0" err="1">
                <a:solidFill>
                  <a:srgbClr val="FFFF00"/>
                </a:solidFill>
              </a:rPr>
              <a:t>keberlanjutan</a:t>
            </a:r>
            <a:r>
              <a:rPr lang="en-US" sz="2700" dirty="0">
                <a:solidFill>
                  <a:srgbClr val="FFFF00"/>
                </a:solidFill>
              </a:rPr>
              <a:t> </a:t>
            </a:r>
            <a:r>
              <a:rPr lang="en-US" sz="2700" dirty="0" err="1">
                <a:solidFill>
                  <a:srgbClr val="FFFF00"/>
                </a:solidFill>
              </a:rPr>
              <a:t>ekologis</a:t>
            </a:r>
            <a:r>
              <a:rPr lang="en-US" sz="2700" dirty="0">
                <a:solidFill>
                  <a:srgbClr val="FFFF00"/>
                </a:solidFill>
              </a:rPr>
              <a:t>, </a:t>
            </a:r>
            <a:r>
              <a:rPr lang="en-US" sz="2700" dirty="0" err="1">
                <a:solidFill>
                  <a:srgbClr val="FFFF00"/>
                </a:solidFill>
              </a:rPr>
              <a:t>proliferasi</a:t>
            </a:r>
            <a:r>
              <a:rPr lang="en-US" sz="2700" dirty="0">
                <a:solidFill>
                  <a:srgbClr val="FFFF00"/>
                </a:solidFill>
              </a:rPr>
              <a:t> </a:t>
            </a:r>
            <a:r>
              <a:rPr lang="en-US" sz="2700" dirty="0" err="1">
                <a:solidFill>
                  <a:srgbClr val="FFFF00"/>
                </a:solidFill>
              </a:rPr>
              <a:t>nuklir</a:t>
            </a:r>
            <a:r>
              <a:rPr lang="en-US" sz="2700" dirty="0">
                <a:solidFill>
                  <a:srgbClr val="FFFF00"/>
                </a:solidFill>
              </a:rPr>
              <a:t>, </a:t>
            </a:r>
            <a:r>
              <a:rPr lang="en-US" sz="2700" dirty="0" err="1">
                <a:solidFill>
                  <a:srgbClr val="FFFF00"/>
                </a:solidFill>
              </a:rPr>
              <a:t>nasionalisme</a:t>
            </a:r>
            <a:r>
              <a:rPr lang="en-US" sz="2700" dirty="0">
                <a:solidFill>
                  <a:srgbClr val="FFFF00"/>
                </a:solidFill>
              </a:rPr>
              <a:t>, </a:t>
            </a:r>
            <a:r>
              <a:rPr lang="en-US" sz="2700" dirty="0" err="1">
                <a:solidFill>
                  <a:srgbClr val="FFFF00"/>
                </a:solidFill>
              </a:rPr>
              <a:t>perkembangan</a:t>
            </a:r>
            <a:r>
              <a:rPr lang="en-US" sz="2700" dirty="0">
                <a:solidFill>
                  <a:srgbClr val="FFFF00"/>
                </a:solidFill>
              </a:rPr>
              <a:t> </a:t>
            </a:r>
            <a:r>
              <a:rPr lang="en-US" sz="2700" dirty="0" err="1">
                <a:solidFill>
                  <a:srgbClr val="FFFF00"/>
                </a:solidFill>
              </a:rPr>
              <a:t>eko-nomi</a:t>
            </a:r>
            <a:r>
              <a:rPr lang="en-US" sz="2700" dirty="0">
                <a:solidFill>
                  <a:srgbClr val="FFFF00"/>
                </a:solidFill>
              </a:rPr>
              <a:t> </a:t>
            </a:r>
            <a:r>
              <a:rPr lang="en-US" sz="2700" dirty="0" err="1">
                <a:solidFill>
                  <a:srgbClr val="FFFF00"/>
                </a:solidFill>
              </a:rPr>
              <a:t>dan</a:t>
            </a:r>
            <a:r>
              <a:rPr lang="en-US" sz="2700" dirty="0">
                <a:solidFill>
                  <a:srgbClr val="FFFF00"/>
                </a:solidFill>
              </a:rPr>
              <a:t> </a:t>
            </a:r>
            <a:r>
              <a:rPr lang="en-US" sz="2700" dirty="0" err="1">
                <a:solidFill>
                  <a:srgbClr val="FFFF00"/>
                </a:solidFill>
              </a:rPr>
              <a:t>keuangan</a:t>
            </a:r>
            <a:r>
              <a:rPr lang="en-US" sz="2700" dirty="0">
                <a:solidFill>
                  <a:srgbClr val="FFFF00"/>
                </a:solidFill>
              </a:rPr>
              <a:t> global, </a:t>
            </a:r>
            <a:r>
              <a:rPr lang="en-US" sz="2700" dirty="0" err="1">
                <a:solidFill>
                  <a:srgbClr val="FFFF00"/>
                </a:solidFill>
              </a:rPr>
              <a:t>terorisme</a:t>
            </a:r>
            <a:r>
              <a:rPr lang="en-US" sz="2700" dirty="0">
                <a:solidFill>
                  <a:srgbClr val="FFFF00"/>
                </a:solidFill>
              </a:rPr>
              <a:t> </a:t>
            </a:r>
            <a:r>
              <a:rPr lang="en-US" sz="2700" dirty="0" err="1">
                <a:solidFill>
                  <a:srgbClr val="FFFF00"/>
                </a:solidFill>
              </a:rPr>
              <a:t>dan</a:t>
            </a:r>
            <a:r>
              <a:rPr lang="en-US" sz="2700" dirty="0">
                <a:solidFill>
                  <a:srgbClr val="FFFF00"/>
                </a:solidFill>
              </a:rPr>
              <a:t> </a:t>
            </a:r>
            <a:r>
              <a:rPr lang="en-US" sz="2700" dirty="0" err="1">
                <a:solidFill>
                  <a:srgbClr val="FFFF00"/>
                </a:solidFill>
              </a:rPr>
              <a:t>kejahatan</a:t>
            </a:r>
            <a:r>
              <a:rPr lang="en-US" sz="2700" dirty="0">
                <a:solidFill>
                  <a:srgbClr val="FFFF00"/>
                </a:solidFill>
              </a:rPr>
              <a:t> </a:t>
            </a:r>
            <a:r>
              <a:rPr lang="en-US" sz="2700" dirty="0" err="1">
                <a:solidFill>
                  <a:srgbClr val="FFFF00"/>
                </a:solidFill>
              </a:rPr>
              <a:t>terorganisir</a:t>
            </a:r>
            <a:r>
              <a:rPr lang="en-US" sz="2700" dirty="0">
                <a:solidFill>
                  <a:srgbClr val="FFFF00"/>
                </a:solidFill>
              </a:rPr>
              <a:t>, </a:t>
            </a:r>
            <a:r>
              <a:rPr lang="en-US" sz="2700" dirty="0" err="1">
                <a:solidFill>
                  <a:srgbClr val="FFFF00"/>
                </a:solidFill>
              </a:rPr>
              <a:t>keamanan</a:t>
            </a:r>
            <a:r>
              <a:rPr lang="en-US" sz="2700" dirty="0">
                <a:solidFill>
                  <a:srgbClr val="FFFF00"/>
                </a:solidFill>
              </a:rPr>
              <a:t> </a:t>
            </a:r>
            <a:r>
              <a:rPr lang="en-US" sz="2700" dirty="0" err="1">
                <a:solidFill>
                  <a:srgbClr val="FFFF00"/>
                </a:solidFill>
              </a:rPr>
              <a:t>manusia</a:t>
            </a:r>
            <a:r>
              <a:rPr lang="en-US" sz="2700" dirty="0">
                <a:solidFill>
                  <a:srgbClr val="FFFF00"/>
                </a:solidFill>
              </a:rPr>
              <a:t>, </a:t>
            </a:r>
            <a:r>
              <a:rPr lang="en-US" sz="2700" dirty="0" err="1">
                <a:solidFill>
                  <a:srgbClr val="FFFF00"/>
                </a:solidFill>
              </a:rPr>
              <a:t>intervensi</a:t>
            </a:r>
            <a:r>
              <a:rPr lang="en-US" sz="2700" dirty="0">
                <a:solidFill>
                  <a:srgbClr val="FFFF00"/>
                </a:solidFill>
              </a:rPr>
              <a:t> </a:t>
            </a:r>
            <a:r>
              <a:rPr lang="en-US" sz="2700" dirty="0" err="1">
                <a:solidFill>
                  <a:srgbClr val="FFFF00"/>
                </a:solidFill>
              </a:rPr>
              <a:t>asing</a:t>
            </a:r>
            <a:r>
              <a:rPr lang="en-US" sz="2700" dirty="0">
                <a:solidFill>
                  <a:srgbClr val="FFFF00"/>
                </a:solidFill>
              </a:rPr>
              <a:t>, </a:t>
            </a:r>
            <a:r>
              <a:rPr lang="en-US" sz="2700" dirty="0" err="1">
                <a:solidFill>
                  <a:srgbClr val="FFFF00"/>
                </a:solidFill>
              </a:rPr>
              <a:t>dan</a:t>
            </a:r>
            <a:r>
              <a:rPr lang="en-US" sz="2700" dirty="0">
                <a:solidFill>
                  <a:srgbClr val="FFFF00"/>
                </a:solidFill>
              </a:rPr>
              <a:t> </a:t>
            </a:r>
            <a:r>
              <a:rPr lang="en-US" sz="2700" dirty="0" err="1">
                <a:solidFill>
                  <a:srgbClr val="FFFF00"/>
                </a:solidFill>
              </a:rPr>
              <a:t>hak</a:t>
            </a:r>
            <a:r>
              <a:rPr lang="en-US" sz="2700" dirty="0">
                <a:solidFill>
                  <a:srgbClr val="FFFF00"/>
                </a:solidFill>
              </a:rPr>
              <a:t> </a:t>
            </a:r>
            <a:r>
              <a:rPr lang="en-US" sz="2700" dirty="0" err="1">
                <a:solidFill>
                  <a:srgbClr val="FFFF00"/>
                </a:solidFill>
              </a:rPr>
              <a:t>asasi</a:t>
            </a:r>
            <a:r>
              <a:rPr lang="en-US" sz="2700" dirty="0">
                <a:solidFill>
                  <a:srgbClr val="FFFF00"/>
                </a:solidFill>
              </a:rPr>
              <a:t> </a:t>
            </a:r>
            <a:r>
              <a:rPr lang="en-US" sz="2700" dirty="0" err="1">
                <a:solidFill>
                  <a:srgbClr val="FFFF00"/>
                </a:solidFill>
              </a:rPr>
              <a:t>manusia</a:t>
            </a:r>
            <a:r>
              <a:rPr lang="en-US" sz="2700" dirty="0"/>
              <a:t>.</a:t>
            </a:r>
          </a:p>
        </p:txBody>
      </p:sp>
    </p:spTree>
    <p:extLst>
      <p:ext uri="{BB962C8B-B14F-4D97-AF65-F5344CB8AC3E}">
        <p14:creationId xmlns:p14="http://schemas.microsoft.com/office/powerpoint/2010/main" val="3899395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2000" fill="hold"/>
                                        <p:tgtEl>
                                          <p:spTgt spid="5">
                                            <p:txEl>
                                              <p:pRg st="0" end="0"/>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nodeType="clickEffect">
                                  <p:stCondLst>
                                    <p:cond delay="0"/>
                                  </p:stCondLst>
                                  <p:childTnLst>
                                    <p:animRot by="21600000">
                                      <p:cBhvr>
                                        <p:cTn id="17" dur="2000" fill="hold"/>
                                        <p:tgtEl>
                                          <p:spTgt spid="5">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640960" cy="994122"/>
          </a:xfrm>
        </p:spPr>
        <p:txBody>
          <a:bodyPr/>
          <a:lstStyle/>
          <a:p>
            <a:pPr algn="ctr"/>
            <a:r>
              <a:rPr lang="id-ID" sz="2800" dirty="0">
                <a:solidFill>
                  <a:srgbClr val="FFFF00"/>
                </a:solidFill>
              </a:rPr>
              <a:t>RUANG LINGKUP studi HUBUNGAN INTERNASIONAL</a:t>
            </a:r>
            <a:br>
              <a:rPr lang="id-ID" sz="2800" dirty="0">
                <a:solidFill>
                  <a:srgbClr val="FFFF00"/>
                </a:solidFill>
              </a:rPr>
            </a:br>
            <a:r>
              <a:rPr lang="id-ID" sz="2800" dirty="0">
                <a:solidFill>
                  <a:srgbClr val="FFFF00"/>
                </a:solidFill>
              </a:rPr>
              <a:t>THE SCOPE OF INTERNATIONAL RELATIONS</a:t>
            </a:r>
          </a:p>
        </p:txBody>
      </p:sp>
      <p:sp>
        <p:nvSpPr>
          <p:cNvPr id="3" name="Content Placeholder 2"/>
          <p:cNvSpPr>
            <a:spLocks noGrp="1"/>
          </p:cNvSpPr>
          <p:nvPr>
            <p:ph sz="quarter" idx="13"/>
          </p:nvPr>
        </p:nvSpPr>
        <p:spPr>
          <a:xfrm>
            <a:off x="251520" y="1412776"/>
            <a:ext cx="8892480" cy="5184576"/>
          </a:xfrm>
        </p:spPr>
        <p:txBody>
          <a:bodyPr>
            <a:normAutofit fontScale="92500" lnSpcReduction="20000"/>
          </a:bodyPr>
          <a:lstStyle/>
          <a:p>
            <a:r>
              <a:rPr lang="id-ID" sz="3300" dirty="0"/>
              <a:t>Wars, international conferences, diplomacy, Olympic Games, espionage, trade, foreign aid, immigration, tourism, hijacking, world-wide epidemics, violent revolutions –all these phenomena fall within the expanding scope of the discipline of International Relations (Coulumbis &amp; Wolfe, 1981).</a:t>
            </a:r>
          </a:p>
          <a:p>
            <a:r>
              <a:rPr lang="id-ID" sz="3300" dirty="0">
                <a:solidFill>
                  <a:srgbClr val="FFFF00"/>
                </a:solidFill>
              </a:rPr>
              <a:t>Perang, konferensi internasional, diplomasi, pertandingan Olimpiade, spionase, perdagangan, bantuan luar negeri, imigrasi, pariwisata, pembajakan, penyakit menular, revolusi dengan kekerasan –semua fenomena ini berada dalam ruang lingkup disiplin Hubungan Internasional</a:t>
            </a:r>
            <a:r>
              <a:rPr lang="id-ID" sz="3200" dirty="0"/>
              <a:t>.</a:t>
            </a:r>
          </a:p>
        </p:txBody>
      </p:sp>
    </p:spTree>
    <p:extLst>
      <p:ext uri="{BB962C8B-B14F-4D97-AF65-F5344CB8AC3E}">
        <p14:creationId xmlns:p14="http://schemas.microsoft.com/office/powerpoint/2010/main" val="3834452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8" presetClass="emph" presetSubtype="0" fill="hold" nodeType="clickEffect">
                                  <p:stCondLst>
                                    <p:cond delay="0"/>
                                  </p:stCondLst>
                                  <p:childTnLst>
                                    <p:animRot by="21600000">
                                      <p:cBhvr>
                                        <p:cTn id="31" dur="2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74638"/>
            <a:ext cx="7924800" cy="1066130"/>
          </a:xfrm>
        </p:spPr>
        <p:txBody>
          <a:bodyPr/>
          <a:lstStyle/>
          <a:p>
            <a:pPr algn="ctr"/>
            <a:r>
              <a:rPr lang="id-ID" dirty="0">
                <a:solidFill>
                  <a:srgbClr val="FFFF00"/>
                </a:solidFill>
              </a:rPr>
              <a:t>ISU-ISU KONTEMPORER DALAM STUDI HI</a:t>
            </a:r>
            <a:br>
              <a:rPr lang="id-ID" dirty="0">
                <a:solidFill>
                  <a:srgbClr val="FFFF00"/>
                </a:solidFill>
              </a:rPr>
            </a:br>
            <a:r>
              <a:rPr lang="id-ID" dirty="0">
                <a:solidFill>
                  <a:srgbClr val="FFFF00"/>
                </a:solidFill>
              </a:rPr>
              <a:t>CONTEMPORARY ISSUES IN THE STUDY OF IR</a:t>
            </a:r>
          </a:p>
        </p:txBody>
      </p:sp>
      <p:sp>
        <p:nvSpPr>
          <p:cNvPr id="5" name="Content Placeholder 2"/>
          <p:cNvSpPr>
            <a:spLocks noGrp="1"/>
          </p:cNvSpPr>
          <p:nvPr>
            <p:ph sz="quarter" idx="13"/>
          </p:nvPr>
        </p:nvSpPr>
        <p:spPr>
          <a:xfrm>
            <a:off x="467544" y="1556792"/>
            <a:ext cx="8424936" cy="5040560"/>
          </a:xfrm>
        </p:spPr>
        <p:txBody>
          <a:bodyPr>
            <a:normAutofit lnSpcReduction="10000"/>
          </a:bodyPr>
          <a:lstStyle/>
          <a:p>
            <a:r>
              <a:rPr lang="id-ID" sz="3200" dirty="0"/>
              <a:t>Disamping isu-isu konvensional yang masih aktual seperti soal konflik dan kerjasama (atau </a:t>
            </a:r>
            <a:r>
              <a:rPr lang="id-ID" sz="3200" i="1" dirty="0"/>
              <a:t>peace and wars</a:t>
            </a:r>
            <a:r>
              <a:rPr lang="id-ID" sz="3200" dirty="0"/>
              <a:t>) yang dipandang dari perspektif politik internasional dan politik luar negeri, studi HI juga membahas isu-isu kontemporer seperti: masalah terorisme, HAM,  masalah gender, </a:t>
            </a:r>
            <a:r>
              <a:rPr lang="id-ID" sz="3200" i="1" dirty="0"/>
              <a:t>human trafficking</a:t>
            </a:r>
            <a:r>
              <a:rPr lang="id-ID" sz="3200" dirty="0"/>
              <a:t>, lingkungan hidup (</a:t>
            </a:r>
            <a:r>
              <a:rPr lang="id-ID" sz="3200" i="1" dirty="0"/>
              <a:t>environmental issues</a:t>
            </a:r>
            <a:r>
              <a:rPr lang="id-ID" sz="3200" dirty="0"/>
              <a:t>), kejahatan transnasional, perdagangan bebas dan regionalisme ekonomi, globalisasi, isu kemiskinan, alih teknologi, masalah kesehatan (penyakit menular), masalah revolusi informasi dan internet.   </a:t>
            </a:r>
          </a:p>
        </p:txBody>
      </p:sp>
    </p:spTree>
    <p:extLst>
      <p:ext uri="{BB962C8B-B14F-4D97-AF65-F5344CB8AC3E}">
        <p14:creationId xmlns:p14="http://schemas.microsoft.com/office/powerpoint/2010/main" val="323452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80">
                                          <p:stCondLst>
                                            <p:cond delay="0"/>
                                          </p:stCondLst>
                                        </p:cTn>
                                        <p:tgtEl>
                                          <p:spTgt spid="5">
                                            <p:txEl>
                                              <p:pRg st="0" end="0"/>
                                            </p:txEl>
                                          </p:spTgt>
                                        </p:tgtEl>
                                      </p:cBhvr>
                                    </p:animEffect>
                                    <p:anim calcmode="lin" valueType="num">
                                      <p:cBhvr>
                                        <p:cTn id="15"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xEl>
                                              <p:pRg st="0" end="0"/>
                                            </p:txEl>
                                          </p:spTgt>
                                        </p:tgtEl>
                                      </p:cBhvr>
                                      <p:to x="100000" y="60000"/>
                                    </p:animScale>
                                    <p:animScale>
                                      <p:cBhvr>
                                        <p:cTn id="21" dur="166" decel="50000">
                                          <p:stCondLst>
                                            <p:cond delay="676"/>
                                          </p:stCondLst>
                                        </p:cTn>
                                        <p:tgtEl>
                                          <p:spTgt spid="5">
                                            <p:txEl>
                                              <p:pRg st="0" end="0"/>
                                            </p:txEl>
                                          </p:spTgt>
                                        </p:tgtEl>
                                      </p:cBhvr>
                                      <p:to x="100000" y="100000"/>
                                    </p:animScale>
                                    <p:animScale>
                                      <p:cBhvr>
                                        <p:cTn id="22" dur="26">
                                          <p:stCondLst>
                                            <p:cond delay="1312"/>
                                          </p:stCondLst>
                                        </p:cTn>
                                        <p:tgtEl>
                                          <p:spTgt spid="5">
                                            <p:txEl>
                                              <p:pRg st="0" end="0"/>
                                            </p:txEl>
                                          </p:spTgt>
                                        </p:tgtEl>
                                      </p:cBhvr>
                                      <p:to x="100000" y="80000"/>
                                    </p:animScale>
                                    <p:animScale>
                                      <p:cBhvr>
                                        <p:cTn id="23" dur="166" decel="50000">
                                          <p:stCondLst>
                                            <p:cond delay="1338"/>
                                          </p:stCondLst>
                                        </p:cTn>
                                        <p:tgtEl>
                                          <p:spTgt spid="5">
                                            <p:txEl>
                                              <p:pRg st="0" end="0"/>
                                            </p:txEl>
                                          </p:spTgt>
                                        </p:tgtEl>
                                      </p:cBhvr>
                                      <p:to x="100000" y="100000"/>
                                    </p:animScale>
                                    <p:animScale>
                                      <p:cBhvr>
                                        <p:cTn id="24" dur="26">
                                          <p:stCondLst>
                                            <p:cond delay="1642"/>
                                          </p:stCondLst>
                                        </p:cTn>
                                        <p:tgtEl>
                                          <p:spTgt spid="5">
                                            <p:txEl>
                                              <p:pRg st="0" end="0"/>
                                            </p:txEl>
                                          </p:spTgt>
                                        </p:tgtEl>
                                      </p:cBhvr>
                                      <p:to x="100000" y="90000"/>
                                    </p:animScale>
                                    <p:animScale>
                                      <p:cBhvr>
                                        <p:cTn id="25" dur="166" decel="50000">
                                          <p:stCondLst>
                                            <p:cond delay="1668"/>
                                          </p:stCondLst>
                                        </p:cTn>
                                        <p:tgtEl>
                                          <p:spTgt spid="5">
                                            <p:txEl>
                                              <p:pRg st="0" end="0"/>
                                            </p:txEl>
                                          </p:spTgt>
                                        </p:tgtEl>
                                      </p:cBhvr>
                                      <p:to x="100000" y="100000"/>
                                    </p:animScale>
                                    <p:animScale>
                                      <p:cBhvr>
                                        <p:cTn id="26" dur="26">
                                          <p:stCondLst>
                                            <p:cond delay="1808"/>
                                          </p:stCondLst>
                                        </p:cTn>
                                        <p:tgtEl>
                                          <p:spTgt spid="5">
                                            <p:txEl>
                                              <p:pRg st="0" end="0"/>
                                            </p:txEl>
                                          </p:spTgt>
                                        </p:tgtEl>
                                      </p:cBhvr>
                                      <p:to x="100000" y="95000"/>
                                    </p:animScale>
                                    <p:animScale>
                                      <p:cBhvr>
                                        <p:cTn id="27"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74638"/>
            <a:ext cx="7924800" cy="1138138"/>
          </a:xfrm>
        </p:spPr>
        <p:txBody>
          <a:bodyPr/>
          <a:lstStyle/>
          <a:p>
            <a:pPr algn="ctr"/>
            <a:r>
              <a:rPr lang="id-ID" dirty="0">
                <a:solidFill>
                  <a:srgbClr val="FFFF00"/>
                </a:solidFill>
              </a:rPr>
              <a:t>MENGAPA PERLU MEMPELAJARI STUDI HI?</a:t>
            </a:r>
            <a:br>
              <a:rPr lang="id-ID" dirty="0">
                <a:solidFill>
                  <a:srgbClr val="FFFF00"/>
                </a:solidFill>
              </a:rPr>
            </a:br>
            <a:r>
              <a:rPr lang="id-ID" dirty="0">
                <a:solidFill>
                  <a:srgbClr val="FFFF00"/>
                </a:solidFill>
              </a:rPr>
              <a:t>(</a:t>
            </a:r>
            <a:r>
              <a:rPr lang="id-ID" sz="2400" dirty="0">
                <a:solidFill>
                  <a:srgbClr val="FFFF00"/>
                </a:solidFill>
              </a:rPr>
              <a:t>why should we study international Relations</a:t>
            </a:r>
            <a:r>
              <a:rPr lang="id-ID" dirty="0">
                <a:solidFill>
                  <a:srgbClr val="FFFF00"/>
                </a:solidFill>
              </a:rPr>
              <a:t>)?</a:t>
            </a:r>
          </a:p>
        </p:txBody>
      </p:sp>
      <p:sp>
        <p:nvSpPr>
          <p:cNvPr id="5" name="Content Placeholder 2"/>
          <p:cNvSpPr>
            <a:spLocks noGrp="1"/>
          </p:cNvSpPr>
          <p:nvPr>
            <p:ph sz="quarter" idx="13"/>
          </p:nvPr>
        </p:nvSpPr>
        <p:spPr>
          <a:xfrm>
            <a:off x="467544" y="1628800"/>
            <a:ext cx="8568952" cy="4896544"/>
          </a:xfrm>
        </p:spPr>
        <p:txBody>
          <a:bodyPr>
            <a:normAutofit/>
          </a:bodyPr>
          <a:lstStyle/>
          <a:p>
            <a:r>
              <a:rPr lang="id-ID" sz="3200" dirty="0"/>
              <a:t>International relations somehow affect our lives in important ways (HI dalam banyak hal berpengaruh terhadap kepentingan kehidupan kita).</a:t>
            </a:r>
          </a:p>
          <a:p>
            <a:r>
              <a:rPr lang="id-ID" sz="3200" dirty="0"/>
              <a:t>We want to understand international relations better (kita ingin memahami HI secara lebih baik/dalam).</a:t>
            </a:r>
          </a:p>
          <a:p>
            <a:r>
              <a:rPr lang="id-ID" sz="3200" dirty="0"/>
              <a:t>We want to manage international relations more effectively (kita ingin mengelola hubungan internasional secara lebih efektif). </a:t>
            </a:r>
          </a:p>
        </p:txBody>
      </p:sp>
    </p:spTree>
    <p:extLst>
      <p:ext uri="{BB962C8B-B14F-4D97-AF65-F5344CB8AC3E}">
        <p14:creationId xmlns:p14="http://schemas.microsoft.com/office/powerpoint/2010/main" val="4124991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p:cTn id="11"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Effect transition="in" filter="wipe(down)">
                                      <p:cBhvr>
                                        <p:cTn id="25" dur="580">
                                          <p:stCondLst>
                                            <p:cond delay="0"/>
                                          </p:stCondLst>
                                        </p:cTn>
                                        <p:tgtEl>
                                          <p:spTgt spid="5">
                                            <p:txEl>
                                              <p:pRg st="2" end="2"/>
                                            </p:txEl>
                                          </p:spTgt>
                                        </p:tgtEl>
                                      </p:cBhvr>
                                    </p:animEffect>
                                    <p:anim calcmode="lin" valueType="num">
                                      <p:cBhvr>
                                        <p:cTn id="26" dur="1822" tmFilter="0,0; 0.14,0.36; 0.43,0.73; 0.71,0.91; 1.0,1.0">
                                          <p:stCondLst>
                                            <p:cond delay="0"/>
                                          </p:stCondLst>
                                        </p:cTn>
                                        <p:tgtEl>
                                          <p:spTgt spid="5">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xEl>
                                              <p:pRg st="2" end="2"/>
                                            </p:txEl>
                                          </p:spTgt>
                                        </p:tgtEl>
                                      </p:cBhvr>
                                      <p:to x="100000" y="60000"/>
                                    </p:animScale>
                                    <p:animScale>
                                      <p:cBhvr>
                                        <p:cTn id="32" dur="166" decel="50000">
                                          <p:stCondLst>
                                            <p:cond delay="676"/>
                                          </p:stCondLst>
                                        </p:cTn>
                                        <p:tgtEl>
                                          <p:spTgt spid="5">
                                            <p:txEl>
                                              <p:pRg st="2" end="2"/>
                                            </p:txEl>
                                          </p:spTgt>
                                        </p:tgtEl>
                                      </p:cBhvr>
                                      <p:to x="100000" y="100000"/>
                                    </p:animScale>
                                    <p:animScale>
                                      <p:cBhvr>
                                        <p:cTn id="33" dur="26">
                                          <p:stCondLst>
                                            <p:cond delay="1312"/>
                                          </p:stCondLst>
                                        </p:cTn>
                                        <p:tgtEl>
                                          <p:spTgt spid="5">
                                            <p:txEl>
                                              <p:pRg st="2" end="2"/>
                                            </p:txEl>
                                          </p:spTgt>
                                        </p:tgtEl>
                                      </p:cBhvr>
                                      <p:to x="100000" y="80000"/>
                                    </p:animScale>
                                    <p:animScale>
                                      <p:cBhvr>
                                        <p:cTn id="34" dur="166" decel="50000">
                                          <p:stCondLst>
                                            <p:cond delay="1338"/>
                                          </p:stCondLst>
                                        </p:cTn>
                                        <p:tgtEl>
                                          <p:spTgt spid="5">
                                            <p:txEl>
                                              <p:pRg st="2" end="2"/>
                                            </p:txEl>
                                          </p:spTgt>
                                        </p:tgtEl>
                                      </p:cBhvr>
                                      <p:to x="100000" y="100000"/>
                                    </p:animScale>
                                    <p:animScale>
                                      <p:cBhvr>
                                        <p:cTn id="35" dur="26">
                                          <p:stCondLst>
                                            <p:cond delay="1642"/>
                                          </p:stCondLst>
                                        </p:cTn>
                                        <p:tgtEl>
                                          <p:spTgt spid="5">
                                            <p:txEl>
                                              <p:pRg st="2" end="2"/>
                                            </p:txEl>
                                          </p:spTgt>
                                        </p:tgtEl>
                                      </p:cBhvr>
                                      <p:to x="100000" y="90000"/>
                                    </p:animScale>
                                    <p:animScale>
                                      <p:cBhvr>
                                        <p:cTn id="36" dur="166" decel="50000">
                                          <p:stCondLst>
                                            <p:cond delay="1668"/>
                                          </p:stCondLst>
                                        </p:cTn>
                                        <p:tgtEl>
                                          <p:spTgt spid="5">
                                            <p:txEl>
                                              <p:pRg st="2" end="2"/>
                                            </p:txEl>
                                          </p:spTgt>
                                        </p:tgtEl>
                                      </p:cBhvr>
                                      <p:to x="100000" y="100000"/>
                                    </p:animScale>
                                    <p:animScale>
                                      <p:cBhvr>
                                        <p:cTn id="37" dur="26">
                                          <p:stCondLst>
                                            <p:cond delay="1808"/>
                                          </p:stCondLst>
                                        </p:cTn>
                                        <p:tgtEl>
                                          <p:spTgt spid="5">
                                            <p:txEl>
                                              <p:pRg st="2" end="2"/>
                                            </p:txEl>
                                          </p:spTgt>
                                        </p:tgtEl>
                                      </p:cBhvr>
                                      <p:to x="100000" y="95000"/>
                                    </p:animScale>
                                    <p:animScale>
                                      <p:cBhvr>
                                        <p:cTn id="38" dur="166" decel="50000">
                                          <p:stCondLst>
                                            <p:cond delay="1834"/>
                                          </p:stCondLst>
                                        </p:cTn>
                                        <p:tgtEl>
                                          <p:spTgt spid="5">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a:solidFill>
                  <a:srgbClr val="FFFF00"/>
                </a:solidFill>
              </a:rPr>
              <a:t>THE ASSUMPTIONS OF IMPORTANCE </a:t>
            </a:r>
            <a:br>
              <a:rPr lang="id-ID" dirty="0">
                <a:solidFill>
                  <a:srgbClr val="FFFF00"/>
                </a:solidFill>
              </a:rPr>
            </a:br>
            <a:r>
              <a:rPr lang="id-ID" dirty="0">
                <a:solidFill>
                  <a:srgbClr val="FFFF00"/>
                </a:solidFill>
              </a:rPr>
              <a:t>(ASUMSI BAHWA HI PENTING BAGI HIDUP KITA)</a:t>
            </a:r>
          </a:p>
        </p:txBody>
      </p:sp>
      <p:sp>
        <p:nvSpPr>
          <p:cNvPr id="3" name="Content Placeholder 2"/>
          <p:cNvSpPr>
            <a:spLocks noGrp="1"/>
          </p:cNvSpPr>
          <p:nvPr>
            <p:ph sz="quarter" idx="13"/>
          </p:nvPr>
        </p:nvSpPr>
        <p:spPr>
          <a:xfrm>
            <a:off x="609600" y="1556792"/>
            <a:ext cx="8282880" cy="4968552"/>
          </a:xfrm>
        </p:spPr>
        <p:txBody>
          <a:bodyPr>
            <a:normAutofit lnSpcReduction="10000"/>
          </a:bodyPr>
          <a:lstStyle/>
          <a:p>
            <a:r>
              <a:rPr lang="id-ID" sz="3200" dirty="0"/>
              <a:t>Krisis ekonomi di Amerika atau menguatnya kurs US $, berpengaruh terhadap kondisi ekonomi Indonesia, harga barang-barang naik.</a:t>
            </a:r>
          </a:p>
          <a:p>
            <a:r>
              <a:rPr lang="id-ID" sz="3200" dirty="0"/>
              <a:t>Krisis di Timur Tengah membuat harga minyak dunia naik, dampaknya harga minyak di dalam negeri juga naik, gilirannya harga-harga juga naik.</a:t>
            </a:r>
          </a:p>
          <a:p>
            <a:r>
              <a:rPr lang="id-ID" sz="3200" dirty="0"/>
              <a:t>Keputusan pemerintah menandatangani kerjasama free-trade dengan China dapat berdampak pada bangkrutnya industri di dalam negeri, pengaruhnya bisa terjadi PHK di mana-mana.</a:t>
            </a:r>
          </a:p>
        </p:txBody>
      </p:sp>
    </p:spTree>
    <p:extLst>
      <p:ext uri="{BB962C8B-B14F-4D97-AF65-F5344CB8AC3E}">
        <p14:creationId xmlns:p14="http://schemas.microsoft.com/office/powerpoint/2010/main" val="283460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mph" presetSubtype="0" fill="hold" nodeType="clickEffect">
                                  <p:stCondLst>
                                    <p:cond delay="0"/>
                                  </p:stCondLst>
                                  <p:childTnLst>
                                    <p:animRot by="21600000">
                                      <p:cBhvr>
                                        <p:cTn id="39"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a:solidFill>
                  <a:srgbClr val="FFFF00"/>
                </a:solidFill>
              </a:rPr>
              <a:t>THE ASSUMPTION OF UNDERSTANDABILITY (ASUMSI HI PERLU DIPAHAMI LEBIH BAIK LAGI)</a:t>
            </a:r>
          </a:p>
        </p:txBody>
      </p:sp>
      <p:sp>
        <p:nvSpPr>
          <p:cNvPr id="3" name="Content Placeholder 2"/>
          <p:cNvSpPr>
            <a:spLocks noGrp="1"/>
          </p:cNvSpPr>
          <p:nvPr>
            <p:ph sz="quarter" idx="13"/>
          </p:nvPr>
        </p:nvSpPr>
        <p:spPr>
          <a:xfrm>
            <a:off x="609600" y="1600200"/>
            <a:ext cx="8354888" cy="4925144"/>
          </a:xfrm>
        </p:spPr>
        <p:txBody>
          <a:bodyPr>
            <a:normAutofit fontScale="92500" lnSpcReduction="20000"/>
          </a:bodyPr>
          <a:lstStyle/>
          <a:p>
            <a:r>
              <a:rPr lang="id-ID" sz="3200" dirty="0"/>
              <a:t>Kendati para ahli telah membuat banyak loncatan besar dalam mengakumulasi pemahaman teoritis dan bukti-bukti empiris tentang HI, tapi kita masih jauh untuk memperoleh pengetahuan yang sempurna tentang HI.</a:t>
            </a:r>
          </a:p>
          <a:p>
            <a:r>
              <a:rPr lang="id-ID" sz="3200" dirty="0"/>
              <a:t>HI masih memiliki banyak keterbatasan untuk dapat disebut sains: para ahli masih melahirkan banyak interpretasi terhadap fakta yang sama, fakta-fakta HI bersifat “do not speak for themselves”.</a:t>
            </a:r>
          </a:p>
          <a:p>
            <a:r>
              <a:rPr lang="id-ID" sz="3200" dirty="0"/>
              <a:t>Kegagalan studi HI memperhitungkan berakhirnya Perang Dingin semakin menegaskan kepada kita tentang perlunya memahami HI lebih baik lagi.</a:t>
            </a:r>
          </a:p>
        </p:txBody>
      </p:sp>
    </p:spTree>
    <p:extLst>
      <p:ext uri="{BB962C8B-B14F-4D97-AF65-F5344CB8AC3E}">
        <p14:creationId xmlns:p14="http://schemas.microsoft.com/office/powerpoint/2010/main" val="316671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nodeType="clickEffect">
                                  <p:stCondLst>
                                    <p:cond delay="0"/>
                                  </p:stCondLst>
                                  <p:childTnLst>
                                    <p:animRot by="21600000">
                                      <p:cBhvr>
                                        <p:cTn id="21" dur="2000" fill="hold"/>
                                        <p:tgtEl>
                                          <p:spTgt spid="3">
                                            <p:txEl>
                                              <p:pRg st="1" end="1"/>
                                            </p:txEl>
                                          </p:spTgt>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a:solidFill>
                  <a:srgbClr val="FFFF00"/>
                </a:solidFill>
              </a:rPr>
              <a:t>THE ASSUMPTION OF CONTROLLABILITY (ASUMSI HI PERLU KITA MANAGE/KONTROL)</a:t>
            </a:r>
          </a:p>
        </p:txBody>
      </p:sp>
      <p:sp>
        <p:nvSpPr>
          <p:cNvPr id="3" name="Content Placeholder 2"/>
          <p:cNvSpPr>
            <a:spLocks noGrp="1"/>
          </p:cNvSpPr>
          <p:nvPr>
            <p:ph sz="quarter" idx="13"/>
          </p:nvPr>
        </p:nvSpPr>
        <p:spPr>
          <a:xfrm>
            <a:off x="467544" y="1556792"/>
            <a:ext cx="8424936" cy="4968552"/>
          </a:xfrm>
        </p:spPr>
        <p:txBody>
          <a:bodyPr>
            <a:normAutofit/>
          </a:bodyPr>
          <a:lstStyle/>
          <a:p>
            <a:r>
              <a:rPr lang="id-ID" sz="3200" dirty="0"/>
              <a:t>Mengapa HI perlu kita kontrol? Sedikitnya ada dua alasan yang mendasari:</a:t>
            </a:r>
          </a:p>
          <a:p>
            <a:pPr marL="514350" indent="-514350">
              <a:buFont typeface="+mj-lt"/>
              <a:buAutoNum type="arabicPeriod"/>
            </a:pPr>
            <a:r>
              <a:rPr lang="id-ID" sz="3200" dirty="0"/>
              <a:t>Politik luar negeri harus kita kontrol agar merefleksikan keinginan dan kepentingan masya-rakat (popular).</a:t>
            </a:r>
          </a:p>
          <a:p>
            <a:pPr marL="514350" indent="-514350">
              <a:buFont typeface="+mj-lt"/>
              <a:buAutoNum type="arabicPeriod"/>
            </a:pPr>
            <a:r>
              <a:rPr lang="id-ID" sz="3200" dirty="0"/>
              <a:t>Kita perlu mempengaruhi pemerintah agar mereka dapat me-</a:t>
            </a:r>
            <a:r>
              <a:rPr lang="id-ID" sz="3200" i="1" dirty="0"/>
              <a:t>manage </a:t>
            </a:r>
            <a:r>
              <a:rPr lang="id-ID" sz="3200" dirty="0"/>
              <a:t>HI dan potensi yang ada di dalamnya untuk kepentingan nasional.</a:t>
            </a:r>
            <a:endParaRPr lang="id-ID" sz="3200" i="1" dirty="0"/>
          </a:p>
        </p:txBody>
      </p:sp>
    </p:spTree>
    <p:extLst>
      <p:ext uri="{BB962C8B-B14F-4D97-AF65-F5344CB8AC3E}">
        <p14:creationId xmlns:p14="http://schemas.microsoft.com/office/powerpoint/2010/main" val="215642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84976" cy="1282154"/>
          </a:xfrm>
        </p:spPr>
        <p:txBody>
          <a:bodyPr/>
          <a:lstStyle/>
          <a:p>
            <a:pPr algn="ctr"/>
            <a:r>
              <a:rPr lang="id-ID" dirty="0">
                <a:solidFill>
                  <a:srgbClr val="FFFF00"/>
                </a:solidFill>
              </a:rPr>
              <a:t>BAGAIMANA CARA KITA MEMPELAJARI HI </a:t>
            </a:r>
            <a:br>
              <a:rPr lang="id-ID" dirty="0">
                <a:solidFill>
                  <a:srgbClr val="FFFF00"/>
                </a:solidFill>
              </a:rPr>
            </a:br>
            <a:r>
              <a:rPr lang="id-ID" dirty="0">
                <a:solidFill>
                  <a:srgbClr val="FFFF00"/>
                </a:solidFill>
              </a:rPr>
              <a:t>(HOW CAN WE STUDY INTERNATIONAL RELATIONS)?</a:t>
            </a:r>
          </a:p>
        </p:txBody>
      </p:sp>
      <p:sp>
        <p:nvSpPr>
          <p:cNvPr id="3" name="Content Placeholder 2"/>
          <p:cNvSpPr>
            <a:spLocks noGrp="1"/>
          </p:cNvSpPr>
          <p:nvPr>
            <p:ph sz="quarter" idx="13"/>
          </p:nvPr>
        </p:nvSpPr>
        <p:spPr>
          <a:xfrm>
            <a:off x="467544" y="1844824"/>
            <a:ext cx="8280920" cy="4608512"/>
          </a:xfrm>
        </p:spPr>
        <p:txBody>
          <a:bodyPr>
            <a:normAutofit/>
          </a:bodyPr>
          <a:lstStyle/>
          <a:p>
            <a:r>
              <a:rPr lang="id-ID" sz="3200" dirty="0"/>
              <a:t>Bagaimana kita mempelajari atau menganalisis hubungan internasional agar kita dapat memahami dan mengontrol fenomena tersebut? Menurut Steve Chan (1984) ada 3 (tiga) cara, yaitu:</a:t>
            </a:r>
          </a:p>
          <a:p>
            <a:pPr marL="514350" indent="-514350">
              <a:buFont typeface="+mj-lt"/>
              <a:buAutoNum type="arabicPeriod"/>
            </a:pPr>
            <a:r>
              <a:rPr lang="id-ID" sz="3200" dirty="0"/>
              <a:t>Normative Analysis (Analisis Normatif)</a:t>
            </a:r>
          </a:p>
          <a:p>
            <a:pPr marL="514350" indent="-514350">
              <a:buFont typeface="+mj-lt"/>
              <a:buAutoNum type="arabicPeriod"/>
            </a:pPr>
            <a:r>
              <a:rPr lang="id-ID" sz="3200" dirty="0"/>
              <a:t>Empirical Analysis (Analisis Empiris)</a:t>
            </a:r>
          </a:p>
          <a:p>
            <a:pPr marL="514350" indent="-514350">
              <a:buFont typeface="+mj-lt"/>
              <a:buAutoNum type="arabicPeriod"/>
            </a:pPr>
            <a:r>
              <a:rPr lang="id-ID" sz="3200" dirty="0"/>
              <a:t>Policy Analysis (Analisis Kebijakan)</a:t>
            </a:r>
          </a:p>
        </p:txBody>
      </p:sp>
    </p:spTree>
    <p:extLst>
      <p:ext uri="{BB962C8B-B14F-4D97-AF65-F5344CB8AC3E}">
        <p14:creationId xmlns:p14="http://schemas.microsoft.com/office/powerpoint/2010/main" val="2422886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down)">
                                      <p:cBhvr>
                                        <p:cTn id="37" dur="580">
                                          <p:stCondLst>
                                            <p:cond delay="0"/>
                                          </p:stCondLst>
                                        </p:cTn>
                                        <p:tgtEl>
                                          <p:spTgt spid="3">
                                            <p:txEl>
                                              <p:pRg st="3" end="3"/>
                                            </p:txEl>
                                          </p:spTgt>
                                        </p:tgtEl>
                                      </p:cBhvr>
                                    </p:animEffect>
                                    <p:anim calcmode="lin" valueType="num">
                                      <p:cBhvr>
                                        <p:cTn id="3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3" end="3"/>
                                            </p:txEl>
                                          </p:spTgt>
                                        </p:tgtEl>
                                      </p:cBhvr>
                                      <p:to x="100000" y="60000"/>
                                    </p:animScale>
                                    <p:animScale>
                                      <p:cBhvr>
                                        <p:cTn id="44" dur="166" decel="50000">
                                          <p:stCondLst>
                                            <p:cond delay="676"/>
                                          </p:stCondLst>
                                        </p:cTn>
                                        <p:tgtEl>
                                          <p:spTgt spid="3">
                                            <p:txEl>
                                              <p:pRg st="3" end="3"/>
                                            </p:txEl>
                                          </p:spTgt>
                                        </p:tgtEl>
                                      </p:cBhvr>
                                      <p:to x="100000" y="100000"/>
                                    </p:animScale>
                                    <p:animScale>
                                      <p:cBhvr>
                                        <p:cTn id="45" dur="26">
                                          <p:stCondLst>
                                            <p:cond delay="1312"/>
                                          </p:stCondLst>
                                        </p:cTn>
                                        <p:tgtEl>
                                          <p:spTgt spid="3">
                                            <p:txEl>
                                              <p:pRg st="3" end="3"/>
                                            </p:txEl>
                                          </p:spTgt>
                                        </p:tgtEl>
                                      </p:cBhvr>
                                      <p:to x="100000" y="80000"/>
                                    </p:animScale>
                                    <p:animScale>
                                      <p:cBhvr>
                                        <p:cTn id="46" dur="166" decel="50000">
                                          <p:stCondLst>
                                            <p:cond delay="1338"/>
                                          </p:stCondLst>
                                        </p:cTn>
                                        <p:tgtEl>
                                          <p:spTgt spid="3">
                                            <p:txEl>
                                              <p:pRg st="3" end="3"/>
                                            </p:txEl>
                                          </p:spTgt>
                                        </p:tgtEl>
                                      </p:cBhvr>
                                      <p:to x="100000" y="100000"/>
                                    </p:animScale>
                                    <p:animScale>
                                      <p:cBhvr>
                                        <p:cTn id="47" dur="26">
                                          <p:stCondLst>
                                            <p:cond delay="1642"/>
                                          </p:stCondLst>
                                        </p:cTn>
                                        <p:tgtEl>
                                          <p:spTgt spid="3">
                                            <p:txEl>
                                              <p:pRg st="3" end="3"/>
                                            </p:txEl>
                                          </p:spTgt>
                                        </p:tgtEl>
                                      </p:cBhvr>
                                      <p:to x="100000" y="90000"/>
                                    </p:animScale>
                                    <p:animScale>
                                      <p:cBhvr>
                                        <p:cTn id="48" dur="166" decel="50000">
                                          <p:stCondLst>
                                            <p:cond delay="1668"/>
                                          </p:stCondLst>
                                        </p:cTn>
                                        <p:tgtEl>
                                          <p:spTgt spid="3">
                                            <p:txEl>
                                              <p:pRg st="3" end="3"/>
                                            </p:txEl>
                                          </p:spTgt>
                                        </p:tgtEl>
                                      </p:cBhvr>
                                      <p:to x="100000" y="100000"/>
                                    </p:animScale>
                                    <p:animScale>
                                      <p:cBhvr>
                                        <p:cTn id="49" dur="26">
                                          <p:stCondLst>
                                            <p:cond delay="1808"/>
                                          </p:stCondLst>
                                        </p:cTn>
                                        <p:tgtEl>
                                          <p:spTgt spid="3">
                                            <p:txEl>
                                              <p:pRg st="3" end="3"/>
                                            </p:txEl>
                                          </p:spTgt>
                                        </p:tgtEl>
                                      </p:cBhvr>
                                      <p:to x="100000" y="95000"/>
                                    </p:animScale>
                                    <p:animScale>
                                      <p:cBhvr>
                                        <p:cTn id="50"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3470</TotalTime>
  <Words>1001</Words>
  <Application>Microsoft Office PowerPoint</Application>
  <PresentationFormat>On-screen Show (4:3)</PresentationFormat>
  <Paragraphs>48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Arial Narrow</vt:lpstr>
      <vt:lpstr>Horizon</vt:lpstr>
      <vt:lpstr>PENGANTAR HUBUNGAN INTERNASIONAL (Introduction to International Relations)</vt:lpstr>
      <vt:lpstr>RUANG LINGKUP studi HUBUNGAN INTERNASIONAL THE SCOPE OF INTERNATIONAL RELATIONS</vt:lpstr>
      <vt:lpstr>RUANG LINGKUP studi HUBUNGAN INTERNASIONAL THE SCOPE OF INTERNATIONAL RELATIONS</vt:lpstr>
      <vt:lpstr>ISU-ISU KONTEMPORER DALAM STUDI HI CONTEMPORARY ISSUES IN THE STUDY OF IR</vt:lpstr>
      <vt:lpstr>MENGAPA PERLU MEMPELAJARI STUDI HI? (why should we study international Relations)?</vt:lpstr>
      <vt:lpstr>THE ASSUMPTIONS OF IMPORTANCE  (ASUMSI BAHWA HI PENTING BAGI HIDUP KITA)</vt:lpstr>
      <vt:lpstr>THE ASSUMPTION OF UNDERSTANDABILITY (ASUMSI HI PERLU DIPAHAMI LEBIH BAIK LAGI)</vt:lpstr>
      <vt:lpstr>THE ASSUMPTION OF CONTROLLABILITY (ASUMSI HI PERLU KITA MANAGE/KONTROL)</vt:lpstr>
      <vt:lpstr>BAGAIMANA CARA KITA MEMPELAJARI HI  (HOW CAN WE STUDY INTERNATIONAL RELATIONS)?</vt:lpstr>
      <vt:lpstr>NORMATIVE ANALYSIS</vt:lpstr>
      <vt:lpstr>EMPIRICAL ANALYSIS</vt:lpstr>
      <vt:lpstr>POLICY ANALYSIS</vt:lpstr>
      <vt:lpstr>THANK YOU</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 Bakry</cp:lastModifiedBy>
  <cp:revision>287</cp:revision>
  <dcterms:created xsi:type="dcterms:W3CDTF">2011-04-21T06:18:54Z</dcterms:created>
  <dcterms:modified xsi:type="dcterms:W3CDTF">2026-01-09T02:35:11Z</dcterms:modified>
</cp:coreProperties>
</file>