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48F1F9-709E-4B7C-A43D-CF29F7523215}" type="datetimeFigureOut">
              <a:rPr lang="id-ID" smtClean="0"/>
              <a:t>30/04/2026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255741-917D-4369-9951-21C6C4FA339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30728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 smtClean="0"/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4EDAC97-91E3-4666-96D0-897EEEEF8B3F}" type="slidenum">
              <a:rPr lang="id-ID" altLang="id-ID"/>
              <a:pPr eaLnBrk="1" hangingPunct="1"/>
              <a:t>8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960867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 smtClean="0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D9F4600-AA79-4F3A-8461-39F2348FE52C}" type="slidenum">
              <a:rPr lang="id-ID" altLang="id-ID"/>
              <a:pPr eaLnBrk="1" hangingPunct="1"/>
              <a:t>9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1572454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 smtClean="0"/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42EBA13-DE46-4EFE-9FD2-61D364F64611}" type="slidenum">
              <a:rPr lang="id-ID" altLang="id-ID"/>
              <a:pPr eaLnBrk="1" hangingPunct="1"/>
              <a:t>15</a:t>
            </a:fld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1713698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1FC3-CAF1-45E3-9CA1-05AC5D6CFAB3}" type="datetimeFigureOut">
              <a:rPr lang="id-ID" smtClean="0"/>
              <a:t>30/04/2026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AFDF-05AC-4D08-BE37-C4D352D4143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20862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1FC3-CAF1-45E3-9CA1-05AC5D6CFAB3}" type="datetimeFigureOut">
              <a:rPr lang="id-ID" smtClean="0"/>
              <a:t>30/04/2026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AFDF-05AC-4D08-BE37-C4D352D4143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10612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1FC3-CAF1-45E3-9CA1-05AC5D6CFAB3}" type="datetimeFigureOut">
              <a:rPr lang="id-ID" smtClean="0"/>
              <a:t>30/04/2026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AFDF-05AC-4D08-BE37-C4D352D4143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73404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1FC3-CAF1-45E3-9CA1-05AC5D6CFAB3}" type="datetimeFigureOut">
              <a:rPr lang="id-ID" smtClean="0"/>
              <a:t>30/04/2026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AFDF-05AC-4D08-BE37-C4D352D4143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36404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1FC3-CAF1-45E3-9CA1-05AC5D6CFAB3}" type="datetimeFigureOut">
              <a:rPr lang="id-ID" smtClean="0"/>
              <a:t>30/04/2026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AFDF-05AC-4D08-BE37-C4D352D4143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2816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1FC3-CAF1-45E3-9CA1-05AC5D6CFAB3}" type="datetimeFigureOut">
              <a:rPr lang="id-ID" smtClean="0"/>
              <a:t>30/04/2026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AFDF-05AC-4D08-BE37-C4D352D4143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4056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1FC3-CAF1-45E3-9CA1-05AC5D6CFAB3}" type="datetimeFigureOut">
              <a:rPr lang="id-ID" smtClean="0"/>
              <a:t>30/04/2026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AFDF-05AC-4D08-BE37-C4D352D4143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3528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1FC3-CAF1-45E3-9CA1-05AC5D6CFAB3}" type="datetimeFigureOut">
              <a:rPr lang="id-ID" smtClean="0"/>
              <a:t>30/04/2026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AFDF-05AC-4D08-BE37-C4D352D4143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38775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1FC3-CAF1-45E3-9CA1-05AC5D6CFAB3}" type="datetimeFigureOut">
              <a:rPr lang="id-ID" smtClean="0"/>
              <a:t>30/04/2026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AFDF-05AC-4D08-BE37-C4D352D4143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19874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1FC3-CAF1-45E3-9CA1-05AC5D6CFAB3}" type="datetimeFigureOut">
              <a:rPr lang="id-ID" smtClean="0"/>
              <a:t>30/04/2026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AFDF-05AC-4D08-BE37-C4D352D4143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94812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1FC3-CAF1-45E3-9CA1-05AC5D6CFAB3}" type="datetimeFigureOut">
              <a:rPr lang="id-ID" smtClean="0"/>
              <a:t>30/04/2026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AFDF-05AC-4D08-BE37-C4D352D4143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496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41FC3-CAF1-45E3-9CA1-05AC5D6CFAB3}" type="datetimeFigureOut">
              <a:rPr lang="id-ID" smtClean="0"/>
              <a:t>30/04/2026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AAFDF-05AC-4D08-BE37-C4D352D4143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48490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1364" y="2286000"/>
            <a:ext cx="7772400" cy="838200"/>
          </a:xfrm>
        </p:spPr>
        <p:txBody>
          <a:bodyPr>
            <a:normAutofit fontScale="90000"/>
          </a:bodyPr>
          <a:lstStyle/>
          <a:p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 smtClean="0"/>
              <a:t/>
            </a:r>
            <a:br>
              <a:rPr lang="en-US" altLang="en-US" b="1" dirty="0" smtClean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 smtClean="0"/>
              <a:t/>
            </a:r>
            <a:br>
              <a:rPr lang="en-US" altLang="en-US" b="1" dirty="0" smtClean="0"/>
            </a:br>
            <a:endParaRPr lang="en-US" b="1" dirty="0"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94746" y="5544127"/>
            <a:ext cx="5715000" cy="838200"/>
          </a:xfrm>
          <a:solidFill>
            <a:schemeClr val="tx2"/>
          </a:solidFill>
        </p:spPr>
        <p:txBody>
          <a:bodyPr>
            <a:normAutofit/>
          </a:bodyPr>
          <a:lstStyle/>
          <a:p>
            <a:pPr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en-US" altLang="en-US" sz="2800" b="1" dirty="0">
                <a:solidFill>
                  <a:schemeClr val="bg1"/>
                </a:solidFill>
              </a:rPr>
              <a:t>Dr. </a:t>
            </a:r>
            <a:r>
              <a:rPr lang="en-US" altLang="en-US" sz="2800" b="1" dirty="0" err="1">
                <a:solidFill>
                  <a:schemeClr val="bg1"/>
                </a:solidFill>
              </a:rPr>
              <a:t>Novianty</a:t>
            </a:r>
            <a:r>
              <a:rPr lang="en-US" altLang="en-US" sz="2800" b="1" dirty="0">
                <a:solidFill>
                  <a:schemeClr val="bg1"/>
                </a:solidFill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</a:rPr>
              <a:t>Elizabeth.SH.M.Pd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781300" y="2460039"/>
            <a:ext cx="5715000" cy="8382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KOMUNIKASI MASSA</a:t>
            </a:r>
            <a:endParaRPr lang="en-US" sz="4800" dirty="0">
              <a:solidFill>
                <a:schemeClr val="bg1"/>
              </a:solidFill>
            </a:endParaRPr>
          </a:p>
          <a:p>
            <a:r>
              <a:rPr lang="en-US" sz="4800" dirty="0">
                <a:solidFill>
                  <a:schemeClr val="bg1"/>
                </a:solidFill>
              </a:rPr>
              <a:t> 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762000"/>
            <a:ext cx="1676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286000" y="2286000"/>
            <a:ext cx="7772400" cy="838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sz="4400" b="1" dirty="0"/>
              <a:t/>
            </a:r>
            <a:br>
              <a:rPr lang="en-US" altLang="en-US" sz="4400" b="1" dirty="0"/>
            </a:br>
            <a:endParaRPr lang="en-US" sz="4400" b="1" dirty="0"/>
          </a:p>
        </p:txBody>
      </p:sp>
      <p:sp>
        <p:nvSpPr>
          <p:cNvPr id="5" name="Rectangle 4"/>
          <p:cNvSpPr/>
          <p:nvPr/>
        </p:nvSpPr>
        <p:spPr>
          <a:xfrm>
            <a:off x="2781300" y="3472278"/>
            <a:ext cx="5874327" cy="7458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dirty="0" smtClean="0"/>
              <a:t>Komunikasi dan Alkulturasi</a:t>
            </a:r>
            <a:endParaRPr lang="id-ID" sz="3200" b="1" dirty="0"/>
          </a:p>
        </p:txBody>
      </p:sp>
    </p:spTree>
    <p:extLst>
      <p:ext uri="{BB962C8B-B14F-4D97-AF65-F5344CB8AC3E}">
        <p14:creationId xmlns:p14="http://schemas.microsoft.com/office/powerpoint/2010/main" val="359460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1981200" y="642939"/>
            <a:ext cx="8229600" cy="54832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id-ID" altLang="id-ID" sz="2000" dirty="0"/>
              <a:t>     - Dekrit Presiden 5 Juli 1959 melarang kegiatan politik 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  termasuk pers dan sebagai corong pemerintah. 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- Surat Ijin cetak dibatasi, membawa misi partai tertentu.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- Surat Kabar dimanfaatkan PKI untuk melakukan mogok 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  halus.</a:t>
            </a:r>
          </a:p>
          <a:p>
            <a:pPr eaLnBrk="1" hangingPunct="1">
              <a:buFontTx/>
              <a:buNone/>
            </a:pPr>
            <a:r>
              <a:rPr lang="id-ID" altLang="id-ID" sz="2000" b="1" dirty="0"/>
              <a:t> 5. Jaman Orde Baru .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- diberlakukan pembredelan terhadap SK yang dianggap 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  merusak stabilitas Nasional.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- Fungsi Surat Kabar, sebagai :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 - informasi, edukasi, hiburan, dan persuasif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 - penyebaran informasi pemerintah, pesan pembangunan.</a:t>
            </a:r>
          </a:p>
          <a:p>
            <a:pPr eaLnBrk="1" hangingPunct="1">
              <a:buFontTx/>
              <a:buNone/>
            </a:pPr>
            <a:r>
              <a:rPr lang="id-ID" altLang="id-ID" sz="2000" b="1" dirty="0"/>
              <a:t> 6. Jaman Reformasi.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- Sebagai alat kontrol sosial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- sarana pendidikan.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- menyampaikan informasi.</a:t>
            </a:r>
          </a:p>
        </p:txBody>
      </p:sp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1981200" y="76201"/>
            <a:ext cx="8229600" cy="59623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id-ID" sz="2000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id-ID" sz="2200" dirty="0"/>
              <a:t>4. Jaman Orde Lama</a:t>
            </a:r>
          </a:p>
        </p:txBody>
      </p:sp>
    </p:spTree>
    <p:extLst>
      <p:ext uri="{BB962C8B-B14F-4D97-AF65-F5344CB8AC3E}">
        <p14:creationId xmlns:p14="http://schemas.microsoft.com/office/powerpoint/2010/main" val="75819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0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71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71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71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71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1981200" y="571501"/>
            <a:ext cx="8229600" cy="55546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d-ID" altLang="id-ID" sz="2000"/>
              <a:t>        </a:t>
            </a:r>
            <a:r>
              <a:rPr lang="id-ID" altLang="id-ID" sz="2400" b="1"/>
              <a:t>1. TV Swasta dan Orde Baru</a:t>
            </a:r>
          </a:p>
          <a:p>
            <a:pPr eaLnBrk="1" hangingPunct="1">
              <a:buFontTx/>
              <a:buNone/>
            </a:pPr>
            <a:endParaRPr lang="id-ID" altLang="id-ID" sz="2000"/>
          </a:p>
          <a:p>
            <a:pPr eaLnBrk="1" hangingPunct="1">
              <a:buFontTx/>
              <a:buNone/>
            </a:pPr>
            <a:endParaRPr lang="id-ID" altLang="id-ID" sz="2000"/>
          </a:p>
        </p:txBody>
      </p:sp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968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d-ID" sz="2400">
                <a:solidFill>
                  <a:schemeClr val="accent1">
                    <a:tint val="88000"/>
                    <a:satMod val="150000"/>
                  </a:schemeClr>
                </a:solidFill>
              </a:rPr>
              <a:t>  D. Televisi</a:t>
            </a:r>
          </a:p>
        </p:txBody>
      </p:sp>
      <p:sp>
        <p:nvSpPr>
          <p:cNvPr id="4" name="Oval 3"/>
          <p:cNvSpPr/>
          <p:nvPr/>
        </p:nvSpPr>
        <p:spPr>
          <a:xfrm>
            <a:off x="2595564" y="2571750"/>
            <a:ext cx="1857375" cy="121443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1400"/>
              <a:t>Fungsi pers sebagai hegemoni Negara</a:t>
            </a:r>
          </a:p>
        </p:txBody>
      </p:sp>
      <p:sp>
        <p:nvSpPr>
          <p:cNvPr id="5" name="Oval 4"/>
          <p:cNvSpPr/>
          <p:nvPr/>
        </p:nvSpPr>
        <p:spPr>
          <a:xfrm>
            <a:off x="5095876" y="2571750"/>
            <a:ext cx="1928813" cy="11430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1600"/>
              <a:t>PERS INDONESIA</a:t>
            </a:r>
          </a:p>
        </p:txBody>
      </p:sp>
      <p:sp>
        <p:nvSpPr>
          <p:cNvPr id="6" name="Oval 5"/>
          <p:cNvSpPr/>
          <p:nvPr/>
        </p:nvSpPr>
        <p:spPr>
          <a:xfrm>
            <a:off x="7881939" y="2571750"/>
            <a:ext cx="1785937" cy="121443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1400"/>
              <a:t>PERS SEBAGAI INSTITUSI KAPITALIS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38689" y="4429125"/>
            <a:ext cx="2643187" cy="6429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1400"/>
              <a:t>LIBERALISASI MEDIA YANG BERSIFAT PROTEKSIONIS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4381501" y="2928939"/>
            <a:ext cx="7858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>
            <a:off x="4381501" y="3357564"/>
            <a:ext cx="7858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953251" y="2857500"/>
            <a:ext cx="10001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>
            <a:off x="6953250" y="3357564"/>
            <a:ext cx="92868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5" idx="4"/>
            <a:endCxn id="7" idx="0"/>
          </p:cNvCxnSpPr>
          <p:nvPr/>
        </p:nvCxnSpPr>
        <p:spPr>
          <a:xfrm rot="5400000">
            <a:off x="5703095" y="4072733"/>
            <a:ext cx="7143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endCxn id="5" idx="0"/>
          </p:cNvCxnSpPr>
          <p:nvPr/>
        </p:nvCxnSpPr>
        <p:spPr>
          <a:xfrm rot="16200000" flipH="1">
            <a:off x="5577683" y="2089945"/>
            <a:ext cx="928687" cy="349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8956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1981200" y="857250"/>
            <a:ext cx="8229600" cy="57150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id-ID" altLang="id-ID" dirty="0" smtClean="0"/>
              <a:t>    </a:t>
            </a:r>
            <a:r>
              <a:rPr lang="id-ID" altLang="id-ID" sz="2000" dirty="0"/>
              <a:t>- Pemilu 1977 Televisi untuk pemberitaan Partai Golkar .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 - Intervensi Pemilik modal terhadap media TV . Mis, 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    insiden “Cabut Gigi “, berita dianggap memojokkan 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    soeharto, pengelola liputan  SCTV dipecat.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</a:t>
            </a:r>
            <a:r>
              <a:rPr lang="id-ID" altLang="id-ID" sz="2400" b="1" dirty="0"/>
              <a:t>3.  Tumpang Tindih Regulasi Penyiaran.</a:t>
            </a:r>
          </a:p>
          <a:p>
            <a:pPr eaLnBrk="1" hangingPunct="1">
              <a:buFontTx/>
              <a:buNone/>
            </a:pPr>
            <a:r>
              <a:rPr lang="id-ID" altLang="id-ID" sz="2400" b="1" dirty="0"/>
              <a:t>  </a:t>
            </a:r>
            <a:r>
              <a:rPr lang="id-ID" altLang="id-ID" sz="2000" dirty="0"/>
              <a:t>                             </a:t>
            </a:r>
            <a:r>
              <a:rPr lang="id-ID" altLang="id-ID" sz="2000" b="1" dirty="0"/>
              <a:t> Benturan antara :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</a:t>
            </a:r>
            <a:r>
              <a:rPr lang="id-ID" altLang="id-ID" sz="2000" b="1" dirty="0"/>
              <a:t>  UU Penyiaran.				UU Telekomunikasi</a:t>
            </a:r>
          </a:p>
          <a:p>
            <a:pPr eaLnBrk="1" hangingPunct="1">
              <a:buFontTx/>
              <a:buNone/>
            </a:pPr>
            <a:r>
              <a:rPr lang="id-ID" altLang="id-ID" sz="1800" b="1" dirty="0"/>
              <a:t>      </a:t>
            </a:r>
            <a:r>
              <a:rPr lang="id-ID" altLang="id-ID" sz="1800" dirty="0"/>
              <a:t>  - Otoritas perizinan oleh KPI	- Otoritas pada Departemen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  dan KemenegKomInfo		  Perhubungan.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- Siapa otoritas bedasarkan	- UU Otonomi Daerah No. 22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  UU No. 22/1999			  dan peraturan pemerintah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						  No. 22/2000, Pemda berhak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						  mengatur Frekuensi daerah.</a:t>
            </a:r>
          </a:p>
        </p:txBody>
      </p:sp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4397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id-ID" sz="2400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 </a:t>
            </a:r>
            <a:r>
              <a:rPr lang="id-ID" sz="2400" dirty="0"/>
              <a:t>2. Televisi Dan Politik</a:t>
            </a:r>
          </a:p>
        </p:txBody>
      </p:sp>
    </p:spTree>
    <p:extLst>
      <p:ext uri="{BB962C8B-B14F-4D97-AF65-F5344CB8AC3E}">
        <p14:creationId xmlns:p14="http://schemas.microsoft.com/office/powerpoint/2010/main" val="352052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15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9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91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91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91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1981200" y="857250"/>
            <a:ext cx="8686800" cy="578643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id-ID" altLang="id-ID" sz="2400" dirty="0"/>
              <a:t>     - Menjadi instrumen industri kaspitalisme</a:t>
            </a:r>
          </a:p>
          <a:p>
            <a:pPr eaLnBrk="1" hangingPunct="1">
              <a:buFontTx/>
              <a:buNone/>
            </a:pPr>
            <a:r>
              <a:rPr lang="id-ID" altLang="id-ID" sz="2400" dirty="0"/>
              <a:t>     - Kurangnya SDM dan Teknologi</a:t>
            </a:r>
          </a:p>
          <a:p>
            <a:pPr eaLnBrk="1" hangingPunct="1">
              <a:buFontTx/>
              <a:buNone/>
            </a:pPr>
            <a:r>
              <a:rPr lang="id-ID" altLang="id-ID" sz="2400" dirty="0"/>
              <a:t>     - Kalangan rumah Produksi mencangkok format </a:t>
            </a:r>
          </a:p>
          <a:p>
            <a:pPr eaLnBrk="1" hangingPunct="1">
              <a:buFontTx/>
              <a:buNone/>
            </a:pPr>
            <a:r>
              <a:rPr lang="id-ID" altLang="id-ID" sz="2400" dirty="0"/>
              <a:t>        danlogika cerita asing, pemutaran ulang atau   </a:t>
            </a:r>
          </a:p>
          <a:p>
            <a:pPr eaLnBrk="1" hangingPunct="1">
              <a:buFontTx/>
              <a:buNone/>
            </a:pPr>
            <a:r>
              <a:rPr lang="id-ID" altLang="id-ID" sz="2400" dirty="0"/>
              <a:t>        daur ulang.</a:t>
            </a:r>
          </a:p>
          <a:p>
            <a:pPr eaLnBrk="1" hangingPunct="1">
              <a:buFontTx/>
              <a:buNone/>
            </a:pPr>
            <a:r>
              <a:rPr lang="id-ID" altLang="id-ID" sz="2400" dirty="0"/>
              <a:t>     - Serupa tapi tak sama dalam format sinetron, </a:t>
            </a:r>
          </a:p>
          <a:p>
            <a:pPr eaLnBrk="1" hangingPunct="1">
              <a:buFontTx/>
              <a:buNone/>
            </a:pPr>
            <a:r>
              <a:rPr lang="id-ID" altLang="id-ID" sz="2400" dirty="0"/>
              <a:t>        komedi, kuis, dan acara lainnya.</a:t>
            </a:r>
          </a:p>
          <a:p>
            <a:pPr eaLnBrk="1" hangingPunct="1">
              <a:buFontTx/>
              <a:buNone/>
            </a:pPr>
            <a:r>
              <a:rPr lang="id-ID" altLang="id-ID" sz="2400" dirty="0"/>
              <a:t>     - Perubahan politik pasca pergantian  </a:t>
            </a:r>
          </a:p>
          <a:p>
            <a:pPr eaLnBrk="1" hangingPunct="1">
              <a:buFontTx/>
              <a:buNone/>
            </a:pPr>
            <a:r>
              <a:rPr lang="id-ID" altLang="id-ID" sz="2400" dirty="0"/>
              <a:t>        pemrintahan orde baru mei 1988 terjadi </a:t>
            </a:r>
          </a:p>
          <a:p>
            <a:pPr eaLnBrk="1" hangingPunct="1">
              <a:buFontTx/>
              <a:buNone/>
            </a:pPr>
            <a:r>
              <a:rPr lang="id-ID" altLang="id-ID" sz="2400" dirty="0"/>
              <a:t>        pergeseran media dari State Regulation menuju  </a:t>
            </a:r>
          </a:p>
          <a:p>
            <a:pPr eaLnBrk="1" hangingPunct="1">
              <a:buFontTx/>
              <a:buNone/>
            </a:pPr>
            <a:r>
              <a:rPr lang="id-ID" altLang="id-ID" sz="2400" dirty="0"/>
              <a:t>        market Regulation.</a:t>
            </a:r>
          </a:p>
          <a:p>
            <a:pPr eaLnBrk="1" hangingPunct="1">
              <a:buFontTx/>
              <a:buNone/>
            </a:pPr>
            <a:r>
              <a:rPr lang="id-ID" altLang="id-ID" sz="2400" dirty="0"/>
              <a:t>     - Munculnya silang Pemilikan media.</a:t>
            </a:r>
          </a:p>
          <a:p>
            <a:pPr eaLnBrk="1" hangingPunct="1">
              <a:buFontTx/>
              <a:buNone/>
            </a:pPr>
            <a:r>
              <a:rPr lang="id-ID" altLang="id-ID" sz="2400" dirty="0"/>
              <a:t>	   - Munculnya Televisi Swasta dan Televisi Publik, dan </a:t>
            </a:r>
          </a:p>
          <a:p>
            <a:pPr eaLnBrk="1" hangingPunct="1">
              <a:buFontTx/>
              <a:buNone/>
            </a:pPr>
            <a:r>
              <a:rPr lang="id-ID" altLang="id-ID" sz="2400" dirty="0"/>
              <a:t>         Televisi Komunitas.</a:t>
            </a:r>
          </a:p>
          <a:p>
            <a:pPr eaLnBrk="1" hangingPunct="1">
              <a:buFontTx/>
              <a:buNone/>
            </a:pPr>
            <a:endParaRPr lang="id-ID" altLang="id-ID" sz="2400" dirty="0"/>
          </a:p>
        </p:txBody>
      </p:sp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4397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id-ID" sz="2000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 </a:t>
            </a:r>
            <a:r>
              <a:rPr lang="id-ID" sz="2400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4. Problem Televisi Di Indonesia</a:t>
            </a:r>
          </a:p>
        </p:txBody>
      </p:sp>
    </p:spTree>
    <p:extLst>
      <p:ext uri="{BB962C8B-B14F-4D97-AF65-F5344CB8AC3E}">
        <p14:creationId xmlns:p14="http://schemas.microsoft.com/office/powerpoint/2010/main" val="38623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501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501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1981201" y="714376"/>
            <a:ext cx="8329613" cy="707231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id-ID" altLang="id-ID" sz="1800" b="1" dirty="0"/>
              <a:t> A. Pengertian : (Sobur)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Filsafat  moral yang berkenaan dengan kewajiban-kewajiban pers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dan tentang penilaian pers yang baik dan pers yang buruk.</a:t>
            </a:r>
            <a:endParaRPr lang="en-US" altLang="id-ID" sz="1800" dirty="0"/>
          </a:p>
          <a:p>
            <a:pPr eaLnBrk="1" hangingPunct="1">
              <a:buFontTx/>
              <a:buNone/>
            </a:pPr>
            <a:endParaRPr lang="id-ID" altLang="id-ID" sz="1800" dirty="0"/>
          </a:p>
          <a:p>
            <a:pPr eaLnBrk="1" hangingPunct="1">
              <a:buFontTx/>
              <a:buNone/>
            </a:pPr>
            <a:r>
              <a:rPr lang="id-ID" altLang="id-ID" sz="1800" b="1" dirty="0"/>
              <a:t> B. Syarat Etika Komunikasi Massa :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</a:t>
            </a:r>
            <a:r>
              <a:rPr lang="id-ID" altLang="id-ID" sz="2000" dirty="0"/>
              <a:t>- Pemberitaan yang benar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- Berperan sebagai forum penukaran pendapat, komentar, dan kritik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- Media menyajikan gambaran khas dari setiap kelompok masyrakat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- Media harus selalu menyajikan dan menjelaskan tujuan dan nilai-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 nilai masyarakat.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- Media  memberikan akses penuh keberhasilan sumber informasi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menurut  Shoemaker poin penting dalam etika kom mas, adalah :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- Tanggung Jawab		- Ketepatan dan Obyektif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- Kebebasan Pers		- Adil untuk semua orang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- mengabdi pada kepentingan umum.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</a:t>
            </a:r>
          </a:p>
        </p:txBody>
      </p:sp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511175"/>
          </a:xfrm>
        </p:spPr>
        <p:txBody>
          <a:bodyPr/>
          <a:lstStyle/>
          <a:p>
            <a:pPr>
              <a:defRPr/>
            </a:pPr>
            <a:r>
              <a:rPr lang="id-ID" sz="2400" b="1" dirty="0"/>
              <a:t>ETIKA KOMUNIKASI MASSA</a:t>
            </a:r>
          </a:p>
        </p:txBody>
      </p:sp>
    </p:spTree>
    <p:extLst>
      <p:ext uri="{BB962C8B-B14F-4D97-AF65-F5344CB8AC3E}">
        <p14:creationId xmlns:p14="http://schemas.microsoft.com/office/powerpoint/2010/main" val="11029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0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51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51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1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512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512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5120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5120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Content Placeholder 1"/>
          <p:cNvSpPr>
            <a:spLocks noGrp="1"/>
          </p:cNvSpPr>
          <p:nvPr>
            <p:ph idx="1"/>
          </p:nvPr>
        </p:nvSpPr>
        <p:spPr>
          <a:xfrm>
            <a:off x="1782712" y="788253"/>
            <a:ext cx="8428089" cy="578643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-  Orang yang terlibat dalam kom. Mas harus bertanggung jawab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   dalam memberitakan sesuatu.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- jika berita berdampak negatif siap bertanggungjawab di 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  pengadilan.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- Media tidak bisa seenaknya dalam memberitakan informasinya.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b="1" dirty="0"/>
              <a:t>2. Kebebasab Pers.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- Adanya kebebasan yang bertanggungjawab.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- Tidak ada pengekangan apapun terhadap kebebasan pers dari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   pemerintah.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- Umumnya kurang bisa diwujudkan di negara berkembang atau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   pada negara yang menganut sistem pemerintah yang   tidak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   demokratis.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3.</a:t>
            </a:r>
            <a:r>
              <a:rPr lang="id-ID" altLang="id-ID" sz="2000" b="1" dirty="0"/>
              <a:t> mengabdi pada kepentingan umum.</a:t>
            </a:r>
            <a:r>
              <a:rPr lang="id-ID" altLang="id-ID" sz="2000" dirty="0"/>
              <a:t> 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- Jurnalis harus bebas dri kepentingan pribadi.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- hadiah, perlakuan istimewa akan mempengaruhi kerja jurnalis.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- keterlibatan politik bagi jurnalis perlu dihindari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09750" y="274638"/>
            <a:ext cx="8401050" cy="511156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l">
              <a:defRPr/>
            </a:pPr>
            <a:r>
              <a:rPr lang="id-ID" sz="2400" dirty="0"/>
              <a:t>1. Tanggung Jawab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25623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67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6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67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67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67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67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67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67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67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167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167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167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167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167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1673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1673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1673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Content Placeholder 1"/>
          <p:cNvSpPr>
            <a:spLocks noGrp="1"/>
          </p:cNvSpPr>
          <p:nvPr>
            <p:ph idx="1"/>
          </p:nvPr>
        </p:nvSpPr>
        <p:spPr>
          <a:xfrm>
            <a:off x="1981200" y="857250"/>
            <a:ext cx="8686800" cy="600075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Font typeface="Wingdings 3" panose="05040102010807070707" pitchFamily="18" charset="2"/>
              <a:buNone/>
            </a:pPr>
            <a:r>
              <a:rPr lang="id-ID" altLang="id-ID" dirty="0" smtClean="0"/>
              <a:t>  </a:t>
            </a:r>
            <a:r>
              <a:rPr lang="id-ID" altLang="id-ID" sz="2000" dirty="0"/>
              <a:t>- Mencari berita yang melayani kepentingan publik.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- melaksanakan kode etik kewartawanan dalam menyimpan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  rahasia sumber berita.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- Menghindari adanya plagiat.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4. </a:t>
            </a:r>
            <a:r>
              <a:rPr lang="id-ID" altLang="id-ID" sz="2000" b="1" dirty="0"/>
              <a:t>Ketepatan dan Obyektif. 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b="1" dirty="0"/>
              <a:t>    </a:t>
            </a:r>
            <a:r>
              <a:rPr lang="id-ID" altLang="id-ID" sz="2000" dirty="0"/>
              <a:t>- Kebenaran adalah tujuan utama.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- Obyektivitas dalam pelaporan berita bertujuan untuk publik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   yang tidak berat sebelah.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- tiada maaf bagi wartawan yang melakukan ketidakakuratan.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- berita harus sesuai dengan isi yang diberitakan.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- bagi reporter harus mampu membedakan mana laporan berita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   dan mana opini dirinya.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- editorial yang cenderung subyektif harus membela golongan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   tertentu.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- Artikel khusus atau semua bentuk penyajian yang isiny berupa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  pembelaan atau kesimpulan sendiri penulisnya, harus menye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   butkan nama dan identitas dirinya.</a:t>
            </a:r>
          </a:p>
          <a:p>
            <a:pPr>
              <a:buFont typeface="Wingdings 3" panose="05040102010807070707" pitchFamily="18" charset="2"/>
              <a:buNone/>
            </a:pPr>
            <a:endParaRPr lang="id-ID" altLang="id-ID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14290"/>
            <a:ext cx="8686800" cy="78581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l">
              <a:defRPr/>
            </a:pPr>
            <a:r>
              <a:rPr lang="id-ID" sz="2000" dirty="0"/>
              <a:t>    - Tidak menyiarkan sumber berita individu jika tidak memiliki</a:t>
            </a:r>
            <a:br>
              <a:rPr lang="id-ID" sz="2000" dirty="0"/>
            </a:br>
            <a:r>
              <a:rPr lang="id-ID" sz="2000" dirty="0"/>
              <a:t>       nilai berita .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380676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776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77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77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77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177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177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177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177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177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1776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1776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1776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11776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Content Placeholder 1"/>
          <p:cNvSpPr>
            <a:spLocks noGrp="1"/>
          </p:cNvSpPr>
          <p:nvPr>
            <p:ph idx="1"/>
          </p:nvPr>
        </p:nvSpPr>
        <p:spPr>
          <a:xfrm>
            <a:off x="1991032" y="852948"/>
            <a:ext cx="8219768" cy="536416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>
              <a:buFont typeface="Wingdings 3" panose="05040102010807070707" pitchFamily="18" charset="2"/>
              <a:buNone/>
            </a:pPr>
            <a:r>
              <a:rPr lang="id-ID" altLang="id-ID" sz="2000" dirty="0"/>
              <a:t>   </a:t>
            </a:r>
            <a:r>
              <a:rPr lang="id-ID" altLang="id-ID" sz="2400" b="1" dirty="0"/>
              <a:t>- media berita harus melawan campur tangan  individu dalam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/>
              <a:t>      medianya.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/>
              <a:t>   - Media tidak boleh menjadi “kaki tangan” pihak tertentu yang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/>
              <a:t>      akan mempengaruhi proses pemberitaannya.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/>
              <a:t>   - media mempunyai tanggung jawab membuat koreksi lengkap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/>
              <a:t>      dan tepat jika terjadi ketidaksengajaan kesalahan yng dibuat.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/>
              <a:t>   - Wartawan bertanggungjawabatas laporan beritanyapada publik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/>
              <a:t>   - media tidak perlu melakukan tuduhan yang bertubi-tubi pad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/>
              <a:t>      seseorang atas kesalahan tanpa memberi kesempatan pembe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/>
              <a:t>      laan dan tanggapan.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b="1" dirty="0"/>
              <a:t>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18071" y="381000"/>
            <a:ext cx="8229600" cy="563562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l">
              <a:defRPr/>
            </a:pPr>
            <a:r>
              <a:rPr lang="id-ID" sz="2000" b="1" dirty="0"/>
              <a:t> 5. Adil untuk semua orang</a:t>
            </a:r>
            <a:endParaRPr lang="id-ID" sz="2000" b="1" dirty="0"/>
          </a:p>
        </p:txBody>
      </p:sp>
    </p:spTree>
    <p:extLst>
      <p:ext uri="{BB962C8B-B14F-4D97-AF65-F5344CB8AC3E}">
        <p14:creationId xmlns:p14="http://schemas.microsoft.com/office/powerpoint/2010/main" val="244626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878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8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87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87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87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87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87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87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87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187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187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187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1981200" y="714375"/>
            <a:ext cx="8229600" cy="541178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id-ID" altLang="id-ID" sz="2000" dirty="0"/>
              <a:t>     </a:t>
            </a:r>
            <a:r>
              <a:rPr lang="id-ID" altLang="id-ID" sz="2000" b="1" dirty="0"/>
              <a:t> </a:t>
            </a:r>
            <a:r>
              <a:rPr lang="id-ID" altLang="id-ID" sz="1800" b="1" dirty="0"/>
              <a:t>1. Variabel Komunikasi dalam Alkulturasi</a:t>
            </a:r>
          </a:p>
          <a:p>
            <a:pPr eaLnBrk="1" hangingPunct="1">
              <a:buFontTx/>
              <a:buNone/>
            </a:pPr>
            <a:r>
              <a:rPr lang="id-ID" altLang="id-ID" sz="1800" b="1" dirty="0"/>
              <a:t>     </a:t>
            </a:r>
            <a:r>
              <a:rPr lang="id-ID" altLang="id-ID" sz="1800" dirty="0"/>
              <a:t>     - Komunikasi persona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	     - Komunikasi Sosial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  - lingkungan Komunikasi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</a:t>
            </a:r>
            <a:r>
              <a:rPr lang="id-ID" altLang="id-ID" sz="1800" b="1" dirty="0"/>
              <a:t> 2. Potensi Alkulturasi</a:t>
            </a:r>
          </a:p>
          <a:p>
            <a:pPr eaLnBrk="1" hangingPunct="1">
              <a:buFontTx/>
              <a:buNone/>
            </a:pPr>
            <a:r>
              <a:rPr lang="id-ID" altLang="id-ID" sz="1800" b="1" dirty="0"/>
              <a:t>     </a:t>
            </a:r>
            <a:r>
              <a:rPr lang="id-ID" altLang="id-ID" sz="1800" dirty="0"/>
              <a:t>     - kemiripan antara budaya asli dan pribumi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  - Usia 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  - Latar belakang pendidikan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  - kepribadian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  - Pengetahuan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</a:t>
            </a:r>
            <a:r>
              <a:rPr lang="id-ID" altLang="id-ID" sz="1800" b="1" dirty="0"/>
              <a:t> C. Alkulturasi melalui Komunikasi</a:t>
            </a:r>
          </a:p>
          <a:p>
            <a:pPr eaLnBrk="1" hangingPunct="1">
              <a:buFontTx/>
              <a:buNone/>
            </a:pPr>
            <a:r>
              <a:rPr lang="id-ID" altLang="id-ID" sz="1800" b="1" dirty="0"/>
              <a:t>  </a:t>
            </a:r>
            <a:r>
              <a:rPr lang="id-ID" altLang="id-ID" sz="1800" dirty="0"/>
              <a:t>        - informasi lewat komunikasi memungkinkan dapat dilihat 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     derajatdan pola alkulturasi.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  - proses komunkasi mampu menghubungkan individu dengan 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     lingkungan sosial budaya. </a:t>
            </a:r>
            <a:r>
              <a:rPr lang="id-ID" altLang="id-ID" sz="2000" dirty="0"/>
              <a:t>   	</a:t>
            </a:r>
          </a:p>
        </p:txBody>
      </p:sp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1951703" y="228600"/>
            <a:ext cx="8229600" cy="3683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d-ID" sz="2400" dirty="0"/>
              <a:t>  B. Komunikasi dan Alkulturasi</a:t>
            </a:r>
          </a:p>
        </p:txBody>
      </p:sp>
    </p:spTree>
    <p:extLst>
      <p:ext uri="{BB962C8B-B14F-4D97-AF65-F5344CB8AC3E}">
        <p14:creationId xmlns:p14="http://schemas.microsoft.com/office/powerpoint/2010/main" val="3706770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9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9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99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99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399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id-ID" altLang="id-ID" sz="2000"/>
              <a:t>   </a:t>
            </a:r>
            <a:r>
              <a:rPr lang="id-ID" altLang="id-ID" sz="2000" b="1"/>
              <a:t> prosesnya sebagai berikut : </a:t>
            </a:r>
          </a:p>
          <a:p>
            <a:pPr eaLnBrk="1" hangingPunct="1">
              <a:buFontTx/>
              <a:buNone/>
            </a:pPr>
            <a:endParaRPr lang="id-ID" altLang="id-ID" sz="2000"/>
          </a:p>
        </p:txBody>
      </p:sp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d-ID" sz="2000" dirty="0"/>
              <a:t>   - kecakapan komunikasi mampu menampung berbagai unsur dan me</a:t>
            </a:r>
            <a:br>
              <a:rPr lang="id-ID" sz="2000" dirty="0"/>
            </a:br>
            <a:r>
              <a:rPr lang="id-ID" sz="2000" dirty="0"/>
              <a:t>     melihara kesatuan dan kekuatan masyarakat selama saluran komu</a:t>
            </a:r>
            <a:br>
              <a:rPr lang="id-ID" sz="2000" dirty="0"/>
            </a:br>
            <a:r>
              <a:rPr lang="id-ID" sz="2000" dirty="0"/>
              <a:t>     nikasi bersama tetap kuat.</a:t>
            </a:r>
          </a:p>
        </p:txBody>
      </p:sp>
      <p:sp>
        <p:nvSpPr>
          <p:cNvPr id="4" name="Rectangle 3"/>
          <p:cNvSpPr/>
          <p:nvPr/>
        </p:nvSpPr>
        <p:spPr>
          <a:xfrm>
            <a:off x="2381250" y="3000375"/>
            <a:ext cx="1271588" cy="17145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1600" dirty="0"/>
              <a:t>-pola-pola pikiran pribumi</a:t>
            </a:r>
          </a:p>
          <a:p>
            <a:pPr algn="ctr">
              <a:defRPr/>
            </a:pPr>
            <a:r>
              <a:rPr lang="id-ID" sz="1600" dirty="0"/>
              <a:t>- Norma budaya pribumi</a:t>
            </a:r>
          </a:p>
        </p:txBody>
      </p:sp>
      <p:sp>
        <p:nvSpPr>
          <p:cNvPr id="5" name="Rectangle 4"/>
          <p:cNvSpPr/>
          <p:nvPr/>
        </p:nvSpPr>
        <p:spPr>
          <a:xfrm>
            <a:off x="3952875" y="3429001"/>
            <a:ext cx="1485900" cy="7858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Aturan &amp; pola komunikasi</a:t>
            </a:r>
          </a:p>
        </p:txBody>
      </p:sp>
      <p:sp>
        <p:nvSpPr>
          <p:cNvPr id="6" name="Rectangle 5"/>
          <p:cNvSpPr/>
          <p:nvPr/>
        </p:nvSpPr>
        <p:spPr>
          <a:xfrm>
            <a:off x="5810250" y="2571750"/>
            <a:ext cx="642938" cy="257175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Hati</a:t>
            </a:r>
          </a:p>
          <a:p>
            <a:pPr algn="ctr">
              <a:defRPr/>
            </a:pPr>
            <a:r>
              <a:rPr lang="id-ID" dirty="0"/>
              <a:t>T</a:t>
            </a:r>
          </a:p>
          <a:p>
            <a:pPr algn="ctr">
              <a:defRPr/>
            </a:pPr>
            <a:r>
              <a:rPr lang="id-ID" dirty="0"/>
              <a:t>E</a:t>
            </a:r>
          </a:p>
          <a:p>
            <a:pPr algn="ctr">
              <a:defRPr/>
            </a:pPr>
            <a:r>
              <a:rPr lang="id-ID" dirty="0"/>
              <a:t>R</a:t>
            </a:r>
          </a:p>
          <a:p>
            <a:pPr algn="ctr">
              <a:defRPr/>
            </a:pPr>
            <a:r>
              <a:rPr lang="id-ID" dirty="0"/>
              <a:t>B</a:t>
            </a:r>
          </a:p>
          <a:p>
            <a:pPr algn="ctr">
              <a:defRPr/>
            </a:pPr>
            <a:r>
              <a:rPr lang="id-ID" dirty="0"/>
              <a:t>U</a:t>
            </a:r>
          </a:p>
          <a:p>
            <a:pPr algn="ctr">
              <a:defRPr/>
            </a:pPr>
            <a:r>
              <a:rPr lang="id-ID" dirty="0"/>
              <a:t>K</a:t>
            </a:r>
          </a:p>
          <a:p>
            <a:pPr algn="ctr">
              <a:defRPr/>
            </a:pPr>
            <a:r>
              <a:rPr lang="id-ID" dirty="0"/>
              <a:t>A</a:t>
            </a:r>
          </a:p>
        </p:txBody>
      </p:sp>
      <p:sp>
        <p:nvSpPr>
          <p:cNvPr id="7" name="Rectangle 6"/>
          <p:cNvSpPr/>
          <p:nvPr/>
        </p:nvSpPr>
        <p:spPr>
          <a:xfrm>
            <a:off x="7381876" y="4000501"/>
            <a:ext cx="2500313" cy="4286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Paham berkembang</a:t>
            </a:r>
          </a:p>
        </p:txBody>
      </p:sp>
      <p:sp>
        <p:nvSpPr>
          <p:cNvPr id="8" name="Rectangle 7"/>
          <p:cNvSpPr/>
          <p:nvPr/>
        </p:nvSpPr>
        <p:spPr>
          <a:xfrm>
            <a:off x="7381876" y="2357439"/>
            <a:ext cx="2500313" cy="42862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Toleran perbedaan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381876" y="4857751"/>
            <a:ext cx="2500313" cy="42862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Pandangan positif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81876" y="3143251"/>
            <a:ext cx="2500313" cy="4286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/>
              <a:t>Partisipasi maksimal</a:t>
            </a:r>
          </a:p>
        </p:txBody>
      </p:sp>
      <p:cxnSp>
        <p:nvCxnSpPr>
          <p:cNvPr id="12" name="Straight Arrow Connector 11"/>
          <p:cNvCxnSpPr>
            <a:stCxn id="6" idx="3"/>
            <a:endCxn id="8" idx="1"/>
          </p:cNvCxnSpPr>
          <p:nvPr/>
        </p:nvCxnSpPr>
        <p:spPr>
          <a:xfrm flipV="1">
            <a:off x="6453189" y="2571751"/>
            <a:ext cx="928687" cy="1285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3"/>
            <a:endCxn id="10" idx="1"/>
          </p:cNvCxnSpPr>
          <p:nvPr/>
        </p:nvCxnSpPr>
        <p:spPr>
          <a:xfrm flipV="1">
            <a:off x="6453189" y="3357563"/>
            <a:ext cx="928687" cy="500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3"/>
            <a:endCxn id="7" idx="1"/>
          </p:cNvCxnSpPr>
          <p:nvPr/>
        </p:nvCxnSpPr>
        <p:spPr>
          <a:xfrm>
            <a:off x="6453189" y="3857625"/>
            <a:ext cx="928687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3"/>
            <a:endCxn id="9" idx="1"/>
          </p:cNvCxnSpPr>
          <p:nvPr/>
        </p:nvCxnSpPr>
        <p:spPr>
          <a:xfrm>
            <a:off x="6453189" y="3857625"/>
            <a:ext cx="928687" cy="1214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4" idx="3"/>
          </p:cNvCxnSpPr>
          <p:nvPr/>
        </p:nvCxnSpPr>
        <p:spPr>
          <a:xfrm>
            <a:off x="3652839" y="3857625"/>
            <a:ext cx="30003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5" idx="3"/>
            <a:endCxn id="6" idx="1"/>
          </p:cNvCxnSpPr>
          <p:nvPr/>
        </p:nvCxnSpPr>
        <p:spPr>
          <a:xfrm>
            <a:off x="5438776" y="3822701"/>
            <a:ext cx="371475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638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1981200" y="642939"/>
            <a:ext cx="8229600" cy="578643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id-ID" altLang="id-ID" sz="1800" dirty="0"/>
              <a:t>       - Dalam sistem kapitalis (industri), media massa harus diberi 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  fokus perhatian yang memadai sebagaimana institusi produksi 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  dan distribusi yang lain.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- Perkembangan teknologi menjadikan proses produksi menjadi 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 ter komersialisasi.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- terjadi proses deferensiasi yang menuju proses konsentrasi yang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merupakan hasil dari 3 proses, yakni :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- Integrasi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- Diversifikasi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- Internasionalisasi </a:t>
            </a:r>
          </a:p>
          <a:p>
            <a:pPr eaLnBrk="1" hangingPunct="1">
              <a:buFontTx/>
              <a:buNone/>
            </a:pPr>
            <a:endParaRPr lang="id-ID" altLang="id-ID" sz="1800" dirty="0"/>
          </a:p>
          <a:p>
            <a:pPr eaLnBrk="1" hangingPunct="1">
              <a:buFontTx/>
              <a:buNone/>
            </a:pPr>
            <a:r>
              <a:rPr lang="id-ID" altLang="id-ID" sz="1800" dirty="0"/>
              <a:t>     </a:t>
            </a:r>
            <a:r>
              <a:rPr lang="id-ID" altLang="id-ID" sz="1800" b="1" dirty="0"/>
              <a:t> - Karakter sentral pendekatan kritis dalam studi ekonomi-politik :</a:t>
            </a:r>
          </a:p>
          <a:p>
            <a:pPr eaLnBrk="1" hangingPunct="1">
              <a:buFontTx/>
              <a:buNone/>
            </a:pPr>
            <a:r>
              <a:rPr lang="id-ID" altLang="id-ID" sz="1800" b="1" dirty="0"/>
              <a:t>     </a:t>
            </a:r>
            <a:r>
              <a:rPr lang="id-ID" altLang="id-ID" sz="1800" dirty="0"/>
              <a:t>   1. Holistik 			4. Filosofis Moral 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2. Historis			5. Dampak-dampak kapitalis.</a:t>
            </a:r>
          </a:p>
          <a:p>
            <a:pPr eaLnBrk="1" hangingPunct="1">
              <a:buFontTx/>
              <a:buNone/>
            </a:pPr>
            <a:r>
              <a:rPr lang="id-ID" altLang="id-ID" sz="1800" dirty="0"/>
              <a:t>        3. Praksis</a:t>
            </a:r>
          </a:p>
        </p:txBody>
      </p:sp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29686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d-ID" sz="2000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 </a:t>
            </a:r>
            <a:r>
              <a:rPr lang="id-ID" sz="2200" b="1" dirty="0"/>
              <a:t>D. Ekonomi Politik</a:t>
            </a:r>
          </a:p>
        </p:txBody>
      </p:sp>
    </p:spTree>
    <p:extLst>
      <p:ext uri="{BB962C8B-B14F-4D97-AF65-F5344CB8AC3E}">
        <p14:creationId xmlns:p14="http://schemas.microsoft.com/office/powerpoint/2010/main" val="263213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19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19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19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19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Content Placeholder 1"/>
          <p:cNvSpPr>
            <a:spLocks noGrp="1"/>
          </p:cNvSpPr>
          <p:nvPr>
            <p:ph idx="1"/>
          </p:nvPr>
        </p:nvSpPr>
        <p:spPr>
          <a:xfrm>
            <a:off x="1981200" y="857250"/>
            <a:ext cx="8229600" cy="5715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/>
              <a:t>  -  Teori :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/>
              <a:t>      - Teori Empiris : 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/>
              <a:t>          - Ditandai dengan penelitian kuantitatif dan 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/>
              <a:t>             mendasarkan pada observasi.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/>
              <a:t>          - Fokus pada pengaruh komunikasi massa.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/>
              <a:t>          - Konteks budaya tempat kommas itu terjadi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/>
              <a:t>             tidak dipersoalkan.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/>
              <a:t>      - Teori Kritis :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/>
              <a:t>         - Pendekatan filosofos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/>
              <a:t>         - menekankan pada struktur sosial yang lebih 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/>
              <a:t>            luas dimana kommas itu terjadi.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/>
              <a:t>         - Fokus pada siapa pengontrol suatu sistem</a:t>
            </a:r>
          </a:p>
          <a:p>
            <a:pPr>
              <a:buFont typeface="Wingdings 3" panose="05040102010807070707" pitchFamily="18" charset="2"/>
              <a:buNone/>
            </a:pPr>
            <a:r>
              <a:rPr lang="id-ID" altLang="id-ID" sz="2400" dirty="0"/>
              <a:t>            komunikasi.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401080" cy="51115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id-ID" sz="2400" dirty="0"/>
              <a:t>E. Pendekatan Kajian Budaya dalam Komunikasi Massa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175280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1981200" y="857250"/>
            <a:ext cx="8229600" cy="578643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  <a:defRPr/>
            </a:pPr>
            <a:r>
              <a:rPr lang="id-ID" sz="2000" dirty="0"/>
              <a:t> </a:t>
            </a:r>
            <a:r>
              <a:rPr lang="id-ID" sz="2000" b="1" dirty="0"/>
              <a:t>A. Radio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/>
              <a:t> </a:t>
            </a:r>
            <a:r>
              <a:rPr lang="id-ID" sz="1800" dirty="0"/>
              <a:t>    </a:t>
            </a:r>
            <a:r>
              <a:rPr lang="id-ID" sz="1800" dirty="0">
                <a:solidFill>
                  <a:srgbClr val="FF0000"/>
                </a:solidFill>
              </a:rPr>
              <a:t>1911 </a:t>
            </a:r>
            <a:r>
              <a:rPr lang="id-ID" sz="1800" dirty="0">
                <a:sym typeface="Wingdings" pitchFamily="2" charset="2"/>
              </a:rPr>
              <a:t> Angkatan Laut Kerajaan Belanda pertama kali mengoperasi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		      kan fasislitas Radio Komunikasi di Sabang.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	</a:t>
            </a:r>
            <a:r>
              <a:rPr lang="id-ID" sz="1800" dirty="0">
                <a:solidFill>
                  <a:srgbClr val="FF0000"/>
                </a:solidFill>
                <a:sym typeface="Wingdings" pitchFamily="2" charset="2"/>
              </a:rPr>
              <a:t>1925 </a:t>
            </a:r>
            <a:r>
              <a:rPr lang="id-ID" sz="1800" dirty="0">
                <a:sym typeface="Wingdings" pitchFamily="2" charset="2"/>
              </a:rPr>
              <a:t> Setelah PD II usai, berdiri Batavia Radio Society atau BRV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	</a:t>
            </a:r>
            <a:r>
              <a:rPr lang="id-ID" sz="1800" dirty="0">
                <a:solidFill>
                  <a:srgbClr val="FF0000"/>
                </a:solidFill>
                <a:sym typeface="Wingdings" pitchFamily="2" charset="2"/>
              </a:rPr>
              <a:t>1934 </a:t>
            </a:r>
            <a:r>
              <a:rPr lang="id-ID" sz="1800" dirty="0">
                <a:sym typeface="Wingdings" pitchFamily="2" charset="2"/>
              </a:rPr>
              <a:t> NIROM (Nederland Indishe Radio Omroep Maatschappi)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	</a:t>
            </a:r>
            <a:r>
              <a:rPr lang="id-ID" sz="1800" dirty="0">
                <a:solidFill>
                  <a:srgbClr val="FF0000"/>
                </a:solidFill>
                <a:sym typeface="Wingdings" pitchFamily="2" charset="2"/>
              </a:rPr>
              <a:t>1942</a:t>
            </a:r>
            <a:r>
              <a:rPr lang="id-ID" sz="1800" dirty="0">
                <a:sym typeface="Wingdings" pitchFamily="2" charset="2"/>
              </a:rPr>
              <a:t>  Jepang menghentikan Radio Siaran. Mendirikan lembaga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		     penyiaran baru : Hoso Kanri Kyoko ( menjadi embrio pendi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		     rian RRI di Jakarta.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	</a:t>
            </a:r>
            <a:r>
              <a:rPr lang="id-ID" sz="1800" dirty="0">
                <a:solidFill>
                  <a:srgbClr val="FF0000"/>
                </a:solidFill>
                <a:sym typeface="Wingdings" pitchFamily="2" charset="2"/>
              </a:rPr>
              <a:t>1 September 1945  RRI resmi berdiri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   </a:t>
            </a:r>
            <a:r>
              <a:rPr lang="id-ID" sz="1800" b="1" dirty="0">
                <a:sym typeface="Wingdings" pitchFamily="2" charset="2"/>
              </a:rPr>
              <a:t> </a:t>
            </a:r>
            <a:r>
              <a:rPr lang="id-ID" sz="1800" b="1" dirty="0">
                <a:solidFill>
                  <a:schemeClr val="bg2">
                    <a:lumMod val="50000"/>
                  </a:schemeClr>
                </a:solidFill>
                <a:sym typeface="Wingdings" pitchFamily="2" charset="2"/>
              </a:rPr>
              <a:t>1. Peran awal berdiri RRI, adalah :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>
                <a:sym typeface="Wingdings" pitchFamily="2" charset="2"/>
              </a:rPr>
              <a:t>	</a:t>
            </a:r>
            <a:r>
              <a:rPr lang="id-ID" sz="1800" dirty="0">
                <a:sym typeface="Wingdings" pitchFamily="2" charset="2"/>
              </a:rPr>
              <a:t>   - Stabilisator dan Instrumen perekat NKRI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	   - Mengabarkan secara strategis pada khalayak tentang adanya 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	     pemberontak.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	   - Pengintegrasian wilayah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	   - Menyuarakan Nasionalisme Bangsa, dengan jargon :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	     “ Menjaga Persatuan Dan Kesatuan bangsa” </a:t>
            </a:r>
          </a:p>
          <a:p>
            <a:pPr eaLnBrk="1" hangingPunct="1">
              <a:buFontTx/>
              <a:buNone/>
              <a:defRPr/>
            </a:pPr>
            <a:r>
              <a:rPr lang="id-ID" sz="2000" dirty="0">
                <a:sym typeface="Wingdings" pitchFamily="2" charset="2"/>
              </a:rPr>
              <a:t> </a:t>
            </a:r>
            <a:endParaRPr lang="id-ID" sz="2000" dirty="0"/>
          </a:p>
        </p:txBody>
      </p:sp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511175"/>
          </a:xfrm>
        </p:spPr>
        <p:txBody>
          <a:bodyPr/>
          <a:lstStyle/>
          <a:p>
            <a:pPr>
              <a:defRPr/>
            </a:pPr>
            <a:r>
              <a:rPr lang="id-ID" sz="2400">
                <a:solidFill>
                  <a:schemeClr val="accent1">
                    <a:tint val="88000"/>
                    <a:satMod val="150000"/>
                  </a:schemeClr>
                </a:solidFill>
              </a:rPr>
              <a:t>KOMUNIKASI MASSA KOTEMPORER INDONESIA</a:t>
            </a:r>
          </a:p>
        </p:txBody>
      </p:sp>
    </p:spTree>
    <p:extLst>
      <p:ext uri="{BB962C8B-B14F-4D97-AF65-F5344CB8AC3E}">
        <p14:creationId xmlns:p14="http://schemas.microsoft.com/office/powerpoint/2010/main" val="598937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3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30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30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30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30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430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430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1981200" y="642938"/>
            <a:ext cx="8229600" cy="600075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  <a:defRPr/>
            </a:pPr>
            <a:r>
              <a:rPr lang="id-ID" sz="2000" dirty="0"/>
              <a:t>    </a:t>
            </a:r>
            <a:r>
              <a:rPr lang="id-ID" sz="2000" b="1" dirty="0"/>
              <a:t> RRI berperan penting sebagai :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/>
              <a:t>    </a:t>
            </a:r>
            <a:r>
              <a:rPr lang="id-ID" sz="1800" dirty="0"/>
              <a:t> - Penyiaran propaganda dan sebagai klaim pemegang kekuasaan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/>
              <a:t>     - Perangkat politik untuk memaksakan konsensus politik 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/>
              <a:t>       pemerintah pusat terhadap daerah.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/>
              <a:t>     - Memberlakukan kewajiban relay bagi stasiun Radio khususnya :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/>
              <a:t>       Berita Kenegaraan Presiden, Klopencapir, dan seremonial Pemeri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/>
              <a:t>       ntah dan bagi radio swasta.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/>
              <a:t>     - memformat materi siarannya agar bisa mengakomodasi kepenti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/>
              <a:t>       ngan pemerintah.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>
                <a:solidFill>
                  <a:schemeClr val="bg2">
                    <a:lumMod val="50000"/>
                  </a:schemeClr>
                </a:solidFill>
              </a:rPr>
              <a:t> 3. Gerakan Reformasi dan Pergeseran Internal RRI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/>
              <a:t>     1998 </a:t>
            </a:r>
            <a:r>
              <a:rPr lang="id-ID" sz="1800" dirty="0">
                <a:sym typeface="Wingdings" pitchFamily="2" charset="2"/>
              </a:rPr>
              <a:t> Mengalami dilema besar , yaitu :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		      - melepaskan ketergantungan dari pemerintah.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                 - terlanjur menjadi stigma orde baru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		      - menjadi pesakitan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		      - Menjadi radio Publik. 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 4. Munculnya Radio komersial dan Radio Komunitas.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     - Problem modal dan kepemilikan bagi Radio Komersial.</a:t>
            </a:r>
          </a:p>
          <a:p>
            <a:pPr eaLnBrk="1" hangingPunct="1">
              <a:buFontTx/>
              <a:buNone/>
              <a:defRPr/>
            </a:pPr>
            <a:r>
              <a:rPr lang="id-ID" sz="1800" dirty="0">
                <a:sym typeface="Wingdings" pitchFamily="2" charset="2"/>
              </a:rPr>
              <a:t>     - Problem Keuangan dan legalitas bagi Radio komunitas.</a:t>
            </a:r>
            <a:endParaRPr lang="id-ID" sz="1800" dirty="0"/>
          </a:p>
          <a:p>
            <a:pPr eaLnBrk="1" hangingPunct="1">
              <a:buFontTx/>
              <a:buNone/>
              <a:defRPr/>
            </a:pPr>
            <a:r>
              <a:rPr lang="id-ID" sz="2000" dirty="0"/>
              <a:t>      </a:t>
            </a:r>
          </a:p>
        </p:txBody>
      </p:sp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5667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id-ID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d-ID" sz="2800" b="1" dirty="0"/>
              <a:t>2. Jaman Orde Baru</a:t>
            </a:r>
          </a:p>
        </p:txBody>
      </p:sp>
    </p:spTree>
    <p:extLst>
      <p:ext uri="{BB962C8B-B14F-4D97-AF65-F5344CB8AC3E}">
        <p14:creationId xmlns:p14="http://schemas.microsoft.com/office/powerpoint/2010/main" val="3399782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40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40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40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440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4403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4403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4403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1981200" y="500064"/>
            <a:ext cx="8229600" cy="61436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  <a:defRPr/>
            </a:pPr>
            <a:r>
              <a:rPr lang="id-ID" sz="1800" b="1" dirty="0"/>
              <a:t>                 - UU No. 37/2000 RRI menjadi Perjan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/>
              <a:t>		    - Sebagai Radio publik yang independen, netral dan mandiri.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/>
              <a:t>		      berusaha menjadi media publik.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/>
              <a:t>  2002 </a:t>
            </a:r>
            <a:r>
              <a:rPr lang="id-ID" sz="1800" b="1" dirty="0">
                <a:sym typeface="Wingdings" pitchFamily="2" charset="2"/>
              </a:rPr>
              <a:t>  UU No. 32/ 2002 RRI menjadi Lembaga Penyiaran Publik.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>
                <a:sym typeface="Wingdings" pitchFamily="2" charset="2"/>
              </a:rPr>
              <a:t>  2003   UU No. 19/2003 mengubah RRI dari Perjan menjadi PT.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>
                <a:sym typeface="Wingdings" pitchFamily="2" charset="2"/>
              </a:rPr>
              <a:t> 4. Problem Manajemen.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>
                <a:sym typeface="Wingdings" pitchFamily="2" charset="2"/>
              </a:rPr>
              <a:t>     - Gaji seluruh pegawai berasal dari APBN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>
                <a:sym typeface="Wingdings" pitchFamily="2" charset="2"/>
              </a:rPr>
              <a:t>     - Biaya pemeliharaan dan operasional dari anggaran APBN 60 %, 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>
                <a:sym typeface="Wingdings" pitchFamily="2" charset="2"/>
              </a:rPr>
              <a:t>       dan 40% menggali dari iklan.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>
                <a:sym typeface="Wingdings" pitchFamily="2" charset="2"/>
              </a:rPr>
              <a:t>     - Benturan antara sentralisasi dan desentralisasi.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>
                <a:sym typeface="Wingdings" pitchFamily="2" charset="2"/>
              </a:rPr>
              <a:t>B. Radio Swasta 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>
                <a:sym typeface="Wingdings" pitchFamily="2" charset="2"/>
              </a:rPr>
              <a:t>    - periode 1980 masa emas bagi radio (Iklan di TV dilarang).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>
                <a:sym typeface="Wingdings" pitchFamily="2" charset="2"/>
              </a:rPr>
              <a:t>    - periode 1991 iklan radio menurun (munculnya era TV swasta)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>
                <a:sym typeface="Wingdings" pitchFamily="2" charset="2"/>
              </a:rPr>
              <a:t>    - Jaringan radio melalui Citra Pariwara Prima dengan wewenang me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>
                <a:sym typeface="Wingdings" pitchFamily="2" charset="2"/>
              </a:rPr>
              <a:t>      nentukan harga spot iklan dan membanting harga iklan.</a:t>
            </a:r>
          </a:p>
          <a:p>
            <a:pPr eaLnBrk="1" hangingPunct="1">
              <a:buFontTx/>
              <a:buNone/>
              <a:defRPr/>
            </a:pPr>
            <a:r>
              <a:rPr lang="id-ID" sz="1800" b="1" dirty="0">
                <a:sym typeface="Wingdings" pitchFamily="2" charset="2"/>
              </a:rPr>
              <a:t>    - Radio Jakarta mendirikan di daerah.</a:t>
            </a:r>
          </a:p>
          <a:p>
            <a:pPr eaLnBrk="1" hangingPunct="1">
              <a:buFontTx/>
              <a:buNone/>
              <a:defRPr/>
            </a:pPr>
            <a:r>
              <a:rPr lang="id-ID" sz="2000" b="1" dirty="0">
                <a:sym typeface="Wingdings" pitchFamily="2" charset="2"/>
              </a:rPr>
              <a:t>    - Radio daerah  konvensional , data kurang pengiklan tidak </a:t>
            </a:r>
          </a:p>
          <a:p>
            <a:pPr eaLnBrk="1" hangingPunct="1">
              <a:buFontTx/>
              <a:buNone/>
              <a:defRPr/>
            </a:pPr>
            <a:r>
              <a:rPr lang="id-ID" sz="2000" b="1" dirty="0">
                <a:sym typeface="Wingdings" pitchFamily="2" charset="2"/>
              </a:rPr>
              <a:t>      yakin.  </a:t>
            </a:r>
          </a:p>
          <a:p>
            <a:pPr eaLnBrk="1" hangingPunct="1">
              <a:buFontTx/>
              <a:buNone/>
              <a:defRPr/>
            </a:pPr>
            <a:r>
              <a:rPr lang="id-ID" sz="2000" b="1" dirty="0">
                <a:sym typeface="Wingdings" pitchFamily="2" charset="2"/>
              </a:rPr>
              <a:t>  </a:t>
            </a:r>
            <a:endParaRPr lang="id-ID" sz="2000" b="1" dirty="0"/>
          </a:p>
        </p:txBody>
      </p:sp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1988574" y="214313"/>
            <a:ext cx="8229600" cy="28575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d-ID" sz="2000" dirty="0"/>
              <a:t>   2000 </a:t>
            </a:r>
            <a:r>
              <a:rPr lang="id-ID" sz="2000" dirty="0">
                <a:sym typeface="Wingdings" pitchFamily="2" charset="2"/>
              </a:rPr>
              <a:t> Terjadi perubahan serius dalam RRI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3538761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5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5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50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50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50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450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450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450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450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1981200" y="714375"/>
            <a:ext cx="8229600" cy="5411788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id-ID" altLang="id-ID" sz="2000" dirty="0"/>
              <a:t>     </a:t>
            </a:r>
            <a:r>
              <a:rPr lang="id-ID" altLang="id-ID" sz="2000" b="1" dirty="0"/>
              <a:t>  1. Jaman Belanda</a:t>
            </a:r>
          </a:p>
          <a:p>
            <a:pPr eaLnBrk="1" hangingPunct="1">
              <a:buFontTx/>
              <a:buNone/>
            </a:pPr>
            <a:r>
              <a:rPr lang="id-ID" altLang="id-ID" sz="2000" b="1" dirty="0"/>
              <a:t>     </a:t>
            </a:r>
            <a:r>
              <a:rPr lang="id-ID" altLang="id-ID" sz="2000" dirty="0"/>
              <a:t>      - 1828 : Javashe Courant : memuat berita pamerintah, 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         lelang, berita kutipan dan harian eropa.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     - 1835 : terbit Soerajasch Advertentie bladd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</a:t>
            </a:r>
            <a:r>
              <a:rPr lang="id-ID" altLang="id-ID" sz="2000" b="1" dirty="0"/>
              <a:t> 2. Jaman Jepang</a:t>
            </a:r>
          </a:p>
          <a:p>
            <a:pPr eaLnBrk="1" hangingPunct="1">
              <a:buFontTx/>
              <a:buNone/>
            </a:pPr>
            <a:r>
              <a:rPr lang="id-ID" altLang="id-ID" sz="2000" b="1" dirty="0"/>
              <a:t>      </a:t>
            </a:r>
            <a:r>
              <a:rPr lang="id-ID" altLang="id-ID" sz="2000" dirty="0"/>
              <a:t>     - Surat Kabar diambil secara pelan-pelan.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     - Kantor Berita Antara dan kantor Yashima dibawah 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        pemberitaan Jepang Domai.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     - Wartawan Indonesia hanya bekerja sebagi pegawai.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</a:t>
            </a:r>
            <a:r>
              <a:rPr lang="id-ID" altLang="id-ID" sz="2000" b="1" dirty="0"/>
              <a:t> 3. Jaman Kemerdekaan</a:t>
            </a:r>
          </a:p>
          <a:p>
            <a:pPr eaLnBrk="1" hangingPunct="1">
              <a:buFontTx/>
              <a:buNone/>
            </a:pPr>
            <a:r>
              <a:rPr lang="id-ID" altLang="id-ID" sz="2000" b="1" dirty="0"/>
              <a:t>      </a:t>
            </a:r>
            <a:r>
              <a:rPr lang="id-ID" altLang="id-ID" sz="2000" dirty="0"/>
              <a:t>     - Surat Kabar ditandingkan sebagai tandingan SK Jepang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     - Surat Kabar berita Indonesia mempropagandakan </a:t>
            </a:r>
          </a:p>
          <a:p>
            <a:pPr eaLnBrk="1" hangingPunct="1">
              <a:buFontTx/>
              <a:buNone/>
            </a:pPr>
            <a:r>
              <a:rPr lang="id-ID" altLang="id-ID" sz="2000" dirty="0"/>
              <a:t>              untuk datang ke Ikada.</a:t>
            </a:r>
          </a:p>
        </p:txBody>
      </p:sp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3683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d-ID" sz="2400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 C</a:t>
            </a:r>
            <a:r>
              <a:rPr lang="id-ID" sz="2400" dirty="0"/>
              <a:t>. Surat Kabar</a:t>
            </a:r>
          </a:p>
        </p:txBody>
      </p:sp>
    </p:spTree>
    <p:extLst>
      <p:ext uri="{BB962C8B-B14F-4D97-AF65-F5344CB8AC3E}">
        <p14:creationId xmlns:p14="http://schemas.microsoft.com/office/powerpoint/2010/main" val="26282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1226</Words>
  <Application>Microsoft Office PowerPoint</Application>
  <PresentationFormat>Widescreen</PresentationFormat>
  <Paragraphs>260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Adobe Gothic Std B</vt:lpstr>
      <vt:lpstr>Arial</vt:lpstr>
      <vt:lpstr>Calibri</vt:lpstr>
      <vt:lpstr>Calibri Light</vt:lpstr>
      <vt:lpstr>Wingdings</vt:lpstr>
      <vt:lpstr>Wingdings 3</vt:lpstr>
      <vt:lpstr>Office Theme</vt:lpstr>
      <vt:lpstr>      </vt:lpstr>
      <vt:lpstr>  B. Komunikasi dan Alkulturasi</vt:lpstr>
      <vt:lpstr>   - kecakapan komunikasi mampu menampung berbagai unsur dan me      melihara kesatuan dan kekuatan masyarakat selama saluran komu      nikasi bersama tetap kuat.</vt:lpstr>
      <vt:lpstr>  D. Ekonomi Politik</vt:lpstr>
      <vt:lpstr>E. Pendekatan Kajian Budaya dalam Komunikasi Massa</vt:lpstr>
      <vt:lpstr>KOMUNIKASI MASSA KOTEMPORER INDONESIA</vt:lpstr>
      <vt:lpstr> 2. Jaman Orde Baru</vt:lpstr>
      <vt:lpstr>   2000  Terjadi perubahan serius dalam RRI</vt:lpstr>
      <vt:lpstr> C. Surat Kabar</vt:lpstr>
      <vt:lpstr> 4. Jaman Orde Lama</vt:lpstr>
      <vt:lpstr>  D. Televisi</vt:lpstr>
      <vt:lpstr>  2. Televisi Dan Politik</vt:lpstr>
      <vt:lpstr>  4. Problem Televisi Di Indonesia</vt:lpstr>
      <vt:lpstr>ETIKA KOMUNIKASI MASSA</vt:lpstr>
      <vt:lpstr>1. Tanggung Jawab</vt:lpstr>
      <vt:lpstr>    - Tidak menyiarkan sumber berita individu jika tidak memiliki        nilai berita .</vt:lpstr>
      <vt:lpstr> 5. Adil untuk semua orang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</dc:title>
  <dc:creator>Microsoft account</dc:creator>
  <cp:lastModifiedBy>Microsoft account</cp:lastModifiedBy>
  <cp:revision>1</cp:revision>
  <dcterms:created xsi:type="dcterms:W3CDTF">2026-04-30T00:23:21Z</dcterms:created>
  <dcterms:modified xsi:type="dcterms:W3CDTF">2026-04-30T00:24:16Z</dcterms:modified>
</cp:coreProperties>
</file>