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4"/>
  </p:notesMasterIdLst>
  <p:sldIdLst>
    <p:sldId id="281" r:id="rId2"/>
    <p:sldId id="287" r:id="rId3"/>
    <p:sldId id="294" r:id="rId4"/>
    <p:sldId id="295" r:id="rId5"/>
    <p:sldId id="296" r:id="rId6"/>
    <p:sldId id="297" r:id="rId7"/>
    <p:sldId id="298" r:id="rId8"/>
    <p:sldId id="300" r:id="rId9"/>
    <p:sldId id="301" r:id="rId10"/>
    <p:sldId id="302" r:id="rId11"/>
    <p:sldId id="303" r:id="rId12"/>
    <p:sldId id="304" r:id="rId13"/>
    <p:sldId id="305" r:id="rId14"/>
    <p:sldId id="306" r:id="rId15"/>
    <p:sldId id="307" r:id="rId16"/>
    <p:sldId id="308" r:id="rId17"/>
    <p:sldId id="309" r:id="rId18"/>
    <p:sldId id="310" r:id="rId19"/>
    <p:sldId id="311" r:id="rId20"/>
    <p:sldId id="312" r:id="rId21"/>
    <p:sldId id="313" r:id="rId22"/>
    <p:sldId id="314" r:id="rId23"/>
    <p:sldId id="315" r:id="rId24"/>
    <p:sldId id="316" r:id="rId25"/>
    <p:sldId id="317" r:id="rId26"/>
    <p:sldId id="318" r:id="rId27"/>
    <p:sldId id="319" r:id="rId28"/>
    <p:sldId id="320" r:id="rId29"/>
    <p:sldId id="321" r:id="rId30"/>
    <p:sldId id="322" r:id="rId31"/>
    <p:sldId id="323" r:id="rId32"/>
    <p:sldId id="324" r:id="rId33"/>
    <p:sldId id="325" r:id="rId34"/>
    <p:sldId id="326" r:id="rId35"/>
    <p:sldId id="327" r:id="rId36"/>
    <p:sldId id="328" r:id="rId37"/>
    <p:sldId id="329" r:id="rId38"/>
    <p:sldId id="330" r:id="rId39"/>
    <p:sldId id="331" r:id="rId40"/>
    <p:sldId id="332" r:id="rId41"/>
    <p:sldId id="333" r:id="rId42"/>
    <p:sldId id="334" r:id="rId43"/>
    <p:sldId id="335" r:id="rId44"/>
    <p:sldId id="336" r:id="rId45"/>
    <p:sldId id="337" r:id="rId46"/>
    <p:sldId id="338" r:id="rId47"/>
    <p:sldId id="339" r:id="rId48"/>
    <p:sldId id="340" r:id="rId49"/>
    <p:sldId id="341" r:id="rId50"/>
    <p:sldId id="342" r:id="rId51"/>
    <p:sldId id="343" r:id="rId52"/>
    <p:sldId id="344" r:id="rId5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74" autoAdjust="0"/>
    <p:restoredTop sz="94660"/>
  </p:normalViewPr>
  <p:slideViewPr>
    <p:cSldViewPr>
      <p:cViewPr varScale="1">
        <p:scale>
          <a:sx n="65" d="100"/>
          <a:sy n="65" d="100"/>
        </p:scale>
        <p:origin x="1316" y="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E58CFE-EFC9-482A-84B9-3F5C1ADDCECD}" type="datetimeFigureOut">
              <a:rPr lang="id-ID" smtClean="0"/>
              <a:t>16/04/2026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4960C7-4255-42A0-841C-F84EEDC2F0F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85540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8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id-ID" smtClean="0"/>
          </a:p>
        </p:txBody>
      </p:sp>
      <p:sp>
        <p:nvSpPr>
          <p:cNvPr id="1228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DD04399E-8B71-4F82-8847-2CE1BC9FFD03}" type="slidenum">
              <a:rPr lang="id-ID" altLang="id-ID"/>
              <a:pPr eaLnBrk="1" hangingPunct="1"/>
              <a:t>6</a:t>
            </a:fld>
            <a:endParaRPr lang="id-ID" altLang="id-ID"/>
          </a:p>
        </p:txBody>
      </p:sp>
    </p:spTree>
    <p:extLst>
      <p:ext uri="{BB962C8B-B14F-4D97-AF65-F5344CB8AC3E}">
        <p14:creationId xmlns:p14="http://schemas.microsoft.com/office/powerpoint/2010/main" val="42615807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39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id-ID" smtClean="0"/>
          </a:p>
        </p:txBody>
      </p:sp>
      <p:sp>
        <p:nvSpPr>
          <p:cNvPr id="1239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C032678D-96BE-4A3F-937F-6BD92D1BBBEC}" type="slidenum">
              <a:rPr lang="id-ID" altLang="id-ID"/>
              <a:pPr eaLnBrk="1" hangingPunct="1"/>
              <a:t>19</a:t>
            </a:fld>
            <a:endParaRPr lang="id-ID" altLang="id-ID"/>
          </a:p>
        </p:txBody>
      </p:sp>
    </p:spTree>
    <p:extLst>
      <p:ext uri="{BB962C8B-B14F-4D97-AF65-F5344CB8AC3E}">
        <p14:creationId xmlns:p14="http://schemas.microsoft.com/office/powerpoint/2010/main" val="14048972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49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id-ID" smtClean="0"/>
          </a:p>
        </p:txBody>
      </p:sp>
      <p:sp>
        <p:nvSpPr>
          <p:cNvPr id="1249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F4EDAC97-91E3-4666-96D0-897EEEEF8B3F}" type="slidenum">
              <a:rPr lang="id-ID" altLang="id-ID"/>
              <a:pPr eaLnBrk="1" hangingPunct="1"/>
              <a:t>43</a:t>
            </a:fld>
            <a:endParaRPr lang="id-ID" altLang="id-ID"/>
          </a:p>
        </p:txBody>
      </p:sp>
    </p:spTree>
    <p:extLst>
      <p:ext uri="{BB962C8B-B14F-4D97-AF65-F5344CB8AC3E}">
        <p14:creationId xmlns:p14="http://schemas.microsoft.com/office/powerpoint/2010/main" val="5547803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59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id-ID" smtClean="0"/>
          </a:p>
        </p:txBody>
      </p:sp>
      <p:sp>
        <p:nvSpPr>
          <p:cNvPr id="1259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8D9F4600-AA79-4F3A-8461-39F2348FE52C}" type="slidenum">
              <a:rPr lang="id-ID" altLang="id-ID"/>
              <a:pPr eaLnBrk="1" hangingPunct="1"/>
              <a:t>44</a:t>
            </a:fld>
            <a:endParaRPr lang="id-ID" altLang="id-ID"/>
          </a:p>
        </p:txBody>
      </p:sp>
    </p:spTree>
    <p:extLst>
      <p:ext uri="{BB962C8B-B14F-4D97-AF65-F5344CB8AC3E}">
        <p14:creationId xmlns:p14="http://schemas.microsoft.com/office/powerpoint/2010/main" val="13825439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69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id-ID" smtClean="0"/>
          </a:p>
        </p:txBody>
      </p:sp>
      <p:sp>
        <p:nvSpPr>
          <p:cNvPr id="1269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B42EBA13-DE46-4EFE-9FD2-61D364F64611}" type="slidenum">
              <a:rPr lang="id-ID" altLang="id-ID"/>
              <a:pPr eaLnBrk="1" hangingPunct="1"/>
              <a:t>50</a:t>
            </a:fld>
            <a:endParaRPr lang="id-ID" altLang="id-ID"/>
          </a:p>
        </p:txBody>
      </p:sp>
    </p:spTree>
    <p:extLst>
      <p:ext uri="{BB962C8B-B14F-4D97-AF65-F5344CB8AC3E}">
        <p14:creationId xmlns:p14="http://schemas.microsoft.com/office/powerpoint/2010/main" val="39812211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63BF3-9F4D-4917-BC44-EE1A14241381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3F028-0397-4BC8-B2B5-0B5E45E9C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34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63BF3-9F4D-4917-BC44-EE1A14241381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3F028-0397-4BC8-B2B5-0B5E45E9C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9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63BF3-9F4D-4917-BC44-EE1A14241381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3F028-0397-4BC8-B2B5-0B5E45E9C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597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63BF3-9F4D-4917-BC44-EE1A14241381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3F028-0397-4BC8-B2B5-0B5E45E9C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250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63BF3-9F4D-4917-BC44-EE1A14241381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3F028-0397-4BC8-B2B5-0B5E45E9C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766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63BF3-9F4D-4917-BC44-EE1A14241381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3F028-0397-4BC8-B2B5-0B5E45E9C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729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63BF3-9F4D-4917-BC44-EE1A14241381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3F028-0397-4BC8-B2B5-0B5E45E9C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133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63BF3-9F4D-4917-BC44-EE1A14241381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3F028-0397-4BC8-B2B5-0B5E45E9C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510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63BF3-9F4D-4917-BC44-EE1A14241381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3F028-0397-4BC8-B2B5-0B5E45E9C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931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63BF3-9F4D-4917-BC44-EE1A14241381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3F028-0397-4BC8-B2B5-0B5E45E9C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66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63BF3-9F4D-4917-BC44-EE1A14241381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3F028-0397-4BC8-B2B5-0B5E45E9C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4439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863BF3-9F4D-4917-BC44-EE1A14241381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B3F028-0397-4BC8-B2B5-0B5E45E9C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59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7364" y="2286000"/>
            <a:ext cx="7772400" cy="838200"/>
          </a:xfrm>
        </p:spPr>
        <p:txBody>
          <a:bodyPr>
            <a:normAutofit fontScale="90000"/>
          </a:bodyPr>
          <a:lstStyle/>
          <a:p>
            <a:r>
              <a:rPr lang="en-US" altLang="en-US" b="1" dirty="0" smtClean="0"/>
              <a:t/>
            </a:r>
            <a:br>
              <a:rPr lang="en-US" altLang="en-US" b="1" dirty="0" smtClean="0"/>
            </a:br>
            <a:r>
              <a:rPr lang="en-US" altLang="en-US" b="1" dirty="0"/>
              <a:t/>
            </a:r>
            <a:br>
              <a:rPr lang="en-US" altLang="en-US" b="1" dirty="0"/>
            </a:br>
            <a:r>
              <a:rPr lang="en-US" altLang="en-US" b="1" dirty="0" smtClean="0"/>
              <a:t/>
            </a:r>
            <a:br>
              <a:rPr lang="en-US" altLang="en-US" b="1" dirty="0" smtClean="0"/>
            </a:br>
            <a:r>
              <a:rPr lang="en-US" altLang="en-US" b="1" dirty="0" smtClean="0"/>
              <a:t/>
            </a:r>
            <a:br>
              <a:rPr lang="en-US" altLang="en-US" b="1" dirty="0" smtClean="0"/>
            </a:br>
            <a:r>
              <a:rPr lang="en-US" altLang="en-US" b="1" dirty="0"/>
              <a:t/>
            </a:r>
            <a:br>
              <a:rPr lang="en-US" altLang="en-US" b="1" dirty="0"/>
            </a:br>
            <a:r>
              <a:rPr lang="en-US" altLang="en-US" b="1" dirty="0" smtClean="0"/>
              <a:t/>
            </a:r>
            <a:br>
              <a:rPr lang="en-US" altLang="en-US" b="1" dirty="0" smtClean="0"/>
            </a:br>
            <a:endParaRPr lang="en-US" sz="4400" b="1" dirty="0">
              <a:solidFill>
                <a:schemeClr val="tx1"/>
              </a:solidFill>
              <a:latin typeface="Adobe Gothic Std B" pitchFamily="34" charset="-128"/>
              <a:ea typeface="Adobe Gothic Std B" pitchFamily="34" charset="-12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19400" y="4953000"/>
            <a:ext cx="5715000" cy="838200"/>
          </a:xfrm>
          <a:solidFill>
            <a:schemeClr val="tx2"/>
          </a:solidFill>
        </p:spPr>
        <p:txBody>
          <a:bodyPr>
            <a:normAutofit/>
          </a:bodyPr>
          <a:lstStyle/>
          <a:p>
            <a:pPr>
              <a:buClr>
                <a:schemeClr val="bg2">
                  <a:lumMod val="40000"/>
                  <a:lumOff val="60000"/>
                </a:schemeClr>
              </a:buClr>
              <a:defRPr/>
            </a:pPr>
            <a:r>
              <a:rPr lang="en-US" altLang="en-US" sz="2800" b="1" dirty="0">
                <a:solidFill>
                  <a:schemeClr val="bg1"/>
                </a:solidFill>
              </a:rPr>
              <a:t>Dr. </a:t>
            </a:r>
            <a:r>
              <a:rPr lang="en-US" altLang="en-US" sz="2800" b="1" dirty="0" err="1">
                <a:solidFill>
                  <a:schemeClr val="bg1"/>
                </a:solidFill>
              </a:rPr>
              <a:t>Novianty</a:t>
            </a:r>
            <a:r>
              <a:rPr lang="en-US" altLang="en-US" sz="2800" b="1" dirty="0">
                <a:solidFill>
                  <a:schemeClr val="bg1"/>
                </a:solidFill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</a:rPr>
              <a:t>Elizabeth.SH.M.Pd</a:t>
            </a:r>
            <a:endParaRPr lang="en-US" altLang="en-US" sz="2800" b="1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1676400" y="2976716"/>
            <a:ext cx="5715000" cy="838200"/>
          </a:xfrm>
          <a:prstGeom prst="rect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4800" b="1" dirty="0" smtClean="0">
                <a:solidFill>
                  <a:schemeClr val="bg1"/>
                </a:solidFill>
              </a:rPr>
              <a:t>KOMUNIKASI MASSA</a:t>
            </a:r>
            <a:endParaRPr lang="en-US" sz="4800" dirty="0">
              <a:solidFill>
                <a:schemeClr val="bg1"/>
              </a:solidFill>
            </a:endParaRPr>
          </a:p>
          <a:p>
            <a:r>
              <a:rPr lang="en-US" sz="4800" dirty="0">
                <a:solidFill>
                  <a:schemeClr val="bg1"/>
                </a:solidFill>
              </a:rPr>
              <a:t> 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762000"/>
            <a:ext cx="16764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762000" y="2286000"/>
            <a:ext cx="7772400" cy="838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6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b="1" dirty="0" smtClean="0"/>
              <a:t/>
            </a:r>
            <a:br>
              <a:rPr lang="en-US" altLang="en-US" b="1" dirty="0" smtClean="0"/>
            </a:br>
            <a:r>
              <a:rPr lang="en-US" altLang="en-US" b="1" dirty="0" smtClean="0"/>
              <a:t/>
            </a:r>
            <a:br>
              <a:rPr lang="en-US" altLang="en-US" b="1" dirty="0" smtClean="0"/>
            </a:br>
            <a:r>
              <a:rPr lang="en-US" altLang="en-US" b="1" dirty="0" smtClean="0"/>
              <a:t/>
            </a:r>
            <a:br>
              <a:rPr lang="en-US" altLang="en-US" b="1" dirty="0" smtClean="0"/>
            </a:br>
            <a:r>
              <a:rPr lang="en-US" altLang="en-US" b="1" dirty="0" smtClean="0"/>
              <a:t/>
            </a:r>
            <a:br>
              <a:rPr lang="en-US" altLang="en-US" b="1" dirty="0" smtClean="0"/>
            </a:br>
            <a:r>
              <a:rPr lang="en-US" altLang="en-US" b="1" dirty="0" smtClean="0"/>
              <a:t/>
            </a:r>
            <a:br>
              <a:rPr lang="en-US" altLang="en-US" b="1" dirty="0" smtClean="0"/>
            </a:br>
            <a:r>
              <a:rPr lang="en-US" altLang="en-US" b="1" dirty="0" smtClean="0"/>
              <a:t/>
            </a:r>
            <a:br>
              <a:rPr lang="en-US" altLang="en-US" b="1" dirty="0" smtClean="0"/>
            </a:br>
            <a:r>
              <a:rPr lang="en-US" altLang="en-US" sz="4400" b="1" dirty="0" smtClean="0"/>
              <a:t/>
            </a:r>
            <a:br>
              <a:rPr lang="en-US" altLang="en-US" sz="4400" b="1" dirty="0" smtClean="0"/>
            </a:b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1529500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ctrTitle"/>
          </p:nvPr>
        </p:nvSpPr>
        <p:spPr>
          <a:xfrm>
            <a:off x="685800" y="228600"/>
            <a:ext cx="7772400" cy="50006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d-ID" sz="2400" dirty="0" smtClean="0"/>
              <a:t> </a:t>
            </a:r>
            <a:r>
              <a:rPr lang="id-ID" sz="2800" b="1" dirty="0" smtClean="0"/>
              <a:t>2. Cultivision Theory (George Gebner)</a:t>
            </a:r>
          </a:p>
        </p:txBody>
      </p:sp>
      <p:sp>
        <p:nvSpPr>
          <p:cNvPr id="13315" name="Subtitle 2"/>
          <p:cNvSpPr>
            <a:spLocks noGrp="1"/>
          </p:cNvSpPr>
          <p:nvPr>
            <p:ph type="subTitle" idx="1"/>
          </p:nvPr>
        </p:nvSpPr>
        <p:spPr>
          <a:xfrm>
            <a:off x="571500" y="857250"/>
            <a:ext cx="8358188" cy="5500688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 algn="l" eaLnBrk="1" hangingPunct="1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id-ID" altLang="id-ID" sz="2800" b="1" dirty="0" smtClean="0">
                <a:solidFill>
                  <a:schemeClr val="tx1"/>
                </a:solidFill>
              </a:rPr>
              <a:t>       - Tulisan “ Living With Television”</a:t>
            </a:r>
          </a:p>
          <a:p>
            <a:pPr algn="l" eaLnBrk="1" hangingPunct="1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id-ID" altLang="id-ID" sz="2800" b="1" dirty="0" smtClean="0">
                <a:solidFill>
                  <a:schemeClr val="tx1"/>
                </a:solidFill>
              </a:rPr>
              <a:t>       - Lebih menekankan pada dampak</a:t>
            </a:r>
          </a:p>
          <a:p>
            <a:pPr algn="l" eaLnBrk="1" hangingPunct="1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id-ID" altLang="id-ID" sz="2800" b="1" dirty="0" smtClean="0">
                <a:solidFill>
                  <a:schemeClr val="tx1"/>
                </a:solidFill>
              </a:rPr>
              <a:t>       - Televisi menjadi media utama dimana para </a:t>
            </a:r>
          </a:p>
          <a:p>
            <a:pPr algn="l" eaLnBrk="1" hangingPunct="1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id-ID" altLang="id-ID" sz="2800" b="1" dirty="0" smtClean="0">
                <a:solidFill>
                  <a:schemeClr val="tx1"/>
                </a:solidFill>
              </a:rPr>
              <a:t>          penonton belajar tentang masyarakat dan</a:t>
            </a:r>
          </a:p>
          <a:p>
            <a:pPr algn="l" eaLnBrk="1" hangingPunct="1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id-ID" altLang="id-ID" sz="2800" b="1" dirty="0" smtClean="0">
                <a:solidFill>
                  <a:schemeClr val="tx1"/>
                </a:solidFill>
              </a:rPr>
              <a:t>	  kultur lingkungannya.      </a:t>
            </a:r>
          </a:p>
          <a:p>
            <a:pPr algn="l" eaLnBrk="1" hangingPunct="1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id-ID" altLang="id-ID" sz="2800" b="1" dirty="0" smtClean="0">
                <a:solidFill>
                  <a:schemeClr val="tx1"/>
                </a:solidFill>
              </a:rPr>
              <a:t>       - Media massa menanamkan sikap dan nilai-</a:t>
            </a:r>
          </a:p>
          <a:p>
            <a:pPr algn="l" eaLnBrk="1" hangingPunct="1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id-ID" altLang="id-ID" sz="2800" b="1" dirty="0" smtClean="0">
                <a:solidFill>
                  <a:schemeClr val="tx1"/>
                </a:solidFill>
              </a:rPr>
              <a:t>          nilai tertentu, penonton pasif, lebih </a:t>
            </a:r>
          </a:p>
          <a:p>
            <a:pPr algn="l" eaLnBrk="1" hangingPunct="1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id-ID" altLang="id-ID" sz="2800" b="1" dirty="0" smtClean="0">
                <a:solidFill>
                  <a:schemeClr val="tx1"/>
                </a:solidFill>
              </a:rPr>
              <a:t>          memfokuskan kuantitas.</a:t>
            </a:r>
          </a:p>
          <a:p>
            <a:pPr algn="l" eaLnBrk="1" hangingPunct="1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id-ID" altLang="id-ID" sz="2800" b="1" dirty="0" smtClean="0">
                <a:solidFill>
                  <a:schemeClr val="tx1"/>
                </a:solidFill>
              </a:rPr>
              <a:t>       - Kritik terhadap teori ini :</a:t>
            </a:r>
          </a:p>
          <a:p>
            <a:pPr algn="l" eaLnBrk="1" hangingPunct="1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id-ID" altLang="id-ID" sz="2800" b="1" dirty="0" smtClean="0">
                <a:solidFill>
                  <a:schemeClr val="tx1"/>
                </a:solidFill>
              </a:rPr>
              <a:t>       - dianggap terlalu menyederhanakan masalah</a:t>
            </a:r>
          </a:p>
          <a:p>
            <a:pPr algn="l" eaLnBrk="1" hangingPunct="1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id-ID" altLang="id-ID" sz="2800" b="1" dirty="0" smtClean="0">
                <a:solidFill>
                  <a:schemeClr val="tx1"/>
                </a:solidFill>
              </a:rPr>
              <a:t>       - perilaku tidak hanya dipengaruhi TV, tapi </a:t>
            </a:r>
          </a:p>
          <a:p>
            <a:pPr algn="l" eaLnBrk="1" hangingPunct="1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id-ID" altLang="id-ID" sz="2800" b="1" dirty="0" smtClean="0">
                <a:solidFill>
                  <a:schemeClr val="tx1"/>
                </a:solidFill>
              </a:rPr>
              <a:t>         oleh banyak media yang lain. </a:t>
            </a:r>
          </a:p>
        </p:txBody>
      </p:sp>
    </p:spTree>
    <p:extLst>
      <p:ext uri="{BB962C8B-B14F-4D97-AF65-F5344CB8AC3E}">
        <p14:creationId xmlns:p14="http://schemas.microsoft.com/office/powerpoint/2010/main" val="1123604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3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133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133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133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533400" y="35709"/>
            <a:ext cx="7772400" cy="735816"/>
          </a:xfrm>
          <a:solidFill>
            <a:schemeClr val="accent1">
              <a:lumMod val="20000"/>
              <a:lumOff val="80000"/>
            </a:schemeClr>
          </a:solidFill>
          <a:ln>
            <a:miter lim="800000"/>
            <a:headEnd/>
            <a:tailEnd/>
          </a:ln>
        </p:spPr>
        <p:txBody>
          <a:bodyPr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id-ID" sz="2400" dirty="0" smtClean="0"/>
              <a:t>  3. Cultural Imperalisme Theory ( Herb Schiler)</a:t>
            </a:r>
          </a:p>
        </p:txBody>
      </p:sp>
      <p:sp>
        <p:nvSpPr>
          <p:cNvPr id="14339" name="Subtitle 2"/>
          <p:cNvSpPr>
            <a:spLocks noGrp="1"/>
          </p:cNvSpPr>
          <p:nvPr>
            <p:ph type="subTitle" idx="1"/>
          </p:nvPr>
        </p:nvSpPr>
        <p:spPr>
          <a:xfrm>
            <a:off x="285750" y="914400"/>
            <a:ext cx="8643938" cy="5729288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85000" lnSpcReduction="20000"/>
          </a:bodyPr>
          <a:lstStyle/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id-ID" sz="2400" dirty="0" smtClean="0"/>
              <a:t>  </a:t>
            </a:r>
            <a:r>
              <a:rPr lang="id-ID" sz="2400" dirty="0" smtClean="0">
                <a:solidFill>
                  <a:schemeClr val="tx1"/>
                </a:solidFill>
              </a:rPr>
              <a:t>- Tulisan “ Communication and Cultural Dominition”</a:t>
            </a:r>
          </a:p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id-ID" sz="2400" dirty="0" smtClean="0">
                <a:solidFill>
                  <a:schemeClr val="tx1"/>
                </a:solidFill>
              </a:rPr>
              <a:t>  - Bahwa negara barat mendominasi media diseluruh</a:t>
            </a:r>
          </a:p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id-ID" sz="2400" dirty="0" smtClean="0">
                <a:solidFill>
                  <a:schemeClr val="tx1"/>
                </a:solidFill>
              </a:rPr>
              <a:t>    dunia, terutama pada media dunia ketiga.</a:t>
            </a:r>
          </a:p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id-ID" sz="2400" dirty="0" smtClean="0">
                <a:solidFill>
                  <a:schemeClr val="tx1"/>
                </a:solidFill>
              </a:rPr>
              <a:t> </a:t>
            </a:r>
          </a:p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id-ID" sz="2400" dirty="0" smtClean="0">
              <a:solidFill>
                <a:schemeClr val="tx1"/>
              </a:solidFill>
            </a:endParaRPr>
          </a:p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id-ID" sz="2400" dirty="0" smtClean="0">
              <a:solidFill>
                <a:schemeClr val="tx1"/>
              </a:solidFill>
            </a:endParaRPr>
          </a:p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id-ID" sz="2400" dirty="0" smtClean="0">
              <a:solidFill>
                <a:schemeClr val="tx1"/>
              </a:solidFill>
            </a:endParaRPr>
          </a:p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id-ID" sz="2400" dirty="0" smtClean="0">
              <a:solidFill>
                <a:schemeClr val="tx1"/>
              </a:solidFill>
            </a:endParaRPr>
          </a:p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id-ID" sz="2400" dirty="0" smtClean="0">
              <a:solidFill>
                <a:schemeClr val="tx1"/>
              </a:solidFill>
            </a:endParaRPr>
          </a:p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id-ID" sz="2400" dirty="0" smtClean="0">
                <a:solidFill>
                  <a:schemeClr val="tx1"/>
                </a:solidFill>
              </a:rPr>
              <a:t>			     </a:t>
            </a:r>
            <a:r>
              <a:rPr lang="id-ID" dirty="0" smtClean="0">
                <a:solidFill>
                  <a:schemeClr val="tx1"/>
                </a:solidFill>
              </a:rPr>
              <a:t>      </a:t>
            </a:r>
          </a:p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id-ID" dirty="0" smtClean="0">
                <a:solidFill>
                  <a:schemeClr val="tx1"/>
                </a:solidFill>
              </a:rPr>
              <a:t>				 Proses  </a:t>
            </a:r>
          </a:p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id-ID" dirty="0" smtClean="0">
              <a:solidFill>
                <a:schemeClr val="tx1"/>
              </a:solidFill>
            </a:endParaRPr>
          </a:p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id-ID" dirty="0" smtClean="0">
                <a:solidFill>
                  <a:schemeClr val="tx1"/>
                </a:solidFill>
              </a:rPr>
              <a:t>   - penghancuran budaya asli negara ketiga </a:t>
            </a:r>
          </a:p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id-ID" dirty="0" smtClean="0">
                <a:solidFill>
                  <a:schemeClr val="tx1"/>
                </a:solidFill>
              </a:rPr>
              <a:t>   - Kebudayaan barat  memproduksi hampir semua mayoritas  media </a:t>
            </a:r>
          </a:p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id-ID" dirty="0" smtClean="0">
                <a:solidFill>
                  <a:schemeClr val="tx1"/>
                </a:solidFill>
              </a:rPr>
              <a:t>     massa dunia dan barat mempunyai modal dan teknologi</a:t>
            </a:r>
            <a:endParaRPr lang="id-ID" sz="2400" dirty="0" smtClean="0">
              <a:solidFill>
                <a:schemeClr val="tx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1500188" y="2143125"/>
            <a:ext cx="2214562" cy="1643063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d-ID" dirty="0"/>
              <a:t>Media Dunia </a:t>
            </a:r>
          </a:p>
          <a:p>
            <a:pPr algn="ctr">
              <a:defRPr/>
            </a:pPr>
            <a:r>
              <a:rPr lang="id-ID" dirty="0"/>
              <a:t>Barat</a:t>
            </a:r>
          </a:p>
        </p:txBody>
      </p:sp>
      <p:sp>
        <p:nvSpPr>
          <p:cNvPr id="5" name="Oval 4"/>
          <p:cNvSpPr/>
          <p:nvPr/>
        </p:nvSpPr>
        <p:spPr>
          <a:xfrm>
            <a:off x="5572132" y="2143116"/>
            <a:ext cx="2286000" cy="1643062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d-ID" dirty="0"/>
              <a:t>Dunia </a:t>
            </a:r>
          </a:p>
          <a:p>
            <a:pPr algn="ctr">
              <a:defRPr/>
            </a:pPr>
            <a:r>
              <a:rPr lang="id-ID" dirty="0"/>
              <a:t>KetigaMedia 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3929063" y="4071938"/>
            <a:ext cx="1500187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Down Arrow 13"/>
          <p:cNvSpPr/>
          <p:nvPr/>
        </p:nvSpPr>
        <p:spPr>
          <a:xfrm>
            <a:off x="4286250" y="2214563"/>
            <a:ext cx="769938" cy="1714500"/>
          </a:xfrm>
          <a:prstGeom prst="down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/>
          </a:p>
        </p:txBody>
      </p:sp>
      <p:sp>
        <p:nvSpPr>
          <p:cNvPr id="15" name="Right Arrow 14"/>
          <p:cNvSpPr/>
          <p:nvPr/>
        </p:nvSpPr>
        <p:spPr>
          <a:xfrm>
            <a:off x="4000500" y="2714625"/>
            <a:ext cx="1357313" cy="642938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93550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433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43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43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433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433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433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143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ctrTitle"/>
          </p:nvPr>
        </p:nvSpPr>
        <p:spPr>
          <a:xfrm>
            <a:off x="785813" y="214313"/>
            <a:ext cx="7772400" cy="71596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id-ID" sz="2400" dirty="0" smtClean="0"/>
              <a:t>4. Media Equation Theory (Byron Reeves)</a:t>
            </a:r>
          </a:p>
        </p:txBody>
      </p:sp>
      <p:sp>
        <p:nvSpPr>
          <p:cNvPr id="15363" name="Subtitle 2"/>
          <p:cNvSpPr>
            <a:spLocks noGrp="1"/>
          </p:cNvSpPr>
          <p:nvPr>
            <p:ph type="subTitle" idx="1"/>
          </p:nvPr>
        </p:nvSpPr>
        <p:spPr>
          <a:xfrm>
            <a:off x="571500" y="1000125"/>
            <a:ext cx="8143875" cy="5429250"/>
          </a:xfrm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pPr marR="0" algn="l" eaLnBrk="1" hangingPunct="1">
              <a:buFont typeface="Wingdings 2" panose="05020102010507070707" pitchFamily="18" charset="2"/>
              <a:buNone/>
            </a:pPr>
            <a:r>
              <a:rPr lang="id-ID" altLang="id-ID" sz="2400" dirty="0" smtClean="0"/>
              <a:t>  - </a:t>
            </a:r>
            <a:r>
              <a:rPr lang="id-ID" altLang="id-ID" sz="2400" dirty="0" smtClean="0">
                <a:solidFill>
                  <a:schemeClr val="tx1"/>
                </a:solidFill>
              </a:rPr>
              <a:t>Tulisan The Media Equation : How people treat </a:t>
            </a:r>
          </a:p>
          <a:p>
            <a:pPr marR="0" algn="l" eaLnBrk="1" hangingPunct="1">
              <a:buFont typeface="Wingdings 2" panose="05020102010507070707" pitchFamily="18" charset="2"/>
              <a:buNone/>
            </a:pPr>
            <a:r>
              <a:rPr lang="id-ID" altLang="id-ID" sz="2400" dirty="0" smtClean="0">
                <a:solidFill>
                  <a:schemeClr val="tx1"/>
                </a:solidFill>
              </a:rPr>
              <a:t>     Computers, television, and new media like real</a:t>
            </a:r>
          </a:p>
          <a:p>
            <a:pPr marR="0" algn="l" eaLnBrk="1" hangingPunct="1">
              <a:buFont typeface="Wingdings 2" panose="05020102010507070707" pitchFamily="18" charset="2"/>
              <a:buNone/>
            </a:pPr>
            <a:r>
              <a:rPr lang="id-ID" altLang="id-ID" sz="2400" dirty="0" smtClean="0">
                <a:solidFill>
                  <a:schemeClr val="tx1"/>
                </a:solidFill>
              </a:rPr>
              <a:t>     people and place. </a:t>
            </a:r>
          </a:p>
          <a:p>
            <a:pPr marR="0" algn="l" eaLnBrk="1" hangingPunct="1">
              <a:buFont typeface="Wingdings 2" panose="05020102010507070707" pitchFamily="18" charset="2"/>
              <a:buNone/>
            </a:pPr>
            <a:r>
              <a:rPr lang="id-ID" altLang="id-ID" sz="2400" dirty="0" smtClean="0">
                <a:solidFill>
                  <a:schemeClr val="tx1"/>
                </a:solidFill>
              </a:rPr>
              <a:t>  - disebut teori persamaan media</a:t>
            </a:r>
          </a:p>
          <a:p>
            <a:pPr marR="0" algn="l" eaLnBrk="1" hangingPunct="1">
              <a:buFont typeface="Wingdings 2" panose="05020102010507070707" pitchFamily="18" charset="2"/>
              <a:buNone/>
            </a:pPr>
            <a:r>
              <a:rPr lang="id-ID" altLang="id-ID" sz="2400" dirty="0" smtClean="0">
                <a:solidFill>
                  <a:schemeClr val="tx1"/>
                </a:solidFill>
              </a:rPr>
              <a:t>  - seolah-olah media itu manusia</a:t>
            </a:r>
          </a:p>
          <a:p>
            <a:pPr marR="0" algn="l" eaLnBrk="1" hangingPunct="1">
              <a:buFont typeface="Wingdings 2" panose="05020102010507070707" pitchFamily="18" charset="2"/>
              <a:buNone/>
            </a:pPr>
            <a:r>
              <a:rPr lang="id-ID" altLang="id-ID" sz="2400" dirty="0" smtClean="0">
                <a:solidFill>
                  <a:schemeClr val="tx1"/>
                </a:solidFill>
              </a:rPr>
              <a:t>  - komputer bisa diajak bicara</a:t>
            </a:r>
          </a:p>
          <a:p>
            <a:pPr marR="0" algn="l" eaLnBrk="1" hangingPunct="1">
              <a:buFont typeface="Wingdings 2" panose="05020102010507070707" pitchFamily="18" charset="2"/>
              <a:buNone/>
            </a:pPr>
            <a:r>
              <a:rPr lang="id-ID" altLang="id-ID" sz="2400" dirty="0" smtClean="0">
                <a:solidFill>
                  <a:schemeClr val="tx1"/>
                </a:solidFill>
              </a:rPr>
              <a:t>  - TV informasi, rohani, dan hidup konsumtif.</a:t>
            </a:r>
          </a:p>
          <a:p>
            <a:pPr marR="0" algn="l" eaLnBrk="1" hangingPunct="1">
              <a:buFont typeface="Wingdings 2" panose="05020102010507070707" pitchFamily="18" charset="2"/>
              <a:buNone/>
            </a:pPr>
            <a:endParaRPr lang="id-ID" altLang="id-ID" sz="24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714375" y="4786313"/>
            <a:ext cx="2000250" cy="91440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d-ID" dirty="0"/>
              <a:t>TV</a:t>
            </a:r>
          </a:p>
          <a:p>
            <a:pPr algn="ctr">
              <a:defRPr/>
            </a:pPr>
            <a:r>
              <a:rPr lang="id-ID" dirty="0"/>
              <a:t>KOMPUTER</a:t>
            </a:r>
          </a:p>
        </p:txBody>
      </p:sp>
      <p:sp>
        <p:nvSpPr>
          <p:cNvPr id="5" name="Rectangle 4"/>
          <p:cNvSpPr/>
          <p:nvPr/>
        </p:nvSpPr>
        <p:spPr>
          <a:xfrm>
            <a:off x="3571875" y="4786313"/>
            <a:ext cx="1985963" cy="9144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d-ID" dirty="0"/>
              <a:t>KESAMAAN</a:t>
            </a:r>
          </a:p>
        </p:txBody>
      </p:sp>
      <p:sp>
        <p:nvSpPr>
          <p:cNvPr id="6" name="Rectangle 5"/>
          <p:cNvSpPr/>
          <p:nvPr/>
        </p:nvSpPr>
        <p:spPr>
          <a:xfrm>
            <a:off x="6429375" y="4786313"/>
            <a:ext cx="1857375" cy="914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d-ID" dirty="0"/>
              <a:t>PENONTON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1428750" y="4286250"/>
            <a:ext cx="5929313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1177926" y="4537075"/>
            <a:ext cx="500062" cy="158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5400000">
            <a:off x="7144544" y="4501357"/>
            <a:ext cx="428625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6" idx="2"/>
          </p:cNvCxnSpPr>
          <p:nvPr/>
        </p:nvCxnSpPr>
        <p:spPr>
          <a:xfrm rot="5400000">
            <a:off x="7171532" y="5887244"/>
            <a:ext cx="37306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10800000">
            <a:off x="1428750" y="6072188"/>
            <a:ext cx="5929313" cy="158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rot="5400000" flipH="1" flipV="1">
            <a:off x="1249363" y="5894388"/>
            <a:ext cx="357187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4" idx="3"/>
            <a:endCxn id="5" idx="1"/>
          </p:cNvCxnSpPr>
          <p:nvPr/>
        </p:nvCxnSpPr>
        <p:spPr>
          <a:xfrm>
            <a:off x="2714625" y="5243513"/>
            <a:ext cx="857250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5" idx="3"/>
            <a:endCxn id="6" idx="1"/>
          </p:cNvCxnSpPr>
          <p:nvPr/>
        </p:nvCxnSpPr>
        <p:spPr>
          <a:xfrm>
            <a:off x="5557838" y="5243513"/>
            <a:ext cx="871537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4939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536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ctrTitle"/>
          </p:nvPr>
        </p:nvSpPr>
        <p:spPr>
          <a:xfrm>
            <a:off x="685800" y="142875"/>
            <a:ext cx="7772400" cy="428625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marL="484632" indent="0" algn="l" eaLnBrk="1" fontAlgn="auto" hangingPunct="1">
              <a:spcAft>
                <a:spcPts val="0"/>
              </a:spcAft>
              <a:defRPr/>
            </a:pPr>
            <a:r>
              <a:rPr lang="id-ID" sz="2400" dirty="0" smtClean="0"/>
              <a:t>5. Spiral of Silence Theory (Elizabeth Noelie)</a:t>
            </a: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214313" y="642938"/>
            <a:ext cx="8929687" cy="5894387"/>
          </a:xfrm>
          <a:solidFill>
            <a:schemeClr val="accent2">
              <a:lumMod val="20000"/>
              <a:lumOff val="80000"/>
            </a:schemeClr>
          </a:solidFill>
          <a:ln>
            <a:miter lim="800000"/>
            <a:headEnd/>
            <a:tailEnd/>
          </a:ln>
        </p:spPr>
        <p:txBody>
          <a:bodyPr>
            <a:normAutofit fontScale="62500" lnSpcReduction="20000"/>
          </a:bodyPr>
          <a:lstStyle/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id-ID" sz="2400" dirty="0" smtClean="0"/>
              <a:t>    </a:t>
            </a:r>
            <a:r>
              <a:rPr lang="id-ID" sz="2600" dirty="0" smtClean="0"/>
              <a:t>- </a:t>
            </a:r>
            <a:r>
              <a:rPr lang="id-ID" dirty="0" smtClean="0">
                <a:solidFill>
                  <a:schemeClr val="tx1"/>
                </a:solidFill>
              </a:rPr>
              <a:t>Tulisan : The Spiral of Silence </a:t>
            </a:r>
          </a:p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id-ID" dirty="0" smtClean="0">
                <a:solidFill>
                  <a:schemeClr val="tx1"/>
                </a:solidFill>
              </a:rPr>
              <a:t>    - Teori ini menjawab : mengapa orang dari kelompok</a:t>
            </a:r>
          </a:p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id-ID" dirty="0" smtClean="0">
                <a:solidFill>
                  <a:schemeClr val="tx1"/>
                </a:solidFill>
              </a:rPr>
              <a:t>       minoritas sering merasa perlu untuk </a:t>
            </a:r>
          </a:p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id-ID" dirty="0" smtClean="0">
                <a:solidFill>
                  <a:schemeClr val="tx1"/>
                </a:solidFill>
              </a:rPr>
              <a:t>       menyembunyikan pendapat dan pandangannya</a:t>
            </a:r>
          </a:p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id-ID" dirty="0" smtClean="0">
                <a:solidFill>
                  <a:schemeClr val="tx1"/>
                </a:solidFill>
              </a:rPr>
              <a:t>       ketika berada dalam kelompok mayoritas</a:t>
            </a:r>
          </a:p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id-ID" sz="2400" dirty="0" smtClean="0"/>
          </a:p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id-ID" sz="2400" dirty="0" smtClean="0"/>
          </a:p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id-ID" sz="2400" dirty="0" smtClean="0"/>
          </a:p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id-ID" sz="2400" dirty="0" smtClean="0"/>
          </a:p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id-ID" sz="2400" dirty="0" smtClean="0"/>
          </a:p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id-ID" sz="2400" dirty="0" smtClean="0"/>
          </a:p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id-ID" sz="2400" dirty="0" smtClean="0"/>
          </a:p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id-ID" sz="2400" dirty="0" smtClean="0"/>
          </a:p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id-ID" sz="2400" dirty="0" smtClean="0"/>
              <a:t> 					</a:t>
            </a:r>
            <a:r>
              <a:rPr lang="id-ID" sz="1800" dirty="0" smtClean="0"/>
              <a:t>   </a:t>
            </a:r>
          </a:p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id-ID" sz="1800" dirty="0" smtClean="0"/>
          </a:p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id-ID" sz="1800" dirty="0" smtClean="0"/>
          </a:p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id-ID" sz="1800" dirty="0" smtClean="0"/>
          </a:p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id-ID" sz="1800" dirty="0" smtClean="0"/>
              <a:t>  </a:t>
            </a:r>
          </a:p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id-ID" sz="1800" dirty="0" smtClean="0"/>
          </a:p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id-ID" sz="1800" dirty="0" smtClean="0"/>
          </a:p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id-ID" sz="1800" dirty="0" smtClean="0"/>
              <a:t>				        </a:t>
            </a:r>
            <a:r>
              <a:rPr lang="id-ID" sz="1800" dirty="0" smtClean="0">
                <a:solidFill>
                  <a:schemeClr val="tx1"/>
                </a:solidFill>
              </a:rPr>
              <a:t> </a:t>
            </a:r>
            <a:r>
              <a:rPr lang="id-ID" sz="1800" dirty="0" smtClean="0">
                <a:solidFill>
                  <a:srgbClr val="FF0000"/>
                </a:solidFill>
              </a:rPr>
              <a:t> opini  terdiam	</a:t>
            </a:r>
            <a:r>
              <a:rPr lang="id-ID" sz="1800" dirty="0" smtClean="0"/>
              <a:t>		</a:t>
            </a:r>
          </a:p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id-ID" sz="1800" dirty="0" smtClean="0"/>
              <a:t>						</a:t>
            </a:r>
          </a:p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id-ID" sz="1800" dirty="0" smtClean="0"/>
              <a:t>					</a:t>
            </a:r>
          </a:p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id-ID" sz="1800" dirty="0" smtClean="0"/>
          </a:p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id-ID" sz="1800" dirty="0" smtClean="0"/>
              <a:t>						</a:t>
            </a:r>
            <a:r>
              <a:rPr lang="id-ID" sz="1800" dirty="0" smtClean="0">
                <a:solidFill>
                  <a:schemeClr val="bg1"/>
                </a:solidFill>
              </a:rPr>
              <a:t>terjadi Spiral of Silence</a:t>
            </a:r>
            <a:r>
              <a:rPr lang="id-ID" sz="1800" dirty="0" smtClean="0"/>
              <a:t>								</a:t>
            </a:r>
            <a:endParaRPr lang="id-ID" sz="2400" dirty="0" smtClean="0"/>
          </a:p>
        </p:txBody>
      </p:sp>
      <p:sp>
        <p:nvSpPr>
          <p:cNvPr id="4" name="Oval 3"/>
          <p:cNvSpPr/>
          <p:nvPr/>
        </p:nvSpPr>
        <p:spPr>
          <a:xfrm>
            <a:off x="500063" y="2786063"/>
            <a:ext cx="2786062" cy="257175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d-ID" dirty="0"/>
              <a:t>OPINI</a:t>
            </a:r>
          </a:p>
          <a:p>
            <a:pPr algn="ctr">
              <a:defRPr/>
            </a:pPr>
            <a:r>
              <a:rPr lang="id-ID" dirty="0"/>
              <a:t>MAYORITAS</a:t>
            </a:r>
          </a:p>
        </p:txBody>
      </p:sp>
      <p:sp>
        <p:nvSpPr>
          <p:cNvPr id="5" name="Oval 4"/>
          <p:cNvSpPr/>
          <p:nvPr/>
        </p:nvSpPr>
        <p:spPr>
          <a:xfrm>
            <a:off x="4071938" y="3429000"/>
            <a:ext cx="1428750" cy="1214438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d-ID" dirty="0"/>
              <a:t>OPINI </a:t>
            </a:r>
          </a:p>
          <a:p>
            <a:pPr algn="ctr">
              <a:defRPr/>
            </a:pPr>
            <a:r>
              <a:rPr lang="id-ID" dirty="0"/>
              <a:t>MINOR</a:t>
            </a:r>
          </a:p>
        </p:txBody>
      </p:sp>
      <p:sp>
        <p:nvSpPr>
          <p:cNvPr id="6" name="Oval 5"/>
          <p:cNvSpPr/>
          <p:nvPr/>
        </p:nvSpPr>
        <p:spPr>
          <a:xfrm>
            <a:off x="6072198" y="3143248"/>
            <a:ext cx="2857500" cy="2786061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dirty="0"/>
          </a:p>
        </p:txBody>
      </p:sp>
      <p:sp>
        <p:nvSpPr>
          <p:cNvPr id="7" name="Oval 6"/>
          <p:cNvSpPr/>
          <p:nvPr/>
        </p:nvSpPr>
        <p:spPr>
          <a:xfrm>
            <a:off x="6786563" y="4643438"/>
            <a:ext cx="1428750" cy="107156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d-ID" dirty="0"/>
              <a:t>OPINI</a:t>
            </a:r>
          </a:p>
          <a:p>
            <a:pPr algn="ctr">
              <a:defRPr/>
            </a:pPr>
            <a:r>
              <a:rPr lang="id-ID" dirty="0"/>
              <a:t>MINOR</a:t>
            </a:r>
          </a:p>
        </p:txBody>
      </p:sp>
      <p:cxnSp>
        <p:nvCxnSpPr>
          <p:cNvPr id="9" name="Straight Arrow Connector 8"/>
          <p:cNvCxnSpPr>
            <a:stCxn id="4" idx="6"/>
            <a:endCxn id="5" idx="2"/>
          </p:cNvCxnSpPr>
          <p:nvPr/>
        </p:nvCxnSpPr>
        <p:spPr>
          <a:xfrm flipV="1">
            <a:off x="3286125" y="4037013"/>
            <a:ext cx="785813" cy="349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7" idx="2"/>
          </p:cNvCxnSpPr>
          <p:nvPr/>
        </p:nvCxnSpPr>
        <p:spPr>
          <a:xfrm rot="10800000" flipV="1">
            <a:off x="4643438" y="5180013"/>
            <a:ext cx="2143125" cy="3492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8864" name="TextBox 25"/>
          <p:cNvSpPr txBox="1">
            <a:spLocks noChangeArrowheads="1"/>
          </p:cNvSpPr>
          <p:nvPr/>
        </p:nvSpPr>
        <p:spPr bwMode="auto">
          <a:xfrm>
            <a:off x="6572250" y="3571875"/>
            <a:ext cx="192881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id-ID" altLang="id-ID"/>
              <a:t>OPINI</a:t>
            </a:r>
          </a:p>
          <a:p>
            <a:pPr eaLnBrk="1" hangingPunct="1"/>
            <a:r>
              <a:rPr lang="id-ID" altLang="id-ID"/>
              <a:t>MASYARAKAT</a:t>
            </a:r>
          </a:p>
        </p:txBody>
      </p:sp>
      <p:cxnSp>
        <p:nvCxnSpPr>
          <p:cNvPr id="28" name="Straight Arrow Connector 27"/>
          <p:cNvCxnSpPr>
            <a:stCxn id="7" idx="3"/>
          </p:cNvCxnSpPr>
          <p:nvPr/>
        </p:nvCxnSpPr>
        <p:spPr>
          <a:xfrm rot="5400000">
            <a:off x="6634163" y="5567363"/>
            <a:ext cx="371475" cy="3524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5" idx="6"/>
          </p:cNvCxnSpPr>
          <p:nvPr/>
        </p:nvCxnSpPr>
        <p:spPr>
          <a:xfrm flipV="1">
            <a:off x="5500688" y="4000500"/>
            <a:ext cx="642937" cy="365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2609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ctrTitle"/>
          </p:nvPr>
        </p:nvSpPr>
        <p:spPr>
          <a:xfrm>
            <a:off x="500063" y="285750"/>
            <a:ext cx="8215312" cy="5715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id-ID" sz="2400" dirty="0" smtClean="0"/>
              <a:t> </a:t>
            </a:r>
            <a:r>
              <a:rPr lang="id-ID" sz="2000" dirty="0" smtClean="0"/>
              <a:t>6. Tecnological Determinisme Theory (Marshal Mc Luhan).</a:t>
            </a:r>
          </a:p>
        </p:txBody>
      </p:sp>
      <p:sp>
        <p:nvSpPr>
          <p:cNvPr id="17411" name="Subtitle 2"/>
          <p:cNvSpPr>
            <a:spLocks noGrp="1"/>
          </p:cNvSpPr>
          <p:nvPr>
            <p:ph type="subTitle" idx="1"/>
          </p:nvPr>
        </p:nvSpPr>
        <p:spPr>
          <a:xfrm>
            <a:off x="285750" y="928688"/>
            <a:ext cx="8501063" cy="542925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id-ID" sz="2400" dirty="0" smtClean="0"/>
              <a:t>        </a:t>
            </a:r>
            <a:r>
              <a:rPr lang="id-ID" sz="2400" dirty="0" smtClean="0">
                <a:solidFill>
                  <a:schemeClr val="tx1"/>
                </a:solidFill>
              </a:rPr>
              <a:t>- Tulisan : The Gutenberg Galaxy : The Making of Typo</a:t>
            </a:r>
          </a:p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id-ID" sz="2400" dirty="0" smtClean="0">
                <a:solidFill>
                  <a:schemeClr val="tx1"/>
                </a:solidFill>
              </a:rPr>
              <a:t>	              graphic Man.</a:t>
            </a:r>
          </a:p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id-ID" sz="2400" dirty="0" smtClean="0">
                <a:solidFill>
                  <a:schemeClr val="tx1"/>
                </a:solidFill>
              </a:rPr>
              <a:t>        - Ide dasar teori ini adalah :</a:t>
            </a:r>
          </a:p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id-ID" sz="2400" dirty="0" smtClean="0">
                <a:solidFill>
                  <a:schemeClr val="tx1"/>
                </a:solidFill>
              </a:rPr>
              <a:t>          bahwa perubahan yang terjadi pada berbagai macam</a:t>
            </a:r>
          </a:p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id-ID" sz="2400" dirty="0" smtClean="0">
                <a:solidFill>
                  <a:schemeClr val="tx1"/>
                </a:solidFill>
              </a:rPr>
              <a:t>          cara berkomunikasi akan membentuk pula keberadaan</a:t>
            </a:r>
          </a:p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id-ID" sz="2400" dirty="0" smtClean="0">
                <a:solidFill>
                  <a:schemeClr val="tx1"/>
                </a:solidFill>
              </a:rPr>
              <a:t>          manusia itu sendiri.</a:t>
            </a:r>
          </a:p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id-ID" sz="2400" dirty="0" smtClean="0">
                <a:solidFill>
                  <a:schemeClr val="tx1"/>
                </a:solidFill>
              </a:rPr>
              <a:t>        - Teknologi akan :</a:t>
            </a:r>
          </a:p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id-ID" sz="2400" dirty="0" smtClean="0">
                <a:solidFill>
                  <a:schemeClr val="tx1"/>
                </a:solidFill>
              </a:rPr>
              <a:t>           - membentuk individu bagaimana cara berfikir,</a:t>
            </a:r>
          </a:p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id-ID" sz="2400" dirty="0" smtClean="0">
                <a:solidFill>
                  <a:schemeClr val="tx1"/>
                </a:solidFill>
              </a:rPr>
              <a:t>              berperilaku dalam masyarakat.</a:t>
            </a:r>
          </a:p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id-ID" sz="2400" dirty="0" smtClean="0">
                <a:solidFill>
                  <a:schemeClr val="tx1"/>
                </a:solidFill>
              </a:rPr>
              <a:t>          - mengarahkan manusia untuk bergerak dari satu </a:t>
            </a:r>
          </a:p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id-ID" sz="2400" dirty="0" smtClean="0">
                <a:solidFill>
                  <a:schemeClr val="tx1"/>
                </a:solidFill>
              </a:rPr>
              <a:t>             abad  teknologi ke abad teknologi lainnya.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id-ID" sz="2400" dirty="0" smtClean="0">
                <a:solidFill>
                  <a:schemeClr val="tx1"/>
                </a:solidFill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600944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74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7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174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174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174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ctrTitle"/>
          </p:nvPr>
        </p:nvSpPr>
        <p:spPr>
          <a:xfrm>
            <a:off x="285750" y="428625"/>
            <a:ext cx="8715375" cy="714375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id-ID" sz="2400" dirty="0" smtClean="0"/>
              <a:t> - bahwa kebudayaan dibentuk oleh bagaimana kita </a:t>
            </a:r>
            <a:br>
              <a:rPr lang="id-ID" sz="2400" dirty="0" smtClean="0"/>
            </a:br>
            <a:r>
              <a:rPr lang="id-ID" sz="2400" dirty="0" smtClean="0"/>
              <a:t>   berkomunikasi, dengan 3 tahapan</a:t>
            </a:r>
          </a:p>
        </p:txBody>
      </p:sp>
      <p:sp>
        <p:nvSpPr>
          <p:cNvPr id="18435" name="Subtitle 2"/>
          <p:cNvSpPr>
            <a:spLocks noGrp="1"/>
          </p:cNvSpPr>
          <p:nvPr>
            <p:ph type="subTitle" idx="1"/>
          </p:nvPr>
        </p:nvSpPr>
        <p:spPr>
          <a:xfrm>
            <a:off x="285750" y="1150375"/>
            <a:ext cx="8715375" cy="5072062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 marR="0" algn="l" eaLnBrk="1" hangingPunct="1">
              <a:buFont typeface="Wingdings 2" panose="05020102010507070707" pitchFamily="18" charset="2"/>
              <a:buNone/>
            </a:pPr>
            <a:r>
              <a:rPr lang="id-ID" altLang="id-ID" sz="2400" dirty="0" smtClean="0"/>
              <a:t> </a:t>
            </a:r>
            <a:r>
              <a:rPr lang="id-ID" altLang="id-ID" sz="2400" dirty="0" smtClean="0">
                <a:solidFill>
                  <a:schemeClr val="tx1"/>
                </a:solidFill>
              </a:rPr>
              <a:t>- Penemuan dalam teknologi komunikasimenyebabkan</a:t>
            </a:r>
          </a:p>
          <a:p>
            <a:pPr marR="0" algn="l" eaLnBrk="1" hangingPunct="1">
              <a:buFont typeface="Wingdings 2" panose="05020102010507070707" pitchFamily="18" charset="2"/>
              <a:buNone/>
            </a:pPr>
            <a:r>
              <a:rPr lang="id-ID" altLang="id-ID" sz="2400" dirty="0" smtClean="0">
                <a:solidFill>
                  <a:schemeClr val="tx1"/>
                </a:solidFill>
              </a:rPr>
              <a:t>   perubahan budaya.</a:t>
            </a:r>
          </a:p>
          <a:p>
            <a:pPr marR="0" algn="l" eaLnBrk="1" hangingPunct="1">
              <a:buFont typeface="Wingdings 2" panose="05020102010507070707" pitchFamily="18" charset="2"/>
              <a:buNone/>
            </a:pPr>
            <a:r>
              <a:rPr lang="id-ID" altLang="id-ID" sz="2400" dirty="0" smtClean="0">
                <a:solidFill>
                  <a:schemeClr val="tx1"/>
                </a:solidFill>
              </a:rPr>
              <a:t> - Perubahan dalam jenis komunikasi membentuk</a:t>
            </a:r>
          </a:p>
          <a:p>
            <a:pPr marR="0" algn="l" eaLnBrk="1" hangingPunct="1">
              <a:buFont typeface="Wingdings 2" panose="05020102010507070707" pitchFamily="18" charset="2"/>
              <a:buNone/>
            </a:pPr>
            <a:r>
              <a:rPr lang="id-ID" altLang="id-ID" sz="2400" dirty="0" smtClean="0">
                <a:solidFill>
                  <a:schemeClr val="tx1"/>
                </a:solidFill>
              </a:rPr>
              <a:t>   kehidupan manusia.</a:t>
            </a:r>
          </a:p>
          <a:p>
            <a:pPr marR="0" algn="l" eaLnBrk="1" hangingPunct="1">
              <a:buFontTx/>
              <a:buChar char="-"/>
            </a:pPr>
            <a:r>
              <a:rPr lang="id-ID" altLang="id-ID" sz="2400" dirty="0" smtClean="0">
                <a:solidFill>
                  <a:schemeClr val="tx1"/>
                </a:solidFill>
              </a:rPr>
              <a:t>- Peralatan untuk berkomunikasi yang dibentuk </a:t>
            </a:r>
          </a:p>
          <a:p>
            <a:pPr marR="0" algn="l" eaLnBrk="1" hangingPunct="1">
              <a:buFontTx/>
              <a:buChar char="-"/>
            </a:pPr>
            <a:r>
              <a:rPr lang="id-ID" altLang="id-ID" sz="2400" dirty="0" smtClean="0">
                <a:solidFill>
                  <a:schemeClr val="tx1"/>
                </a:solidFill>
              </a:rPr>
              <a:t>  akhirnyamempengaruhi kehidupan kita sendiri.</a:t>
            </a:r>
          </a:p>
          <a:p>
            <a:pPr marR="0" algn="l" eaLnBrk="1" hangingPunct="1">
              <a:buFont typeface="Wingdings 2" panose="05020102010507070707" pitchFamily="18" charset="2"/>
              <a:buNone/>
            </a:pPr>
            <a:endParaRPr lang="id-ID" altLang="id-ID" sz="2400" dirty="0" smtClean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28625" y="4857750"/>
            <a:ext cx="928688" cy="9144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d-ID" dirty="0"/>
              <a:t>suku</a:t>
            </a:r>
          </a:p>
        </p:txBody>
      </p:sp>
      <p:sp>
        <p:nvSpPr>
          <p:cNvPr id="5" name="Rectangle 4"/>
          <p:cNvSpPr/>
          <p:nvPr/>
        </p:nvSpPr>
        <p:spPr>
          <a:xfrm>
            <a:off x="1785938" y="4857750"/>
            <a:ext cx="1000125" cy="914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d-ID" dirty="0"/>
              <a:t>tulisan</a:t>
            </a:r>
          </a:p>
        </p:txBody>
      </p:sp>
      <p:sp>
        <p:nvSpPr>
          <p:cNvPr id="6" name="Rectangle 5"/>
          <p:cNvSpPr/>
          <p:nvPr/>
        </p:nvSpPr>
        <p:spPr>
          <a:xfrm>
            <a:off x="3143250" y="4857750"/>
            <a:ext cx="914400" cy="914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d-ID" dirty="0"/>
              <a:t>Cetak</a:t>
            </a:r>
          </a:p>
        </p:txBody>
      </p:sp>
      <p:sp>
        <p:nvSpPr>
          <p:cNvPr id="7" name="Rectangle 6"/>
          <p:cNvSpPr/>
          <p:nvPr/>
        </p:nvSpPr>
        <p:spPr>
          <a:xfrm>
            <a:off x="4429125" y="4929188"/>
            <a:ext cx="1357313" cy="84296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d-ID" dirty="0"/>
              <a:t>elektronik</a:t>
            </a:r>
          </a:p>
        </p:txBody>
      </p:sp>
      <p:sp>
        <p:nvSpPr>
          <p:cNvPr id="8" name="Rectangle 7"/>
          <p:cNvSpPr/>
          <p:nvPr/>
        </p:nvSpPr>
        <p:spPr>
          <a:xfrm>
            <a:off x="5929313" y="4357688"/>
            <a:ext cx="1500187" cy="50006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d-ID" dirty="0"/>
              <a:t>Visual</a:t>
            </a:r>
          </a:p>
        </p:txBody>
      </p:sp>
      <p:sp>
        <p:nvSpPr>
          <p:cNvPr id="9" name="Rectangle 8"/>
          <p:cNvSpPr/>
          <p:nvPr/>
        </p:nvSpPr>
        <p:spPr>
          <a:xfrm>
            <a:off x="5929313" y="5715000"/>
            <a:ext cx="1500187" cy="50006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d-ID" dirty="0"/>
              <a:t>Audio</a:t>
            </a:r>
          </a:p>
        </p:txBody>
      </p:sp>
      <p:sp>
        <p:nvSpPr>
          <p:cNvPr id="10" name="Rectangle 9"/>
          <p:cNvSpPr/>
          <p:nvPr/>
        </p:nvSpPr>
        <p:spPr>
          <a:xfrm>
            <a:off x="7688263" y="4897438"/>
            <a:ext cx="1312862" cy="9144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d-ID" dirty="0"/>
              <a:t>Komputer</a:t>
            </a:r>
          </a:p>
        </p:txBody>
      </p:sp>
      <p:cxnSp>
        <p:nvCxnSpPr>
          <p:cNvPr id="14" name="Straight Arrow Connector 13"/>
          <p:cNvCxnSpPr>
            <a:stCxn id="4" idx="3"/>
            <a:endCxn id="5" idx="1"/>
          </p:cNvCxnSpPr>
          <p:nvPr/>
        </p:nvCxnSpPr>
        <p:spPr>
          <a:xfrm>
            <a:off x="1357313" y="5314950"/>
            <a:ext cx="42862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5" idx="3"/>
          </p:cNvCxnSpPr>
          <p:nvPr/>
        </p:nvCxnSpPr>
        <p:spPr>
          <a:xfrm flipV="1">
            <a:off x="2786063" y="5286375"/>
            <a:ext cx="285750" cy="285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7" idx="0"/>
            <a:endCxn id="8" idx="1"/>
          </p:cNvCxnSpPr>
          <p:nvPr/>
        </p:nvCxnSpPr>
        <p:spPr>
          <a:xfrm rot="5400000" flipH="1" flipV="1">
            <a:off x="5358606" y="4358482"/>
            <a:ext cx="320675" cy="8207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7" idx="2"/>
            <a:endCxn id="9" idx="1"/>
          </p:cNvCxnSpPr>
          <p:nvPr/>
        </p:nvCxnSpPr>
        <p:spPr>
          <a:xfrm rot="16200000" flipH="1">
            <a:off x="5422106" y="5458619"/>
            <a:ext cx="193675" cy="8207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8" idx="3"/>
            <a:endCxn id="10" idx="0"/>
          </p:cNvCxnSpPr>
          <p:nvPr/>
        </p:nvCxnSpPr>
        <p:spPr>
          <a:xfrm>
            <a:off x="7429500" y="4608513"/>
            <a:ext cx="915988" cy="2889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9" idx="3"/>
            <a:endCxn id="10" idx="2"/>
          </p:cNvCxnSpPr>
          <p:nvPr/>
        </p:nvCxnSpPr>
        <p:spPr>
          <a:xfrm flipV="1">
            <a:off x="7429500" y="5811838"/>
            <a:ext cx="915988" cy="1539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6" idx="3"/>
          </p:cNvCxnSpPr>
          <p:nvPr/>
        </p:nvCxnSpPr>
        <p:spPr>
          <a:xfrm flipV="1">
            <a:off x="4057650" y="5286375"/>
            <a:ext cx="442913" cy="285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6693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843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ctrTitle"/>
          </p:nvPr>
        </p:nvSpPr>
        <p:spPr>
          <a:xfrm>
            <a:off x="428625" y="214313"/>
            <a:ext cx="8029575" cy="428625"/>
          </a:xfrm>
        </p:spPr>
        <p:txBody>
          <a:bodyPr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id-ID" sz="2400" smtClean="0"/>
              <a:t> 7. Diffusion of Innovation Theory (Paul Lazarfelt) </a:t>
            </a:r>
          </a:p>
        </p:txBody>
      </p:sp>
      <p:sp>
        <p:nvSpPr>
          <p:cNvPr id="19459" name="Subtitle 2"/>
          <p:cNvSpPr>
            <a:spLocks noGrp="1"/>
          </p:cNvSpPr>
          <p:nvPr>
            <p:ph type="subTitle" idx="1"/>
          </p:nvPr>
        </p:nvSpPr>
        <p:spPr>
          <a:xfrm>
            <a:off x="428625" y="642938"/>
            <a:ext cx="8572500" cy="6000750"/>
          </a:xfrm>
        </p:spPr>
        <p:txBody>
          <a:bodyPr/>
          <a:lstStyle/>
          <a:p>
            <a:pPr marR="0" algn="l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id-ID" altLang="id-ID" sz="1100" smtClean="0"/>
              <a:t>    </a:t>
            </a:r>
            <a:r>
              <a:rPr lang="id-ID" altLang="id-ID" sz="1500" smtClean="0"/>
              <a:t> </a:t>
            </a:r>
            <a:r>
              <a:rPr lang="id-ID" altLang="id-ID" sz="2000" smtClean="0"/>
              <a:t>- Tulisan : The People’s Choice</a:t>
            </a:r>
          </a:p>
          <a:p>
            <a:pPr marR="0" algn="l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id-ID" altLang="id-ID" sz="2000" smtClean="0"/>
              <a:t>   - Pendapat :</a:t>
            </a:r>
          </a:p>
          <a:p>
            <a:pPr marR="0" algn="l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id-ID" altLang="id-ID" sz="2000" smtClean="0"/>
              <a:t>     - Komunikator yang mendapatkan pesan dari  media  massa</a:t>
            </a:r>
          </a:p>
          <a:p>
            <a:pPr marR="0" algn="l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id-ID" altLang="id-ID" sz="2000" smtClean="0"/>
              <a:t>        sangat kuat untuk mempengaruhi orang.</a:t>
            </a:r>
          </a:p>
          <a:p>
            <a:pPr marR="0" algn="l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id-ID" altLang="id-ID" sz="2000" smtClean="0"/>
              <a:t>     - Awal perkembangan mendudukkan peran pemimpin opini</a:t>
            </a:r>
          </a:p>
          <a:p>
            <a:pPr marR="0" algn="l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id-ID" altLang="id-ID" sz="2000" smtClean="0"/>
              <a:t>        dalam  mempengaruhi sikap dan perilaku masyarakat</a:t>
            </a:r>
          </a:p>
          <a:p>
            <a:pPr marR="0" algn="l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id-ID" altLang="id-ID" sz="2000" smtClean="0"/>
              <a:t>     - Mendudukkan peran media massa sebagai agen perubahan</a:t>
            </a:r>
          </a:p>
          <a:p>
            <a:pPr marR="0" algn="l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id-ID" altLang="id-ID" sz="2000" smtClean="0"/>
              <a:t>        sosial di masyarakat yang tidak bisa  dianggap remeh. </a:t>
            </a:r>
          </a:p>
          <a:p>
            <a:pPr marR="0" algn="l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endParaRPr lang="id-ID" altLang="id-ID" sz="1500" smtClean="0"/>
          </a:p>
          <a:p>
            <a:pPr marR="0" algn="l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id-ID" altLang="id-ID" sz="1500" smtClean="0"/>
              <a:t>        </a:t>
            </a:r>
          </a:p>
          <a:p>
            <a:pPr marR="0" algn="l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id-ID" altLang="id-ID" sz="1500" smtClean="0"/>
              <a:t>    </a:t>
            </a:r>
            <a:r>
              <a:rPr lang="id-ID" altLang="id-ID" sz="1100" smtClean="0"/>
              <a:t>     </a:t>
            </a:r>
          </a:p>
          <a:p>
            <a:pPr marR="0" algn="l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endParaRPr lang="id-ID" altLang="id-ID" sz="1100" smtClean="0"/>
          </a:p>
          <a:p>
            <a:pPr marR="0" algn="l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endParaRPr lang="id-ID" altLang="id-ID" sz="1100" smtClean="0"/>
          </a:p>
          <a:p>
            <a:pPr marR="0" algn="l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id-ID" altLang="id-ID" sz="1100" smtClean="0"/>
              <a:t>      </a:t>
            </a:r>
          </a:p>
          <a:p>
            <a:pPr marR="0" algn="l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id-ID" altLang="id-ID" sz="1100" smtClean="0"/>
              <a:t>                 </a:t>
            </a:r>
            <a:endParaRPr lang="id-ID" altLang="id-ID" sz="900" smtClean="0"/>
          </a:p>
          <a:p>
            <a:pPr marR="0" algn="l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id-ID" altLang="id-ID" sz="900" smtClean="0"/>
              <a:t>               </a:t>
            </a:r>
          </a:p>
          <a:p>
            <a:pPr marR="0" algn="l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endParaRPr lang="id-ID" altLang="id-ID" sz="900" smtClean="0"/>
          </a:p>
          <a:p>
            <a:pPr marR="0" algn="l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endParaRPr lang="id-ID" altLang="id-ID" sz="900" smtClean="0"/>
          </a:p>
          <a:p>
            <a:pPr marR="0" algn="l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endParaRPr lang="id-ID" altLang="id-ID" sz="900" smtClean="0"/>
          </a:p>
          <a:p>
            <a:pPr marR="0" algn="l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id-ID" altLang="id-ID" sz="900" smtClean="0"/>
              <a:t>          </a:t>
            </a:r>
          </a:p>
          <a:p>
            <a:pPr marR="0" algn="l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endParaRPr lang="id-ID" altLang="id-ID" sz="900" smtClean="0"/>
          </a:p>
          <a:p>
            <a:pPr marR="0" algn="l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id-ID" altLang="id-ID" sz="900" smtClean="0"/>
              <a:t>			</a:t>
            </a:r>
            <a:endParaRPr lang="id-ID" altLang="id-ID" sz="1100" smtClean="0"/>
          </a:p>
        </p:txBody>
      </p:sp>
      <p:sp>
        <p:nvSpPr>
          <p:cNvPr id="4" name="Rectangle 3"/>
          <p:cNvSpPr/>
          <p:nvPr/>
        </p:nvSpPr>
        <p:spPr>
          <a:xfrm>
            <a:off x="1500188" y="4714875"/>
            <a:ext cx="1785937" cy="428625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d-ID" dirty="0"/>
              <a:t>INOVASI</a:t>
            </a:r>
          </a:p>
        </p:txBody>
      </p:sp>
      <p:sp>
        <p:nvSpPr>
          <p:cNvPr id="5" name="Rectangle 4"/>
          <p:cNvSpPr/>
          <p:nvPr/>
        </p:nvSpPr>
        <p:spPr>
          <a:xfrm>
            <a:off x="1500188" y="5786438"/>
            <a:ext cx="1714500" cy="428625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d-ID" dirty="0"/>
              <a:t>DIFUSI</a:t>
            </a:r>
          </a:p>
        </p:txBody>
      </p:sp>
      <p:sp>
        <p:nvSpPr>
          <p:cNvPr id="6" name="Rectangle 5"/>
          <p:cNvSpPr/>
          <p:nvPr/>
        </p:nvSpPr>
        <p:spPr>
          <a:xfrm>
            <a:off x="4071938" y="5214938"/>
            <a:ext cx="1857375" cy="50006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d-ID" dirty="0"/>
              <a:t>MEDIA MASSA</a:t>
            </a:r>
          </a:p>
        </p:txBody>
      </p:sp>
      <p:sp>
        <p:nvSpPr>
          <p:cNvPr id="7" name="Oval 6"/>
          <p:cNvSpPr/>
          <p:nvPr/>
        </p:nvSpPr>
        <p:spPr>
          <a:xfrm>
            <a:off x="6572250" y="4786313"/>
            <a:ext cx="2214563" cy="1357312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d-ID" dirty="0"/>
              <a:t>MASSA</a:t>
            </a:r>
          </a:p>
          <a:p>
            <a:pPr algn="ctr">
              <a:defRPr/>
            </a:pPr>
            <a:r>
              <a:rPr lang="id-ID" dirty="0"/>
              <a:t>MENGIKUTI</a:t>
            </a:r>
          </a:p>
        </p:txBody>
      </p:sp>
      <p:cxnSp>
        <p:nvCxnSpPr>
          <p:cNvPr id="9" name="Straight Arrow Connector 8"/>
          <p:cNvCxnSpPr>
            <a:endCxn id="6" idx="1"/>
          </p:cNvCxnSpPr>
          <p:nvPr/>
        </p:nvCxnSpPr>
        <p:spPr>
          <a:xfrm>
            <a:off x="3286125" y="4929188"/>
            <a:ext cx="785813" cy="5365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5" idx="3"/>
            <a:endCxn id="5" idx="3"/>
          </p:cNvCxnSpPr>
          <p:nvPr/>
        </p:nvCxnSpPr>
        <p:spPr>
          <a:xfrm>
            <a:off x="3214688" y="6000750"/>
            <a:ext cx="1587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5" idx="3"/>
            <a:endCxn id="6" idx="1"/>
          </p:cNvCxnSpPr>
          <p:nvPr/>
        </p:nvCxnSpPr>
        <p:spPr>
          <a:xfrm flipV="1">
            <a:off x="3214688" y="5465763"/>
            <a:ext cx="857250" cy="5349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6" idx="3"/>
            <a:endCxn id="7" idx="2"/>
          </p:cNvCxnSpPr>
          <p:nvPr/>
        </p:nvCxnSpPr>
        <p:spPr>
          <a:xfrm>
            <a:off x="5929313" y="5465763"/>
            <a:ext cx="642937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2480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94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94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1945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1945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1945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19459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19459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2" dur="500"/>
                                        <p:tgtEl>
                                          <p:spTgt spid="194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7" dur="500"/>
                                        <p:tgtEl>
                                          <p:spTgt spid="1945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2" dur="500"/>
                                        <p:tgtEl>
                                          <p:spTgt spid="1945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/>
      <p:bldP spid="5" grpId="0" animBg="1"/>
      <p:bldP spid="6" grpId="0" animBg="1"/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285750" y="785813"/>
            <a:ext cx="8858250" cy="5554662"/>
          </a:xfrm>
        </p:spPr>
        <p:txBody>
          <a:bodyPr>
            <a:normAutofit fontScale="92500" lnSpcReduction="20000"/>
          </a:bodyPr>
          <a:lstStyle/>
          <a:p>
            <a:pPr marL="265176" indent="-265176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id-ID" sz="2000" smtClean="0"/>
              <a:t>  adopsi dilakukan dengan mengidentifikasi melalui tiga tahap :</a:t>
            </a:r>
          </a:p>
          <a:p>
            <a:pPr marL="265176" indent="-265176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id-ID" sz="2000" smtClean="0"/>
              <a:t>  - Tahap Akusisi Informasi</a:t>
            </a:r>
          </a:p>
          <a:p>
            <a:pPr marL="265176" indent="-265176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id-ID" sz="2000" smtClean="0"/>
              <a:t>  - Tahap Evaluasi Informasi</a:t>
            </a:r>
          </a:p>
          <a:p>
            <a:pPr marL="265176" indent="-265176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id-ID" sz="2000" smtClean="0"/>
              <a:t>  - Tahap Adopsi.</a:t>
            </a:r>
          </a:p>
          <a:p>
            <a:pPr marL="265176" indent="-265176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id-ID" sz="2000" smtClean="0"/>
              <a:t>                                        Mayoritas awal</a:t>
            </a:r>
          </a:p>
          <a:p>
            <a:pPr marL="265176" indent="-265176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id-ID" sz="2000" smtClean="0"/>
              <a:t>         Adaptor awal               (34%)                      Mayoritas akhir</a:t>
            </a:r>
          </a:p>
          <a:p>
            <a:pPr marL="265176" indent="-265176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id-ID" sz="2000" smtClean="0"/>
              <a:t>         ( 14%)                                                                        (34%)  </a:t>
            </a:r>
          </a:p>
          <a:p>
            <a:pPr marL="265176" indent="-265176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id-ID" sz="1800" smtClean="0"/>
              <a:t>Inovator                                                                                                       kelompok                                                                                                     </a:t>
            </a:r>
          </a:p>
          <a:p>
            <a:pPr marL="265176" indent="-265176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id-ID" sz="1800" smtClean="0"/>
              <a:t>( 3%)                                                                                                               tertinggal</a:t>
            </a:r>
          </a:p>
          <a:p>
            <a:pPr marL="265176" indent="-265176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id-ID" sz="1800" smtClean="0"/>
              <a:t>									          (14%)</a:t>
            </a:r>
          </a:p>
          <a:p>
            <a:pPr marL="265176" indent="-265176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id-ID" sz="2000" smtClean="0"/>
              <a:t>																				</a:t>
            </a:r>
          </a:p>
          <a:p>
            <a:pPr marL="265176" indent="-265176" eaLnBrk="1" fontAlgn="auto" hangingPunct="1">
              <a:spcAft>
                <a:spcPts val="0"/>
              </a:spcAft>
              <a:buFontTx/>
              <a:buNone/>
              <a:defRPr/>
            </a:pPr>
            <a:endParaRPr lang="id-ID" sz="2000" smtClean="0"/>
          </a:p>
          <a:p>
            <a:pPr marL="265176" indent="-265176" eaLnBrk="1" fontAlgn="auto" hangingPunct="1">
              <a:spcAft>
                <a:spcPts val="0"/>
              </a:spcAft>
              <a:buFontTx/>
              <a:buNone/>
              <a:defRPr/>
            </a:pPr>
            <a:endParaRPr lang="id-ID" sz="2000" smtClean="0"/>
          </a:p>
          <a:p>
            <a:pPr marL="265176" indent="-265176" eaLnBrk="1" fontAlgn="auto" hangingPunct="1">
              <a:spcAft>
                <a:spcPts val="0"/>
              </a:spcAft>
              <a:buFontTx/>
              <a:buNone/>
              <a:defRPr/>
            </a:pPr>
            <a:endParaRPr lang="id-ID" sz="2000" smtClean="0"/>
          </a:p>
          <a:p>
            <a:pPr marL="265176" indent="-265176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id-ID" sz="2000" smtClean="0"/>
              <a:t>	 </a:t>
            </a:r>
          </a:p>
          <a:p>
            <a:pPr marL="265176" indent="-265176" eaLnBrk="1" fontAlgn="auto" hangingPunct="1">
              <a:spcAft>
                <a:spcPts val="0"/>
              </a:spcAft>
              <a:buFontTx/>
              <a:buNone/>
              <a:defRPr/>
            </a:pPr>
            <a:endParaRPr lang="id-ID" sz="2000" smtClean="0"/>
          </a:p>
          <a:p>
            <a:pPr marL="265176" indent="-265176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id-ID" sz="2000" smtClean="0"/>
              <a:t>      </a:t>
            </a:r>
          </a:p>
          <a:p>
            <a:pPr marL="265176" indent="-265176" eaLnBrk="1" fontAlgn="auto" hangingPunct="1">
              <a:spcAft>
                <a:spcPts val="0"/>
              </a:spcAft>
              <a:buFontTx/>
              <a:buNone/>
              <a:defRPr/>
            </a:pPr>
            <a:endParaRPr lang="id-ID" sz="2000" smtClean="0"/>
          </a:p>
        </p:txBody>
      </p:sp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683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d-ID" sz="200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 -Proses Adopsi (William Mc Ewen)</a:t>
            </a:r>
          </a:p>
        </p:txBody>
      </p:sp>
      <p:sp>
        <p:nvSpPr>
          <p:cNvPr id="20" name="Chord 19"/>
          <p:cNvSpPr/>
          <p:nvPr/>
        </p:nvSpPr>
        <p:spPr>
          <a:xfrm>
            <a:off x="4357688" y="4000500"/>
            <a:ext cx="914400" cy="914400"/>
          </a:xfrm>
          <a:prstGeom prst="chord">
            <a:avLst>
              <a:gd name="adj1" fmla="val 2700000"/>
              <a:gd name="adj2" fmla="val 277870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/>
          </a:p>
        </p:txBody>
      </p:sp>
      <p:sp>
        <p:nvSpPr>
          <p:cNvPr id="24" name="Flowchart: Delay 23"/>
          <p:cNvSpPr/>
          <p:nvPr/>
        </p:nvSpPr>
        <p:spPr>
          <a:xfrm rot="16200000">
            <a:off x="3250407" y="821531"/>
            <a:ext cx="2786062" cy="7286625"/>
          </a:xfrm>
          <a:prstGeom prst="flowChartDelay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/>
          </a:p>
        </p:txBody>
      </p:sp>
      <p:cxnSp>
        <p:nvCxnSpPr>
          <p:cNvPr id="28" name="Straight Connector 27"/>
          <p:cNvCxnSpPr/>
          <p:nvPr/>
        </p:nvCxnSpPr>
        <p:spPr>
          <a:xfrm rot="5400000">
            <a:off x="1784350" y="4500563"/>
            <a:ext cx="2716213" cy="158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rot="16200000" flipH="1">
            <a:off x="4786313" y="4500563"/>
            <a:ext cx="2643187" cy="7143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rot="16200000" flipH="1">
            <a:off x="6322219" y="4679156"/>
            <a:ext cx="2286000" cy="7143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rot="5400000">
            <a:off x="284957" y="4858544"/>
            <a:ext cx="2000250" cy="158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1626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204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204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204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2048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2048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ctrTitle"/>
          </p:nvPr>
        </p:nvSpPr>
        <p:spPr>
          <a:xfrm>
            <a:off x="357188" y="214313"/>
            <a:ext cx="8572500" cy="571500"/>
          </a:xfrm>
        </p:spPr>
        <p:txBody>
          <a:bodyPr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id-ID" sz="2000" smtClean="0"/>
              <a:t> </a:t>
            </a:r>
            <a:r>
              <a:rPr lang="id-ID" sz="2400" smtClean="0"/>
              <a:t>8. Uses and Gratification Theory (Herbert Blumer and Elihu </a:t>
            </a:r>
            <a:br>
              <a:rPr lang="id-ID" sz="2400" smtClean="0"/>
            </a:br>
            <a:r>
              <a:rPr lang="id-ID" sz="2400" smtClean="0"/>
              <a:t>     Katz.</a:t>
            </a:r>
          </a:p>
        </p:txBody>
      </p:sp>
      <p:sp>
        <p:nvSpPr>
          <p:cNvPr id="21507" name="Subtitle 2"/>
          <p:cNvSpPr>
            <a:spLocks noGrp="1"/>
          </p:cNvSpPr>
          <p:nvPr>
            <p:ph type="subTitle" idx="1"/>
          </p:nvPr>
        </p:nvSpPr>
        <p:spPr>
          <a:xfrm>
            <a:off x="428625" y="1000125"/>
            <a:ext cx="8429625" cy="51435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marR="0" algn="l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id-ID" altLang="id-ID" sz="2200" dirty="0" smtClean="0"/>
              <a:t>   - </a:t>
            </a:r>
            <a:r>
              <a:rPr lang="id-ID" altLang="id-ID" sz="2200" b="1" dirty="0" smtClean="0">
                <a:solidFill>
                  <a:schemeClr val="tx1"/>
                </a:solidFill>
              </a:rPr>
              <a:t>Tulisan : The Uses and Gratification of Mass Communica</a:t>
            </a:r>
          </a:p>
          <a:p>
            <a:pPr marR="0" algn="l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id-ID" altLang="id-ID" sz="2200" b="1" dirty="0" smtClean="0">
                <a:solidFill>
                  <a:schemeClr val="tx1"/>
                </a:solidFill>
              </a:rPr>
              <a:t>                    tion.</a:t>
            </a:r>
          </a:p>
          <a:p>
            <a:pPr marR="0" algn="l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id-ID" altLang="id-ID" sz="2200" b="1" dirty="0" smtClean="0">
                <a:solidFill>
                  <a:schemeClr val="tx1"/>
                </a:solidFill>
              </a:rPr>
              <a:t>   - Pendapatnya :</a:t>
            </a:r>
          </a:p>
          <a:p>
            <a:pPr marR="0" algn="l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id-ID" altLang="id-ID" sz="2200" b="1" dirty="0" smtClean="0">
                <a:solidFill>
                  <a:schemeClr val="tx1"/>
                </a:solidFill>
              </a:rPr>
              <a:t>     - Pengguna media memainkan peranan penting/ aktif </a:t>
            </a:r>
          </a:p>
          <a:p>
            <a:pPr marR="0" algn="l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id-ID" altLang="id-ID" sz="2200" b="1" dirty="0" smtClean="0">
                <a:solidFill>
                  <a:schemeClr val="tx1"/>
                </a:solidFill>
              </a:rPr>
              <a:t>       untuk memilih dan menggunakan media.</a:t>
            </a:r>
          </a:p>
          <a:p>
            <a:pPr marR="0" algn="l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id-ID" altLang="id-ID" sz="2200" b="1" dirty="0" smtClean="0">
                <a:solidFill>
                  <a:schemeClr val="tx1"/>
                </a:solidFill>
              </a:rPr>
              <a:t>  - Asumsi :  </a:t>
            </a:r>
          </a:p>
          <a:p>
            <a:pPr marR="0" algn="l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id-ID" altLang="id-ID" sz="2200" b="1" dirty="0" smtClean="0">
                <a:solidFill>
                  <a:schemeClr val="tx1"/>
                </a:solidFill>
              </a:rPr>
              <a:t>    - bahwa pengguna media mempunyai pilihan alternatif </a:t>
            </a:r>
          </a:p>
          <a:p>
            <a:pPr marR="0" algn="l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id-ID" altLang="id-ID" sz="2200" b="1" dirty="0" smtClean="0">
                <a:solidFill>
                  <a:schemeClr val="tx1"/>
                </a:solidFill>
              </a:rPr>
              <a:t>      untuk memuaskan kebutuhannya.</a:t>
            </a:r>
          </a:p>
          <a:p>
            <a:pPr marR="0" algn="l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id-ID" altLang="id-ID" sz="2200" b="1" dirty="0" smtClean="0">
                <a:solidFill>
                  <a:schemeClr val="tx1"/>
                </a:solidFill>
              </a:rPr>
              <a:t>    - menekankan pada pendekatan manusiawi di dalam me</a:t>
            </a:r>
          </a:p>
          <a:p>
            <a:pPr marR="0" algn="l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id-ID" altLang="id-ID" sz="2200" b="1" dirty="0" smtClean="0">
                <a:solidFill>
                  <a:schemeClr val="tx1"/>
                </a:solidFill>
              </a:rPr>
              <a:t>      lihat media.</a:t>
            </a:r>
          </a:p>
          <a:p>
            <a:pPr marR="0" algn="l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id-ID" altLang="id-ID" sz="2200" b="1" dirty="0" smtClean="0">
                <a:solidFill>
                  <a:schemeClr val="tx1"/>
                </a:solidFill>
              </a:rPr>
              <a:t>    - manusia mempunyai otonomi, wewenang untuk memper</a:t>
            </a:r>
          </a:p>
          <a:p>
            <a:pPr marR="0" algn="l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id-ID" altLang="id-ID" sz="2200" b="1" dirty="0" smtClean="0">
                <a:solidFill>
                  <a:schemeClr val="tx1"/>
                </a:solidFill>
              </a:rPr>
              <a:t>      lakukan media.</a:t>
            </a:r>
          </a:p>
          <a:p>
            <a:pPr marR="0" algn="l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id-ID" altLang="id-ID" sz="2200" b="1" dirty="0" smtClean="0">
                <a:solidFill>
                  <a:schemeClr val="tx1"/>
                </a:solidFill>
              </a:rPr>
              <a:t>       </a:t>
            </a:r>
          </a:p>
        </p:txBody>
      </p:sp>
    </p:spTree>
    <p:extLst>
      <p:ext uri="{BB962C8B-B14F-4D97-AF65-F5344CB8AC3E}">
        <p14:creationId xmlns:p14="http://schemas.microsoft.com/office/powerpoint/2010/main" val="1260317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150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21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21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215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215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2150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2150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ctrTitle"/>
          </p:nvPr>
        </p:nvSpPr>
        <p:spPr>
          <a:xfrm>
            <a:off x="714375" y="214313"/>
            <a:ext cx="7772400" cy="428625"/>
          </a:xfrm>
        </p:spPr>
        <p:txBody>
          <a:bodyPr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id-ID" sz="2400" smtClean="0"/>
              <a:t> Operasional dari teori Uses and Gratification</a:t>
            </a:r>
          </a:p>
        </p:txBody>
      </p:sp>
      <p:sp>
        <p:nvSpPr>
          <p:cNvPr id="22531" name="Subtitle 2"/>
          <p:cNvSpPr>
            <a:spLocks noGrp="1"/>
          </p:cNvSpPr>
          <p:nvPr>
            <p:ph type="subTitle" idx="1"/>
          </p:nvPr>
        </p:nvSpPr>
        <p:spPr>
          <a:xfrm>
            <a:off x="285750" y="714375"/>
            <a:ext cx="8286750" cy="6143625"/>
          </a:xfrm>
        </p:spPr>
        <p:txBody>
          <a:bodyPr/>
          <a:lstStyle/>
          <a:p>
            <a:pPr marR="0" algn="l" eaLnBrk="1" hangingPunct="1">
              <a:buFont typeface="Wingdings 2" panose="05020102010507070707" pitchFamily="18" charset="2"/>
              <a:buNone/>
            </a:pPr>
            <a:r>
              <a:rPr lang="id-ID" altLang="id-ID" sz="2400" smtClean="0"/>
              <a:t>   sebagai berikut :</a:t>
            </a:r>
          </a:p>
        </p:txBody>
      </p:sp>
      <p:sp>
        <p:nvSpPr>
          <p:cNvPr id="4" name="Rectangle 3"/>
          <p:cNvSpPr/>
          <p:nvPr/>
        </p:nvSpPr>
        <p:spPr>
          <a:xfrm>
            <a:off x="428625" y="3143250"/>
            <a:ext cx="1571625" cy="221456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d-ID" dirty="0"/>
              <a:t>Lingkungan sosial :</a:t>
            </a:r>
          </a:p>
          <a:p>
            <a:pPr algn="ctr">
              <a:buFontTx/>
              <a:buChar char="-"/>
              <a:defRPr/>
            </a:pPr>
            <a:r>
              <a:rPr lang="id-ID" dirty="0"/>
              <a:t>Demografi</a:t>
            </a:r>
          </a:p>
          <a:p>
            <a:pPr algn="ctr">
              <a:buFontTx/>
              <a:buChar char="-"/>
              <a:defRPr/>
            </a:pPr>
            <a:r>
              <a:rPr lang="id-ID" dirty="0"/>
              <a:t> aliansi klpk</a:t>
            </a:r>
          </a:p>
          <a:p>
            <a:pPr algn="ctr">
              <a:buFontTx/>
              <a:buChar char="-"/>
              <a:defRPr/>
            </a:pPr>
            <a:r>
              <a:rPr lang="id-ID" dirty="0"/>
              <a:t> keprbadian</a:t>
            </a:r>
          </a:p>
        </p:txBody>
      </p:sp>
      <p:sp>
        <p:nvSpPr>
          <p:cNvPr id="5" name="Rectangle 4"/>
          <p:cNvSpPr/>
          <p:nvPr/>
        </p:nvSpPr>
        <p:spPr>
          <a:xfrm>
            <a:off x="2428875" y="2571750"/>
            <a:ext cx="1785938" cy="314325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id-ID" sz="1400" dirty="0"/>
              <a:t>Kebutuhan Khalayak :</a:t>
            </a:r>
          </a:p>
          <a:p>
            <a:pPr marL="342900" indent="-342900">
              <a:defRPr/>
            </a:pPr>
            <a:r>
              <a:rPr lang="id-ID" sz="1400" dirty="0"/>
              <a:t>1.Kognitif </a:t>
            </a:r>
          </a:p>
          <a:p>
            <a:pPr marL="342900" indent="-342900">
              <a:defRPr/>
            </a:pPr>
            <a:r>
              <a:rPr lang="id-ID" sz="1400" dirty="0"/>
              <a:t>2.Afektif</a:t>
            </a:r>
          </a:p>
          <a:p>
            <a:pPr marL="342900" indent="-342900">
              <a:defRPr/>
            </a:pPr>
            <a:r>
              <a:rPr lang="id-ID" sz="1400" dirty="0"/>
              <a:t>3. Integrasi persona</a:t>
            </a:r>
          </a:p>
          <a:p>
            <a:pPr marL="342900" indent="-342900">
              <a:defRPr/>
            </a:pPr>
            <a:r>
              <a:rPr lang="id-ID" sz="1400" dirty="0"/>
              <a:t>4. Integrasi Sosial</a:t>
            </a:r>
          </a:p>
          <a:p>
            <a:pPr marL="342900" indent="-342900">
              <a:defRPr/>
            </a:pPr>
            <a:r>
              <a:rPr lang="id-ID" sz="1400" dirty="0"/>
              <a:t>5. Pelepasan kete</a:t>
            </a:r>
          </a:p>
          <a:p>
            <a:pPr marL="342900" indent="-342900">
              <a:defRPr/>
            </a:pPr>
            <a:r>
              <a:rPr lang="id-ID" sz="1400" dirty="0"/>
              <a:t>    gangan /melari</a:t>
            </a:r>
          </a:p>
          <a:p>
            <a:pPr marL="342900" indent="-342900">
              <a:defRPr/>
            </a:pPr>
            <a:r>
              <a:rPr lang="id-ID" sz="1400" dirty="0"/>
              <a:t>    kan diri dari ke</a:t>
            </a:r>
          </a:p>
          <a:p>
            <a:pPr marL="342900" indent="-342900">
              <a:defRPr/>
            </a:pPr>
            <a:r>
              <a:rPr lang="id-ID" sz="1400" dirty="0"/>
              <a:t>    nyatakan.</a:t>
            </a:r>
          </a:p>
        </p:txBody>
      </p:sp>
      <p:sp>
        <p:nvSpPr>
          <p:cNvPr id="6" name="Rectangle 5"/>
          <p:cNvSpPr/>
          <p:nvPr/>
        </p:nvSpPr>
        <p:spPr>
          <a:xfrm>
            <a:off x="4786313" y="1214438"/>
            <a:ext cx="2143125" cy="2357437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id-ID" sz="1400" dirty="0"/>
              <a:t>Sumber pemuasan non media : </a:t>
            </a:r>
          </a:p>
          <a:p>
            <a:pPr marL="342900" indent="-342900">
              <a:defRPr/>
            </a:pPr>
            <a:r>
              <a:rPr lang="id-ID" sz="1400" dirty="0">
                <a:solidFill>
                  <a:schemeClr val="bg2"/>
                </a:solidFill>
              </a:rPr>
              <a:t>1.Keluarga/teman.</a:t>
            </a:r>
          </a:p>
          <a:p>
            <a:pPr marL="342900" indent="-342900">
              <a:defRPr/>
            </a:pPr>
            <a:r>
              <a:rPr lang="id-ID" sz="1400" dirty="0"/>
              <a:t>2. Kom Interpersonal</a:t>
            </a:r>
          </a:p>
          <a:p>
            <a:pPr marL="342900" indent="-342900">
              <a:defRPr/>
            </a:pPr>
            <a:r>
              <a:rPr lang="id-ID" sz="1400" dirty="0"/>
              <a:t>3. Hobi</a:t>
            </a:r>
          </a:p>
          <a:p>
            <a:pPr marL="342900" indent="-342900">
              <a:defRPr/>
            </a:pPr>
            <a:r>
              <a:rPr lang="id-ID" sz="1400" dirty="0"/>
              <a:t>4. Tidur.</a:t>
            </a:r>
          </a:p>
          <a:p>
            <a:pPr marL="342900" indent="-342900">
              <a:buFontTx/>
              <a:buAutoNum type="arabicPeriod"/>
              <a:defRPr/>
            </a:pPr>
            <a:endParaRPr lang="id-ID" sz="1400" dirty="0"/>
          </a:p>
          <a:p>
            <a:pPr algn="ctr">
              <a:defRPr/>
            </a:pPr>
            <a:endParaRPr lang="id-ID" sz="1400" dirty="0"/>
          </a:p>
        </p:txBody>
      </p:sp>
      <p:sp>
        <p:nvSpPr>
          <p:cNvPr id="7" name="Rectangle 6"/>
          <p:cNvSpPr/>
          <p:nvPr/>
        </p:nvSpPr>
        <p:spPr>
          <a:xfrm>
            <a:off x="4714876" y="4071942"/>
            <a:ext cx="1857375" cy="1785937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id-ID" sz="1400" dirty="0"/>
              <a:t>Pengguna Media :</a:t>
            </a:r>
          </a:p>
          <a:p>
            <a:pPr marL="342900" indent="-342900">
              <a:defRPr/>
            </a:pPr>
            <a:r>
              <a:rPr lang="id-ID" sz="1400" dirty="0"/>
              <a:t>1. Jenis </a:t>
            </a:r>
          </a:p>
          <a:p>
            <a:pPr marL="342900" indent="-342900">
              <a:defRPr/>
            </a:pPr>
            <a:r>
              <a:rPr lang="id-ID" sz="1400" dirty="0"/>
              <a:t>2. Isi Media.</a:t>
            </a:r>
          </a:p>
          <a:p>
            <a:pPr marL="342900" indent="-342900">
              <a:defRPr/>
            </a:pPr>
            <a:r>
              <a:rPr lang="id-ID" sz="1400" dirty="0"/>
              <a:t>3. Terpaan Media</a:t>
            </a:r>
          </a:p>
          <a:p>
            <a:pPr marL="342900" indent="-342900">
              <a:defRPr/>
            </a:pPr>
            <a:r>
              <a:rPr lang="id-ID" sz="1400" dirty="0"/>
              <a:t>4. Konteks Sosial</a:t>
            </a:r>
          </a:p>
          <a:p>
            <a:pPr marL="342900" indent="-342900">
              <a:buFontTx/>
              <a:buAutoNum type="arabicPeriod"/>
              <a:defRPr/>
            </a:pPr>
            <a:endParaRPr lang="id-ID" sz="1400" dirty="0"/>
          </a:p>
        </p:txBody>
      </p:sp>
      <p:sp>
        <p:nvSpPr>
          <p:cNvPr id="8" name="Rectangle 7"/>
          <p:cNvSpPr/>
          <p:nvPr/>
        </p:nvSpPr>
        <p:spPr>
          <a:xfrm>
            <a:off x="7000875" y="3857625"/>
            <a:ext cx="1928813" cy="2143125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id-ID" sz="1400" dirty="0"/>
              <a:t> Pemusan Media :</a:t>
            </a:r>
          </a:p>
          <a:p>
            <a:pPr>
              <a:defRPr/>
            </a:pPr>
            <a:r>
              <a:rPr lang="id-ID" sz="1400" dirty="0"/>
              <a:t> 1. Pengamatan.</a:t>
            </a:r>
          </a:p>
          <a:p>
            <a:pPr>
              <a:defRPr/>
            </a:pPr>
            <a:r>
              <a:rPr lang="id-ID" sz="1400" dirty="0"/>
              <a:t> 2. Hiburan</a:t>
            </a:r>
          </a:p>
          <a:p>
            <a:pPr>
              <a:defRPr/>
            </a:pPr>
            <a:r>
              <a:rPr lang="id-ID" sz="1400" dirty="0"/>
              <a:t> 3. Identitas</a:t>
            </a:r>
          </a:p>
          <a:p>
            <a:pPr>
              <a:defRPr/>
            </a:pPr>
            <a:r>
              <a:rPr lang="id-ID" sz="1400" dirty="0"/>
              <a:t>     personal.</a:t>
            </a:r>
          </a:p>
          <a:p>
            <a:pPr>
              <a:defRPr/>
            </a:pPr>
            <a:r>
              <a:rPr lang="id-ID" sz="1400" dirty="0"/>
              <a:t> 4. Hub. sosial.</a:t>
            </a:r>
          </a:p>
        </p:txBody>
      </p:sp>
      <p:cxnSp>
        <p:nvCxnSpPr>
          <p:cNvPr id="14" name="Straight Arrow Connector 13"/>
          <p:cNvCxnSpPr>
            <a:endCxn id="5" idx="1"/>
          </p:cNvCxnSpPr>
          <p:nvPr/>
        </p:nvCxnSpPr>
        <p:spPr>
          <a:xfrm>
            <a:off x="2000250" y="4143375"/>
            <a:ext cx="42862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4214813" y="3000375"/>
            <a:ext cx="50006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4143375" y="4857750"/>
            <a:ext cx="50006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endCxn id="8" idx="1"/>
          </p:cNvCxnSpPr>
          <p:nvPr/>
        </p:nvCxnSpPr>
        <p:spPr>
          <a:xfrm flipV="1">
            <a:off x="6572250" y="4929188"/>
            <a:ext cx="42862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400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/>
      <p:bldP spid="4" grpId="0" animBg="1"/>
      <p:bldP spid="5" grpId="0" animBg="1"/>
      <p:bldP spid="6" grpId="0" animBg="1"/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/>
              <a:t>UNSUR PENILAIAN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 smtClean="0"/>
              <a:t>KEHADIRAN</a:t>
            </a:r>
          </a:p>
          <a:p>
            <a:r>
              <a:rPr lang="en-US" dirty="0" smtClean="0"/>
              <a:t>TUGAS INDIVIDU</a:t>
            </a:r>
          </a:p>
          <a:p>
            <a:r>
              <a:rPr lang="en-US" dirty="0" smtClean="0"/>
              <a:t>DISKUSI</a:t>
            </a:r>
          </a:p>
          <a:p>
            <a:r>
              <a:rPr lang="en-US" dirty="0" smtClean="0"/>
              <a:t>UJIAN </a:t>
            </a:r>
            <a:r>
              <a:rPr lang="en-US" dirty="0"/>
              <a:t>TENGAH </a:t>
            </a:r>
            <a:r>
              <a:rPr lang="en-US" dirty="0" smtClean="0"/>
              <a:t>SEMESTER</a:t>
            </a:r>
          </a:p>
          <a:p>
            <a:r>
              <a:rPr lang="en-US" dirty="0" smtClean="0"/>
              <a:t>UJIAN </a:t>
            </a:r>
            <a:r>
              <a:rPr lang="en-US" dirty="0"/>
              <a:t>AKHIR </a:t>
            </a:r>
            <a:r>
              <a:rPr lang="en-US" dirty="0" smtClean="0"/>
              <a:t>SEMESTER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626020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ctrTitle"/>
          </p:nvPr>
        </p:nvSpPr>
        <p:spPr>
          <a:xfrm>
            <a:off x="685800" y="214313"/>
            <a:ext cx="7772400" cy="428625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id-ID" sz="2400" dirty="0" smtClean="0"/>
              <a:t>JENIS MEDIA MASSA</a:t>
            </a:r>
          </a:p>
        </p:txBody>
      </p:sp>
      <p:sp>
        <p:nvSpPr>
          <p:cNvPr id="86019" name="Subtitle 2"/>
          <p:cNvSpPr>
            <a:spLocks noGrp="1"/>
          </p:cNvSpPr>
          <p:nvPr>
            <p:ph type="subTitle" idx="1"/>
          </p:nvPr>
        </p:nvSpPr>
        <p:spPr>
          <a:xfrm>
            <a:off x="428625" y="642938"/>
            <a:ext cx="8429625" cy="6072187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2500" lnSpcReduction="20000"/>
          </a:bodyPr>
          <a:lstStyle/>
          <a:p>
            <a:pPr marR="0" algn="l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id-ID" altLang="id-ID" sz="1700" dirty="0" smtClean="0"/>
              <a:t>                                                                        </a:t>
            </a:r>
            <a:r>
              <a:rPr lang="en-US" altLang="id-ID" sz="1700" dirty="0" smtClean="0"/>
              <a:t>                       </a:t>
            </a:r>
            <a:r>
              <a:rPr lang="id-ID" altLang="id-ID" sz="1700" b="1" dirty="0" smtClean="0"/>
              <a:t>surat </a:t>
            </a:r>
            <a:r>
              <a:rPr lang="id-ID" altLang="id-ID" sz="1700" b="1" dirty="0" smtClean="0"/>
              <a:t>kabar</a:t>
            </a:r>
          </a:p>
          <a:p>
            <a:pPr marR="0" algn="l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id-ID" altLang="id-ID" sz="1700" b="1" dirty="0" smtClean="0"/>
              <a:t>                                               </a:t>
            </a:r>
            <a:r>
              <a:rPr lang="id-ID" altLang="id-ID" sz="1700" b="1" dirty="0" smtClean="0"/>
              <a:t>Media </a:t>
            </a:r>
            <a:r>
              <a:rPr lang="id-ID" altLang="id-ID" sz="1700" b="1" dirty="0" smtClean="0"/>
              <a:t>cetak</a:t>
            </a:r>
          </a:p>
          <a:p>
            <a:pPr marR="0" algn="l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id-ID" altLang="id-ID" sz="1700" b="1" dirty="0" smtClean="0"/>
              <a:t>                                                                        </a:t>
            </a:r>
            <a:r>
              <a:rPr lang="en-US" altLang="id-ID" sz="1700" b="1" dirty="0" smtClean="0"/>
              <a:t>                      </a:t>
            </a:r>
            <a:r>
              <a:rPr lang="id-ID" altLang="id-ID" sz="1700" b="1" dirty="0" smtClean="0"/>
              <a:t> </a:t>
            </a:r>
            <a:r>
              <a:rPr lang="id-ID" altLang="id-ID" sz="1700" b="1" dirty="0" smtClean="0"/>
              <a:t>majalah</a:t>
            </a:r>
          </a:p>
          <a:p>
            <a:pPr marR="0" algn="l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id-ID" altLang="id-ID" sz="1700" b="1" dirty="0" smtClean="0"/>
              <a:t>             Arti Luas                                                                  </a:t>
            </a:r>
          </a:p>
          <a:p>
            <a:pPr marR="0" algn="l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id-ID" altLang="id-ID" sz="1700" b="1" dirty="0" smtClean="0"/>
              <a:t> 						</a:t>
            </a:r>
          </a:p>
          <a:p>
            <a:pPr marR="0" algn="l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id-ID" altLang="id-ID" sz="1700" b="1" dirty="0" smtClean="0"/>
              <a:t>                                         		           </a:t>
            </a:r>
            <a:r>
              <a:rPr lang="id-ID" altLang="id-ID" sz="1700" b="1" dirty="0" smtClean="0"/>
              <a:t> Radio</a:t>
            </a:r>
            <a:r>
              <a:rPr lang="id-ID" altLang="id-ID" sz="1700" b="1" dirty="0" smtClean="0"/>
              <a:t>	</a:t>
            </a:r>
          </a:p>
          <a:p>
            <a:pPr marR="0" algn="l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id-ID" altLang="id-ID" sz="1700" b="1" dirty="0" smtClean="0"/>
              <a:t> Pers                                       Media Elektronik       </a:t>
            </a:r>
            <a:r>
              <a:rPr lang="en-US" altLang="id-ID" sz="1700" b="1" dirty="0" smtClean="0"/>
              <a:t>     </a:t>
            </a:r>
          </a:p>
          <a:p>
            <a:pPr marR="0" algn="l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en-US" altLang="id-ID" sz="1700" b="1" dirty="0" smtClean="0"/>
              <a:t>                                                                                            </a:t>
            </a:r>
            <a:r>
              <a:rPr lang="id-ID" altLang="id-ID" sz="1700" b="1" dirty="0" smtClean="0"/>
              <a:t>Televisi</a:t>
            </a:r>
            <a:endParaRPr lang="id-ID" altLang="id-ID" sz="1700" b="1" dirty="0" smtClean="0"/>
          </a:p>
          <a:p>
            <a:pPr marR="0" algn="l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id-ID" altLang="id-ID" sz="1700" b="1" dirty="0" smtClean="0"/>
              <a:t>                                                                             </a:t>
            </a:r>
            <a:r>
              <a:rPr lang="en-US" altLang="id-ID" sz="1700" b="1" dirty="0" smtClean="0"/>
              <a:t>            </a:t>
            </a:r>
          </a:p>
          <a:p>
            <a:pPr marR="0" algn="l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en-US" altLang="id-ID" sz="1700" b="1" dirty="0"/>
              <a:t> </a:t>
            </a:r>
            <a:r>
              <a:rPr lang="en-US" altLang="id-ID" sz="1700" b="1" dirty="0" smtClean="0"/>
              <a:t>                                                  </a:t>
            </a:r>
            <a:r>
              <a:rPr lang="id-ID" altLang="id-ID" sz="1700" b="1" dirty="0" smtClean="0"/>
              <a:t> Internet</a:t>
            </a:r>
            <a:r>
              <a:rPr lang="id-ID" altLang="id-ID" sz="1700" b="1" dirty="0" smtClean="0"/>
              <a:t>	</a:t>
            </a:r>
            <a:r>
              <a:rPr lang="en-US" altLang="id-ID" sz="1700" b="1" dirty="0" smtClean="0"/>
              <a:t>              Film</a:t>
            </a:r>
            <a:endParaRPr lang="id-ID" altLang="id-ID" sz="1700" b="1" dirty="0" smtClean="0"/>
          </a:p>
          <a:p>
            <a:pPr marR="0" algn="l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id-ID" altLang="id-ID" sz="1700" b="1" dirty="0" smtClean="0"/>
              <a:t>              Arti </a:t>
            </a:r>
            <a:r>
              <a:rPr lang="id-ID" altLang="id-ID" sz="1700" b="1" dirty="0" smtClean="0"/>
              <a:t>se</a:t>
            </a:r>
            <a:r>
              <a:rPr lang="en-US" altLang="id-ID" sz="1700" b="1" dirty="0" err="1" smtClean="0"/>
              <a:t>mpit</a:t>
            </a:r>
            <a:r>
              <a:rPr lang="en-US" altLang="id-ID" sz="1700" b="1" dirty="0" smtClean="0"/>
              <a:t> </a:t>
            </a:r>
            <a:r>
              <a:rPr lang="id-ID" altLang="id-ID" sz="1700" b="1" dirty="0" smtClean="0"/>
              <a:t> </a:t>
            </a:r>
            <a:r>
              <a:rPr lang="en-US" altLang="id-ID" sz="1700" b="1" dirty="0" smtClean="0"/>
              <a:t>     </a:t>
            </a:r>
            <a:r>
              <a:rPr lang="id-ID" altLang="id-ID" sz="1700" b="1" dirty="0" smtClean="0"/>
              <a:t>media </a:t>
            </a:r>
            <a:r>
              <a:rPr lang="id-ID" altLang="id-ID" sz="1700" b="1" dirty="0" smtClean="0"/>
              <a:t>cetak                    </a:t>
            </a:r>
          </a:p>
          <a:p>
            <a:pPr marR="0" algn="l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id-ID" altLang="id-ID" sz="1700" dirty="0" smtClean="0"/>
              <a:t>	</a:t>
            </a:r>
            <a:r>
              <a:rPr lang="en-US" altLang="id-ID" sz="1700" dirty="0"/>
              <a:t> </a:t>
            </a:r>
            <a:r>
              <a:rPr lang="en-US" altLang="id-ID" sz="1700" dirty="0" smtClean="0"/>
              <a:t>           </a:t>
            </a:r>
            <a:r>
              <a:rPr lang="id-ID" altLang="id-ID" sz="1700" dirty="0" smtClean="0"/>
              <a:t>  </a:t>
            </a:r>
            <a:r>
              <a:rPr lang="id-ID" altLang="id-ID" sz="1700" dirty="0" smtClean="0"/>
              <a:t>(surat kabar) </a:t>
            </a:r>
            <a:endParaRPr lang="en-US" altLang="id-ID" sz="1700" dirty="0" smtClean="0"/>
          </a:p>
          <a:p>
            <a:pPr marR="0" algn="l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endParaRPr lang="en-US" altLang="id-ID" sz="1700" dirty="0"/>
          </a:p>
          <a:p>
            <a:pPr marR="0" algn="l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endParaRPr lang="id-ID" altLang="id-ID" sz="1700" dirty="0" smtClean="0"/>
          </a:p>
          <a:p>
            <a:pPr marR="0" algn="l" eaLnBrk="1" hangingPunct="1">
              <a:lnSpc>
                <a:spcPct val="80000"/>
              </a:lnSpc>
              <a:buFontTx/>
              <a:buAutoNum type="arabicPeriod"/>
            </a:pPr>
            <a:r>
              <a:rPr lang="id-ID" altLang="id-ID" sz="2400" b="1" dirty="0" smtClean="0"/>
              <a:t>Surat Kabar</a:t>
            </a:r>
          </a:p>
          <a:p>
            <a:pPr marR="0" algn="l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en-US" altLang="id-ID" sz="2400" b="1" dirty="0"/>
              <a:t> </a:t>
            </a:r>
            <a:r>
              <a:rPr lang="en-US" altLang="id-ID" sz="2400" b="1" dirty="0" smtClean="0"/>
              <a:t>       </a:t>
            </a:r>
            <a:r>
              <a:rPr lang="id-ID" altLang="id-ID" sz="2400" b="1" dirty="0" smtClean="0"/>
              <a:t>a</a:t>
            </a:r>
            <a:r>
              <a:rPr lang="id-ID" altLang="id-ID" sz="2400" b="1" dirty="0" smtClean="0"/>
              <a:t>. karakter </a:t>
            </a:r>
          </a:p>
          <a:p>
            <a:pPr marR="0" algn="l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id-ID" altLang="id-ID" sz="2400" b="1" dirty="0" smtClean="0"/>
              <a:t>           - Publisitas      :   penyebaran pesan pada publik. </a:t>
            </a:r>
          </a:p>
          <a:p>
            <a:pPr marR="0" algn="l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id-ID" altLang="id-ID" sz="2400" b="1" dirty="0" smtClean="0"/>
              <a:t>           - Periodesitas  : keteraturan terbit </a:t>
            </a:r>
          </a:p>
          <a:p>
            <a:pPr marR="0" algn="l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id-ID" altLang="id-ID" sz="2400" b="1" dirty="0" smtClean="0"/>
              <a:t>           - Universalitas : menyampaikan pesan beragam, dapat </a:t>
            </a:r>
            <a:r>
              <a:rPr lang="id-ID" altLang="id-ID" sz="2400" b="1" dirty="0" smtClean="0"/>
              <a:t>diakses</a:t>
            </a:r>
            <a:endParaRPr lang="en-US" altLang="id-ID" sz="2400" b="1" dirty="0" smtClean="0"/>
          </a:p>
          <a:p>
            <a:pPr marR="0" algn="l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en-US" altLang="id-ID" sz="2400" b="1" dirty="0" smtClean="0"/>
              <a:t>                                       </a:t>
            </a:r>
            <a:r>
              <a:rPr lang="id-ID" altLang="id-ID" sz="2400" b="1" dirty="0" smtClean="0"/>
              <a:t> secara </a:t>
            </a:r>
            <a:r>
              <a:rPr lang="id-ID" altLang="id-ID" sz="2400" b="1" dirty="0" smtClean="0"/>
              <a:t>umum. </a:t>
            </a:r>
          </a:p>
          <a:p>
            <a:pPr marR="0" algn="l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id-ID" altLang="id-ID" sz="2400" b="1" dirty="0" smtClean="0"/>
              <a:t>           - Aktualitas  : Baru atau sedang terjadi</a:t>
            </a:r>
          </a:p>
          <a:p>
            <a:pPr marR="0" algn="l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id-ID" altLang="id-ID" sz="2400" b="1" dirty="0" smtClean="0"/>
              <a:t>           - Terdokumentasi : bisa diarsip</a:t>
            </a:r>
          </a:p>
          <a:p>
            <a:pPr marR="0" algn="l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id-ID" altLang="id-ID" sz="2400" b="1" dirty="0" smtClean="0"/>
              <a:t>           - Faktualitas : sesuai dengan fakta. 		</a:t>
            </a:r>
            <a:r>
              <a:rPr lang="id-ID" altLang="id-ID" sz="1700" dirty="0" smtClean="0"/>
              <a:t>						 </a:t>
            </a:r>
          </a:p>
          <a:p>
            <a:pPr marR="0" algn="l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id-ID" altLang="id-ID" sz="1700" dirty="0" smtClean="0"/>
              <a:t>				                                 </a:t>
            </a:r>
          </a:p>
          <a:p>
            <a:pPr marR="0" algn="l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id-ID" altLang="id-ID" sz="1700" dirty="0" smtClean="0"/>
              <a:t>				</a:t>
            </a:r>
          </a:p>
          <a:p>
            <a:pPr marR="0" algn="l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endParaRPr lang="id-ID" altLang="id-ID" sz="1700" dirty="0" smtClean="0"/>
          </a:p>
          <a:p>
            <a:pPr marR="0" algn="l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endParaRPr lang="id-ID" altLang="id-ID" sz="1700" dirty="0" smtClean="0"/>
          </a:p>
          <a:p>
            <a:pPr marR="0" algn="l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endParaRPr lang="id-ID" altLang="id-ID" sz="1700" dirty="0" smtClean="0"/>
          </a:p>
          <a:p>
            <a:pPr marR="0" algn="l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endParaRPr lang="id-ID" altLang="id-ID" sz="1700" dirty="0" smtClean="0"/>
          </a:p>
        </p:txBody>
      </p:sp>
      <p:sp>
        <p:nvSpPr>
          <p:cNvPr id="4" name="Left Brace 3"/>
          <p:cNvSpPr/>
          <p:nvPr/>
        </p:nvSpPr>
        <p:spPr>
          <a:xfrm>
            <a:off x="941592" y="1147762"/>
            <a:ext cx="252413" cy="1519238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id-ID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2643188" y="1571625"/>
            <a:ext cx="71437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Left Brace 7"/>
          <p:cNvSpPr/>
          <p:nvPr/>
        </p:nvSpPr>
        <p:spPr>
          <a:xfrm>
            <a:off x="2450306" y="1060194"/>
            <a:ext cx="142875" cy="1357312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id-ID"/>
          </a:p>
        </p:txBody>
      </p:sp>
      <p:sp>
        <p:nvSpPr>
          <p:cNvPr id="10" name="Left Brace 9"/>
          <p:cNvSpPr/>
          <p:nvPr/>
        </p:nvSpPr>
        <p:spPr>
          <a:xfrm>
            <a:off x="4500562" y="1614334"/>
            <a:ext cx="214313" cy="857250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id-ID"/>
          </a:p>
        </p:txBody>
      </p:sp>
      <p:sp>
        <p:nvSpPr>
          <p:cNvPr id="11" name="Left Brace 10"/>
          <p:cNvSpPr/>
          <p:nvPr/>
        </p:nvSpPr>
        <p:spPr>
          <a:xfrm>
            <a:off x="4500562" y="573882"/>
            <a:ext cx="285750" cy="642937"/>
          </a:xfrm>
          <a:prstGeom prst="leftBrace">
            <a:avLst>
              <a:gd name="adj1" fmla="val 8333"/>
              <a:gd name="adj2" fmla="val 51529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id-ID"/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2133600" y="2682978"/>
            <a:ext cx="214313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1463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60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60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6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860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860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86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860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860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860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860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860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860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8601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500"/>
                                        <p:tgtEl>
                                          <p:spTgt spid="8601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2" dur="500"/>
                                        <p:tgtEl>
                                          <p:spTgt spid="8601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7" dur="500"/>
                                        <p:tgtEl>
                                          <p:spTgt spid="86019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2" dur="500"/>
                                        <p:tgtEl>
                                          <p:spTgt spid="86019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7" dur="500"/>
                                        <p:tgtEl>
                                          <p:spTgt spid="86019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2" dur="500"/>
                                        <p:tgtEl>
                                          <p:spTgt spid="86019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5" dur="500"/>
                                        <p:tgtEl>
                                          <p:spTgt spid="86019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0" dur="500"/>
                                        <p:tgtEl>
                                          <p:spTgt spid="86019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5" dur="500"/>
                                        <p:tgtEl>
                                          <p:spTgt spid="86019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ctrTitle"/>
          </p:nvPr>
        </p:nvSpPr>
        <p:spPr>
          <a:xfrm>
            <a:off x="685800" y="214312"/>
            <a:ext cx="7772400" cy="428625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id-ID" sz="2000" dirty="0" smtClean="0"/>
              <a:t>   b. Kategori </a:t>
            </a:r>
          </a:p>
        </p:txBody>
      </p:sp>
      <p:sp>
        <p:nvSpPr>
          <p:cNvPr id="24579" name="Subtitle 2"/>
          <p:cNvSpPr>
            <a:spLocks noGrp="1"/>
          </p:cNvSpPr>
          <p:nvPr>
            <p:ph type="subTitle" idx="1"/>
          </p:nvPr>
        </p:nvSpPr>
        <p:spPr>
          <a:xfrm>
            <a:off x="714375" y="642938"/>
            <a:ext cx="8143875" cy="5786437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 marR="0" algn="l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id-ID" altLang="id-ID" sz="1900" dirty="0" smtClean="0"/>
              <a:t>       </a:t>
            </a:r>
            <a:r>
              <a:rPr lang="id-ID" altLang="id-ID" sz="1900" b="1" dirty="0" smtClean="0">
                <a:solidFill>
                  <a:schemeClr val="tx1"/>
                </a:solidFill>
              </a:rPr>
              <a:t>- berdasarkan ruang lingkup ; SK Nasional, SK Lokal/daerah</a:t>
            </a:r>
          </a:p>
          <a:p>
            <a:pPr marR="0" algn="l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id-ID" altLang="id-ID" sz="1900" b="1" dirty="0" smtClean="0">
                <a:solidFill>
                  <a:schemeClr val="tx1"/>
                </a:solidFill>
              </a:rPr>
              <a:t>       - berdasarkan bentuk : SK biasa, Tabloid.</a:t>
            </a:r>
          </a:p>
          <a:p>
            <a:pPr marR="0" algn="l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id-ID" altLang="id-ID" sz="1900" b="1" dirty="0" smtClean="0">
                <a:solidFill>
                  <a:schemeClr val="tx1"/>
                </a:solidFill>
              </a:rPr>
              <a:t>   kelemahan : informasi yang disajikan tidak mendalam.</a:t>
            </a:r>
          </a:p>
          <a:p>
            <a:pPr marR="0" algn="l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id-ID" altLang="id-ID" sz="1900" b="1" dirty="0" smtClean="0">
                <a:solidFill>
                  <a:schemeClr val="tx1"/>
                </a:solidFill>
              </a:rPr>
              <a:t>2. Radio.</a:t>
            </a:r>
          </a:p>
          <a:p>
            <a:pPr marR="0" algn="l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id-ID" altLang="id-ID" sz="1900" b="1" dirty="0" smtClean="0">
                <a:solidFill>
                  <a:schemeClr val="tx1"/>
                </a:solidFill>
              </a:rPr>
              <a:t>    a. Karakterisitik</a:t>
            </a:r>
          </a:p>
          <a:p>
            <a:pPr marR="0" algn="l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id-ID" altLang="id-ID" sz="1900" b="1" dirty="0" smtClean="0">
                <a:solidFill>
                  <a:schemeClr val="tx1"/>
                </a:solidFill>
              </a:rPr>
              <a:t>        - Auditori : media audio/media dengar</a:t>
            </a:r>
          </a:p>
          <a:p>
            <a:pPr marR="0" algn="l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id-ID" altLang="id-ID" sz="1900" b="1" dirty="0" smtClean="0">
                <a:solidFill>
                  <a:schemeClr val="tx1"/>
                </a:solidFill>
              </a:rPr>
              <a:t>        - Imajinatif : merangsang imajinasi pendengar</a:t>
            </a:r>
          </a:p>
          <a:p>
            <a:pPr marR="0" algn="l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id-ID" altLang="id-ID" sz="1900" b="1" dirty="0" smtClean="0">
                <a:solidFill>
                  <a:schemeClr val="tx1"/>
                </a:solidFill>
              </a:rPr>
              <a:t>        - Akrab : penyiar seolah-olah beada didekat kita, sambil </a:t>
            </a:r>
          </a:p>
          <a:p>
            <a:pPr marR="0" algn="l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id-ID" altLang="id-ID" sz="1900" b="1" dirty="0" smtClean="0">
                <a:solidFill>
                  <a:schemeClr val="tx1"/>
                </a:solidFill>
              </a:rPr>
              <a:t>           tiduran.</a:t>
            </a:r>
          </a:p>
          <a:p>
            <a:pPr marR="0" algn="l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id-ID" altLang="id-ID" sz="1900" b="1" dirty="0" smtClean="0">
                <a:solidFill>
                  <a:schemeClr val="tx1"/>
                </a:solidFill>
              </a:rPr>
              <a:t>        - Gaya percakapannya gaul</a:t>
            </a:r>
          </a:p>
          <a:p>
            <a:pPr marR="0" algn="l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id-ID" altLang="id-ID" sz="1900" b="1" dirty="0" smtClean="0">
                <a:solidFill>
                  <a:schemeClr val="tx1"/>
                </a:solidFill>
              </a:rPr>
              <a:t>        - Aktualitas tinggi : peristiwa dapat langsung disiarkan.</a:t>
            </a:r>
          </a:p>
          <a:p>
            <a:pPr marR="0" algn="l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id-ID" altLang="id-ID" sz="1900" b="1" dirty="0" smtClean="0">
                <a:solidFill>
                  <a:schemeClr val="tx1"/>
                </a:solidFill>
              </a:rPr>
              <a:t>        - Fleksibel : bentuk siaran menurut keadaan : berita gempa </a:t>
            </a:r>
          </a:p>
          <a:p>
            <a:pPr marR="0" algn="l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id-ID" altLang="id-ID" sz="1900" b="1" dirty="0" smtClean="0">
                <a:solidFill>
                  <a:schemeClr val="tx1"/>
                </a:solidFill>
              </a:rPr>
              <a:t>           sehari</a:t>
            </a:r>
          </a:p>
          <a:p>
            <a:pPr marR="0" algn="l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id-ID" altLang="id-ID" sz="1900" b="1" dirty="0" smtClean="0">
                <a:solidFill>
                  <a:schemeClr val="tx1"/>
                </a:solidFill>
              </a:rPr>
              <a:t>    b. Kekuatan.</a:t>
            </a:r>
          </a:p>
          <a:p>
            <a:pPr marR="0" algn="l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id-ID" altLang="id-ID" sz="1900" b="1" dirty="0" smtClean="0">
                <a:solidFill>
                  <a:schemeClr val="tx1"/>
                </a:solidFill>
              </a:rPr>
              <a:t>        - Daya langsung : kesempatan siaran relatif cepat.</a:t>
            </a:r>
          </a:p>
          <a:p>
            <a:pPr marR="0" algn="l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id-ID" altLang="id-ID" sz="1900" b="1" dirty="0" smtClean="0">
                <a:solidFill>
                  <a:schemeClr val="tx1"/>
                </a:solidFill>
              </a:rPr>
              <a:t>        - Daya tembus : semakin tinggi dapat semakin luas  </a:t>
            </a:r>
          </a:p>
          <a:p>
            <a:pPr marR="0" algn="l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id-ID" altLang="id-ID" sz="1900" b="1" dirty="0" smtClean="0">
                <a:solidFill>
                  <a:schemeClr val="tx1"/>
                </a:solidFill>
              </a:rPr>
              <a:t>        - jangkauannya khalayak yang buta huruf, sarana tidak rumit.</a:t>
            </a:r>
          </a:p>
          <a:p>
            <a:pPr marR="0" algn="l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id-ID" altLang="id-ID" sz="1900" b="1" dirty="0" smtClean="0">
                <a:solidFill>
                  <a:schemeClr val="tx1"/>
                </a:solidFill>
              </a:rPr>
              <a:t>        - Daya tarik : suara, musik, sound effect, dialog diselingi </a:t>
            </a:r>
          </a:p>
          <a:p>
            <a:pPr marR="0" algn="l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id-ID" altLang="id-ID" sz="1900" b="1" dirty="0" smtClean="0"/>
              <a:t>           musik.</a:t>
            </a:r>
          </a:p>
          <a:p>
            <a:pPr marR="0" algn="l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endParaRPr lang="id-ID" altLang="id-ID" sz="1900" dirty="0" smtClean="0"/>
          </a:p>
          <a:p>
            <a:pPr marR="0" algn="l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endParaRPr lang="id-ID" altLang="id-ID" sz="1900" dirty="0" smtClean="0"/>
          </a:p>
        </p:txBody>
      </p:sp>
    </p:spTree>
    <p:extLst>
      <p:ext uri="{BB962C8B-B14F-4D97-AF65-F5344CB8AC3E}">
        <p14:creationId xmlns:p14="http://schemas.microsoft.com/office/powerpoint/2010/main" val="343663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457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24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245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245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245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2457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2457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2457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2457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500"/>
                                        <p:tgtEl>
                                          <p:spTgt spid="2457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2" dur="500"/>
                                        <p:tgtEl>
                                          <p:spTgt spid="2457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7" dur="500"/>
                                        <p:tgtEl>
                                          <p:spTgt spid="24579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2" dur="500"/>
                                        <p:tgtEl>
                                          <p:spTgt spid="24579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Content Placeholder 2"/>
          <p:cNvSpPr>
            <a:spLocks noGrp="1"/>
          </p:cNvSpPr>
          <p:nvPr>
            <p:ph idx="1"/>
          </p:nvPr>
        </p:nvSpPr>
        <p:spPr>
          <a:xfrm>
            <a:off x="457200" y="571500"/>
            <a:ext cx="8229600" cy="6072188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pPr marL="365760" indent="-256032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id-ID" sz="2000" dirty="0" smtClean="0"/>
              <a:t>       Karakterisitik.</a:t>
            </a:r>
          </a:p>
          <a:p>
            <a:pPr marL="365760" indent="-256032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id-ID" sz="2000" dirty="0" smtClean="0"/>
              <a:t>	     - Audiovisual : gambar bergerak.</a:t>
            </a:r>
          </a:p>
          <a:p>
            <a:pPr marL="365760" indent="-256032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id-ID" sz="2000" dirty="0" smtClean="0"/>
              <a:t>          - Berfikir dalam gambar : Komunikator harus mampu menyampai</a:t>
            </a:r>
          </a:p>
          <a:p>
            <a:pPr marL="365760" indent="-256032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id-ID" sz="2000" dirty="0" smtClean="0"/>
              <a:t>            kan ide/gagasan melalui visualisasi (kata-kata).</a:t>
            </a:r>
          </a:p>
          <a:p>
            <a:pPr marL="365760" indent="-256032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id-ID" sz="2000" dirty="0" smtClean="0"/>
              <a:t>          - mengatasi audience yan buta huruf dan tuna rungu.</a:t>
            </a:r>
          </a:p>
          <a:p>
            <a:pPr marL="365760" indent="-256032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id-ID" sz="2000" dirty="0" smtClean="0"/>
              <a:t>          - pengoperasian lebih kompleks</a:t>
            </a:r>
          </a:p>
          <a:p>
            <a:pPr marL="365760" indent="-256032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id-ID" sz="2000" dirty="0" smtClean="0"/>
              <a:t>          - dibatasi oleh waktu.</a:t>
            </a:r>
          </a:p>
          <a:p>
            <a:pPr marL="365760" indent="-256032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id-ID" sz="2000" dirty="0" smtClean="0"/>
              <a:t>          - metode penyajian variatif. </a:t>
            </a:r>
          </a:p>
          <a:p>
            <a:pPr marL="365760" indent="-256032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id-ID" sz="2000" dirty="0" smtClean="0"/>
              <a:t>  4.  Majalah.</a:t>
            </a:r>
          </a:p>
          <a:p>
            <a:pPr marL="365760" indent="-256032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id-ID" sz="2000" dirty="0" smtClean="0"/>
              <a:t>       Karakteristik.</a:t>
            </a:r>
          </a:p>
          <a:p>
            <a:pPr marL="365760" indent="-256032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id-ID" sz="2000" dirty="0" smtClean="0"/>
              <a:t>          - penyajiannya lebih mendalam karenan periodesitasnya lama se</a:t>
            </a:r>
          </a:p>
          <a:p>
            <a:pPr marL="365760" indent="-256032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id-ID" sz="2000" dirty="0" smtClean="0"/>
              <a:t>  	       hingga pencarian informasi lebih leluasa dan tuntas.</a:t>
            </a:r>
          </a:p>
          <a:p>
            <a:pPr marL="365760" indent="-256032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id-ID" sz="2000" dirty="0" smtClean="0"/>
              <a:t>          - nilai aktualitas lebih lama karena dalam membaca tidak pernah</a:t>
            </a:r>
          </a:p>
          <a:p>
            <a:pPr marL="365760" indent="-256032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id-ID" sz="2000" dirty="0" smtClean="0"/>
              <a:t>            tuntas sekaligus.</a:t>
            </a:r>
          </a:p>
          <a:p>
            <a:pPr marL="365760" indent="-256032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id-ID" sz="2000" dirty="0" smtClean="0"/>
              <a:t>          - gambar/foto lebih banyak, desain bagus, kualitas kertas bagus</a:t>
            </a:r>
          </a:p>
          <a:p>
            <a:pPr marL="365760" indent="-256032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id-ID" sz="2000" dirty="0" smtClean="0"/>
              <a:t>          - cover sebagai daya tarik</a:t>
            </a:r>
          </a:p>
          <a:p>
            <a:pPr marL="365760" indent="-256032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id-ID" sz="2000" dirty="0" smtClean="0"/>
              <a:t>          - berdasarkan segmen tertentu anak-anak, remaja, ibu-ibu, dsb.</a:t>
            </a:r>
          </a:p>
          <a:p>
            <a:pPr marL="365760" indent="-256032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id-ID" sz="2000" dirty="0" smtClean="0"/>
              <a:t>    </a:t>
            </a:r>
          </a:p>
        </p:txBody>
      </p:sp>
      <p:sp>
        <p:nvSpPr>
          <p:cNvPr id="2765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96862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just" eaLnBrk="1" fontAlgn="auto" hangingPunct="1">
              <a:spcAft>
                <a:spcPts val="0"/>
              </a:spcAft>
              <a:defRPr/>
            </a:pPr>
            <a:r>
              <a:rPr lang="id-ID" sz="2000" b="1" dirty="0" smtClean="0"/>
              <a:t>  3. Televisi</a:t>
            </a:r>
          </a:p>
        </p:txBody>
      </p:sp>
    </p:spTree>
    <p:extLst>
      <p:ext uri="{BB962C8B-B14F-4D97-AF65-F5344CB8AC3E}">
        <p14:creationId xmlns:p14="http://schemas.microsoft.com/office/powerpoint/2010/main" val="3142365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560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25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256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256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256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2560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2560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2560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2560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500"/>
                                        <p:tgtEl>
                                          <p:spTgt spid="2560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2" dur="500"/>
                                        <p:tgtEl>
                                          <p:spTgt spid="2560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7" dur="500"/>
                                        <p:tgtEl>
                                          <p:spTgt spid="2560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build="p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Content Placeholder 2"/>
          <p:cNvSpPr>
            <a:spLocks noGrp="1"/>
          </p:cNvSpPr>
          <p:nvPr>
            <p:ph idx="1"/>
          </p:nvPr>
        </p:nvSpPr>
        <p:spPr>
          <a:xfrm>
            <a:off x="457200" y="642938"/>
            <a:ext cx="8229600" cy="600075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marL="365760" indent="-256032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id-ID" sz="2000" b="1" dirty="0" smtClean="0"/>
              <a:t>      Karateristik. </a:t>
            </a:r>
          </a:p>
          <a:p>
            <a:pPr marL="365760" indent="-256032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id-ID" sz="2000" b="1" dirty="0" smtClean="0"/>
              <a:t>         - layar luas : jelas, nyaman, dan 3 dimensi</a:t>
            </a:r>
          </a:p>
          <a:p>
            <a:pPr marL="365760" indent="-256032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id-ID" sz="2000" b="1" dirty="0" smtClean="0"/>
              <a:t>         - pengambilan gambar bisa dari jauh (menyeluruh) dengan </a:t>
            </a:r>
          </a:p>
          <a:p>
            <a:pPr marL="365760" indent="-256032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id-ID" sz="2000" b="1" dirty="0" smtClean="0"/>
              <a:t>            tujuan memberi kesan artistik dan menggambarkan </a:t>
            </a:r>
          </a:p>
          <a:p>
            <a:pPr marL="365760" indent="-256032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id-ID" sz="2000" b="1" dirty="0" smtClean="0"/>
              <a:t>            suasana yang ses ungguhnya.</a:t>
            </a:r>
          </a:p>
          <a:p>
            <a:pPr marL="365760" indent="-256032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id-ID" sz="2000" b="1" dirty="0" smtClean="0"/>
              <a:t>         - Audiens berkonsentrasi penuh</a:t>
            </a:r>
          </a:p>
          <a:p>
            <a:pPr marL="365760" indent="-256032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id-ID" sz="2000" b="1" dirty="0" smtClean="0"/>
              <a:t>         - identifikasi pikologi : menyamakan pribadi dengan aktor </a:t>
            </a:r>
          </a:p>
          <a:p>
            <a:pPr marL="365760" indent="-256032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id-ID" sz="2000" b="1" dirty="0" smtClean="0"/>
              <a:t>            film.</a:t>
            </a:r>
          </a:p>
          <a:p>
            <a:pPr marL="365760" indent="-256032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id-ID" sz="2000" b="1" dirty="0" smtClean="0"/>
              <a:t>         - bernilai seni tinggi (artisitik). </a:t>
            </a:r>
          </a:p>
          <a:p>
            <a:pPr marL="365760" indent="-256032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id-ID" sz="2000" b="1" dirty="0" smtClean="0"/>
              <a:t>  6. Internet.</a:t>
            </a:r>
          </a:p>
          <a:p>
            <a:pPr marL="365760" indent="-256032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id-ID" sz="2000" b="1" dirty="0" smtClean="0"/>
              <a:t>          - internet dapat dikatakan sebagai media massa, apabila :</a:t>
            </a:r>
          </a:p>
          <a:p>
            <a:pPr marL="365760" indent="-256032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id-ID" sz="2000" b="1" dirty="0" smtClean="0"/>
              <a:t>             - masyarakat sudah bisa mengakses informasi dengan </a:t>
            </a:r>
          </a:p>
          <a:p>
            <a:pPr marL="365760" indent="-256032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id-ID" sz="2000" b="1" dirty="0" smtClean="0"/>
              <a:t>                teknologi</a:t>
            </a:r>
          </a:p>
          <a:p>
            <a:pPr marL="365760" indent="-256032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id-ID" sz="2000" b="1" dirty="0" smtClean="0"/>
              <a:t>             - informasi sebagai kebutuhan</a:t>
            </a:r>
          </a:p>
          <a:p>
            <a:pPr marL="365760" indent="-256032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id-ID" sz="2000" b="1" dirty="0" smtClean="0"/>
              <a:t>             - dikatakan sebagai negara informasi jika paling tidak 50 </a:t>
            </a:r>
          </a:p>
          <a:p>
            <a:pPr marL="365760" indent="-256032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id-ID" sz="2000" b="1" dirty="0" smtClean="0"/>
              <a:t>                %  penduduk bisa mengakses informasi dan menjadikan  </a:t>
            </a:r>
          </a:p>
          <a:p>
            <a:pPr marL="365760" indent="-256032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id-ID" sz="2000" b="1" dirty="0" smtClean="0"/>
              <a:t>                 informasi sebagai kebutuhan.</a:t>
            </a:r>
          </a:p>
        </p:txBody>
      </p:sp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444910" y="346076"/>
            <a:ext cx="8229600" cy="296862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id-ID" sz="2000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  </a:t>
            </a:r>
            <a:r>
              <a:rPr lang="id-ID" sz="2200" b="1" dirty="0" smtClean="0"/>
              <a:t>5. Film (layar lebar)</a:t>
            </a:r>
          </a:p>
        </p:txBody>
      </p:sp>
    </p:spTree>
    <p:extLst>
      <p:ext uri="{BB962C8B-B14F-4D97-AF65-F5344CB8AC3E}">
        <p14:creationId xmlns:p14="http://schemas.microsoft.com/office/powerpoint/2010/main" val="2488600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43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430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430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430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430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430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430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430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500"/>
                                        <p:tgtEl>
                                          <p:spTgt spid="4301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4301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500"/>
                                        <p:tgtEl>
                                          <p:spTgt spid="43011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ctrTitle"/>
          </p:nvPr>
        </p:nvSpPr>
        <p:spPr>
          <a:xfrm>
            <a:off x="685800" y="214313"/>
            <a:ext cx="7772400" cy="428625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id-ID" sz="2400" dirty="0" smtClean="0"/>
              <a:t>Proses Komunikasi Massa</a:t>
            </a:r>
          </a:p>
        </p:txBody>
      </p:sp>
      <p:sp>
        <p:nvSpPr>
          <p:cNvPr id="90115" name="Subtitle 2"/>
          <p:cNvSpPr>
            <a:spLocks noGrp="1"/>
          </p:cNvSpPr>
          <p:nvPr>
            <p:ph type="subTitle" idx="1"/>
          </p:nvPr>
        </p:nvSpPr>
        <p:spPr>
          <a:xfrm>
            <a:off x="642938" y="714375"/>
            <a:ext cx="8001000" cy="5429250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 marL="457200" marR="0" indent="-457200" algn="l" eaLnBrk="1" hangingPunct="1">
              <a:buFontTx/>
              <a:buAutoNum type="alphaUcPeriod"/>
            </a:pPr>
            <a:r>
              <a:rPr lang="id-ID" altLang="id-ID" sz="2200" dirty="0" smtClean="0"/>
              <a:t>Pengertian :</a:t>
            </a:r>
          </a:p>
          <a:p>
            <a:pPr marL="457200" marR="0" indent="-457200" algn="l" eaLnBrk="1" hangingPunct="1">
              <a:buFont typeface="Wingdings 2" panose="05020102010507070707" pitchFamily="18" charset="2"/>
              <a:buNone/>
            </a:pPr>
            <a:r>
              <a:rPr lang="id-ID" altLang="id-ID" sz="2200" dirty="0" smtClean="0"/>
              <a:t>	Suatu rangkaian kegiatan komunikasi massa dari media produksi dan penyebaran pesan kepada publik secara luas melalui media cetak maupun elektronik, sehingga pesan yang sama dapat diterima secara serentak dan sesaat.</a:t>
            </a:r>
          </a:p>
          <a:p>
            <a:pPr marL="457200" marR="0" indent="-457200" algn="l" eaLnBrk="1" hangingPunct="1">
              <a:buFont typeface="Wingdings 2" panose="05020102010507070707" pitchFamily="18" charset="2"/>
              <a:buNone/>
            </a:pPr>
            <a:r>
              <a:rPr lang="id-ID" altLang="id-ID" sz="2200" dirty="0" smtClean="0"/>
              <a:t>      1. Komponen Kom massa ( Wilbur Schramm)</a:t>
            </a:r>
          </a:p>
          <a:p>
            <a:pPr marL="457200" marR="0" indent="-457200" algn="l" eaLnBrk="1" hangingPunct="1">
              <a:buFont typeface="Wingdings 2" panose="05020102010507070707" pitchFamily="18" charset="2"/>
              <a:buNone/>
            </a:pPr>
            <a:r>
              <a:rPr lang="id-ID" altLang="id-ID" sz="2200" dirty="0" smtClean="0"/>
              <a:t>	    - Komunikator , Pesan, dan Komunikan.</a:t>
            </a:r>
          </a:p>
          <a:p>
            <a:pPr marL="457200" marR="0" indent="-457200" algn="l" eaLnBrk="1" hangingPunct="1">
              <a:buFont typeface="Wingdings 2" panose="05020102010507070707" pitchFamily="18" charset="2"/>
              <a:buNone/>
            </a:pPr>
            <a:r>
              <a:rPr lang="id-ID" altLang="id-ID" sz="2200" dirty="0" smtClean="0"/>
              <a:t>	2. Saluran Kom Massa.</a:t>
            </a:r>
          </a:p>
          <a:p>
            <a:pPr marL="457200" marR="0" indent="-457200" algn="l" eaLnBrk="1" hangingPunct="1">
              <a:buFont typeface="Wingdings 2" panose="05020102010507070707" pitchFamily="18" charset="2"/>
              <a:buNone/>
            </a:pPr>
            <a:r>
              <a:rPr lang="id-ID" altLang="id-ID" sz="2200" dirty="0" smtClean="0"/>
              <a:t>	    - Media Printer, Audio, Visual, dan Audio-Visual</a:t>
            </a:r>
          </a:p>
          <a:p>
            <a:pPr marL="457200" marR="0" indent="-457200" algn="l" eaLnBrk="1" hangingPunct="1">
              <a:buFont typeface="Wingdings 2" panose="05020102010507070707" pitchFamily="18" charset="2"/>
              <a:buNone/>
            </a:pPr>
            <a:r>
              <a:rPr lang="id-ID" altLang="id-ID" sz="2200" dirty="0" smtClean="0"/>
              <a:t>	3. Formula Harold D. Lasswel.</a:t>
            </a:r>
          </a:p>
          <a:p>
            <a:pPr marL="457200" marR="0" indent="-457200" algn="l" eaLnBrk="1" hangingPunct="1">
              <a:buFont typeface="Wingdings 2" panose="05020102010507070707" pitchFamily="18" charset="2"/>
              <a:buNone/>
            </a:pPr>
            <a:r>
              <a:rPr lang="id-ID" altLang="id-ID" sz="2200" dirty="0" smtClean="0"/>
              <a:t>	    -  Who		- In Which Channal		-Whom</a:t>
            </a:r>
          </a:p>
          <a:p>
            <a:pPr marL="457200" marR="0" indent="-457200" algn="l" eaLnBrk="1" hangingPunct="1">
              <a:buFont typeface="Wingdings 2" panose="05020102010507070707" pitchFamily="18" charset="2"/>
              <a:buNone/>
            </a:pPr>
            <a:r>
              <a:rPr lang="id-ID" altLang="id-ID" sz="2200" dirty="0" smtClean="0"/>
              <a:t>	    - With What Effect 	- Say What.</a:t>
            </a:r>
          </a:p>
        </p:txBody>
      </p:sp>
    </p:spTree>
    <p:extLst>
      <p:ext uri="{BB962C8B-B14F-4D97-AF65-F5344CB8AC3E}">
        <p14:creationId xmlns:p14="http://schemas.microsoft.com/office/powerpoint/2010/main" val="1143106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90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901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901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901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901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Content Placeholder 2"/>
          <p:cNvSpPr>
            <a:spLocks noGrp="1"/>
          </p:cNvSpPr>
          <p:nvPr>
            <p:ph idx="1"/>
          </p:nvPr>
        </p:nvSpPr>
        <p:spPr>
          <a:xfrm>
            <a:off x="500063" y="714375"/>
            <a:ext cx="8229600" cy="528637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id-ID" altLang="id-ID" dirty="0" smtClean="0"/>
              <a:t>     </a:t>
            </a:r>
            <a:r>
              <a:rPr lang="id-ID" altLang="id-ID" sz="2000" dirty="0" smtClean="0"/>
              <a:t> </a:t>
            </a:r>
            <a:endParaRPr lang="en-US" altLang="id-ID" sz="2000" dirty="0" smtClean="0"/>
          </a:p>
          <a:p>
            <a:pPr eaLnBrk="1" hangingPunct="1">
              <a:buFontTx/>
              <a:buNone/>
            </a:pPr>
            <a:r>
              <a:rPr lang="en-US" altLang="id-ID" sz="2000" dirty="0"/>
              <a:t>G</a:t>
            </a:r>
            <a:r>
              <a:rPr lang="id-ID" altLang="id-ID" sz="2000" dirty="0" smtClean="0"/>
              <a:t>ambaran </a:t>
            </a:r>
            <a:r>
              <a:rPr lang="id-ID" altLang="id-ID" sz="2000" dirty="0" smtClean="0"/>
              <a:t>proses komunikasi massa sebagai berikut :</a:t>
            </a:r>
          </a:p>
          <a:p>
            <a:pPr eaLnBrk="1" hangingPunct="1">
              <a:buFontTx/>
              <a:buNone/>
            </a:pPr>
            <a:endParaRPr lang="id-ID" altLang="id-ID" sz="2000" dirty="0" smtClean="0"/>
          </a:p>
          <a:p>
            <a:pPr eaLnBrk="1" hangingPunct="1">
              <a:buFontTx/>
              <a:buNone/>
            </a:pPr>
            <a:endParaRPr lang="id-ID" altLang="id-ID" sz="2000" dirty="0" smtClean="0"/>
          </a:p>
          <a:p>
            <a:pPr eaLnBrk="1" hangingPunct="1">
              <a:buFontTx/>
              <a:buNone/>
            </a:pPr>
            <a:endParaRPr lang="id-ID" altLang="id-ID" sz="2000" dirty="0" smtClean="0"/>
          </a:p>
          <a:p>
            <a:pPr eaLnBrk="1" hangingPunct="1">
              <a:buFontTx/>
              <a:buNone/>
            </a:pPr>
            <a:endParaRPr lang="id-ID" altLang="id-ID" sz="2000" dirty="0" smtClean="0"/>
          </a:p>
          <a:p>
            <a:pPr eaLnBrk="1" hangingPunct="1">
              <a:buFontTx/>
              <a:buNone/>
            </a:pPr>
            <a:endParaRPr lang="id-ID" altLang="id-ID" sz="2000" dirty="0" smtClean="0"/>
          </a:p>
          <a:p>
            <a:pPr eaLnBrk="1" hangingPunct="1">
              <a:buFontTx/>
              <a:buNone/>
            </a:pPr>
            <a:endParaRPr lang="id-ID" altLang="id-ID" sz="2000" dirty="0" smtClean="0"/>
          </a:p>
          <a:p>
            <a:pPr eaLnBrk="1" hangingPunct="1">
              <a:buFontTx/>
              <a:buNone/>
            </a:pPr>
            <a:r>
              <a:rPr lang="id-ID" altLang="id-ID" sz="1400" dirty="0" smtClean="0"/>
              <a:t>                     pesan/                     sinyal/            sinyal/                        pesan/</a:t>
            </a:r>
          </a:p>
          <a:p>
            <a:pPr eaLnBrk="1" hangingPunct="1">
              <a:buFontTx/>
              <a:buNone/>
            </a:pPr>
            <a:r>
              <a:rPr lang="id-ID" altLang="id-ID" sz="1400" dirty="0" smtClean="0"/>
              <a:t>                        message               Signal           Signal                            Message  </a:t>
            </a:r>
          </a:p>
        </p:txBody>
      </p:sp>
      <p:sp>
        <p:nvSpPr>
          <p:cNvPr id="3072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683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d-ID" sz="2400" b="1" dirty="0" smtClean="0"/>
              <a:t>    4. Gambaran Proses Komunikasi Massa </a:t>
            </a:r>
          </a:p>
        </p:txBody>
      </p:sp>
      <p:sp>
        <p:nvSpPr>
          <p:cNvPr id="4" name="Rectangle 3"/>
          <p:cNvSpPr/>
          <p:nvPr/>
        </p:nvSpPr>
        <p:spPr>
          <a:xfrm>
            <a:off x="714375" y="2786063"/>
            <a:ext cx="1071563" cy="9144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d-ID" sz="1400" dirty="0"/>
              <a:t>Sumber Informasi</a:t>
            </a:r>
          </a:p>
        </p:txBody>
      </p:sp>
      <p:sp>
        <p:nvSpPr>
          <p:cNvPr id="5" name="Rectangle 4"/>
          <p:cNvSpPr/>
          <p:nvPr/>
        </p:nvSpPr>
        <p:spPr>
          <a:xfrm>
            <a:off x="2500313" y="3071813"/>
            <a:ext cx="1071562" cy="35718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d-ID" sz="1200" dirty="0"/>
              <a:t>Tramsmiter</a:t>
            </a:r>
          </a:p>
        </p:txBody>
      </p:sp>
      <p:sp>
        <p:nvSpPr>
          <p:cNvPr id="6" name="Rectangle 5"/>
          <p:cNvSpPr/>
          <p:nvPr/>
        </p:nvSpPr>
        <p:spPr>
          <a:xfrm>
            <a:off x="5572125" y="3000375"/>
            <a:ext cx="914400" cy="50006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d-ID" sz="1200" dirty="0"/>
              <a:t>penerima</a:t>
            </a:r>
          </a:p>
        </p:txBody>
      </p:sp>
      <p:sp>
        <p:nvSpPr>
          <p:cNvPr id="7" name="Rectangle 6"/>
          <p:cNvSpPr/>
          <p:nvPr/>
        </p:nvSpPr>
        <p:spPr>
          <a:xfrm>
            <a:off x="7500938" y="3000375"/>
            <a:ext cx="914400" cy="50006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d-ID" sz="1400" dirty="0"/>
              <a:t>tujuan</a:t>
            </a:r>
          </a:p>
        </p:txBody>
      </p:sp>
      <p:sp>
        <p:nvSpPr>
          <p:cNvPr id="8" name="Rectangle 7"/>
          <p:cNvSpPr/>
          <p:nvPr/>
        </p:nvSpPr>
        <p:spPr>
          <a:xfrm>
            <a:off x="3571875" y="4786313"/>
            <a:ext cx="1714500" cy="50006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d-ID" sz="1200" dirty="0"/>
              <a:t>Sumber gangguan</a:t>
            </a:r>
          </a:p>
          <a:p>
            <a:pPr algn="ctr">
              <a:defRPr/>
            </a:pPr>
            <a:r>
              <a:rPr lang="id-ID" sz="1200" dirty="0"/>
              <a:t>(Noice Source)</a:t>
            </a:r>
          </a:p>
        </p:txBody>
      </p:sp>
      <p:sp>
        <p:nvSpPr>
          <p:cNvPr id="9" name="Rectangle 8"/>
          <p:cNvSpPr/>
          <p:nvPr/>
        </p:nvSpPr>
        <p:spPr>
          <a:xfrm>
            <a:off x="4143375" y="3071813"/>
            <a:ext cx="571500" cy="35718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id-ID"/>
          </a:p>
        </p:txBody>
      </p:sp>
      <p:cxnSp>
        <p:nvCxnSpPr>
          <p:cNvPr id="11" name="Straight Arrow Connector 10"/>
          <p:cNvCxnSpPr>
            <a:stCxn id="4" idx="3"/>
            <a:endCxn id="5" idx="1"/>
          </p:cNvCxnSpPr>
          <p:nvPr/>
        </p:nvCxnSpPr>
        <p:spPr>
          <a:xfrm>
            <a:off x="1785938" y="3243263"/>
            <a:ext cx="714375" cy="63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5" idx="3"/>
            <a:endCxn id="9" idx="1"/>
          </p:cNvCxnSpPr>
          <p:nvPr/>
        </p:nvCxnSpPr>
        <p:spPr>
          <a:xfrm flipV="1">
            <a:off x="3571875" y="3249613"/>
            <a:ext cx="5715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9" idx="3"/>
            <a:endCxn id="6" idx="1"/>
          </p:cNvCxnSpPr>
          <p:nvPr/>
        </p:nvCxnSpPr>
        <p:spPr>
          <a:xfrm>
            <a:off x="4714875" y="3249613"/>
            <a:ext cx="857250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6" idx="3"/>
            <a:endCxn id="7" idx="1"/>
          </p:cNvCxnSpPr>
          <p:nvPr/>
        </p:nvCxnSpPr>
        <p:spPr>
          <a:xfrm>
            <a:off x="6486525" y="3249613"/>
            <a:ext cx="1014413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9" idx="2"/>
            <a:endCxn id="8" idx="0"/>
          </p:cNvCxnSpPr>
          <p:nvPr/>
        </p:nvCxnSpPr>
        <p:spPr>
          <a:xfrm rot="16200000" flipH="1">
            <a:off x="3750468" y="4107657"/>
            <a:ext cx="1357313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6524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11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11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911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9113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ctrTitle"/>
          </p:nvPr>
        </p:nvSpPr>
        <p:spPr>
          <a:xfrm>
            <a:off x="685800" y="357188"/>
            <a:ext cx="7772400" cy="428625"/>
          </a:xfrm>
        </p:spPr>
        <p:txBody>
          <a:bodyPr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id-ID" sz="2400" dirty="0" smtClean="0">
                <a:solidFill>
                  <a:schemeClr val="tx1"/>
                </a:solidFill>
              </a:rPr>
              <a:t>B. </a:t>
            </a:r>
            <a:r>
              <a:rPr lang="id-ID" sz="2400" b="1" dirty="0" smtClean="0">
                <a:solidFill>
                  <a:schemeClr val="tx1"/>
                </a:solidFill>
              </a:rPr>
              <a:t>Unsur-unsur Komunikasi Massa</a:t>
            </a:r>
          </a:p>
        </p:txBody>
      </p:sp>
      <p:sp>
        <p:nvSpPr>
          <p:cNvPr id="92163" name="Subtitle 2"/>
          <p:cNvSpPr>
            <a:spLocks noGrp="1"/>
          </p:cNvSpPr>
          <p:nvPr>
            <p:ph type="subTitle" idx="1"/>
          </p:nvPr>
        </p:nvSpPr>
        <p:spPr>
          <a:xfrm>
            <a:off x="642938" y="857250"/>
            <a:ext cx="8001000" cy="5500688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 marR="0" algn="l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id-ID" altLang="id-ID" sz="1900" dirty="0" smtClean="0">
                <a:solidFill>
                  <a:schemeClr val="tx1"/>
                </a:solidFill>
              </a:rPr>
              <a:t>      </a:t>
            </a:r>
            <a:r>
              <a:rPr lang="id-ID" altLang="id-ID" sz="2000" dirty="0" smtClean="0">
                <a:solidFill>
                  <a:schemeClr val="tx1"/>
                </a:solidFill>
              </a:rPr>
              <a:t>1. Komunikator :</a:t>
            </a:r>
          </a:p>
          <a:p>
            <a:pPr marR="0" algn="l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id-ID" altLang="id-ID" sz="2000" dirty="0" smtClean="0">
                <a:solidFill>
                  <a:schemeClr val="tx1"/>
                </a:solidFill>
              </a:rPr>
              <a:t>          Meliputi : Jaringan, Stasiun Lokal, Direktur, Staf Teknis, </a:t>
            </a:r>
          </a:p>
          <a:p>
            <a:pPr marR="0" algn="l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id-ID" altLang="id-ID" sz="2000" dirty="0" smtClean="0">
                <a:solidFill>
                  <a:schemeClr val="tx1"/>
                </a:solidFill>
              </a:rPr>
              <a:t>		yang berkaitan dengan Televisi</a:t>
            </a:r>
          </a:p>
          <a:p>
            <a:pPr marR="0" algn="l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id-ID" altLang="id-ID" sz="2000" dirty="0" smtClean="0">
                <a:solidFill>
                  <a:schemeClr val="tx1"/>
                </a:solidFill>
              </a:rPr>
              <a:t>          - Komunikator dalam Kom Massa bukan individu, tapi </a:t>
            </a:r>
          </a:p>
          <a:p>
            <a:pPr marR="0" algn="l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id-ID" altLang="id-ID" sz="2000" dirty="0" smtClean="0">
                <a:solidFill>
                  <a:schemeClr val="tx1"/>
                </a:solidFill>
              </a:rPr>
              <a:t>             kumpulan orang-orang yang bekerja sama.</a:t>
            </a:r>
          </a:p>
          <a:p>
            <a:pPr marR="0" algn="l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id-ID" altLang="id-ID" sz="2000" dirty="0" smtClean="0">
                <a:solidFill>
                  <a:schemeClr val="tx1"/>
                </a:solidFill>
              </a:rPr>
              <a:t>          - apa yang dikerjakan atas nama lembaga</a:t>
            </a:r>
          </a:p>
          <a:p>
            <a:pPr marR="0" algn="l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id-ID" altLang="id-ID" sz="2000" dirty="0" smtClean="0">
                <a:solidFill>
                  <a:schemeClr val="tx1"/>
                </a:solidFill>
              </a:rPr>
              <a:t>          - sifatnya mencari laba</a:t>
            </a:r>
          </a:p>
          <a:p>
            <a:pPr marR="0" algn="l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id-ID" altLang="id-ID" sz="2000" dirty="0" smtClean="0">
                <a:solidFill>
                  <a:schemeClr val="tx1"/>
                </a:solidFill>
              </a:rPr>
              <a:t>          - Menurut HUB, ada 5 karakterisitik komunikator, yaitu daya </a:t>
            </a:r>
          </a:p>
          <a:p>
            <a:pPr marR="0" algn="l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id-ID" altLang="id-ID" sz="2000" dirty="0" smtClean="0">
                <a:solidFill>
                  <a:schemeClr val="tx1"/>
                </a:solidFill>
              </a:rPr>
              <a:t>     	saing, ukuran dan kompleksitas, industrialisasi, </a:t>
            </a:r>
          </a:p>
          <a:p>
            <a:pPr marR="0" algn="l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id-ID" altLang="id-ID" sz="2000" dirty="0" smtClean="0">
                <a:solidFill>
                  <a:schemeClr val="tx1"/>
                </a:solidFill>
              </a:rPr>
              <a:t>            spesialiasai dan perwakilan.</a:t>
            </a:r>
          </a:p>
          <a:p>
            <a:pPr marR="0" algn="l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id-ID" altLang="id-ID" sz="2000" dirty="0" smtClean="0">
                <a:solidFill>
                  <a:schemeClr val="tx1"/>
                </a:solidFill>
              </a:rPr>
              <a:t>      2. ISI</a:t>
            </a:r>
          </a:p>
          <a:p>
            <a:pPr marR="0" algn="l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id-ID" altLang="id-ID" sz="2000" dirty="0" smtClean="0">
                <a:solidFill>
                  <a:schemeClr val="tx1"/>
                </a:solidFill>
              </a:rPr>
              <a:t>          - masing media punya kebijakan sendiri dalam menentukan</a:t>
            </a:r>
          </a:p>
          <a:p>
            <a:pPr marR="0" algn="l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id-ID" altLang="id-ID" sz="2000" dirty="0" smtClean="0">
                <a:solidFill>
                  <a:schemeClr val="tx1"/>
                </a:solidFill>
              </a:rPr>
              <a:t>             isi pesannya.</a:t>
            </a:r>
          </a:p>
          <a:p>
            <a:pPr marR="0" algn="l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id-ID" altLang="id-ID" sz="2000" dirty="0" smtClean="0">
                <a:solidFill>
                  <a:schemeClr val="tx1"/>
                </a:solidFill>
              </a:rPr>
              <a:t>          - memuat Berita dan informasi</a:t>
            </a:r>
          </a:p>
          <a:p>
            <a:pPr marR="0" algn="l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id-ID" altLang="id-ID" sz="2000" dirty="0" smtClean="0">
                <a:solidFill>
                  <a:schemeClr val="tx1"/>
                </a:solidFill>
              </a:rPr>
              <a:t>          - pendidikan dan sosialisasi ( Ray Eldon Hiebert)</a:t>
            </a:r>
          </a:p>
        </p:txBody>
      </p:sp>
    </p:spTree>
    <p:extLst>
      <p:ext uri="{BB962C8B-B14F-4D97-AF65-F5344CB8AC3E}">
        <p14:creationId xmlns:p14="http://schemas.microsoft.com/office/powerpoint/2010/main" val="2207480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2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2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92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92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921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921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921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921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921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921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921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921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9216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9216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9216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ctrTitle"/>
          </p:nvPr>
        </p:nvSpPr>
        <p:spPr>
          <a:xfrm>
            <a:off x="685800" y="214313"/>
            <a:ext cx="7772400" cy="357187"/>
          </a:xfrm>
        </p:spPr>
        <p:txBody>
          <a:bodyPr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id-ID" sz="2000" dirty="0" smtClean="0"/>
              <a:t> - </a:t>
            </a:r>
            <a:r>
              <a:rPr lang="id-ID" sz="2400" dirty="0" smtClean="0"/>
              <a:t>Analisis dan intepretasi</a:t>
            </a:r>
          </a:p>
        </p:txBody>
      </p:sp>
      <p:sp>
        <p:nvSpPr>
          <p:cNvPr id="93187" name="Subtitle 2"/>
          <p:cNvSpPr>
            <a:spLocks noGrp="1"/>
          </p:cNvSpPr>
          <p:nvPr>
            <p:ph type="subTitle" idx="1"/>
          </p:nvPr>
        </p:nvSpPr>
        <p:spPr>
          <a:xfrm>
            <a:off x="428625" y="642938"/>
            <a:ext cx="8501063" cy="5572125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marR="0" algn="l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id-ID" altLang="id-ID" sz="2500" dirty="0" smtClean="0"/>
              <a:t>   </a:t>
            </a:r>
            <a:r>
              <a:rPr lang="id-ID" altLang="id-ID" sz="2200" dirty="0" smtClean="0"/>
              <a:t> -  </a:t>
            </a:r>
            <a:r>
              <a:rPr lang="id-ID" altLang="id-ID" sz="2400" b="1" dirty="0" smtClean="0"/>
              <a:t>Hubungan masyarakat dan sosialisasi</a:t>
            </a:r>
          </a:p>
          <a:p>
            <a:pPr marR="0" algn="l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id-ID" altLang="id-ID" sz="2400" b="1" dirty="0" smtClean="0"/>
              <a:t>    -  iklan dalam bentuk penjualan lain.</a:t>
            </a:r>
          </a:p>
          <a:p>
            <a:pPr marR="0" algn="l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id-ID" altLang="id-ID" sz="2400" b="1" dirty="0" smtClean="0"/>
              <a:t>    -  Hiburan.</a:t>
            </a:r>
          </a:p>
          <a:p>
            <a:pPr marR="0" algn="l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endParaRPr lang="id-ID" altLang="id-ID" sz="2400" b="1" dirty="0" smtClean="0"/>
          </a:p>
          <a:p>
            <a:pPr marR="0" algn="l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id-ID" altLang="id-ID" sz="2400" b="1" dirty="0" smtClean="0"/>
              <a:t>3. Audience.</a:t>
            </a:r>
          </a:p>
          <a:p>
            <a:pPr marR="0" algn="l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id-ID" altLang="id-ID" sz="2400" b="1" dirty="0" smtClean="0"/>
              <a:t>    - sangat beragam</a:t>
            </a:r>
          </a:p>
          <a:p>
            <a:pPr marR="0" algn="l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id-ID" altLang="id-ID" sz="2400" b="1" dirty="0" smtClean="0"/>
              <a:t>    - masing-masing berbeda satu sama lain.</a:t>
            </a:r>
          </a:p>
          <a:p>
            <a:pPr marR="0" algn="l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id-ID" altLang="id-ID" sz="2400" b="1" dirty="0" smtClean="0"/>
              <a:t>    - karakteristik audience ( Hiebert).</a:t>
            </a:r>
          </a:p>
          <a:p>
            <a:pPr marR="0" algn="l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id-ID" altLang="id-ID" sz="2400" b="1" dirty="0" smtClean="0"/>
              <a:t>    - cenderung berisi individu dengan berbagai pengalaman.</a:t>
            </a:r>
          </a:p>
          <a:p>
            <a:pPr marR="0" algn="l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id-ID" altLang="id-ID" sz="2400" b="1" dirty="0" smtClean="0"/>
              <a:t>    - Cenderung besar, heterogen, dan anonim</a:t>
            </a:r>
          </a:p>
          <a:p>
            <a:pPr marR="0" algn="l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id-ID" altLang="id-ID" sz="2400" b="1" dirty="0" smtClean="0"/>
              <a:t>    - secara fisik dipisahkan dari komunikator</a:t>
            </a:r>
          </a:p>
          <a:p>
            <a:pPr marR="0" algn="l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id-ID" altLang="id-ID" sz="2400" b="1" dirty="0" smtClean="0"/>
              <a:t>       </a:t>
            </a:r>
          </a:p>
          <a:p>
            <a:pPr marR="0" algn="l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id-ID" altLang="id-ID" sz="2500" dirty="0" smtClean="0"/>
              <a:t>     </a:t>
            </a:r>
          </a:p>
        </p:txBody>
      </p:sp>
    </p:spTree>
    <p:extLst>
      <p:ext uri="{BB962C8B-B14F-4D97-AF65-F5344CB8AC3E}">
        <p14:creationId xmlns:p14="http://schemas.microsoft.com/office/powerpoint/2010/main" val="1734072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93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931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931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931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931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931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931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9318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ctrTitle"/>
          </p:nvPr>
        </p:nvSpPr>
        <p:spPr>
          <a:xfrm>
            <a:off x="714375" y="214313"/>
            <a:ext cx="8101013" cy="285750"/>
          </a:xfrm>
        </p:spPr>
        <p:txBody>
          <a:bodyPr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id-ID" sz="2400" dirty="0" smtClean="0"/>
              <a:t>Teori </a:t>
            </a:r>
            <a:r>
              <a:rPr lang="id-ID" sz="2400" dirty="0" smtClean="0"/>
              <a:t>Audience (Melvin de Fleur &amp; Sandra Ball)  </a:t>
            </a:r>
          </a:p>
        </p:txBody>
      </p:sp>
      <p:sp>
        <p:nvSpPr>
          <p:cNvPr id="94211" name="Subtitle 2"/>
          <p:cNvSpPr>
            <a:spLocks noGrp="1"/>
          </p:cNvSpPr>
          <p:nvPr>
            <p:ph type="subTitle" idx="1"/>
          </p:nvPr>
        </p:nvSpPr>
        <p:spPr>
          <a:xfrm>
            <a:off x="571500" y="785813"/>
            <a:ext cx="8286750" cy="5715000"/>
          </a:xfrm>
        </p:spPr>
        <p:txBody>
          <a:bodyPr/>
          <a:lstStyle/>
          <a:p>
            <a:pPr marR="0" algn="l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id-ID" altLang="id-ID" sz="2400" smtClean="0"/>
              <a:t> </a:t>
            </a:r>
            <a:r>
              <a:rPr lang="id-ID" altLang="id-ID" sz="2400" b="1" smtClean="0"/>
              <a:t> a. Individual Defferences Perspective. </a:t>
            </a:r>
          </a:p>
          <a:p>
            <a:pPr marR="0" algn="l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id-ID" altLang="id-ID" sz="2400" b="1" smtClean="0"/>
              <a:t> </a:t>
            </a:r>
            <a:r>
              <a:rPr lang="id-ID" altLang="id-ID" sz="2400" smtClean="0"/>
              <a:t>     - menekankan pada perilaku audience.</a:t>
            </a:r>
          </a:p>
          <a:p>
            <a:pPr marR="0" algn="l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id-ID" altLang="id-ID" sz="2400" smtClean="0"/>
              <a:t>      - berdasarkan pada kondisi Psikologi dan </a:t>
            </a:r>
          </a:p>
          <a:p>
            <a:pPr marR="0" algn="l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id-ID" altLang="id-ID" sz="2400" smtClean="0"/>
              <a:t>         pengalaman.</a:t>
            </a:r>
          </a:p>
          <a:p>
            <a:pPr marR="0" algn="l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endParaRPr lang="id-ID" altLang="id-ID" sz="2400" smtClean="0"/>
          </a:p>
          <a:p>
            <a:pPr marR="0" algn="l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id-ID" altLang="id-ID" sz="2400" smtClean="0"/>
              <a:t>						    R1</a:t>
            </a:r>
          </a:p>
          <a:p>
            <a:pPr marR="0" algn="l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endParaRPr lang="id-ID" altLang="id-ID" sz="2400" smtClean="0"/>
          </a:p>
          <a:p>
            <a:pPr marR="0" algn="l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id-ID" altLang="id-ID" sz="2400" smtClean="0"/>
              <a:t>Media</a:t>
            </a:r>
          </a:p>
          <a:p>
            <a:pPr marR="0" algn="l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id-ID" altLang="id-ID" sz="2400" smtClean="0"/>
              <a:t>Stimulus					    R2</a:t>
            </a:r>
          </a:p>
          <a:p>
            <a:pPr marR="0" algn="l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id-ID" altLang="id-ID" sz="2400" smtClean="0"/>
              <a:t>Or</a:t>
            </a:r>
          </a:p>
          <a:p>
            <a:pPr marR="0" algn="l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id-ID" altLang="id-ID" sz="2400" smtClean="0"/>
              <a:t>Massage</a:t>
            </a:r>
          </a:p>
          <a:p>
            <a:pPr marR="0" algn="l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id-ID" altLang="id-ID" sz="2400" smtClean="0"/>
              <a:t>						    R3</a:t>
            </a:r>
          </a:p>
          <a:p>
            <a:pPr marR="0" algn="l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id-ID" altLang="id-ID" sz="2400" smtClean="0"/>
              <a:t> </a:t>
            </a:r>
          </a:p>
          <a:p>
            <a:pPr marR="0" algn="l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id-ID" altLang="id-ID" sz="2400" smtClean="0"/>
              <a:t>							</a:t>
            </a:r>
          </a:p>
        </p:txBody>
      </p:sp>
      <p:sp>
        <p:nvSpPr>
          <p:cNvPr id="4" name="Oval 3"/>
          <p:cNvSpPr/>
          <p:nvPr/>
        </p:nvSpPr>
        <p:spPr>
          <a:xfrm>
            <a:off x="4857750" y="2714625"/>
            <a:ext cx="914400" cy="9144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d-ID" dirty="0"/>
              <a:t>A1</a:t>
            </a:r>
          </a:p>
        </p:txBody>
      </p:sp>
      <p:sp>
        <p:nvSpPr>
          <p:cNvPr id="5" name="Oval 4"/>
          <p:cNvSpPr/>
          <p:nvPr/>
        </p:nvSpPr>
        <p:spPr>
          <a:xfrm>
            <a:off x="4857750" y="3929063"/>
            <a:ext cx="914400" cy="9144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d-ID" dirty="0"/>
              <a:t>A2</a:t>
            </a:r>
          </a:p>
        </p:txBody>
      </p:sp>
      <p:sp>
        <p:nvSpPr>
          <p:cNvPr id="6" name="Oval 5"/>
          <p:cNvSpPr/>
          <p:nvPr/>
        </p:nvSpPr>
        <p:spPr>
          <a:xfrm>
            <a:off x="4889500" y="5143500"/>
            <a:ext cx="914400" cy="9144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d-ID" dirty="0"/>
              <a:t>A3</a:t>
            </a:r>
          </a:p>
        </p:txBody>
      </p:sp>
      <p:sp>
        <p:nvSpPr>
          <p:cNvPr id="7" name="Right Arrow 6"/>
          <p:cNvSpPr/>
          <p:nvPr/>
        </p:nvSpPr>
        <p:spPr>
          <a:xfrm>
            <a:off x="1643063" y="4214813"/>
            <a:ext cx="1214437" cy="4286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/>
          </a:p>
        </p:txBody>
      </p:sp>
      <p:cxnSp>
        <p:nvCxnSpPr>
          <p:cNvPr id="9" name="Straight Arrow Connector 8"/>
          <p:cNvCxnSpPr>
            <a:endCxn id="4" idx="2"/>
          </p:cNvCxnSpPr>
          <p:nvPr/>
        </p:nvCxnSpPr>
        <p:spPr>
          <a:xfrm flipV="1">
            <a:off x="2857500" y="3171825"/>
            <a:ext cx="2000250" cy="7572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endCxn id="5" idx="2"/>
          </p:cNvCxnSpPr>
          <p:nvPr/>
        </p:nvCxnSpPr>
        <p:spPr>
          <a:xfrm flipV="1">
            <a:off x="3143250" y="4386263"/>
            <a:ext cx="1714500" cy="428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endCxn id="6" idx="2"/>
          </p:cNvCxnSpPr>
          <p:nvPr/>
        </p:nvCxnSpPr>
        <p:spPr>
          <a:xfrm>
            <a:off x="3143250" y="4857750"/>
            <a:ext cx="1746250" cy="7429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4" idx="6"/>
          </p:cNvCxnSpPr>
          <p:nvPr/>
        </p:nvCxnSpPr>
        <p:spPr>
          <a:xfrm flipV="1">
            <a:off x="5772150" y="3143250"/>
            <a:ext cx="2157413" cy="285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5" idx="6"/>
          </p:cNvCxnSpPr>
          <p:nvPr/>
        </p:nvCxnSpPr>
        <p:spPr>
          <a:xfrm flipV="1">
            <a:off x="5772150" y="3643313"/>
            <a:ext cx="1943100" cy="7429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6" idx="6"/>
          </p:cNvCxnSpPr>
          <p:nvPr/>
        </p:nvCxnSpPr>
        <p:spPr>
          <a:xfrm>
            <a:off x="5803900" y="5600700"/>
            <a:ext cx="1839913" cy="5429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7522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4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4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94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942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942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942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942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942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942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ctrTitle"/>
          </p:nvPr>
        </p:nvSpPr>
        <p:spPr>
          <a:xfrm>
            <a:off x="785813" y="357187"/>
            <a:ext cx="7772400" cy="428625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id-ID" sz="2400" dirty="0" smtClean="0"/>
              <a:t>  b. Social Categories Perspektive.</a:t>
            </a:r>
          </a:p>
        </p:txBody>
      </p:sp>
      <p:sp>
        <p:nvSpPr>
          <p:cNvPr id="95235" name="Subtitle 2"/>
          <p:cNvSpPr>
            <a:spLocks noGrp="1"/>
          </p:cNvSpPr>
          <p:nvPr>
            <p:ph type="subTitle" idx="1"/>
          </p:nvPr>
        </p:nvSpPr>
        <p:spPr>
          <a:xfrm>
            <a:off x="785813" y="785812"/>
            <a:ext cx="8072437" cy="5691187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R="0" algn="l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id-ID" altLang="id-ID" sz="2200" dirty="0" smtClean="0"/>
              <a:t>     - </a:t>
            </a:r>
            <a:r>
              <a:rPr lang="id-ID" altLang="id-ID" sz="2400" dirty="0" smtClean="0">
                <a:solidFill>
                  <a:schemeClr val="tx1"/>
                </a:solidFill>
              </a:rPr>
              <a:t>Karateristik : Sex, umur, pendidikan, pendapatan</a:t>
            </a:r>
          </a:p>
          <a:p>
            <a:pPr marR="0" algn="l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id-ID" altLang="id-ID" sz="2400" dirty="0" smtClean="0">
                <a:solidFill>
                  <a:schemeClr val="tx1"/>
                </a:solidFill>
              </a:rPr>
              <a:t>        (perkumpulan sosial).</a:t>
            </a:r>
          </a:p>
          <a:p>
            <a:pPr marR="0" algn="l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id-ID" altLang="id-ID" sz="2400" dirty="0" smtClean="0">
                <a:solidFill>
                  <a:schemeClr val="tx1"/>
                </a:solidFill>
              </a:rPr>
              <a:t>     - Audience mempunyai kesamaan norma, nilai dan</a:t>
            </a:r>
          </a:p>
          <a:p>
            <a:pPr marR="0" algn="l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id-ID" altLang="id-ID" sz="2400" dirty="0" smtClean="0">
                <a:solidFill>
                  <a:schemeClr val="tx1"/>
                </a:solidFill>
              </a:rPr>
              <a:t>       sikap. </a:t>
            </a:r>
          </a:p>
          <a:p>
            <a:pPr marR="0" algn="l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id-ID" altLang="id-ID" sz="2400" dirty="0" smtClean="0">
                <a:solidFill>
                  <a:schemeClr val="tx1"/>
                </a:solidFill>
              </a:rPr>
              <a:t>     - masing-masing individu dari anggota suatu </a:t>
            </a:r>
          </a:p>
          <a:p>
            <a:pPr marR="0" algn="l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id-ID" altLang="id-ID" sz="2400" dirty="0" smtClean="0">
                <a:solidFill>
                  <a:schemeClr val="tx1"/>
                </a:solidFill>
              </a:rPr>
              <a:t>       kelompok akan merespon sama.</a:t>
            </a:r>
          </a:p>
          <a:p>
            <a:pPr marR="0" algn="l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id-ID" altLang="id-ID" sz="2400" b="1" dirty="0" smtClean="0">
                <a:solidFill>
                  <a:schemeClr val="tx1"/>
                </a:solidFill>
              </a:rPr>
              <a:t> c. Sosial Relationship perspektive.</a:t>
            </a:r>
          </a:p>
          <a:p>
            <a:pPr marR="0" algn="l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id-ID" altLang="id-ID" sz="2400" dirty="0" smtClean="0">
                <a:solidFill>
                  <a:schemeClr val="tx1"/>
                </a:solidFill>
              </a:rPr>
              <a:t>     - hubungan secara informal mempengaruhi audience.</a:t>
            </a:r>
          </a:p>
          <a:p>
            <a:pPr marR="0" algn="l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id-ID" altLang="id-ID" sz="2400" dirty="0" smtClean="0">
                <a:solidFill>
                  <a:schemeClr val="tx1"/>
                </a:solidFill>
              </a:rPr>
              <a:t>     - dampak komunikasi massa sangat hebat pada indivi</a:t>
            </a:r>
          </a:p>
          <a:p>
            <a:pPr marR="0" algn="l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id-ID" altLang="id-ID" sz="2400" dirty="0" smtClean="0">
                <a:solidFill>
                  <a:schemeClr val="tx1"/>
                </a:solidFill>
              </a:rPr>
              <a:t>       du yang mempunyai kekuatan hubungan sosial de</a:t>
            </a:r>
          </a:p>
          <a:p>
            <a:pPr marR="0" algn="l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id-ID" altLang="id-ID" sz="2400" dirty="0" smtClean="0">
                <a:solidFill>
                  <a:schemeClr val="tx1"/>
                </a:solidFill>
              </a:rPr>
              <a:t>       ngan anggota.</a:t>
            </a:r>
          </a:p>
          <a:p>
            <a:pPr marR="0" algn="l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id-ID" altLang="id-ID" sz="2400" dirty="0" smtClean="0">
                <a:solidFill>
                  <a:schemeClr val="tx1"/>
                </a:solidFill>
              </a:rPr>
              <a:t>     - anggota individu saling mempengaruhi satu sama </a:t>
            </a:r>
          </a:p>
          <a:p>
            <a:pPr marR="0" algn="l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id-ID" altLang="id-ID" sz="2400" dirty="0" smtClean="0">
                <a:solidFill>
                  <a:schemeClr val="tx1"/>
                </a:solidFill>
              </a:rPr>
              <a:t>        lain dan menghasilkan respon yang sama.</a:t>
            </a:r>
          </a:p>
        </p:txBody>
      </p:sp>
    </p:spTree>
    <p:extLst>
      <p:ext uri="{BB962C8B-B14F-4D97-AF65-F5344CB8AC3E}">
        <p14:creationId xmlns:p14="http://schemas.microsoft.com/office/powerpoint/2010/main" val="4136895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952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952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952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952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952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952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952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952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952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9523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692150"/>
            <a:ext cx="8291513" cy="5434013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en-US" altLang="id-ID" dirty="0" err="1" smtClean="0"/>
              <a:t>Perkembangan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Komunikasi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tidak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akan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ada</a:t>
            </a:r>
            <a:r>
              <a:rPr lang="en-US" altLang="id-ID" dirty="0" smtClean="0"/>
              <a:t>, </a:t>
            </a:r>
            <a:r>
              <a:rPr lang="en-US" altLang="id-ID" dirty="0" err="1" smtClean="0"/>
              <a:t>Kalau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manusia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tidak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mau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berkembang</a:t>
            </a:r>
            <a:r>
              <a:rPr lang="en-US" altLang="id-ID" dirty="0" smtClean="0"/>
              <a:t>.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id-ID" dirty="0" smtClean="0"/>
              <a:t>1. Zaman </a:t>
            </a:r>
            <a:r>
              <a:rPr lang="en-US" altLang="id-ID" dirty="0" err="1" smtClean="0"/>
              <a:t>Penggunaan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Tanda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dan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Isyarat</a:t>
            </a:r>
            <a:r>
              <a:rPr lang="en-US" altLang="id-ID" dirty="0" smtClean="0"/>
              <a:t>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id-ID" dirty="0" smtClean="0"/>
              <a:t>		- Era Paling </a:t>
            </a:r>
            <a:r>
              <a:rPr lang="en-US" altLang="id-ID" dirty="0" err="1" smtClean="0"/>
              <a:t>awal</a:t>
            </a:r>
            <a:r>
              <a:rPr lang="en-US" altLang="id-ID" dirty="0" smtClean="0"/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id-ID" dirty="0" smtClean="0"/>
              <a:t>		- </a:t>
            </a:r>
            <a:r>
              <a:rPr lang="en-US" altLang="id-ID" dirty="0" err="1" smtClean="0"/>
              <a:t>Peran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insting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sangat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penting</a:t>
            </a:r>
            <a:endParaRPr lang="en-US" altLang="id-ID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id-ID" dirty="0" smtClean="0"/>
              <a:t>		- </a:t>
            </a:r>
            <a:r>
              <a:rPr lang="en-US" altLang="id-ID" dirty="0" err="1" smtClean="0"/>
              <a:t>Peran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indra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sangat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penting</a:t>
            </a:r>
            <a:endParaRPr lang="en-US" altLang="id-ID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id-ID" dirty="0" smtClean="0"/>
              <a:t>		- </a:t>
            </a:r>
            <a:r>
              <a:rPr lang="en-US" altLang="id-ID" dirty="0" err="1" smtClean="0"/>
              <a:t>Penggunaan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suara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diganti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bhs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tanda</a:t>
            </a:r>
            <a:endParaRPr lang="en-US" altLang="id-ID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id-ID" dirty="0" smtClean="0"/>
              <a:t>		  </a:t>
            </a:r>
            <a:r>
              <a:rPr lang="en-US" altLang="id-ID" dirty="0" err="1" smtClean="0"/>
              <a:t>dan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isyarat</a:t>
            </a:r>
            <a:r>
              <a:rPr lang="en-US" altLang="id-ID" dirty="0" smtClean="0"/>
              <a:t>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id-ID" dirty="0" smtClean="0"/>
              <a:t>		- </a:t>
            </a:r>
            <a:r>
              <a:rPr lang="en-US" altLang="id-ID" dirty="0" err="1" smtClean="0"/>
              <a:t>Gerak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isyarat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dan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tanda</a:t>
            </a:r>
            <a:r>
              <a:rPr lang="en-US" altLang="id-ID" dirty="0" smtClean="0"/>
              <a:t>– </a:t>
            </a:r>
            <a:r>
              <a:rPr lang="en-US" altLang="id-ID" dirty="0" err="1" smtClean="0"/>
              <a:t>Kom.Verbal</a:t>
            </a:r>
            <a:endParaRPr lang="en-US" altLang="id-ID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id-ID" dirty="0" smtClean="0"/>
              <a:t>		- </a:t>
            </a:r>
            <a:r>
              <a:rPr lang="en-US" altLang="id-ID" dirty="0" err="1" smtClean="0"/>
              <a:t>Sangat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sederhana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dan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lambat</a:t>
            </a:r>
            <a:r>
              <a:rPr lang="en-US" altLang="id-ID" dirty="0" smtClean="0"/>
              <a:t>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id-ID" dirty="0" smtClean="0"/>
              <a:t>		- </a:t>
            </a:r>
            <a:r>
              <a:rPr lang="en-US" altLang="id-ID" dirty="0" err="1" smtClean="0"/>
              <a:t>Struktur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lidah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dan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jaringan</a:t>
            </a:r>
            <a:r>
              <a:rPr lang="en-US" altLang="id-ID" dirty="0" smtClean="0"/>
              <a:t> yang lain</a:t>
            </a:r>
            <a:endParaRPr lang="id-ID" altLang="id-ID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d-ID" altLang="id-ID" dirty="0" smtClean="0"/>
              <a:t>		  berbeda dengan sekarang</a:t>
            </a:r>
            <a:endParaRPr lang="en-US" altLang="id-ID" dirty="0" smtClean="0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002588" cy="476250"/>
          </a:xfrm>
          <a:solidFill>
            <a:schemeClr val="accent3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err="1" smtClean="0"/>
              <a:t>Aspek-aspek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Historis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Komunikasi</a:t>
            </a:r>
            <a:r>
              <a:rPr lang="en-US" sz="3200" b="1" dirty="0" smtClean="0"/>
              <a:t> Massa</a:t>
            </a:r>
          </a:p>
        </p:txBody>
      </p:sp>
    </p:spTree>
    <p:extLst>
      <p:ext uri="{BB962C8B-B14F-4D97-AF65-F5344CB8AC3E}">
        <p14:creationId xmlns:p14="http://schemas.microsoft.com/office/powerpoint/2010/main" val="3859062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12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51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ctrTitle"/>
          </p:nvPr>
        </p:nvSpPr>
        <p:spPr>
          <a:xfrm>
            <a:off x="571472" y="0"/>
            <a:ext cx="7958166" cy="500042"/>
          </a:xfrm>
        </p:spPr>
        <p:txBody>
          <a:bodyPr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id-ID" sz="2400" dirty="0" smtClean="0"/>
              <a:t> </a:t>
            </a:r>
            <a:br>
              <a:rPr lang="id-ID" sz="2400" dirty="0" smtClean="0"/>
            </a:br>
            <a:r>
              <a:rPr lang="id-ID" sz="2400" dirty="0" smtClean="0"/>
              <a:t/>
            </a:r>
            <a:br>
              <a:rPr lang="id-ID" sz="2400" dirty="0" smtClean="0"/>
            </a:br>
            <a:r>
              <a:rPr lang="id-ID" sz="2400" dirty="0" smtClean="0"/>
              <a:t/>
            </a:r>
            <a:br>
              <a:rPr lang="id-ID" sz="2400" dirty="0" smtClean="0"/>
            </a:br>
            <a:r>
              <a:rPr lang="id-ID" sz="2400" dirty="0" smtClean="0"/>
              <a:t/>
            </a:r>
            <a:br>
              <a:rPr lang="id-ID" sz="2400" dirty="0" smtClean="0"/>
            </a:br>
            <a:r>
              <a:rPr lang="id-ID" sz="2400" dirty="0" smtClean="0"/>
              <a:t/>
            </a:r>
            <a:br>
              <a:rPr lang="id-ID" sz="2400" dirty="0" smtClean="0"/>
            </a:br>
            <a:r>
              <a:rPr lang="id-ID" sz="2400" dirty="0" smtClean="0"/>
              <a:t/>
            </a:r>
            <a:br>
              <a:rPr lang="id-ID" sz="2400" dirty="0" smtClean="0"/>
            </a:br>
            <a:r>
              <a:rPr lang="id-ID" sz="2400" dirty="0" smtClean="0"/>
              <a:t/>
            </a:r>
            <a:br>
              <a:rPr lang="id-ID" sz="2400" dirty="0" smtClean="0"/>
            </a:br>
            <a:r>
              <a:rPr lang="id-ID" sz="2400" dirty="0" smtClean="0"/>
              <a:t/>
            </a:r>
            <a:br>
              <a:rPr lang="id-ID" sz="2400" dirty="0" smtClean="0"/>
            </a:br>
            <a:r>
              <a:rPr lang="id-ID" sz="2400" dirty="0" smtClean="0"/>
              <a:t/>
            </a:r>
            <a:br>
              <a:rPr lang="id-ID" sz="2400" dirty="0" smtClean="0"/>
            </a:br>
            <a:r>
              <a:rPr lang="id-ID" sz="2400" dirty="0" smtClean="0"/>
              <a:t/>
            </a:r>
            <a:br>
              <a:rPr lang="id-ID" sz="2400" dirty="0" smtClean="0"/>
            </a:br>
            <a:r>
              <a:rPr lang="id-ID" sz="2400" dirty="0" smtClean="0"/>
              <a:t> </a:t>
            </a:r>
            <a:r>
              <a:rPr lang="id-ID" sz="2700" dirty="0" smtClean="0"/>
              <a:t>4. Umpan Balik/ Feed Back</a:t>
            </a:r>
          </a:p>
        </p:txBody>
      </p:sp>
      <p:sp>
        <p:nvSpPr>
          <p:cNvPr id="35843" name="Subtitle 2"/>
          <p:cNvSpPr>
            <a:spLocks noGrp="1"/>
          </p:cNvSpPr>
          <p:nvPr>
            <p:ph type="subTitle" idx="1"/>
          </p:nvPr>
        </p:nvSpPr>
        <p:spPr>
          <a:xfrm>
            <a:off x="500063" y="642938"/>
            <a:ext cx="8501062" cy="5643562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pPr marR="0" algn="l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id-ID" altLang="id-ID" sz="2400" dirty="0" smtClean="0"/>
              <a:t>     </a:t>
            </a:r>
            <a:r>
              <a:rPr lang="id-ID" altLang="id-ID" sz="2400" dirty="0" smtClean="0">
                <a:solidFill>
                  <a:schemeClr val="tx1"/>
                </a:solidFill>
              </a:rPr>
              <a:t>- Langsung (immediated Feed Back)</a:t>
            </a:r>
          </a:p>
          <a:p>
            <a:pPr marR="0" algn="l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id-ID" altLang="id-ID" sz="2400" dirty="0" smtClean="0">
                <a:solidFill>
                  <a:schemeClr val="tx1"/>
                </a:solidFill>
              </a:rPr>
              <a:t>     - Tidak langsung (Delayed Feed Back)</a:t>
            </a:r>
          </a:p>
          <a:p>
            <a:pPr marR="0" algn="l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id-ID" altLang="id-ID" sz="2400" dirty="0" smtClean="0">
                <a:solidFill>
                  <a:schemeClr val="tx1"/>
                </a:solidFill>
              </a:rPr>
              <a:t>     - bahan direfleksikan pada sumber setelah </a:t>
            </a:r>
          </a:p>
          <a:p>
            <a:pPr marR="0" algn="l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id-ID" altLang="id-ID" sz="2400" dirty="0" smtClean="0">
                <a:solidFill>
                  <a:schemeClr val="tx1"/>
                </a:solidFill>
              </a:rPr>
              <a:t> </a:t>
            </a:r>
            <a:endParaRPr lang="en-US" altLang="id-ID" sz="2400" dirty="0" smtClean="0">
              <a:solidFill>
                <a:schemeClr val="tx1"/>
              </a:solidFill>
            </a:endParaRPr>
          </a:p>
          <a:p>
            <a:pPr marR="0" algn="l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endParaRPr lang="en-US" altLang="id-ID" sz="2400" dirty="0">
              <a:solidFill>
                <a:schemeClr val="tx1"/>
              </a:solidFill>
            </a:endParaRPr>
          </a:p>
          <a:p>
            <a:pPr marR="0" algn="l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id-ID" altLang="id-ID" sz="2400" dirty="0" smtClean="0">
                <a:solidFill>
                  <a:schemeClr val="tx1"/>
                </a:solidFill>
              </a:rPr>
              <a:t>       </a:t>
            </a:r>
            <a:r>
              <a:rPr lang="id-ID" altLang="id-ID" sz="2400" dirty="0" smtClean="0">
                <a:solidFill>
                  <a:schemeClr val="tx1"/>
                </a:solidFill>
              </a:rPr>
              <a:t>dipertimbangkan dalam waktu tertentu sebelum</a:t>
            </a:r>
          </a:p>
          <a:p>
            <a:pPr marR="0" algn="l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id-ID" altLang="id-ID" sz="2400" dirty="0" smtClean="0">
                <a:solidFill>
                  <a:schemeClr val="tx1"/>
                </a:solidFill>
              </a:rPr>
              <a:t>        dikirimkan.</a:t>
            </a:r>
          </a:p>
          <a:p>
            <a:pPr marR="0" algn="l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id-ID" altLang="id-ID" sz="2400" dirty="0" smtClean="0">
                <a:solidFill>
                  <a:schemeClr val="tx1"/>
                </a:solidFill>
              </a:rPr>
              <a:t>   </a:t>
            </a:r>
            <a:r>
              <a:rPr lang="id-ID" altLang="id-ID" sz="2400" b="1" dirty="0" smtClean="0">
                <a:solidFill>
                  <a:schemeClr val="tx1"/>
                </a:solidFill>
              </a:rPr>
              <a:t>5. EFEK Komunikasi Massa</a:t>
            </a:r>
            <a:r>
              <a:rPr lang="id-ID" altLang="id-ID" sz="2400" dirty="0" smtClean="0">
                <a:solidFill>
                  <a:schemeClr val="tx1"/>
                </a:solidFill>
              </a:rPr>
              <a:t>.</a:t>
            </a:r>
          </a:p>
          <a:p>
            <a:pPr marR="0" algn="l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id-ID" altLang="id-ID" sz="2400" dirty="0" smtClean="0">
                <a:solidFill>
                  <a:schemeClr val="tx1"/>
                </a:solidFill>
              </a:rPr>
              <a:t>   - Macam - Macam Efek :</a:t>
            </a:r>
          </a:p>
          <a:p>
            <a:pPr marR="0" algn="l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id-ID" altLang="id-ID" sz="2400" dirty="0" smtClean="0">
                <a:solidFill>
                  <a:schemeClr val="tx1"/>
                </a:solidFill>
              </a:rPr>
              <a:t>       </a:t>
            </a:r>
            <a:r>
              <a:rPr lang="id-ID" altLang="id-ID" sz="2400" b="1" dirty="0" smtClean="0">
                <a:solidFill>
                  <a:schemeClr val="tx1"/>
                </a:solidFill>
              </a:rPr>
              <a:t>a. Efek Kognitif.</a:t>
            </a:r>
          </a:p>
          <a:p>
            <a:pPr marR="0" algn="l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id-ID" altLang="id-ID" sz="2400" b="1" dirty="0" smtClean="0">
                <a:solidFill>
                  <a:schemeClr val="tx1"/>
                </a:solidFill>
              </a:rPr>
              <a:t>	</a:t>
            </a:r>
            <a:r>
              <a:rPr lang="id-ID" altLang="id-ID" sz="2400" dirty="0" smtClean="0">
                <a:solidFill>
                  <a:schemeClr val="tx1"/>
                </a:solidFill>
              </a:rPr>
              <a:t>media massa mampu membantu khalayak dalam </a:t>
            </a:r>
          </a:p>
          <a:p>
            <a:pPr marR="0" algn="l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id-ID" altLang="id-ID" sz="2400" dirty="0" smtClean="0">
                <a:solidFill>
                  <a:schemeClr val="tx1"/>
                </a:solidFill>
              </a:rPr>
              <a:t>	memperoleh informasi tentang benda, orang atau</a:t>
            </a:r>
          </a:p>
          <a:p>
            <a:pPr marR="0" algn="l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id-ID" altLang="id-ID" sz="2400" dirty="0" smtClean="0">
                <a:solidFill>
                  <a:schemeClr val="tx1"/>
                </a:solidFill>
              </a:rPr>
              <a:t>         tempat yang belum kita ketahui.</a:t>
            </a:r>
          </a:p>
          <a:p>
            <a:pPr marR="0" algn="l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id-ID" altLang="id-ID" sz="2400" dirty="0" smtClean="0">
                <a:solidFill>
                  <a:schemeClr val="tx1"/>
                </a:solidFill>
              </a:rPr>
              <a:t>      </a:t>
            </a:r>
            <a:r>
              <a:rPr lang="id-ID" altLang="id-ID" sz="2400" b="1" dirty="0" smtClean="0">
                <a:solidFill>
                  <a:schemeClr val="tx1"/>
                </a:solidFill>
              </a:rPr>
              <a:t> b. Efek Prososial Kognitif.</a:t>
            </a:r>
          </a:p>
          <a:p>
            <a:pPr marR="0" algn="l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id-ID" altLang="id-ID" sz="2400" b="1" dirty="0" smtClean="0">
                <a:solidFill>
                  <a:schemeClr val="tx1"/>
                </a:solidFill>
              </a:rPr>
              <a:t>	</a:t>
            </a:r>
            <a:r>
              <a:rPr lang="id-ID" altLang="id-ID" sz="2400" dirty="0" smtClean="0">
                <a:solidFill>
                  <a:schemeClr val="tx1"/>
                </a:solidFill>
              </a:rPr>
              <a:t>Bagaimana media massa memberikan manfaat </a:t>
            </a:r>
          </a:p>
          <a:p>
            <a:pPr marR="0" algn="l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id-ID" altLang="id-ID" sz="2400" dirty="0" smtClean="0">
                <a:solidFill>
                  <a:schemeClr val="tx1"/>
                </a:solidFill>
              </a:rPr>
              <a:t>         yang dikehendaki oleh masyarakat.</a:t>
            </a:r>
          </a:p>
          <a:p>
            <a:pPr marR="0" algn="l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endParaRPr lang="id-ID" altLang="id-ID" sz="2400" dirty="0" smtClean="0"/>
          </a:p>
          <a:p>
            <a:pPr marR="0" algn="l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endParaRPr lang="id-ID" altLang="id-ID" sz="2400" dirty="0" smtClean="0"/>
          </a:p>
          <a:p>
            <a:pPr marR="0" algn="l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endParaRPr lang="id-ID" altLang="id-ID" sz="2400" dirty="0" smtClean="0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1214438" y="4071938"/>
            <a:ext cx="357187" cy="1428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9046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584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5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358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358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358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358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3584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3584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3584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3584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3584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build="p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ctrTitle"/>
          </p:nvPr>
        </p:nvSpPr>
        <p:spPr>
          <a:xfrm>
            <a:off x="333375" y="357186"/>
            <a:ext cx="7772400" cy="357188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id-ID" sz="2400" dirty="0" smtClean="0"/>
              <a:t>      c</a:t>
            </a:r>
            <a:r>
              <a:rPr lang="id-ID" sz="2700" dirty="0" smtClean="0"/>
              <a:t>. Efek Afektif.</a:t>
            </a:r>
          </a:p>
        </p:txBody>
      </p:sp>
      <p:sp>
        <p:nvSpPr>
          <p:cNvPr id="36867" name="Subtitle 2"/>
          <p:cNvSpPr>
            <a:spLocks noGrp="1"/>
          </p:cNvSpPr>
          <p:nvPr>
            <p:ph type="subTitle" idx="1"/>
          </p:nvPr>
        </p:nvSpPr>
        <p:spPr>
          <a:xfrm>
            <a:off x="285750" y="714374"/>
            <a:ext cx="7867650" cy="5991225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marR="0" algn="l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id-ID" altLang="id-ID" sz="2400" dirty="0" smtClean="0"/>
              <a:t>	</a:t>
            </a:r>
            <a:r>
              <a:rPr lang="id-ID" altLang="id-ID" sz="2400" b="1" dirty="0" smtClean="0">
                <a:solidFill>
                  <a:schemeClr val="tx1"/>
                </a:solidFill>
              </a:rPr>
              <a:t> </a:t>
            </a:r>
            <a:r>
              <a:rPr lang="id-ID" altLang="id-ID" sz="2000" b="1" dirty="0" smtClean="0">
                <a:solidFill>
                  <a:schemeClr val="tx1"/>
                </a:solidFill>
              </a:rPr>
              <a:t>Komunikasi Massa mampu menciptakan perasaan,</a:t>
            </a:r>
          </a:p>
          <a:p>
            <a:pPr marR="0" algn="l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id-ID" altLang="id-ID" sz="2000" b="1" dirty="0" smtClean="0">
                <a:solidFill>
                  <a:schemeClr val="tx1"/>
                </a:solidFill>
              </a:rPr>
              <a:t>	 seperti iba, terharu, sedih, gembira, dsb.</a:t>
            </a:r>
          </a:p>
          <a:p>
            <a:pPr marR="0" algn="l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id-ID" altLang="id-ID" sz="2000" b="1" dirty="0" smtClean="0">
                <a:solidFill>
                  <a:schemeClr val="tx1"/>
                </a:solidFill>
              </a:rPr>
              <a:t>	 Faktor yang mempengaruhi : suasana emosional, </a:t>
            </a:r>
          </a:p>
          <a:p>
            <a:pPr marR="0" algn="l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id-ID" altLang="id-ID" sz="2000" b="1" dirty="0" smtClean="0">
                <a:solidFill>
                  <a:schemeClr val="tx1"/>
                </a:solidFill>
              </a:rPr>
              <a:t>	 alur peristiwa, suasana terpaan, karakter khas indivi</a:t>
            </a:r>
          </a:p>
          <a:p>
            <a:pPr marR="0" algn="l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id-ID" altLang="id-ID" sz="2000" b="1" dirty="0" smtClean="0">
                <a:solidFill>
                  <a:schemeClr val="tx1"/>
                </a:solidFill>
              </a:rPr>
              <a:t>	 du (perdisposisi individual).</a:t>
            </a:r>
          </a:p>
          <a:p>
            <a:pPr marR="0" algn="l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id-ID" altLang="id-ID" sz="2000" b="1" dirty="0" smtClean="0">
                <a:solidFill>
                  <a:schemeClr val="tx1"/>
                </a:solidFill>
              </a:rPr>
              <a:t>   1. Efek kehadiran media massa.</a:t>
            </a:r>
          </a:p>
          <a:p>
            <a:pPr marR="0" algn="l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id-ID" altLang="id-ID" sz="2000" b="1" dirty="0" smtClean="0">
                <a:solidFill>
                  <a:schemeClr val="tx1"/>
                </a:solidFill>
              </a:rPr>
              <a:t>     - Efek Ekonomi : Usaha produksi, distribusi, dan </a:t>
            </a:r>
          </a:p>
          <a:p>
            <a:pPr marR="0" algn="l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id-ID" altLang="id-ID" sz="2000" b="1" dirty="0" smtClean="0">
                <a:solidFill>
                  <a:schemeClr val="tx1"/>
                </a:solidFill>
              </a:rPr>
              <a:t>           komsumsi jasa media massa.</a:t>
            </a:r>
          </a:p>
          <a:p>
            <a:pPr marR="0" algn="l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id-ID" altLang="id-ID" sz="2000" b="1" dirty="0" smtClean="0">
                <a:solidFill>
                  <a:schemeClr val="tx1"/>
                </a:solidFill>
              </a:rPr>
              <a:t>     - Efek sosial : Perubahan pada interaksi sosial sebagai </a:t>
            </a:r>
          </a:p>
          <a:p>
            <a:pPr marR="0" algn="l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id-ID" altLang="id-ID" sz="2000" b="1" dirty="0" smtClean="0">
                <a:solidFill>
                  <a:schemeClr val="tx1"/>
                </a:solidFill>
              </a:rPr>
              <a:t>        akibat kehadiran media.</a:t>
            </a:r>
          </a:p>
          <a:p>
            <a:pPr marR="0" algn="l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id-ID" altLang="id-ID" sz="2000" b="1" dirty="0" smtClean="0">
                <a:solidFill>
                  <a:schemeClr val="tx1"/>
                </a:solidFill>
              </a:rPr>
              <a:t>     - Penjadwalan sehari-hari : mengubah jadwal kegiatan </a:t>
            </a:r>
          </a:p>
          <a:p>
            <a:pPr marR="0" algn="l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id-ID" altLang="id-ID" sz="2000" b="1" dirty="0" smtClean="0">
                <a:solidFill>
                  <a:schemeClr val="tx1"/>
                </a:solidFill>
              </a:rPr>
              <a:t>        sehari-hari.</a:t>
            </a:r>
          </a:p>
          <a:p>
            <a:pPr marR="0" algn="l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id-ID" altLang="id-ID" sz="2000" b="1" dirty="0" smtClean="0">
                <a:solidFill>
                  <a:schemeClr val="tx1"/>
                </a:solidFill>
              </a:rPr>
              <a:t>     - Penghilangan perasaan : untuk menghilangkan perasaan </a:t>
            </a:r>
          </a:p>
          <a:p>
            <a:pPr marR="0" algn="l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id-ID" altLang="id-ID" sz="2000" b="1" dirty="0" smtClean="0">
                <a:solidFill>
                  <a:schemeClr val="tx1"/>
                </a:solidFill>
              </a:rPr>
              <a:t>        kesepian, marah kesal, dan cemas.</a:t>
            </a:r>
          </a:p>
          <a:p>
            <a:pPr marR="0" algn="l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id-ID" altLang="id-ID" sz="2000" b="1" dirty="0" smtClean="0">
                <a:solidFill>
                  <a:schemeClr val="tx1"/>
                </a:solidFill>
              </a:rPr>
              <a:t>     - Perasaan tertentu : seseorang mempunyai perasaan </a:t>
            </a:r>
          </a:p>
          <a:p>
            <a:pPr marR="0" algn="l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id-ID" altLang="id-ID" sz="2000" b="1" dirty="0" smtClean="0">
                <a:solidFill>
                  <a:schemeClr val="tx1"/>
                </a:solidFill>
              </a:rPr>
              <a:t>        positif atau negatif terhadap media tertentu. </a:t>
            </a:r>
          </a:p>
          <a:p>
            <a:pPr marR="0" algn="l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endParaRPr lang="id-ID" altLang="id-ID" sz="2000" dirty="0" smtClean="0"/>
          </a:p>
          <a:p>
            <a:pPr marR="0" algn="l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id-ID" altLang="id-ID" sz="2000" dirty="0" smtClean="0"/>
              <a:t> </a:t>
            </a:r>
            <a:r>
              <a:rPr lang="id-ID" altLang="id-ID" sz="2000" b="1" dirty="0" smtClean="0"/>
              <a:t>  </a:t>
            </a:r>
            <a:endParaRPr lang="id-ID" altLang="id-ID" sz="2000" dirty="0" smtClean="0"/>
          </a:p>
        </p:txBody>
      </p:sp>
    </p:spTree>
    <p:extLst>
      <p:ext uri="{BB962C8B-B14F-4D97-AF65-F5344CB8AC3E}">
        <p14:creationId xmlns:p14="http://schemas.microsoft.com/office/powerpoint/2010/main" val="3690128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686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6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36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36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368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368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368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368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368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3686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3686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500"/>
                                        <p:tgtEl>
                                          <p:spTgt spid="3686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2" dur="500"/>
                                        <p:tgtEl>
                                          <p:spTgt spid="36867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build="p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Content Placeholder 2"/>
          <p:cNvSpPr>
            <a:spLocks noGrp="1"/>
          </p:cNvSpPr>
          <p:nvPr>
            <p:ph idx="1"/>
          </p:nvPr>
        </p:nvSpPr>
        <p:spPr>
          <a:xfrm>
            <a:off x="457200" y="642938"/>
            <a:ext cx="8229600" cy="600075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id-ID" altLang="id-ID" b="1" smtClean="0"/>
              <a:t> </a:t>
            </a:r>
            <a:r>
              <a:rPr lang="id-ID" altLang="id-ID" sz="2000" b="1" smtClean="0"/>
              <a:t>    a. Secara Individu </a:t>
            </a:r>
            <a:r>
              <a:rPr lang="id-ID" altLang="id-ID" sz="2000" smtClean="0"/>
              <a:t>: melalui proses persepsi seleksi</a:t>
            </a:r>
          </a:p>
          <a:p>
            <a:pPr eaLnBrk="1" hangingPunct="1">
              <a:buFontTx/>
              <a:buNone/>
            </a:pPr>
            <a:endParaRPr lang="id-ID" altLang="id-ID" sz="2000" smtClean="0"/>
          </a:p>
          <a:p>
            <a:pPr eaLnBrk="1" hangingPunct="1">
              <a:buFontTx/>
              <a:buNone/>
            </a:pPr>
            <a:r>
              <a:rPr lang="id-ID" altLang="id-ID" sz="2000" smtClean="0"/>
              <a:t>                                                  S </a:t>
            </a:r>
          </a:p>
          <a:p>
            <a:pPr eaLnBrk="1" hangingPunct="1">
              <a:buFontTx/>
              <a:buNone/>
            </a:pPr>
            <a:endParaRPr lang="id-ID" altLang="id-ID" smtClean="0"/>
          </a:p>
        </p:txBody>
      </p:sp>
      <p:sp>
        <p:nvSpPr>
          <p:cNvPr id="3584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968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d-ID" sz="2000" dirty="0" smtClean="0">
                <a:solidFill>
                  <a:schemeClr val="tx1"/>
                </a:solidFill>
              </a:rPr>
              <a:t>   </a:t>
            </a:r>
            <a:r>
              <a:rPr lang="id-ID" sz="2700" dirty="0" smtClean="0">
                <a:solidFill>
                  <a:schemeClr val="tx1"/>
                </a:solidFill>
              </a:rPr>
              <a:t>2. Faktor yang mempengaruhi Efek</a:t>
            </a:r>
          </a:p>
        </p:txBody>
      </p:sp>
      <p:sp>
        <p:nvSpPr>
          <p:cNvPr id="4" name="Oval 3"/>
          <p:cNvSpPr/>
          <p:nvPr/>
        </p:nvSpPr>
        <p:spPr>
          <a:xfrm>
            <a:off x="2357438" y="1500188"/>
            <a:ext cx="4714875" cy="45720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d-ID"/>
              <a:t>s</a:t>
            </a:r>
          </a:p>
        </p:txBody>
      </p:sp>
      <p:sp>
        <p:nvSpPr>
          <p:cNvPr id="5" name="Oval 4"/>
          <p:cNvSpPr/>
          <p:nvPr/>
        </p:nvSpPr>
        <p:spPr>
          <a:xfrm>
            <a:off x="2928938" y="2071688"/>
            <a:ext cx="3571875" cy="3357562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d-ID"/>
              <a:t> </a:t>
            </a:r>
          </a:p>
        </p:txBody>
      </p:sp>
      <p:sp>
        <p:nvSpPr>
          <p:cNvPr id="6" name="Oval 5"/>
          <p:cNvSpPr/>
          <p:nvPr/>
        </p:nvSpPr>
        <p:spPr>
          <a:xfrm>
            <a:off x="3500438" y="2643188"/>
            <a:ext cx="2500312" cy="2357437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d-ID" dirty="0"/>
              <a:t>selektif</a:t>
            </a:r>
          </a:p>
          <a:p>
            <a:pPr algn="ctr">
              <a:defRPr/>
            </a:pPr>
            <a:endParaRPr lang="id-ID" dirty="0"/>
          </a:p>
          <a:p>
            <a:pPr algn="ctr">
              <a:defRPr/>
            </a:pPr>
            <a:endParaRPr lang="id-ID" dirty="0"/>
          </a:p>
          <a:p>
            <a:pPr algn="ctr">
              <a:defRPr/>
            </a:pPr>
            <a:endParaRPr lang="id-ID" dirty="0"/>
          </a:p>
          <a:p>
            <a:pPr algn="ctr">
              <a:defRPr/>
            </a:pPr>
            <a:endParaRPr lang="id-ID" dirty="0"/>
          </a:p>
          <a:p>
            <a:pPr algn="ctr">
              <a:defRPr/>
            </a:pPr>
            <a:endParaRPr lang="id-ID" dirty="0"/>
          </a:p>
          <a:p>
            <a:pPr algn="ctr">
              <a:defRPr/>
            </a:pPr>
            <a:r>
              <a:rPr lang="id-ID" dirty="0"/>
              <a:t> Retention</a:t>
            </a:r>
          </a:p>
        </p:txBody>
      </p:sp>
      <p:sp>
        <p:nvSpPr>
          <p:cNvPr id="7" name="Oval 6"/>
          <p:cNvSpPr/>
          <p:nvPr/>
        </p:nvSpPr>
        <p:spPr>
          <a:xfrm>
            <a:off x="3929063" y="3143250"/>
            <a:ext cx="1643062" cy="1357313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d-ID" sz="1600" dirty="0"/>
              <a:t>Selektif</a:t>
            </a:r>
          </a:p>
        </p:txBody>
      </p:sp>
      <p:sp>
        <p:nvSpPr>
          <p:cNvPr id="96264" name="TextBox 7"/>
          <p:cNvSpPr txBox="1">
            <a:spLocks noChangeArrowheads="1"/>
          </p:cNvSpPr>
          <p:nvPr/>
        </p:nvSpPr>
        <p:spPr bwMode="auto">
          <a:xfrm>
            <a:off x="4286250" y="2286000"/>
            <a:ext cx="10715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id-ID" altLang="id-ID"/>
              <a:t>selektif</a:t>
            </a:r>
          </a:p>
        </p:txBody>
      </p:sp>
      <p:sp>
        <p:nvSpPr>
          <p:cNvPr id="96265" name="TextBox 8"/>
          <p:cNvSpPr txBox="1">
            <a:spLocks noChangeArrowheads="1"/>
          </p:cNvSpPr>
          <p:nvPr/>
        </p:nvSpPr>
        <p:spPr bwMode="auto">
          <a:xfrm>
            <a:off x="4071938" y="5000625"/>
            <a:ext cx="12144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id-ID" altLang="id-ID"/>
              <a:t>Attention</a:t>
            </a:r>
          </a:p>
        </p:txBody>
      </p:sp>
      <p:sp>
        <p:nvSpPr>
          <p:cNvPr id="96266" name="TextBox 9"/>
          <p:cNvSpPr txBox="1">
            <a:spLocks noChangeArrowheads="1"/>
          </p:cNvSpPr>
          <p:nvPr/>
        </p:nvSpPr>
        <p:spPr bwMode="auto">
          <a:xfrm>
            <a:off x="4071938" y="1571625"/>
            <a:ext cx="1143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id-ID" altLang="id-ID"/>
              <a:t> selektif</a:t>
            </a:r>
          </a:p>
        </p:txBody>
      </p:sp>
      <p:sp>
        <p:nvSpPr>
          <p:cNvPr id="96267" name="TextBox 10"/>
          <p:cNvSpPr txBox="1">
            <a:spLocks noChangeArrowheads="1"/>
          </p:cNvSpPr>
          <p:nvPr/>
        </p:nvSpPr>
        <p:spPr bwMode="auto">
          <a:xfrm>
            <a:off x="4071938" y="5500688"/>
            <a:ext cx="14287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id-ID" altLang="id-ID"/>
              <a:t> Eksposure</a:t>
            </a:r>
          </a:p>
          <a:p>
            <a:pPr eaLnBrk="1" hangingPunct="1"/>
            <a:endParaRPr lang="id-ID" altLang="id-ID"/>
          </a:p>
        </p:txBody>
      </p:sp>
    </p:spTree>
    <p:extLst>
      <p:ext uri="{BB962C8B-B14F-4D97-AF65-F5344CB8AC3E}">
        <p14:creationId xmlns:p14="http://schemas.microsoft.com/office/powerpoint/2010/main" val="2588002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962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962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962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96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96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build="allAtOnce" animBg="1"/>
      <p:bldP spid="7" grpId="0" build="allAtOnce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Content Placeholder 2"/>
          <p:cNvSpPr>
            <a:spLocks noGrp="1"/>
          </p:cNvSpPr>
          <p:nvPr>
            <p:ph idx="1"/>
          </p:nvPr>
        </p:nvSpPr>
        <p:spPr>
          <a:xfrm>
            <a:off x="457200" y="714375"/>
            <a:ext cx="8686800" cy="5786438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 eaLnBrk="1" hangingPunct="1">
              <a:buFontTx/>
              <a:buNone/>
            </a:pPr>
            <a:r>
              <a:rPr lang="id-ID" altLang="id-ID" sz="2000" dirty="0" smtClean="0"/>
              <a:t> - Persepsi seleksi bagi audiens dilakukan dengan :</a:t>
            </a:r>
          </a:p>
          <a:p>
            <a:pPr eaLnBrk="1" hangingPunct="1">
              <a:buFontTx/>
              <a:buChar char="-"/>
            </a:pPr>
            <a:r>
              <a:rPr lang="id-ID" altLang="id-ID" sz="2000" b="1" dirty="0" smtClean="0"/>
              <a:t>Seleksi Retention </a:t>
            </a:r>
            <a:r>
              <a:rPr lang="id-ID" altLang="id-ID" sz="2000" dirty="0" smtClean="0"/>
              <a:t>: kecenderungan seorang untuk mengingat kem bali suatu informasi yang dipengaruhi oleh  keinginan, kebutuhan, sikap, dan faktor psikologis lain.      </a:t>
            </a:r>
          </a:p>
          <a:p>
            <a:pPr eaLnBrk="1" hangingPunct="1">
              <a:buFont typeface="Wingdings 3" panose="05040102010807070707" pitchFamily="18" charset="2"/>
              <a:buNone/>
            </a:pPr>
            <a:r>
              <a:rPr lang="id-ID" altLang="id-ID" sz="2000" dirty="0" smtClean="0"/>
              <a:t> -</a:t>
            </a:r>
            <a:r>
              <a:rPr lang="id-ID" altLang="id-ID" sz="2000" b="1" dirty="0" smtClean="0"/>
              <a:t> Seleksi Attention</a:t>
            </a:r>
            <a:r>
              <a:rPr lang="id-ID" altLang="id-ID" sz="2000" dirty="0" smtClean="0"/>
              <a:t> : Kecenderungan seseorang untuk memperhatikan bagian-bagian dari sebuah  pesan yang sama dengan sikap kepercayaan, atau tingkah laku yang dipegang dengan kuat dan untuk menghindari dari bagian-bagian dari sebuah pesan yang bertentangan dengan sikap-sikap, kepercayaan, atau tingkah laku yang dipegang kuat.</a:t>
            </a:r>
          </a:p>
          <a:p>
            <a:pPr eaLnBrk="1" hangingPunct="1">
              <a:buFontTx/>
              <a:buNone/>
            </a:pPr>
            <a:r>
              <a:rPr lang="id-ID" altLang="id-ID" sz="2000" b="1" dirty="0" smtClean="0"/>
              <a:t> - Seleksi Ekspousure </a:t>
            </a:r>
            <a:r>
              <a:rPr lang="id-ID" altLang="id-ID" sz="2000" dirty="0" smtClean="0"/>
              <a:t>: Kecenderungan seseorang untuk mengek</a:t>
            </a:r>
          </a:p>
          <a:p>
            <a:pPr eaLnBrk="1" hangingPunct="1">
              <a:buFontTx/>
              <a:buNone/>
            </a:pPr>
            <a:r>
              <a:rPr lang="id-ID" altLang="id-ID" sz="2000" dirty="0" smtClean="0"/>
              <a:t>   spos diri mereka sendiri pada suatu komunikasi yang sesuai dengan sikap-sikap mereka yang ada dan untuk menghindari ko</a:t>
            </a:r>
          </a:p>
          <a:p>
            <a:pPr eaLnBrk="1" hangingPunct="1">
              <a:buFontTx/>
              <a:buNone/>
            </a:pPr>
            <a:r>
              <a:rPr lang="id-ID" altLang="id-ID" sz="2000" dirty="0" smtClean="0"/>
              <a:t>   munikasi yang tidak sesuai. </a:t>
            </a:r>
          </a:p>
          <a:p>
            <a:pPr eaLnBrk="1" hangingPunct="1">
              <a:buFontTx/>
              <a:buNone/>
            </a:pPr>
            <a:r>
              <a:rPr lang="id-ID" altLang="id-ID" sz="2000" b="1" dirty="0" smtClean="0"/>
              <a:t>b.  Secara Sosial </a:t>
            </a:r>
            <a:r>
              <a:rPr lang="id-ID" altLang="id-ID" sz="2000" dirty="0" smtClean="0"/>
              <a:t>: - Umur dan jenis kelamin.</a:t>
            </a:r>
          </a:p>
          <a:p>
            <a:pPr eaLnBrk="1" hangingPunct="1">
              <a:buFontTx/>
              <a:buNone/>
            </a:pPr>
            <a:r>
              <a:rPr lang="id-ID" altLang="id-ID" sz="2000" dirty="0" smtClean="0"/>
              <a:t>                            - pekerjaan dan pendapatan.</a:t>
            </a:r>
          </a:p>
          <a:p>
            <a:pPr eaLnBrk="1" hangingPunct="1">
              <a:buFontTx/>
              <a:buNone/>
            </a:pPr>
            <a:r>
              <a:rPr lang="id-ID" altLang="id-ID" sz="2000" dirty="0" smtClean="0"/>
              <a:t>                            - Agama dan Tempat tinggal</a:t>
            </a:r>
          </a:p>
        </p:txBody>
      </p:sp>
      <p:sp>
        <p:nvSpPr>
          <p:cNvPr id="36866" name="Title 1"/>
          <p:cNvSpPr>
            <a:spLocks noGrp="1"/>
          </p:cNvSpPr>
          <p:nvPr>
            <p:ph type="title"/>
          </p:nvPr>
        </p:nvSpPr>
        <p:spPr>
          <a:xfrm>
            <a:off x="457200" y="370451"/>
            <a:ext cx="8229600" cy="334962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id-ID" sz="2000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  </a:t>
            </a:r>
            <a:r>
              <a:rPr lang="id-ID" sz="2000" dirty="0" smtClean="0">
                <a:solidFill>
                  <a:schemeClr val="tx1"/>
                </a:solidFill>
              </a:rPr>
              <a:t> -  penjelasan Proses Persepsi Seleksi</a:t>
            </a:r>
          </a:p>
        </p:txBody>
      </p:sp>
    </p:spTree>
    <p:extLst>
      <p:ext uri="{BB962C8B-B14F-4D97-AF65-F5344CB8AC3E}">
        <p14:creationId xmlns:p14="http://schemas.microsoft.com/office/powerpoint/2010/main" val="2097684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72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72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72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972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972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972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9728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9728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9728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Content Placeholder 1"/>
          <p:cNvSpPr>
            <a:spLocks noGrp="1"/>
          </p:cNvSpPr>
          <p:nvPr>
            <p:ph idx="1"/>
          </p:nvPr>
        </p:nvSpPr>
        <p:spPr>
          <a:xfrm>
            <a:off x="285750" y="928688"/>
            <a:ext cx="8643938" cy="5078412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 3" panose="05040102010807070707" pitchFamily="18" charset="2"/>
              <a:buNone/>
            </a:pPr>
            <a:r>
              <a:rPr lang="id-ID" altLang="id-ID" sz="2800" b="1" dirty="0" smtClean="0"/>
              <a:t>  </a:t>
            </a:r>
            <a:r>
              <a:rPr lang="id-ID" altLang="id-ID" sz="2800" dirty="0" smtClean="0"/>
              <a:t> - gangguan saluran (media cetak, elektronik)</a:t>
            </a:r>
          </a:p>
          <a:p>
            <a:pPr eaLnBrk="1" hangingPunct="1">
              <a:lnSpc>
                <a:spcPct val="90000"/>
              </a:lnSpc>
              <a:buFont typeface="Wingdings 3" panose="05040102010807070707" pitchFamily="18" charset="2"/>
              <a:buNone/>
            </a:pPr>
            <a:r>
              <a:rPr lang="id-ID" altLang="id-ID" sz="2800" dirty="0" smtClean="0"/>
              <a:t>   - gangguan semantik (bahasa).</a:t>
            </a:r>
          </a:p>
          <a:p>
            <a:pPr eaLnBrk="1" hangingPunct="1">
              <a:lnSpc>
                <a:spcPct val="90000"/>
              </a:lnSpc>
              <a:buFont typeface="Wingdings 3" panose="05040102010807070707" pitchFamily="18" charset="2"/>
              <a:buNone/>
            </a:pPr>
            <a:endParaRPr lang="id-ID" altLang="id-ID" sz="2800" dirty="0" smtClean="0"/>
          </a:p>
          <a:p>
            <a:pPr eaLnBrk="1" hangingPunct="1">
              <a:lnSpc>
                <a:spcPct val="90000"/>
              </a:lnSpc>
              <a:buFont typeface="Wingdings 3" panose="05040102010807070707" pitchFamily="18" charset="2"/>
              <a:buNone/>
            </a:pPr>
            <a:r>
              <a:rPr lang="id-ID" altLang="id-ID" sz="2800" b="1" dirty="0" smtClean="0"/>
              <a:t>7.  Gate Keeper/ pentapis informasi</a:t>
            </a:r>
          </a:p>
          <a:p>
            <a:pPr eaLnBrk="1" hangingPunct="1">
              <a:lnSpc>
                <a:spcPct val="90000"/>
              </a:lnSpc>
              <a:buFont typeface="Wingdings 3" panose="05040102010807070707" pitchFamily="18" charset="2"/>
              <a:buNone/>
            </a:pPr>
            <a:r>
              <a:rPr lang="id-ID" altLang="id-ID" sz="2800" b="1" dirty="0" smtClean="0"/>
              <a:t>    </a:t>
            </a:r>
            <a:r>
              <a:rPr lang="id-ID" altLang="id-ID" sz="2800" dirty="0" smtClean="0"/>
              <a:t>- individu atau kelompok yang memantau </a:t>
            </a:r>
          </a:p>
          <a:p>
            <a:pPr eaLnBrk="1" hangingPunct="1">
              <a:lnSpc>
                <a:spcPct val="90000"/>
              </a:lnSpc>
              <a:buFont typeface="Wingdings 3" panose="05040102010807070707" pitchFamily="18" charset="2"/>
              <a:buNone/>
            </a:pPr>
            <a:r>
              <a:rPr lang="id-ID" altLang="id-ID" sz="2800" dirty="0" smtClean="0"/>
              <a:t>       arus informasi dalam sebuah saluran </a:t>
            </a:r>
          </a:p>
          <a:p>
            <a:pPr eaLnBrk="1" hangingPunct="1">
              <a:lnSpc>
                <a:spcPct val="90000"/>
              </a:lnSpc>
              <a:buFont typeface="Wingdings 3" panose="05040102010807070707" pitchFamily="18" charset="2"/>
              <a:buNone/>
            </a:pPr>
            <a:r>
              <a:rPr lang="id-ID" altLang="id-ID" sz="2800" dirty="0" smtClean="0"/>
              <a:t>       komunikasi massa.</a:t>
            </a:r>
          </a:p>
          <a:p>
            <a:pPr eaLnBrk="1" hangingPunct="1">
              <a:lnSpc>
                <a:spcPct val="90000"/>
              </a:lnSpc>
              <a:buFont typeface="Wingdings 3" panose="05040102010807070707" pitchFamily="18" charset="2"/>
              <a:buNone/>
            </a:pPr>
            <a:r>
              <a:rPr lang="id-ID" altLang="id-ID" sz="2800" dirty="0" smtClean="0"/>
              <a:t>    - organisasi yang memberikan ijin untuk </a:t>
            </a:r>
          </a:p>
          <a:p>
            <a:pPr eaLnBrk="1" hangingPunct="1">
              <a:lnSpc>
                <a:spcPct val="90000"/>
              </a:lnSpc>
              <a:buFont typeface="Wingdings 3" panose="05040102010807070707" pitchFamily="18" charset="2"/>
              <a:buNone/>
            </a:pPr>
            <a:r>
              <a:rPr lang="id-ID" altLang="id-ID" sz="2800" dirty="0" smtClean="0"/>
              <a:t>       tersebarnya sebuah berita.</a:t>
            </a:r>
            <a:endParaRPr lang="id-ID" altLang="id-ID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8711" y="417532"/>
            <a:ext cx="8229600" cy="511156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l">
              <a:defRPr/>
            </a:pPr>
            <a:r>
              <a:rPr lang="id-ID" sz="3100" dirty="0" smtClean="0"/>
              <a:t>6.  Gangguan</a:t>
            </a:r>
            <a:r>
              <a:rPr lang="id-ID" sz="4400" dirty="0" smtClean="0"/>
              <a:t>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645699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ctrTitle"/>
          </p:nvPr>
        </p:nvSpPr>
        <p:spPr>
          <a:xfrm>
            <a:off x="685800" y="214313"/>
            <a:ext cx="7772400" cy="357187"/>
          </a:xfrm>
        </p:spPr>
        <p:txBody>
          <a:bodyPr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id-ID" sz="2400" smtClean="0"/>
              <a:t> Peran Gate Keeper.</a:t>
            </a:r>
          </a:p>
        </p:txBody>
      </p:sp>
      <p:sp>
        <p:nvSpPr>
          <p:cNvPr id="37891" name="Subtitle 2"/>
          <p:cNvSpPr>
            <a:spLocks noGrp="1"/>
          </p:cNvSpPr>
          <p:nvPr>
            <p:ph type="subTitle" idx="1"/>
          </p:nvPr>
        </p:nvSpPr>
        <p:spPr>
          <a:xfrm>
            <a:off x="214313" y="571500"/>
            <a:ext cx="8643937" cy="6286500"/>
          </a:xfrm>
        </p:spPr>
        <p:txBody>
          <a:bodyPr>
            <a:normAutofit lnSpcReduction="10000"/>
          </a:bodyPr>
          <a:lstStyle/>
          <a:p>
            <a:pPr marR="0" algn="l" eaLnBrk="1" hangingPunct="1">
              <a:buFont typeface="Wingdings 2" panose="05020102010507070707" pitchFamily="18" charset="2"/>
              <a:buNone/>
            </a:pPr>
            <a:r>
              <a:rPr lang="id-ID" altLang="id-ID" sz="2200" smtClean="0"/>
              <a:t>   - dapat menghapus pesan.</a:t>
            </a:r>
          </a:p>
          <a:p>
            <a:pPr marR="0" algn="l" eaLnBrk="1" hangingPunct="1">
              <a:buFont typeface="Wingdings 2" panose="05020102010507070707" pitchFamily="18" charset="2"/>
              <a:buNone/>
            </a:pPr>
            <a:r>
              <a:rPr lang="id-ID" altLang="id-ID" sz="2200" smtClean="0"/>
              <a:t>   - memodifikasi dan menambah pesan yang akan disebar</a:t>
            </a:r>
          </a:p>
          <a:p>
            <a:pPr marR="0" algn="l" eaLnBrk="1" hangingPunct="1">
              <a:buFont typeface="Wingdings 2" panose="05020102010507070707" pitchFamily="18" charset="2"/>
              <a:buNone/>
            </a:pPr>
            <a:r>
              <a:rPr lang="id-ID" altLang="id-ID" sz="2200" smtClean="0"/>
              <a:t>     kan.</a:t>
            </a:r>
          </a:p>
          <a:p>
            <a:pPr marR="0" algn="l" eaLnBrk="1" hangingPunct="1">
              <a:buFont typeface="Wingdings 2" panose="05020102010507070707" pitchFamily="18" charset="2"/>
              <a:buNone/>
            </a:pPr>
            <a:r>
              <a:rPr lang="id-ID" altLang="id-ID" sz="2200" smtClean="0"/>
              <a:t>   - secara umum dapat dibedakan/sering dihubungkan de</a:t>
            </a:r>
          </a:p>
          <a:p>
            <a:pPr marR="0" algn="l" eaLnBrk="1" hangingPunct="1">
              <a:buFont typeface="Wingdings 2" panose="05020102010507070707" pitchFamily="18" charset="2"/>
              <a:buNone/>
            </a:pPr>
            <a:r>
              <a:rPr lang="id-ID" altLang="id-ID" sz="2200" smtClean="0"/>
              <a:t>     ngan berita, khususnya surat kabar.</a:t>
            </a:r>
          </a:p>
          <a:p>
            <a:pPr marR="0" algn="l" eaLnBrk="1" hangingPunct="1">
              <a:buFont typeface="Wingdings 2" panose="05020102010507070707" pitchFamily="18" charset="2"/>
              <a:buNone/>
            </a:pPr>
            <a:r>
              <a:rPr lang="id-ID" altLang="id-ID" sz="2200" smtClean="0"/>
              <a:t>   - sebagai editor. </a:t>
            </a:r>
          </a:p>
          <a:p>
            <a:pPr marR="0" algn="l" eaLnBrk="1" hangingPunct="1">
              <a:buFont typeface="Wingdings 2" panose="05020102010507070707" pitchFamily="18" charset="2"/>
              <a:buNone/>
            </a:pPr>
            <a:endParaRPr lang="id-ID" altLang="id-ID" sz="2200" smtClean="0"/>
          </a:p>
          <a:p>
            <a:pPr marR="0" algn="l" eaLnBrk="1" hangingPunct="1">
              <a:buFont typeface="Wingdings 2" panose="05020102010507070707" pitchFamily="18" charset="2"/>
              <a:buNone/>
            </a:pPr>
            <a:r>
              <a:rPr lang="id-ID" altLang="id-ID" sz="2200" smtClean="0"/>
              <a:t>							   </a:t>
            </a:r>
          </a:p>
          <a:p>
            <a:pPr marR="0" algn="l" eaLnBrk="1" hangingPunct="1">
              <a:buFont typeface="Wingdings 2" panose="05020102010507070707" pitchFamily="18" charset="2"/>
              <a:buNone/>
            </a:pPr>
            <a:r>
              <a:rPr lang="id-ID" altLang="id-ID" sz="2200" smtClean="0"/>
              <a:t>							   X1 ---- Y1</a:t>
            </a:r>
          </a:p>
          <a:p>
            <a:pPr marR="0" algn="l" eaLnBrk="1" hangingPunct="1">
              <a:buFont typeface="Wingdings 2" panose="05020102010507070707" pitchFamily="18" charset="2"/>
              <a:buNone/>
            </a:pPr>
            <a:endParaRPr lang="id-ID" altLang="id-ID" sz="2200" smtClean="0"/>
          </a:p>
          <a:p>
            <a:pPr marR="0" algn="l" eaLnBrk="1" hangingPunct="1">
              <a:buFont typeface="Wingdings 2" panose="05020102010507070707" pitchFamily="18" charset="2"/>
              <a:buNone/>
            </a:pPr>
            <a:r>
              <a:rPr lang="id-ID" altLang="id-ID" sz="2200" smtClean="0"/>
              <a:t>							   X2 ----- Y2</a:t>
            </a:r>
          </a:p>
          <a:p>
            <a:pPr marR="0" algn="l" eaLnBrk="1" hangingPunct="1">
              <a:buFont typeface="Wingdings 2" panose="05020102010507070707" pitchFamily="18" charset="2"/>
              <a:buNone/>
            </a:pPr>
            <a:r>
              <a:rPr lang="id-ID" altLang="id-ID" sz="2200" smtClean="0"/>
              <a:t>							   </a:t>
            </a:r>
          </a:p>
          <a:p>
            <a:pPr marR="0" algn="l" eaLnBrk="1" hangingPunct="1">
              <a:buFont typeface="Wingdings 2" panose="05020102010507070707" pitchFamily="18" charset="2"/>
              <a:buNone/>
            </a:pPr>
            <a:r>
              <a:rPr lang="id-ID" altLang="id-ID" sz="2200" smtClean="0"/>
              <a:t>							   x3 ----- Y3</a:t>
            </a:r>
          </a:p>
          <a:p>
            <a:pPr marR="0" algn="l" eaLnBrk="1" hangingPunct="1">
              <a:buFont typeface="Wingdings 2" panose="05020102010507070707" pitchFamily="18" charset="2"/>
              <a:buNone/>
            </a:pPr>
            <a:r>
              <a:rPr lang="id-ID" altLang="id-ID" sz="2200" smtClean="0"/>
              <a:t>							</a:t>
            </a:r>
          </a:p>
          <a:p>
            <a:pPr marR="0" algn="l" eaLnBrk="1" hangingPunct="1">
              <a:buFont typeface="Wingdings 2" panose="05020102010507070707" pitchFamily="18" charset="2"/>
              <a:buNone/>
            </a:pPr>
            <a:endParaRPr lang="id-ID" altLang="id-ID" sz="2200" smtClean="0"/>
          </a:p>
          <a:p>
            <a:pPr marR="0" algn="l" eaLnBrk="1" hangingPunct="1">
              <a:buFont typeface="Wingdings 2" panose="05020102010507070707" pitchFamily="18" charset="2"/>
              <a:buNone/>
            </a:pPr>
            <a:r>
              <a:rPr lang="id-ID" altLang="id-ID" sz="2200" smtClean="0"/>
              <a:t>   									    </a:t>
            </a:r>
          </a:p>
        </p:txBody>
      </p:sp>
      <p:sp>
        <p:nvSpPr>
          <p:cNvPr id="4" name="Rectangle 3"/>
          <p:cNvSpPr/>
          <p:nvPr/>
        </p:nvSpPr>
        <p:spPr>
          <a:xfrm>
            <a:off x="1500188" y="3429000"/>
            <a:ext cx="914400" cy="914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d-ID" dirty="0"/>
              <a:t>X1</a:t>
            </a:r>
          </a:p>
        </p:txBody>
      </p:sp>
      <p:sp>
        <p:nvSpPr>
          <p:cNvPr id="5" name="Rectangle 4"/>
          <p:cNvSpPr/>
          <p:nvPr/>
        </p:nvSpPr>
        <p:spPr>
          <a:xfrm>
            <a:off x="1500188" y="4572000"/>
            <a:ext cx="914400" cy="9144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d-ID" dirty="0"/>
              <a:t>X2</a:t>
            </a:r>
          </a:p>
        </p:txBody>
      </p:sp>
      <p:sp>
        <p:nvSpPr>
          <p:cNvPr id="6" name="Rectangle 5"/>
          <p:cNvSpPr/>
          <p:nvPr/>
        </p:nvSpPr>
        <p:spPr>
          <a:xfrm>
            <a:off x="1500188" y="5715000"/>
            <a:ext cx="914400" cy="9144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d-ID" dirty="0"/>
              <a:t>X3</a:t>
            </a:r>
          </a:p>
        </p:txBody>
      </p:sp>
      <p:sp>
        <p:nvSpPr>
          <p:cNvPr id="7" name="Rectangle 6"/>
          <p:cNvSpPr/>
          <p:nvPr/>
        </p:nvSpPr>
        <p:spPr>
          <a:xfrm>
            <a:off x="3214688" y="3571875"/>
            <a:ext cx="571500" cy="28575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d-ID" dirty="0"/>
              <a:t>G</a:t>
            </a:r>
          </a:p>
          <a:p>
            <a:pPr algn="ctr">
              <a:defRPr/>
            </a:pPr>
            <a:r>
              <a:rPr lang="id-ID" dirty="0"/>
              <a:t>A</a:t>
            </a:r>
          </a:p>
          <a:p>
            <a:pPr algn="ctr">
              <a:defRPr/>
            </a:pPr>
            <a:r>
              <a:rPr lang="id-ID" dirty="0"/>
              <a:t>T</a:t>
            </a:r>
          </a:p>
          <a:p>
            <a:pPr algn="ctr">
              <a:defRPr/>
            </a:pPr>
            <a:r>
              <a:rPr lang="id-ID" dirty="0"/>
              <a:t>E</a:t>
            </a:r>
          </a:p>
          <a:p>
            <a:pPr algn="ctr">
              <a:defRPr/>
            </a:pPr>
            <a:r>
              <a:rPr lang="id-ID" dirty="0"/>
              <a:t>K</a:t>
            </a:r>
          </a:p>
          <a:p>
            <a:pPr algn="ctr">
              <a:defRPr/>
            </a:pPr>
            <a:r>
              <a:rPr lang="id-ID" dirty="0"/>
              <a:t>E</a:t>
            </a:r>
          </a:p>
          <a:p>
            <a:pPr algn="ctr">
              <a:defRPr/>
            </a:pPr>
            <a:r>
              <a:rPr lang="id-ID" dirty="0"/>
              <a:t>E</a:t>
            </a:r>
          </a:p>
          <a:p>
            <a:pPr algn="ctr">
              <a:defRPr/>
            </a:pPr>
            <a:r>
              <a:rPr lang="id-ID" dirty="0"/>
              <a:t>P</a:t>
            </a:r>
          </a:p>
          <a:p>
            <a:pPr algn="ctr">
              <a:defRPr/>
            </a:pPr>
            <a:r>
              <a:rPr lang="id-ID" dirty="0"/>
              <a:t>E</a:t>
            </a:r>
          </a:p>
          <a:p>
            <a:pPr algn="ctr">
              <a:defRPr/>
            </a:pPr>
            <a:r>
              <a:rPr lang="id-ID" dirty="0"/>
              <a:t>R</a:t>
            </a:r>
          </a:p>
        </p:txBody>
      </p:sp>
      <p:sp>
        <p:nvSpPr>
          <p:cNvPr id="8" name="Rectangle 7"/>
          <p:cNvSpPr/>
          <p:nvPr/>
        </p:nvSpPr>
        <p:spPr>
          <a:xfrm>
            <a:off x="4643438" y="4572000"/>
            <a:ext cx="1000125" cy="9144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d-ID" dirty="0"/>
              <a:t>PESAN</a:t>
            </a:r>
          </a:p>
        </p:txBody>
      </p:sp>
      <p:cxnSp>
        <p:nvCxnSpPr>
          <p:cNvPr id="10" name="Straight Arrow Connector 9"/>
          <p:cNvCxnSpPr>
            <a:stCxn id="4" idx="3"/>
          </p:cNvCxnSpPr>
          <p:nvPr/>
        </p:nvCxnSpPr>
        <p:spPr>
          <a:xfrm>
            <a:off x="2414588" y="3886200"/>
            <a:ext cx="800100" cy="11144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5" idx="3"/>
          </p:cNvCxnSpPr>
          <p:nvPr/>
        </p:nvCxnSpPr>
        <p:spPr>
          <a:xfrm flipV="1">
            <a:off x="2414588" y="5000625"/>
            <a:ext cx="800100" cy="285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5400000" flipH="1" flipV="1">
            <a:off x="2235994" y="5193506"/>
            <a:ext cx="1171575" cy="7858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1"/>
          </p:cNvCxnSpPr>
          <p:nvPr/>
        </p:nvCxnSpPr>
        <p:spPr>
          <a:xfrm rot="10800000" flipH="1" flipV="1">
            <a:off x="4643438" y="5029200"/>
            <a:ext cx="57150" cy="8143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endCxn id="8" idx="1"/>
          </p:cNvCxnSpPr>
          <p:nvPr/>
        </p:nvCxnSpPr>
        <p:spPr>
          <a:xfrm>
            <a:off x="3786188" y="5000625"/>
            <a:ext cx="857250" cy="285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V="1">
            <a:off x="5643563" y="4643438"/>
            <a:ext cx="1143000" cy="714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8" idx="3"/>
          </p:cNvCxnSpPr>
          <p:nvPr/>
        </p:nvCxnSpPr>
        <p:spPr>
          <a:xfrm>
            <a:off x="5643563" y="5029200"/>
            <a:ext cx="1214437" cy="3286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5572125" y="5286375"/>
            <a:ext cx="1214438" cy="2857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5572125" y="3929063"/>
            <a:ext cx="1214438" cy="6429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9437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37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37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8" dur="500"/>
                                        <p:tgtEl>
                                          <p:spTgt spid="3789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8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Content Placeholder 2"/>
          <p:cNvSpPr>
            <a:spLocks noGrp="1"/>
          </p:cNvSpPr>
          <p:nvPr>
            <p:ph idx="1"/>
          </p:nvPr>
        </p:nvSpPr>
        <p:spPr>
          <a:xfrm>
            <a:off x="457200" y="714375"/>
            <a:ext cx="8229600" cy="5857875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eaLnBrk="1" hangingPunct="1">
              <a:buFontTx/>
              <a:buNone/>
            </a:pPr>
            <a:r>
              <a:rPr lang="id-ID" altLang="id-ID" sz="2000" dirty="0" smtClean="0"/>
              <a:t> </a:t>
            </a:r>
            <a:r>
              <a:rPr lang="id-ID" altLang="id-ID" sz="2000" b="1" dirty="0" smtClean="0"/>
              <a:t> A. Komunikasi Antar Budaya. </a:t>
            </a:r>
          </a:p>
          <a:p>
            <a:pPr eaLnBrk="1" hangingPunct="1">
              <a:buFontTx/>
              <a:buNone/>
            </a:pPr>
            <a:r>
              <a:rPr lang="id-ID" altLang="id-ID" sz="2000" b="1" dirty="0" smtClean="0"/>
              <a:t> </a:t>
            </a:r>
            <a:r>
              <a:rPr lang="id-ID" altLang="id-ID" sz="2000" dirty="0" smtClean="0"/>
              <a:t>    </a:t>
            </a:r>
            <a:r>
              <a:rPr lang="id-ID" altLang="id-ID" sz="2000" b="1" dirty="0" smtClean="0"/>
              <a:t> 1. Tinjauan Antropologi</a:t>
            </a:r>
          </a:p>
          <a:p>
            <a:pPr eaLnBrk="1" hangingPunct="1">
              <a:buFontTx/>
              <a:buNone/>
            </a:pPr>
            <a:r>
              <a:rPr lang="id-ID" altLang="id-ID" sz="2000" b="1" dirty="0" smtClean="0"/>
              <a:t>          a. Proses antar budaya dalam komunikasi mempunyai 2 </a:t>
            </a:r>
          </a:p>
          <a:p>
            <a:pPr eaLnBrk="1" hangingPunct="1">
              <a:buFontTx/>
              <a:buNone/>
            </a:pPr>
            <a:r>
              <a:rPr lang="id-ID" altLang="id-ID" sz="2000" b="1" dirty="0" smtClean="0"/>
              <a:t>              tujuan :</a:t>
            </a:r>
          </a:p>
          <a:p>
            <a:pPr eaLnBrk="1" hangingPunct="1">
              <a:buFontTx/>
              <a:buNone/>
            </a:pPr>
            <a:r>
              <a:rPr lang="id-ID" altLang="id-ID" sz="2000" dirty="0" smtClean="0"/>
              <a:t>              - menjelaskan perilaku komunikatif yang tidak </a:t>
            </a:r>
          </a:p>
          <a:p>
            <a:pPr eaLnBrk="1" hangingPunct="1">
              <a:buFontTx/>
              <a:buNone/>
            </a:pPr>
            <a:r>
              <a:rPr lang="id-ID" altLang="id-ID" sz="2000" dirty="0" smtClean="0"/>
              <a:t>                 disadari.</a:t>
            </a:r>
          </a:p>
          <a:p>
            <a:pPr eaLnBrk="1" hangingPunct="1">
              <a:buFontTx/>
              <a:buNone/>
            </a:pPr>
            <a:r>
              <a:rPr lang="id-ID" altLang="id-ID" sz="2000" dirty="0" smtClean="0"/>
              <a:t>              - menjelaskan kendala-kendala atas proses lintas </a:t>
            </a:r>
          </a:p>
          <a:p>
            <a:pPr eaLnBrk="1" hangingPunct="1">
              <a:buFontTx/>
              <a:buNone/>
            </a:pPr>
            <a:r>
              <a:rPr lang="id-ID" altLang="id-ID" sz="2000" dirty="0" smtClean="0"/>
              <a:t>                 budaya yang selama ini hampir tak teratasi.  </a:t>
            </a:r>
          </a:p>
          <a:p>
            <a:pPr eaLnBrk="1" hangingPunct="1">
              <a:buFontTx/>
              <a:buNone/>
            </a:pPr>
            <a:r>
              <a:rPr lang="id-ID" altLang="id-ID" sz="2000" dirty="0" smtClean="0"/>
              <a:t>         </a:t>
            </a:r>
            <a:r>
              <a:rPr lang="id-ID" altLang="id-ID" sz="2000" b="1" dirty="0" smtClean="0"/>
              <a:t> b. Budaya mempengaruhi komunikasi dalam banyak hal, </a:t>
            </a:r>
          </a:p>
          <a:p>
            <a:pPr eaLnBrk="1" hangingPunct="1">
              <a:buFontTx/>
              <a:buNone/>
            </a:pPr>
            <a:r>
              <a:rPr lang="id-ID" altLang="id-ID" sz="2000" b="1" dirty="0" smtClean="0"/>
              <a:t>         </a:t>
            </a:r>
            <a:r>
              <a:rPr lang="id-ID" altLang="id-ID" sz="2000" dirty="0" smtClean="0"/>
              <a:t>     - bahasa</a:t>
            </a:r>
          </a:p>
          <a:p>
            <a:pPr eaLnBrk="1" hangingPunct="1">
              <a:buFontTx/>
              <a:buNone/>
            </a:pPr>
            <a:r>
              <a:rPr lang="id-ID" altLang="id-ID" sz="2000" dirty="0" smtClean="0"/>
              <a:t>              - orang-orang perasa</a:t>
            </a:r>
          </a:p>
          <a:p>
            <a:pPr eaLnBrk="1" hangingPunct="1">
              <a:buFontTx/>
              <a:buNone/>
            </a:pPr>
            <a:r>
              <a:rPr lang="id-ID" altLang="id-ID" sz="2000" dirty="0" smtClean="0"/>
              <a:t>              - menyentuh atau tidak menyentuh.</a:t>
            </a:r>
          </a:p>
          <a:p>
            <a:pPr eaLnBrk="1" hangingPunct="1">
              <a:buFontTx/>
              <a:buNone/>
            </a:pPr>
            <a:r>
              <a:rPr lang="id-ID" altLang="id-ID" sz="2000" dirty="0" smtClean="0"/>
              <a:t>              - dimensi waktu.</a:t>
            </a:r>
          </a:p>
          <a:p>
            <a:pPr eaLnBrk="1" hangingPunct="1">
              <a:buFontTx/>
              <a:buNone/>
            </a:pPr>
            <a:r>
              <a:rPr lang="id-ID" altLang="id-ID" sz="2000" dirty="0" smtClean="0"/>
              <a:t>              - tempat untuk segala sesuatu</a:t>
            </a:r>
          </a:p>
          <a:p>
            <a:pPr eaLnBrk="1" hangingPunct="1">
              <a:buFontTx/>
              <a:buNone/>
            </a:pPr>
            <a:r>
              <a:rPr lang="id-ID" altLang="id-ID" sz="2000" dirty="0" smtClean="0"/>
              <a:t>              - Nyaman dalam ruang</a:t>
            </a:r>
          </a:p>
          <a:p>
            <a:pPr eaLnBrk="1" hangingPunct="1">
              <a:buFontTx/>
              <a:buNone/>
            </a:pPr>
            <a:r>
              <a:rPr lang="id-ID" altLang="id-ID" sz="2000" dirty="0" smtClean="0"/>
              <a:t>              - konfirmitas</a:t>
            </a:r>
          </a:p>
          <a:p>
            <a:pPr eaLnBrk="1" hangingPunct="1">
              <a:buFontTx/>
              <a:buNone/>
            </a:pPr>
            <a:r>
              <a:rPr lang="id-ID" altLang="id-ID" sz="2000" dirty="0" smtClean="0"/>
              <a:t>       </a:t>
            </a:r>
          </a:p>
        </p:txBody>
      </p:sp>
      <p:sp>
        <p:nvSpPr>
          <p:cNvPr id="4096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683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d-ID" sz="240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DIMENSI SOSIAL BUDAYA,EKONOMI DAN POLITIK</a:t>
            </a:r>
          </a:p>
        </p:txBody>
      </p:sp>
    </p:spTree>
    <p:extLst>
      <p:ext uri="{BB962C8B-B14F-4D97-AF65-F5344CB8AC3E}">
        <p14:creationId xmlns:p14="http://schemas.microsoft.com/office/powerpoint/2010/main" val="3072311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89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38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389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389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389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389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389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389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389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3891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500"/>
                                        <p:tgtEl>
                                          <p:spTgt spid="3891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2" dur="500"/>
                                        <p:tgtEl>
                                          <p:spTgt spid="3891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5" grpId="0" build="p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Content Placeholder 2"/>
          <p:cNvSpPr>
            <a:spLocks noGrp="1"/>
          </p:cNvSpPr>
          <p:nvPr>
            <p:ph idx="1"/>
          </p:nvPr>
        </p:nvSpPr>
        <p:spPr>
          <a:xfrm>
            <a:off x="457200" y="714375"/>
            <a:ext cx="8229600" cy="5411788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eaLnBrk="1" hangingPunct="1">
              <a:buFontTx/>
              <a:buNone/>
            </a:pPr>
            <a:r>
              <a:rPr lang="id-ID" altLang="id-ID" sz="2000" dirty="0" smtClean="0"/>
              <a:t>     </a:t>
            </a:r>
            <a:r>
              <a:rPr lang="id-ID" altLang="id-ID" sz="2000" b="1" dirty="0" smtClean="0"/>
              <a:t> </a:t>
            </a:r>
            <a:r>
              <a:rPr lang="id-ID" altLang="id-ID" sz="1800" b="1" dirty="0" smtClean="0"/>
              <a:t>1. Variabel Komunikasi dalam Alkulturasi</a:t>
            </a:r>
          </a:p>
          <a:p>
            <a:pPr eaLnBrk="1" hangingPunct="1">
              <a:buFontTx/>
              <a:buNone/>
            </a:pPr>
            <a:r>
              <a:rPr lang="id-ID" altLang="id-ID" sz="1800" b="1" dirty="0" smtClean="0"/>
              <a:t>     </a:t>
            </a:r>
            <a:r>
              <a:rPr lang="id-ID" altLang="id-ID" sz="1800" dirty="0" smtClean="0"/>
              <a:t>     - Komunikasi persona</a:t>
            </a:r>
          </a:p>
          <a:p>
            <a:pPr eaLnBrk="1" hangingPunct="1">
              <a:buFontTx/>
              <a:buNone/>
            </a:pPr>
            <a:r>
              <a:rPr lang="id-ID" altLang="id-ID" sz="1800" dirty="0" smtClean="0"/>
              <a:t> 	     - Komunikasi Sosial</a:t>
            </a:r>
          </a:p>
          <a:p>
            <a:pPr eaLnBrk="1" hangingPunct="1">
              <a:buFontTx/>
              <a:buNone/>
            </a:pPr>
            <a:r>
              <a:rPr lang="id-ID" altLang="id-ID" sz="1800" dirty="0" smtClean="0"/>
              <a:t>          - lingkungan Komunikasi</a:t>
            </a:r>
          </a:p>
          <a:p>
            <a:pPr eaLnBrk="1" hangingPunct="1">
              <a:buFontTx/>
              <a:buNone/>
            </a:pPr>
            <a:r>
              <a:rPr lang="id-ID" altLang="id-ID" sz="1800" dirty="0" smtClean="0"/>
              <a:t>     </a:t>
            </a:r>
            <a:r>
              <a:rPr lang="id-ID" altLang="id-ID" sz="1800" b="1" dirty="0" smtClean="0"/>
              <a:t> 2. Potensi Alkulturasi</a:t>
            </a:r>
          </a:p>
          <a:p>
            <a:pPr eaLnBrk="1" hangingPunct="1">
              <a:buFontTx/>
              <a:buNone/>
            </a:pPr>
            <a:r>
              <a:rPr lang="id-ID" altLang="id-ID" sz="1800" b="1" dirty="0" smtClean="0"/>
              <a:t>     </a:t>
            </a:r>
            <a:r>
              <a:rPr lang="id-ID" altLang="id-ID" sz="1800" dirty="0" smtClean="0"/>
              <a:t>     - kemiripan antara budaya asli dan pribumi</a:t>
            </a:r>
          </a:p>
          <a:p>
            <a:pPr eaLnBrk="1" hangingPunct="1">
              <a:buFontTx/>
              <a:buNone/>
            </a:pPr>
            <a:r>
              <a:rPr lang="id-ID" altLang="id-ID" sz="1800" dirty="0" smtClean="0"/>
              <a:t>          - Usia </a:t>
            </a:r>
          </a:p>
          <a:p>
            <a:pPr eaLnBrk="1" hangingPunct="1">
              <a:buFontTx/>
              <a:buNone/>
            </a:pPr>
            <a:r>
              <a:rPr lang="id-ID" altLang="id-ID" sz="1800" dirty="0" smtClean="0"/>
              <a:t>          - Latar belakang pendidikan</a:t>
            </a:r>
          </a:p>
          <a:p>
            <a:pPr eaLnBrk="1" hangingPunct="1">
              <a:buFontTx/>
              <a:buNone/>
            </a:pPr>
            <a:r>
              <a:rPr lang="id-ID" altLang="id-ID" sz="1800" dirty="0" smtClean="0"/>
              <a:t>          - kepribadian</a:t>
            </a:r>
          </a:p>
          <a:p>
            <a:pPr eaLnBrk="1" hangingPunct="1">
              <a:buFontTx/>
              <a:buNone/>
            </a:pPr>
            <a:r>
              <a:rPr lang="id-ID" altLang="id-ID" sz="1800" dirty="0" smtClean="0"/>
              <a:t>          - Pengetahuan</a:t>
            </a:r>
          </a:p>
          <a:p>
            <a:pPr eaLnBrk="1" hangingPunct="1">
              <a:buFontTx/>
              <a:buNone/>
            </a:pPr>
            <a:r>
              <a:rPr lang="id-ID" altLang="id-ID" sz="1800" dirty="0" smtClean="0"/>
              <a:t>  </a:t>
            </a:r>
            <a:r>
              <a:rPr lang="id-ID" altLang="id-ID" sz="1800" b="1" dirty="0" smtClean="0"/>
              <a:t> C. Alkulturasi melalui Komunikasi</a:t>
            </a:r>
          </a:p>
          <a:p>
            <a:pPr eaLnBrk="1" hangingPunct="1">
              <a:buFontTx/>
              <a:buNone/>
            </a:pPr>
            <a:r>
              <a:rPr lang="id-ID" altLang="id-ID" sz="1800" b="1" dirty="0" smtClean="0"/>
              <a:t>  </a:t>
            </a:r>
            <a:r>
              <a:rPr lang="id-ID" altLang="id-ID" sz="1800" dirty="0" smtClean="0"/>
              <a:t>        - informasi lewat komunikasi memungkinkan dapat dilihat </a:t>
            </a:r>
          </a:p>
          <a:p>
            <a:pPr eaLnBrk="1" hangingPunct="1">
              <a:buFontTx/>
              <a:buNone/>
            </a:pPr>
            <a:r>
              <a:rPr lang="id-ID" altLang="id-ID" sz="1800" dirty="0" smtClean="0"/>
              <a:t>             derajatdan pola alkulturasi.</a:t>
            </a:r>
          </a:p>
          <a:p>
            <a:pPr eaLnBrk="1" hangingPunct="1">
              <a:buFontTx/>
              <a:buNone/>
            </a:pPr>
            <a:r>
              <a:rPr lang="id-ID" altLang="id-ID" sz="1800" dirty="0" smtClean="0"/>
              <a:t>          - proses komunkasi mampu menghubungkan individu dengan </a:t>
            </a:r>
          </a:p>
          <a:p>
            <a:pPr eaLnBrk="1" hangingPunct="1">
              <a:buFontTx/>
              <a:buNone/>
            </a:pPr>
            <a:r>
              <a:rPr lang="id-ID" altLang="id-ID" sz="1800" dirty="0" smtClean="0"/>
              <a:t>             lingkungan sosial budaya. </a:t>
            </a:r>
            <a:r>
              <a:rPr lang="id-ID" altLang="id-ID" sz="2000" dirty="0" smtClean="0"/>
              <a:t>   	</a:t>
            </a:r>
          </a:p>
        </p:txBody>
      </p:sp>
      <p:sp>
        <p:nvSpPr>
          <p:cNvPr id="41986" name="Title 1"/>
          <p:cNvSpPr>
            <a:spLocks noGrp="1"/>
          </p:cNvSpPr>
          <p:nvPr>
            <p:ph type="title"/>
          </p:nvPr>
        </p:nvSpPr>
        <p:spPr>
          <a:xfrm>
            <a:off x="427703" y="228600"/>
            <a:ext cx="8229600" cy="36830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d-ID" sz="2400" dirty="0" smtClean="0"/>
              <a:t>  B. Komunikasi dan Alkulturasi</a:t>
            </a:r>
          </a:p>
        </p:txBody>
      </p:sp>
    </p:spTree>
    <p:extLst>
      <p:ext uri="{BB962C8B-B14F-4D97-AF65-F5344CB8AC3E}">
        <p14:creationId xmlns:p14="http://schemas.microsoft.com/office/powerpoint/2010/main" val="1833551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993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9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39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399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399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399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399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3993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3993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3993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3993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 build="p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id-ID" altLang="id-ID" sz="2000" smtClean="0"/>
              <a:t>   </a:t>
            </a:r>
            <a:r>
              <a:rPr lang="id-ID" altLang="id-ID" sz="2000" b="1" smtClean="0"/>
              <a:t> prosesnya sebagai berikut : </a:t>
            </a:r>
          </a:p>
          <a:p>
            <a:pPr eaLnBrk="1" hangingPunct="1">
              <a:buFontTx/>
              <a:buNone/>
            </a:pPr>
            <a:endParaRPr lang="id-ID" altLang="id-ID" sz="2000" smtClean="0"/>
          </a:p>
        </p:txBody>
      </p:sp>
      <p:sp>
        <p:nvSpPr>
          <p:cNvPr id="43010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d-ID" sz="2000" dirty="0" smtClean="0">
                <a:solidFill>
                  <a:schemeClr val="tx1"/>
                </a:solidFill>
              </a:rPr>
              <a:t>   - kecakapan komunikasi mampu menampung berbagai unsur dan me</a:t>
            </a:r>
            <a:br>
              <a:rPr lang="id-ID" sz="2000" dirty="0" smtClean="0">
                <a:solidFill>
                  <a:schemeClr val="tx1"/>
                </a:solidFill>
              </a:rPr>
            </a:br>
            <a:r>
              <a:rPr lang="id-ID" sz="2000" dirty="0" smtClean="0">
                <a:solidFill>
                  <a:schemeClr val="tx1"/>
                </a:solidFill>
              </a:rPr>
              <a:t>     melihara kesatuan dan kekuatan masyarakat selama saluran komu</a:t>
            </a:r>
            <a:br>
              <a:rPr lang="id-ID" sz="2000" dirty="0" smtClean="0">
                <a:solidFill>
                  <a:schemeClr val="tx1"/>
                </a:solidFill>
              </a:rPr>
            </a:br>
            <a:r>
              <a:rPr lang="id-ID" sz="2000" dirty="0" smtClean="0">
                <a:solidFill>
                  <a:schemeClr val="tx1"/>
                </a:solidFill>
              </a:rPr>
              <a:t>     nikasi bersama tetap kuat.</a:t>
            </a:r>
          </a:p>
        </p:txBody>
      </p:sp>
      <p:sp>
        <p:nvSpPr>
          <p:cNvPr id="4" name="Rectangle 3"/>
          <p:cNvSpPr/>
          <p:nvPr/>
        </p:nvSpPr>
        <p:spPr>
          <a:xfrm>
            <a:off x="857250" y="3000375"/>
            <a:ext cx="1271588" cy="17145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d-ID" sz="1600" dirty="0"/>
              <a:t>-pola-pola pikiran pribumi</a:t>
            </a:r>
          </a:p>
          <a:p>
            <a:pPr algn="ctr">
              <a:defRPr/>
            </a:pPr>
            <a:r>
              <a:rPr lang="id-ID" sz="1600" dirty="0"/>
              <a:t>- Norma budaya pribumi</a:t>
            </a:r>
          </a:p>
        </p:txBody>
      </p:sp>
      <p:sp>
        <p:nvSpPr>
          <p:cNvPr id="5" name="Rectangle 4"/>
          <p:cNvSpPr/>
          <p:nvPr/>
        </p:nvSpPr>
        <p:spPr>
          <a:xfrm>
            <a:off x="2428875" y="3429000"/>
            <a:ext cx="1485900" cy="78581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d-ID" dirty="0"/>
              <a:t>Aturan &amp; pola komunikasi</a:t>
            </a:r>
          </a:p>
        </p:txBody>
      </p:sp>
      <p:sp>
        <p:nvSpPr>
          <p:cNvPr id="6" name="Rectangle 5"/>
          <p:cNvSpPr/>
          <p:nvPr/>
        </p:nvSpPr>
        <p:spPr>
          <a:xfrm>
            <a:off x="4286250" y="2571750"/>
            <a:ext cx="642938" cy="257175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d-ID" dirty="0"/>
              <a:t>Hati</a:t>
            </a:r>
          </a:p>
          <a:p>
            <a:pPr algn="ctr">
              <a:defRPr/>
            </a:pPr>
            <a:r>
              <a:rPr lang="id-ID" dirty="0"/>
              <a:t>T</a:t>
            </a:r>
          </a:p>
          <a:p>
            <a:pPr algn="ctr">
              <a:defRPr/>
            </a:pPr>
            <a:r>
              <a:rPr lang="id-ID" dirty="0"/>
              <a:t>E</a:t>
            </a:r>
          </a:p>
          <a:p>
            <a:pPr algn="ctr">
              <a:defRPr/>
            </a:pPr>
            <a:r>
              <a:rPr lang="id-ID" dirty="0"/>
              <a:t>R</a:t>
            </a:r>
          </a:p>
          <a:p>
            <a:pPr algn="ctr">
              <a:defRPr/>
            </a:pPr>
            <a:r>
              <a:rPr lang="id-ID" dirty="0"/>
              <a:t>B</a:t>
            </a:r>
          </a:p>
          <a:p>
            <a:pPr algn="ctr">
              <a:defRPr/>
            </a:pPr>
            <a:r>
              <a:rPr lang="id-ID" dirty="0"/>
              <a:t>U</a:t>
            </a:r>
          </a:p>
          <a:p>
            <a:pPr algn="ctr">
              <a:defRPr/>
            </a:pPr>
            <a:r>
              <a:rPr lang="id-ID" dirty="0"/>
              <a:t>K</a:t>
            </a:r>
          </a:p>
          <a:p>
            <a:pPr algn="ctr">
              <a:defRPr/>
            </a:pPr>
            <a:r>
              <a:rPr lang="id-ID" dirty="0"/>
              <a:t>A</a:t>
            </a:r>
          </a:p>
        </p:txBody>
      </p:sp>
      <p:sp>
        <p:nvSpPr>
          <p:cNvPr id="7" name="Rectangle 6"/>
          <p:cNvSpPr/>
          <p:nvPr/>
        </p:nvSpPr>
        <p:spPr>
          <a:xfrm>
            <a:off x="5857875" y="4000500"/>
            <a:ext cx="2500313" cy="42862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d-ID" dirty="0"/>
              <a:t>Paham berkembang</a:t>
            </a:r>
          </a:p>
        </p:txBody>
      </p:sp>
      <p:sp>
        <p:nvSpPr>
          <p:cNvPr id="8" name="Rectangle 7"/>
          <p:cNvSpPr/>
          <p:nvPr/>
        </p:nvSpPr>
        <p:spPr>
          <a:xfrm>
            <a:off x="5857875" y="2357438"/>
            <a:ext cx="2500313" cy="42862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d-ID" dirty="0"/>
              <a:t>Toleran perbedaan</a:t>
            </a:r>
          </a:p>
        </p:txBody>
      </p:sp>
      <p:sp>
        <p:nvSpPr>
          <p:cNvPr id="9" name="Rectangle 8"/>
          <p:cNvSpPr/>
          <p:nvPr/>
        </p:nvSpPr>
        <p:spPr>
          <a:xfrm>
            <a:off x="5857875" y="4857750"/>
            <a:ext cx="2500313" cy="428625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d-ID" dirty="0"/>
              <a:t>Pandangan positif</a:t>
            </a:r>
          </a:p>
        </p:txBody>
      </p:sp>
      <p:sp>
        <p:nvSpPr>
          <p:cNvPr id="10" name="Rectangle 9"/>
          <p:cNvSpPr/>
          <p:nvPr/>
        </p:nvSpPr>
        <p:spPr>
          <a:xfrm>
            <a:off x="5857875" y="3143250"/>
            <a:ext cx="2500313" cy="42862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d-ID" dirty="0"/>
              <a:t>Partisipasi maksimal</a:t>
            </a:r>
          </a:p>
        </p:txBody>
      </p:sp>
      <p:cxnSp>
        <p:nvCxnSpPr>
          <p:cNvPr id="12" name="Straight Arrow Connector 11"/>
          <p:cNvCxnSpPr>
            <a:stCxn id="6" idx="3"/>
            <a:endCxn id="8" idx="1"/>
          </p:cNvCxnSpPr>
          <p:nvPr/>
        </p:nvCxnSpPr>
        <p:spPr>
          <a:xfrm flipV="1">
            <a:off x="4929188" y="2571750"/>
            <a:ext cx="928687" cy="12858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6" idx="3"/>
            <a:endCxn id="10" idx="1"/>
          </p:cNvCxnSpPr>
          <p:nvPr/>
        </p:nvCxnSpPr>
        <p:spPr>
          <a:xfrm flipV="1">
            <a:off x="4929188" y="3357563"/>
            <a:ext cx="928687" cy="5000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6" idx="3"/>
            <a:endCxn id="7" idx="1"/>
          </p:cNvCxnSpPr>
          <p:nvPr/>
        </p:nvCxnSpPr>
        <p:spPr>
          <a:xfrm>
            <a:off x="4929188" y="3857625"/>
            <a:ext cx="928687" cy="3571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6" idx="3"/>
            <a:endCxn id="9" idx="1"/>
          </p:cNvCxnSpPr>
          <p:nvPr/>
        </p:nvCxnSpPr>
        <p:spPr>
          <a:xfrm>
            <a:off x="4929188" y="3857625"/>
            <a:ext cx="928687" cy="1214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4" idx="3"/>
          </p:cNvCxnSpPr>
          <p:nvPr/>
        </p:nvCxnSpPr>
        <p:spPr>
          <a:xfrm>
            <a:off x="2128838" y="3857625"/>
            <a:ext cx="300037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5" idx="3"/>
            <a:endCxn id="6" idx="1"/>
          </p:cNvCxnSpPr>
          <p:nvPr/>
        </p:nvCxnSpPr>
        <p:spPr>
          <a:xfrm>
            <a:off x="3914775" y="3822700"/>
            <a:ext cx="371475" cy="349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0342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3" grpId="0" build="p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Content Placeholder 2"/>
          <p:cNvSpPr>
            <a:spLocks noGrp="1"/>
          </p:cNvSpPr>
          <p:nvPr>
            <p:ph idx="1"/>
          </p:nvPr>
        </p:nvSpPr>
        <p:spPr>
          <a:xfrm>
            <a:off x="457200" y="642938"/>
            <a:ext cx="8229600" cy="5786437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 eaLnBrk="1" hangingPunct="1">
              <a:buFontTx/>
              <a:buNone/>
            </a:pPr>
            <a:r>
              <a:rPr lang="id-ID" altLang="id-ID" sz="1800" dirty="0" smtClean="0"/>
              <a:t>       - Dalam sistem kapitalis (industri), media massa harus diberi </a:t>
            </a:r>
          </a:p>
          <a:p>
            <a:pPr eaLnBrk="1" hangingPunct="1">
              <a:buFontTx/>
              <a:buNone/>
            </a:pPr>
            <a:r>
              <a:rPr lang="id-ID" altLang="id-ID" sz="1800" dirty="0" smtClean="0"/>
              <a:t>          fokus perhatian yang memadai sebagaimana institusi produksi </a:t>
            </a:r>
          </a:p>
          <a:p>
            <a:pPr eaLnBrk="1" hangingPunct="1">
              <a:buFontTx/>
              <a:buNone/>
            </a:pPr>
            <a:r>
              <a:rPr lang="id-ID" altLang="id-ID" sz="1800" dirty="0" smtClean="0"/>
              <a:t>          dan distribusi yang lain.</a:t>
            </a:r>
          </a:p>
          <a:p>
            <a:pPr eaLnBrk="1" hangingPunct="1">
              <a:buFontTx/>
              <a:buNone/>
            </a:pPr>
            <a:r>
              <a:rPr lang="id-ID" altLang="id-ID" sz="1800" dirty="0" smtClean="0"/>
              <a:t>      - Perkembangan teknologi menjadikan proses produksi menjadi </a:t>
            </a:r>
          </a:p>
          <a:p>
            <a:pPr eaLnBrk="1" hangingPunct="1">
              <a:buFontTx/>
              <a:buNone/>
            </a:pPr>
            <a:r>
              <a:rPr lang="id-ID" altLang="id-ID" sz="1800" dirty="0" smtClean="0"/>
              <a:t>         ter komersialisasi.</a:t>
            </a:r>
          </a:p>
          <a:p>
            <a:pPr eaLnBrk="1" hangingPunct="1">
              <a:buFontTx/>
              <a:buNone/>
            </a:pPr>
            <a:r>
              <a:rPr lang="id-ID" altLang="id-ID" sz="1800" dirty="0" smtClean="0"/>
              <a:t>      - terjadi proses deferensiasi yang menuju proses konsentrasi yang</a:t>
            </a:r>
          </a:p>
          <a:p>
            <a:pPr eaLnBrk="1" hangingPunct="1">
              <a:buFontTx/>
              <a:buNone/>
            </a:pPr>
            <a:r>
              <a:rPr lang="id-ID" altLang="id-ID" sz="1800" dirty="0" smtClean="0"/>
              <a:t>        merupakan hasil dari 3 proses, yakni :</a:t>
            </a:r>
          </a:p>
          <a:p>
            <a:pPr eaLnBrk="1" hangingPunct="1">
              <a:buFontTx/>
              <a:buNone/>
            </a:pPr>
            <a:r>
              <a:rPr lang="id-ID" altLang="id-ID" sz="1800" dirty="0" smtClean="0"/>
              <a:t>        - Integrasi</a:t>
            </a:r>
          </a:p>
          <a:p>
            <a:pPr eaLnBrk="1" hangingPunct="1">
              <a:buFontTx/>
              <a:buNone/>
            </a:pPr>
            <a:r>
              <a:rPr lang="id-ID" altLang="id-ID" sz="1800" dirty="0" smtClean="0"/>
              <a:t>        - Diversifikasi</a:t>
            </a:r>
          </a:p>
          <a:p>
            <a:pPr eaLnBrk="1" hangingPunct="1">
              <a:buFontTx/>
              <a:buNone/>
            </a:pPr>
            <a:r>
              <a:rPr lang="id-ID" altLang="id-ID" sz="1800" dirty="0" smtClean="0"/>
              <a:t>        - Internasionalisasi </a:t>
            </a:r>
          </a:p>
          <a:p>
            <a:pPr eaLnBrk="1" hangingPunct="1">
              <a:buFontTx/>
              <a:buNone/>
            </a:pPr>
            <a:endParaRPr lang="id-ID" altLang="id-ID" sz="1800" dirty="0" smtClean="0"/>
          </a:p>
          <a:p>
            <a:pPr eaLnBrk="1" hangingPunct="1">
              <a:buFontTx/>
              <a:buNone/>
            </a:pPr>
            <a:r>
              <a:rPr lang="id-ID" altLang="id-ID" sz="1800" dirty="0" smtClean="0"/>
              <a:t>     </a:t>
            </a:r>
            <a:r>
              <a:rPr lang="id-ID" altLang="id-ID" sz="1800" b="1" dirty="0" smtClean="0"/>
              <a:t> - Karakter sentral pendekatan kritis dalam studi ekonomi-politik :</a:t>
            </a:r>
          </a:p>
          <a:p>
            <a:pPr eaLnBrk="1" hangingPunct="1">
              <a:buFontTx/>
              <a:buNone/>
            </a:pPr>
            <a:r>
              <a:rPr lang="id-ID" altLang="id-ID" sz="1800" b="1" dirty="0" smtClean="0"/>
              <a:t>     </a:t>
            </a:r>
            <a:r>
              <a:rPr lang="id-ID" altLang="id-ID" sz="1800" dirty="0" smtClean="0"/>
              <a:t>   1. Holistik 			4. Filosofis Moral </a:t>
            </a:r>
          </a:p>
          <a:p>
            <a:pPr eaLnBrk="1" hangingPunct="1">
              <a:buFontTx/>
              <a:buNone/>
            </a:pPr>
            <a:r>
              <a:rPr lang="id-ID" altLang="id-ID" sz="1800" dirty="0" smtClean="0"/>
              <a:t>        2. Historis			5. Dampak-dampak kapitalis.</a:t>
            </a:r>
          </a:p>
          <a:p>
            <a:pPr eaLnBrk="1" hangingPunct="1">
              <a:buFontTx/>
              <a:buNone/>
            </a:pPr>
            <a:r>
              <a:rPr lang="id-ID" altLang="id-ID" sz="1800" dirty="0" smtClean="0"/>
              <a:t>        3. Praksis</a:t>
            </a:r>
          </a:p>
        </p:txBody>
      </p:sp>
      <p:sp>
        <p:nvSpPr>
          <p:cNvPr id="4403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96862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d-ID" sz="2000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  </a:t>
            </a:r>
            <a:r>
              <a:rPr lang="id-ID" sz="2200" b="1" dirty="0" smtClean="0"/>
              <a:t>D. Ekonomi Politik</a:t>
            </a:r>
          </a:p>
        </p:txBody>
      </p:sp>
    </p:spTree>
    <p:extLst>
      <p:ext uri="{BB962C8B-B14F-4D97-AF65-F5344CB8AC3E}">
        <p14:creationId xmlns:p14="http://schemas.microsoft.com/office/powerpoint/2010/main" val="3308919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198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41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419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4198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4198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4198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4198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404813"/>
            <a:ext cx="8218488" cy="5721350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id-ID" sz="2400" dirty="0" smtClean="0"/>
              <a:t>2. </a:t>
            </a:r>
            <a:r>
              <a:rPr lang="en-US" altLang="id-ID" sz="2400" b="1" u="sng" dirty="0" smtClean="0"/>
              <a:t>Zaman Bahasa </a:t>
            </a:r>
            <a:r>
              <a:rPr lang="en-US" altLang="id-ID" sz="2400" b="1" u="sng" dirty="0" err="1" smtClean="0"/>
              <a:t>Lisan</a:t>
            </a:r>
            <a:endParaRPr lang="en-US" altLang="id-ID" sz="2400" b="1" u="sng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id-ID" sz="2400" dirty="0" smtClean="0"/>
              <a:t>	- </a:t>
            </a:r>
            <a:r>
              <a:rPr lang="en-US" altLang="id-ID" sz="2400" dirty="0" err="1" smtClean="0"/>
              <a:t>Embrio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lahirnya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kemampuan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untuk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berbi</a:t>
            </a:r>
            <a:endParaRPr lang="en-US" altLang="id-ID" sz="24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id-ID" sz="2400" dirty="0" smtClean="0"/>
              <a:t>	  </a:t>
            </a:r>
            <a:r>
              <a:rPr lang="en-US" altLang="id-ID" sz="2400" dirty="0" err="1" smtClean="0"/>
              <a:t>cara</a:t>
            </a:r>
            <a:r>
              <a:rPr lang="en-US" altLang="id-ID" sz="2400" dirty="0" smtClean="0"/>
              <a:t> da</a:t>
            </a:r>
            <a:r>
              <a:rPr lang="id-ID" altLang="id-ID" sz="2400" dirty="0" smtClean="0"/>
              <a:t>n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berbahasa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dalam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kelompok</a:t>
            </a:r>
            <a:r>
              <a:rPr lang="en-US" altLang="id-ID" sz="2400" dirty="0" smtClean="0"/>
              <a:t>.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id-ID" sz="2400" dirty="0" smtClean="0"/>
              <a:t>	- </a:t>
            </a:r>
            <a:r>
              <a:rPr lang="en-US" altLang="id-ID" sz="2400" dirty="0" err="1" smtClean="0"/>
              <a:t>Terciptanya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lambang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berupa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gambar</a:t>
            </a:r>
            <a:r>
              <a:rPr lang="en-US" altLang="id-ID" sz="2400" dirty="0" smtClean="0"/>
              <a:t> di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id-ID" sz="2400" dirty="0" smtClean="0"/>
              <a:t>	   </a:t>
            </a:r>
            <a:r>
              <a:rPr lang="en-US" altLang="id-ID" sz="2400" dirty="0" err="1" smtClean="0"/>
              <a:t>batu-batu</a:t>
            </a:r>
            <a:r>
              <a:rPr lang="en-US" altLang="id-ID" sz="2400" dirty="0" smtClean="0"/>
              <a:t>.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id-ID" sz="2400" dirty="0" smtClean="0"/>
              <a:t>	- </a:t>
            </a:r>
            <a:r>
              <a:rPr lang="en-US" altLang="id-ID" sz="2400" dirty="0" err="1" smtClean="0"/>
              <a:t>Manusia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jaman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ini</a:t>
            </a:r>
            <a:r>
              <a:rPr lang="en-US" altLang="id-ID" sz="2400" dirty="0" smtClean="0"/>
              <a:t>( </a:t>
            </a:r>
            <a:r>
              <a:rPr lang="en-US" altLang="id-ID" sz="2400" dirty="0" err="1" smtClean="0"/>
              <a:t>Cro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Magnon</a:t>
            </a:r>
            <a:r>
              <a:rPr lang="en-US" altLang="id-ID" sz="2400" dirty="0" smtClean="0"/>
              <a:t>).</a:t>
            </a:r>
            <a:r>
              <a:rPr lang="en-US" altLang="id-ID" sz="2400" dirty="0" err="1" smtClean="0"/>
              <a:t>mempu</a:t>
            </a:r>
            <a:endParaRPr lang="en-US" altLang="id-ID" sz="24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id-ID" sz="2400" dirty="0" smtClean="0"/>
              <a:t>	   </a:t>
            </a:r>
            <a:r>
              <a:rPr lang="en-US" altLang="id-ID" sz="2400" dirty="0" err="1" smtClean="0"/>
              <a:t>nyai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struktur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tengkorak</a:t>
            </a:r>
            <a:r>
              <a:rPr lang="en-US" altLang="id-ID" sz="2400" dirty="0" smtClean="0"/>
              <a:t>, </a:t>
            </a:r>
            <a:r>
              <a:rPr lang="en-US" altLang="id-ID" sz="2400" dirty="0" err="1" smtClean="0"/>
              <a:t>lidah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dan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kotak</a:t>
            </a:r>
            <a:r>
              <a:rPr lang="en-US" altLang="id-ID" sz="2400" dirty="0" smtClean="0"/>
              <a:t>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id-ID" sz="2400" dirty="0" smtClean="0"/>
              <a:t>	   </a:t>
            </a:r>
            <a:r>
              <a:rPr lang="en-US" altLang="id-ID" sz="2400" dirty="0" err="1" smtClean="0"/>
              <a:t>suara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seperti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manusia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sekarang</a:t>
            </a:r>
            <a:r>
              <a:rPr lang="en-US" altLang="id-ID" sz="2400" dirty="0" smtClean="0"/>
              <a:t>.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id-ID" sz="2400" dirty="0" smtClean="0"/>
              <a:t>	- </a:t>
            </a:r>
            <a:r>
              <a:rPr lang="en-US" altLang="id-ID" sz="2400" dirty="0" err="1" smtClean="0"/>
              <a:t>berpindah-pindah</a:t>
            </a:r>
            <a:endParaRPr lang="en-US" altLang="id-ID" sz="24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id-ID" sz="2400" dirty="0" smtClean="0"/>
              <a:t>	- </a:t>
            </a:r>
            <a:r>
              <a:rPr lang="en-US" altLang="id-ID" sz="2400" dirty="0" err="1" smtClean="0"/>
              <a:t>Sudah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mengenal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bercocok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tanam</a:t>
            </a:r>
            <a:r>
              <a:rPr lang="en-US" altLang="id-ID" sz="2400" dirty="0" smtClean="0"/>
              <a:t>.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id-ID" sz="2400" dirty="0" smtClean="0"/>
              <a:t>	- </a:t>
            </a:r>
            <a:r>
              <a:rPr lang="en-US" altLang="id-ID" sz="2400" dirty="0" err="1" smtClean="0"/>
              <a:t>Belum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dapat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menulis</a:t>
            </a:r>
            <a:r>
              <a:rPr lang="en-US" altLang="id-ID" sz="2400" dirty="0" smtClean="0"/>
              <a:t>.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id-ID" sz="2400" dirty="0" smtClean="0"/>
              <a:t>	- Kata-kata, </a:t>
            </a:r>
            <a:r>
              <a:rPr lang="en-US" altLang="id-ID" sz="2400" dirty="0" err="1" smtClean="0"/>
              <a:t>angka</a:t>
            </a:r>
            <a:r>
              <a:rPr lang="en-US" altLang="id-ID" sz="2400" dirty="0" smtClean="0"/>
              <a:t>, </a:t>
            </a:r>
            <a:r>
              <a:rPr lang="en-US" altLang="id-ID" sz="2400" dirty="0" err="1" smtClean="0"/>
              <a:t>dan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simbol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telah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dibangun</a:t>
            </a:r>
            <a:r>
              <a:rPr lang="en-US" altLang="id-ID" sz="2400" dirty="0" smtClean="0"/>
              <a:t>.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id-ID" sz="2400" dirty="0" smtClean="0"/>
              <a:t>	- </a:t>
            </a:r>
            <a:r>
              <a:rPr lang="en-US" altLang="id-ID" sz="2400" dirty="0" err="1" smtClean="0"/>
              <a:t>Asal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usul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percakapan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baru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muncul</a:t>
            </a:r>
            <a:r>
              <a:rPr lang="en-US" altLang="id-ID" sz="2400" dirty="0" smtClean="0"/>
              <a:t> ( </a:t>
            </a:r>
            <a:r>
              <a:rPr lang="id-ID" altLang="id-ID" sz="2400" dirty="0" smtClean="0"/>
              <a:t>4</a:t>
            </a:r>
            <a:r>
              <a:rPr lang="en-US" altLang="id-ID" sz="2400" dirty="0" smtClean="0"/>
              <a:t>0</a:t>
            </a:r>
            <a:r>
              <a:rPr lang="id-ID" altLang="id-ID" sz="2400" dirty="0" smtClean="0"/>
              <a:t>0</a:t>
            </a:r>
            <a:r>
              <a:rPr lang="en-US" altLang="id-ID" sz="2400" dirty="0" smtClean="0"/>
              <a:t>0-</a:t>
            </a:r>
            <a:r>
              <a:rPr lang="id-ID" altLang="id-ID" sz="2400" dirty="0" smtClean="0"/>
              <a:t>35</a:t>
            </a:r>
            <a:r>
              <a:rPr lang="en-US" altLang="id-ID" sz="2400" dirty="0" smtClean="0"/>
              <a:t>00 SM)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id-ID" sz="2400" dirty="0" smtClean="0"/>
              <a:t>	  </a:t>
            </a:r>
          </a:p>
        </p:txBody>
      </p:sp>
    </p:spTree>
    <p:extLst>
      <p:ext uri="{BB962C8B-B14F-4D97-AF65-F5344CB8AC3E}">
        <p14:creationId xmlns:p14="http://schemas.microsoft.com/office/powerpoint/2010/main" val="1123445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14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6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61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614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614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614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Content Placeholder 1"/>
          <p:cNvSpPr>
            <a:spLocks noGrp="1"/>
          </p:cNvSpPr>
          <p:nvPr>
            <p:ph idx="1"/>
          </p:nvPr>
        </p:nvSpPr>
        <p:spPr>
          <a:xfrm>
            <a:off x="457200" y="857250"/>
            <a:ext cx="8229600" cy="571500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>
              <a:buFont typeface="Wingdings 3" panose="05040102010807070707" pitchFamily="18" charset="2"/>
              <a:buNone/>
            </a:pPr>
            <a:r>
              <a:rPr lang="id-ID" altLang="id-ID" sz="2400" dirty="0" smtClean="0"/>
              <a:t>  -  Teori :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400" dirty="0" smtClean="0"/>
              <a:t>      - Teori Empiris : 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400" dirty="0" smtClean="0"/>
              <a:t>          - Ditandai dengan penelitian kuantitatif dan 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400" dirty="0" smtClean="0"/>
              <a:t>             mendasarkan pada observasi.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400" dirty="0" smtClean="0"/>
              <a:t>          - Fokus pada pengaruh komunikasi massa.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400" dirty="0" smtClean="0"/>
              <a:t>          - Konteks budaya tempat kommas itu terjadi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400" dirty="0" smtClean="0"/>
              <a:t>             tidak dipersoalkan.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400" dirty="0" smtClean="0"/>
              <a:t>      - Teori Kritis :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400" dirty="0" smtClean="0"/>
              <a:t>         - Pendekatan filosofos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400" dirty="0" smtClean="0"/>
              <a:t>         - menekankan pada struktur sosial yang lebih 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400" dirty="0" smtClean="0"/>
              <a:t>            luas dimana kommas itu terjadi.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400" dirty="0" smtClean="0"/>
              <a:t>         - Fokus pada siapa pengontrol suatu sistem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400" dirty="0" smtClean="0"/>
              <a:t>            komunikasi.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01080" cy="511156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>
              <a:defRPr/>
            </a:pPr>
            <a:r>
              <a:rPr lang="id-ID" sz="2400" dirty="0" smtClean="0">
                <a:solidFill>
                  <a:schemeClr val="tx1"/>
                </a:solidFill>
              </a:rPr>
              <a:t>E. Pendekatan Kajian Budaya dalam Komunikasi Massa</a:t>
            </a:r>
            <a:endParaRPr lang="id-ID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229929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Content Placeholder 2"/>
          <p:cNvSpPr>
            <a:spLocks noGrp="1"/>
          </p:cNvSpPr>
          <p:nvPr>
            <p:ph idx="1"/>
          </p:nvPr>
        </p:nvSpPr>
        <p:spPr>
          <a:xfrm>
            <a:off x="457200" y="857250"/>
            <a:ext cx="8229600" cy="5786438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id-ID" sz="2000" dirty="0" smtClean="0"/>
              <a:t> </a:t>
            </a:r>
            <a:r>
              <a:rPr lang="id-ID" sz="2000" b="1" dirty="0" smtClean="0"/>
              <a:t>A. Radio</a:t>
            </a:r>
          </a:p>
          <a:p>
            <a:pPr eaLnBrk="1" hangingPunct="1">
              <a:buFontTx/>
              <a:buNone/>
              <a:defRPr/>
            </a:pPr>
            <a:r>
              <a:rPr lang="id-ID" sz="1800" b="1" dirty="0" smtClean="0"/>
              <a:t> </a:t>
            </a:r>
            <a:r>
              <a:rPr lang="id-ID" sz="1800" dirty="0" smtClean="0"/>
              <a:t>    </a:t>
            </a:r>
            <a:r>
              <a:rPr lang="id-ID" sz="1800" dirty="0" smtClean="0">
                <a:solidFill>
                  <a:srgbClr val="FF0000"/>
                </a:solidFill>
              </a:rPr>
              <a:t>1911 </a:t>
            </a:r>
            <a:r>
              <a:rPr lang="id-ID" sz="1800" dirty="0" smtClean="0">
                <a:sym typeface="Wingdings" pitchFamily="2" charset="2"/>
              </a:rPr>
              <a:t> Angkatan Laut Kerajaan Belanda pertama kali mengoperasi</a:t>
            </a:r>
          </a:p>
          <a:p>
            <a:pPr eaLnBrk="1" hangingPunct="1">
              <a:buFontTx/>
              <a:buNone/>
              <a:defRPr/>
            </a:pPr>
            <a:r>
              <a:rPr lang="id-ID" sz="1800" dirty="0" smtClean="0">
                <a:sym typeface="Wingdings" pitchFamily="2" charset="2"/>
              </a:rPr>
              <a:t>		      kan fasislitas Radio Komunikasi di Sabang.</a:t>
            </a:r>
          </a:p>
          <a:p>
            <a:pPr eaLnBrk="1" hangingPunct="1">
              <a:buFontTx/>
              <a:buNone/>
              <a:defRPr/>
            </a:pPr>
            <a:r>
              <a:rPr lang="id-ID" sz="1800" dirty="0" smtClean="0">
                <a:sym typeface="Wingdings" pitchFamily="2" charset="2"/>
              </a:rPr>
              <a:t>	</a:t>
            </a:r>
            <a:r>
              <a:rPr lang="id-ID" sz="1800" dirty="0" smtClean="0">
                <a:solidFill>
                  <a:srgbClr val="FF0000"/>
                </a:solidFill>
                <a:sym typeface="Wingdings" pitchFamily="2" charset="2"/>
              </a:rPr>
              <a:t>1925 </a:t>
            </a:r>
            <a:r>
              <a:rPr lang="id-ID" sz="1800" dirty="0" smtClean="0">
                <a:sym typeface="Wingdings" pitchFamily="2" charset="2"/>
              </a:rPr>
              <a:t> Setelah PD II usai, berdiri Batavia Radio Society atau BRV</a:t>
            </a:r>
          </a:p>
          <a:p>
            <a:pPr eaLnBrk="1" hangingPunct="1">
              <a:buFontTx/>
              <a:buNone/>
              <a:defRPr/>
            </a:pPr>
            <a:r>
              <a:rPr lang="id-ID" sz="1800" dirty="0" smtClean="0">
                <a:sym typeface="Wingdings" pitchFamily="2" charset="2"/>
              </a:rPr>
              <a:t>	</a:t>
            </a:r>
            <a:r>
              <a:rPr lang="id-ID" sz="1800" dirty="0" smtClean="0">
                <a:solidFill>
                  <a:srgbClr val="FF0000"/>
                </a:solidFill>
                <a:sym typeface="Wingdings" pitchFamily="2" charset="2"/>
              </a:rPr>
              <a:t>1934 </a:t>
            </a:r>
            <a:r>
              <a:rPr lang="id-ID" sz="1800" dirty="0" smtClean="0">
                <a:sym typeface="Wingdings" pitchFamily="2" charset="2"/>
              </a:rPr>
              <a:t> NIROM (Nederland Indishe Radio Omroep Maatschappi)</a:t>
            </a:r>
          </a:p>
          <a:p>
            <a:pPr eaLnBrk="1" hangingPunct="1">
              <a:buFontTx/>
              <a:buNone/>
              <a:defRPr/>
            </a:pPr>
            <a:r>
              <a:rPr lang="id-ID" sz="1800" dirty="0" smtClean="0">
                <a:sym typeface="Wingdings" pitchFamily="2" charset="2"/>
              </a:rPr>
              <a:t>	</a:t>
            </a:r>
            <a:r>
              <a:rPr lang="id-ID" sz="1800" dirty="0" smtClean="0">
                <a:solidFill>
                  <a:srgbClr val="FF0000"/>
                </a:solidFill>
                <a:sym typeface="Wingdings" pitchFamily="2" charset="2"/>
              </a:rPr>
              <a:t>1942</a:t>
            </a:r>
            <a:r>
              <a:rPr lang="id-ID" sz="1800" dirty="0" smtClean="0">
                <a:sym typeface="Wingdings" pitchFamily="2" charset="2"/>
              </a:rPr>
              <a:t>  Jepang menghentikan Radio Siaran. Mendirikan lembaga</a:t>
            </a:r>
          </a:p>
          <a:p>
            <a:pPr eaLnBrk="1" hangingPunct="1">
              <a:buFontTx/>
              <a:buNone/>
              <a:defRPr/>
            </a:pPr>
            <a:r>
              <a:rPr lang="id-ID" sz="1800" dirty="0" smtClean="0">
                <a:sym typeface="Wingdings" pitchFamily="2" charset="2"/>
              </a:rPr>
              <a:t>		     penyiaran baru : Hoso Kanri Kyoko ( menjadi embrio pendi</a:t>
            </a:r>
          </a:p>
          <a:p>
            <a:pPr eaLnBrk="1" hangingPunct="1">
              <a:buFontTx/>
              <a:buNone/>
              <a:defRPr/>
            </a:pPr>
            <a:r>
              <a:rPr lang="id-ID" sz="1800" dirty="0" smtClean="0">
                <a:sym typeface="Wingdings" pitchFamily="2" charset="2"/>
              </a:rPr>
              <a:t>		     rian RRI di Jakarta.</a:t>
            </a:r>
          </a:p>
          <a:p>
            <a:pPr eaLnBrk="1" hangingPunct="1">
              <a:buFontTx/>
              <a:buNone/>
              <a:defRPr/>
            </a:pPr>
            <a:r>
              <a:rPr lang="id-ID" sz="1800" dirty="0" smtClean="0">
                <a:sym typeface="Wingdings" pitchFamily="2" charset="2"/>
              </a:rPr>
              <a:t>	</a:t>
            </a:r>
            <a:r>
              <a:rPr lang="id-ID" sz="1800" dirty="0" smtClean="0">
                <a:solidFill>
                  <a:srgbClr val="FF0000"/>
                </a:solidFill>
                <a:sym typeface="Wingdings" pitchFamily="2" charset="2"/>
              </a:rPr>
              <a:t>1 September 1945  RRI resmi berdiri</a:t>
            </a:r>
          </a:p>
          <a:p>
            <a:pPr eaLnBrk="1" hangingPunct="1">
              <a:buFontTx/>
              <a:buNone/>
              <a:defRPr/>
            </a:pPr>
            <a:r>
              <a:rPr lang="id-ID" sz="1800" dirty="0" smtClean="0">
                <a:sym typeface="Wingdings" pitchFamily="2" charset="2"/>
              </a:rPr>
              <a:t>   </a:t>
            </a:r>
            <a:r>
              <a:rPr lang="id-ID" sz="1800" b="1" dirty="0" smtClean="0">
                <a:sym typeface="Wingdings" pitchFamily="2" charset="2"/>
              </a:rPr>
              <a:t> </a:t>
            </a:r>
            <a:r>
              <a:rPr lang="id-ID" sz="1800" b="1" dirty="0" smtClean="0">
                <a:solidFill>
                  <a:schemeClr val="bg2">
                    <a:lumMod val="50000"/>
                  </a:schemeClr>
                </a:solidFill>
                <a:sym typeface="Wingdings" pitchFamily="2" charset="2"/>
              </a:rPr>
              <a:t>1. Peran awal berdiri RRI, adalah :</a:t>
            </a:r>
          </a:p>
          <a:p>
            <a:pPr eaLnBrk="1" hangingPunct="1">
              <a:buFontTx/>
              <a:buNone/>
              <a:defRPr/>
            </a:pPr>
            <a:r>
              <a:rPr lang="id-ID" sz="1800" b="1" dirty="0" smtClean="0">
                <a:sym typeface="Wingdings" pitchFamily="2" charset="2"/>
              </a:rPr>
              <a:t>	</a:t>
            </a:r>
            <a:r>
              <a:rPr lang="id-ID" sz="1800" dirty="0" smtClean="0">
                <a:sym typeface="Wingdings" pitchFamily="2" charset="2"/>
              </a:rPr>
              <a:t>   - Stabilisator dan Instrumen perekat NKRI</a:t>
            </a:r>
          </a:p>
          <a:p>
            <a:pPr eaLnBrk="1" hangingPunct="1">
              <a:buFontTx/>
              <a:buNone/>
              <a:defRPr/>
            </a:pPr>
            <a:r>
              <a:rPr lang="id-ID" sz="1800" dirty="0" smtClean="0">
                <a:sym typeface="Wingdings" pitchFamily="2" charset="2"/>
              </a:rPr>
              <a:t>	   - Mengabarkan secara strategis pada khalayak tentang adanya </a:t>
            </a:r>
          </a:p>
          <a:p>
            <a:pPr eaLnBrk="1" hangingPunct="1">
              <a:buFontTx/>
              <a:buNone/>
              <a:defRPr/>
            </a:pPr>
            <a:r>
              <a:rPr lang="id-ID" sz="1800" dirty="0" smtClean="0">
                <a:sym typeface="Wingdings" pitchFamily="2" charset="2"/>
              </a:rPr>
              <a:t>	     pemberontak.</a:t>
            </a:r>
          </a:p>
          <a:p>
            <a:pPr eaLnBrk="1" hangingPunct="1">
              <a:buFontTx/>
              <a:buNone/>
              <a:defRPr/>
            </a:pPr>
            <a:r>
              <a:rPr lang="id-ID" sz="1800" dirty="0" smtClean="0">
                <a:sym typeface="Wingdings" pitchFamily="2" charset="2"/>
              </a:rPr>
              <a:t>	   - Pengintegrasian wilayah</a:t>
            </a:r>
          </a:p>
          <a:p>
            <a:pPr eaLnBrk="1" hangingPunct="1">
              <a:buFontTx/>
              <a:buNone/>
              <a:defRPr/>
            </a:pPr>
            <a:r>
              <a:rPr lang="id-ID" sz="1800" dirty="0" smtClean="0">
                <a:sym typeface="Wingdings" pitchFamily="2" charset="2"/>
              </a:rPr>
              <a:t>	   - Menyuarakan Nasionalisme Bangsa, dengan jargon :</a:t>
            </a:r>
          </a:p>
          <a:p>
            <a:pPr eaLnBrk="1" hangingPunct="1">
              <a:buFontTx/>
              <a:buNone/>
              <a:defRPr/>
            </a:pPr>
            <a:r>
              <a:rPr lang="id-ID" sz="1800" dirty="0" smtClean="0">
                <a:sym typeface="Wingdings" pitchFamily="2" charset="2"/>
              </a:rPr>
              <a:t>	     “ Menjaga Persatuan Dan Kesatuan bangsa” </a:t>
            </a:r>
          </a:p>
          <a:p>
            <a:pPr eaLnBrk="1" hangingPunct="1">
              <a:buFontTx/>
              <a:buNone/>
              <a:defRPr/>
            </a:pPr>
            <a:r>
              <a:rPr lang="id-ID" sz="2000" dirty="0" smtClean="0">
                <a:sym typeface="Wingdings" pitchFamily="2" charset="2"/>
              </a:rPr>
              <a:t> </a:t>
            </a:r>
            <a:endParaRPr lang="id-ID" sz="2000" dirty="0" smtClean="0"/>
          </a:p>
        </p:txBody>
      </p:sp>
      <p:sp>
        <p:nvSpPr>
          <p:cNvPr id="4505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7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d-ID" sz="240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KOMUNIKASI MASSA KOTEMPORER INDONESIA</a:t>
            </a:r>
          </a:p>
        </p:txBody>
      </p:sp>
    </p:spTree>
    <p:extLst>
      <p:ext uri="{BB962C8B-B14F-4D97-AF65-F5344CB8AC3E}">
        <p14:creationId xmlns:p14="http://schemas.microsoft.com/office/powerpoint/2010/main" val="3076384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30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43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430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430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430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430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430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430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430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4301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500"/>
                                        <p:tgtEl>
                                          <p:spTgt spid="4301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2" dur="500"/>
                                        <p:tgtEl>
                                          <p:spTgt spid="43011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 build="p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Content Placeholder 2"/>
          <p:cNvSpPr>
            <a:spLocks noGrp="1"/>
          </p:cNvSpPr>
          <p:nvPr>
            <p:ph idx="1"/>
          </p:nvPr>
        </p:nvSpPr>
        <p:spPr>
          <a:xfrm>
            <a:off x="457200" y="642938"/>
            <a:ext cx="8229600" cy="600075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eaLnBrk="1" hangingPunct="1">
              <a:buFontTx/>
              <a:buNone/>
              <a:defRPr/>
            </a:pPr>
            <a:r>
              <a:rPr lang="id-ID" sz="2000" dirty="0" smtClean="0"/>
              <a:t>    </a:t>
            </a:r>
            <a:r>
              <a:rPr lang="id-ID" sz="2000" b="1" dirty="0" smtClean="0"/>
              <a:t> RRI berperan penting sebagai :</a:t>
            </a:r>
          </a:p>
          <a:p>
            <a:pPr eaLnBrk="1" hangingPunct="1">
              <a:buFontTx/>
              <a:buNone/>
              <a:defRPr/>
            </a:pPr>
            <a:r>
              <a:rPr lang="id-ID" sz="1800" b="1" dirty="0" smtClean="0"/>
              <a:t>    </a:t>
            </a:r>
            <a:r>
              <a:rPr lang="id-ID" sz="1800" dirty="0" smtClean="0"/>
              <a:t> - Penyiaran propaganda dan sebagai klaim pemegang kekuasaan</a:t>
            </a:r>
          </a:p>
          <a:p>
            <a:pPr eaLnBrk="1" hangingPunct="1">
              <a:buFontTx/>
              <a:buNone/>
              <a:defRPr/>
            </a:pPr>
            <a:r>
              <a:rPr lang="id-ID" sz="1800" dirty="0" smtClean="0"/>
              <a:t>     - Perangkat politik untuk memaksakan konsensus politik </a:t>
            </a:r>
          </a:p>
          <a:p>
            <a:pPr eaLnBrk="1" hangingPunct="1">
              <a:buFontTx/>
              <a:buNone/>
              <a:defRPr/>
            </a:pPr>
            <a:r>
              <a:rPr lang="id-ID" sz="1800" dirty="0" smtClean="0"/>
              <a:t>       pemerintah pusat terhadap daerah.</a:t>
            </a:r>
          </a:p>
          <a:p>
            <a:pPr eaLnBrk="1" hangingPunct="1">
              <a:buFontTx/>
              <a:buNone/>
              <a:defRPr/>
            </a:pPr>
            <a:r>
              <a:rPr lang="id-ID" sz="1800" dirty="0" smtClean="0"/>
              <a:t>     - Memberlakukan kewajiban relay bagi stasiun Radio khususnya :</a:t>
            </a:r>
          </a:p>
          <a:p>
            <a:pPr eaLnBrk="1" hangingPunct="1">
              <a:buFontTx/>
              <a:buNone/>
              <a:defRPr/>
            </a:pPr>
            <a:r>
              <a:rPr lang="id-ID" sz="1800" dirty="0" smtClean="0"/>
              <a:t>       Berita Kenegaraan Presiden, Klopencapir, dan seremonial Pemeri</a:t>
            </a:r>
          </a:p>
          <a:p>
            <a:pPr eaLnBrk="1" hangingPunct="1">
              <a:buFontTx/>
              <a:buNone/>
              <a:defRPr/>
            </a:pPr>
            <a:r>
              <a:rPr lang="id-ID" sz="1800" dirty="0" smtClean="0"/>
              <a:t>       ntah dan bagi radio swasta.</a:t>
            </a:r>
          </a:p>
          <a:p>
            <a:pPr eaLnBrk="1" hangingPunct="1">
              <a:buFontTx/>
              <a:buNone/>
              <a:defRPr/>
            </a:pPr>
            <a:r>
              <a:rPr lang="id-ID" sz="1800" dirty="0" smtClean="0"/>
              <a:t>     - memformat materi siarannya agar bisa mengakomodasi kepenti</a:t>
            </a:r>
          </a:p>
          <a:p>
            <a:pPr eaLnBrk="1" hangingPunct="1">
              <a:buFontTx/>
              <a:buNone/>
              <a:defRPr/>
            </a:pPr>
            <a:r>
              <a:rPr lang="id-ID" sz="1800" dirty="0" smtClean="0"/>
              <a:t>       ngan pemerintah.</a:t>
            </a:r>
          </a:p>
          <a:p>
            <a:pPr eaLnBrk="1" hangingPunct="1">
              <a:buFontTx/>
              <a:buNone/>
              <a:defRPr/>
            </a:pPr>
            <a:r>
              <a:rPr lang="id-ID" sz="1800" b="1" dirty="0" smtClean="0">
                <a:solidFill>
                  <a:schemeClr val="bg2">
                    <a:lumMod val="50000"/>
                  </a:schemeClr>
                </a:solidFill>
              </a:rPr>
              <a:t> 3. Gerakan Reformasi dan Pergeseran Internal RRI</a:t>
            </a:r>
          </a:p>
          <a:p>
            <a:pPr eaLnBrk="1" hangingPunct="1">
              <a:buFontTx/>
              <a:buNone/>
              <a:defRPr/>
            </a:pPr>
            <a:r>
              <a:rPr lang="id-ID" sz="1800" dirty="0" smtClean="0"/>
              <a:t>     1998 </a:t>
            </a:r>
            <a:r>
              <a:rPr lang="id-ID" sz="1800" dirty="0" smtClean="0">
                <a:sym typeface="Wingdings" pitchFamily="2" charset="2"/>
              </a:rPr>
              <a:t> Mengalami dilema besar , yaitu :</a:t>
            </a:r>
          </a:p>
          <a:p>
            <a:pPr eaLnBrk="1" hangingPunct="1">
              <a:buFontTx/>
              <a:buNone/>
              <a:defRPr/>
            </a:pPr>
            <a:r>
              <a:rPr lang="id-ID" sz="1800" dirty="0" smtClean="0">
                <a:sym typeface="Wingdings" pitchFamily="2" charset="2"/>
              </a:rPr>
              <a:t>		      - melepaskan ketergantungan dari pemerintah.</a:t>
            </a:r>
          </a:p>
          <a:p>
            <a:pPr eaLnBrk="1" hangingPunct="1">
              <a:buFontTx/>
              <a:buNone/>
              <a:defRPr/>
            </a:pPr>
            <a:r>
              <a:rPr lang="id-ID" sz="1800" dirty="0" smtClean="0">
                <a:sym typeface="Wingdings" pitchFamily="2" charset="2"/>
              </a:rPr>
              <a:t>                 - terlanjur menjadi stigma orde baru</a:t>
            </a:r>
          </a:p>
          <a:p>
            <a:pPr eaLnBrk="1" hangingPunct="1">
              <a:buFontTx/>
              <a:buNone/>
              <a:defRPr/>
            </a:pPr>
            <a:r>
              <a:rPr lang="id-ID" sz="1800" dirty="0" smtClean="0">
                <a:sym typeface="Wingdings" pitchFamily="2" charset="2"/>
              </a:rPr>
              <a:t>		      - menjadi pesakitan</a:t>
            </a:r>
          </a:p>
          <a:p>
            <a:pPr eaLnBrk="1" hangingPunct="1">
              <a:buFontTx/>
              <a:buNone/>
              <a:defRPr/>
            </a:pPr>
            <a:r>
              <a:rPr lang="id-ID" sz="1800" dirty="0" smtClean="0">
                <a:sym typeface="Wingdings" pitchFamily="2" charset="2"/>
              </a:rPr>
              <a:t>		      - Menjadi radio Publik. </a:t>
            </a:r>
          </a:p>
          <a:p>
            <a:pPr eaLnBrk="1" hangingPunct="1">
              <a:buFontTx/>
              <a:buNone/>
              <a:defRPr/>
            </a:pPr>
            <a:r>
              <a:rPr lang="id-ID" sz="1800" dirty="0" smtClean="0">
                <a:sym typeface="Wingdings" pitchFamily="2" charset="2"/>
              </a:rPr>
              <a:t> 4. Munculnya Radio komersial dan Radio Komunitas.</a:t>
            </a:r>
          </a:p>
          <a:p>
            <a:pPr eaLnBrk="1" hangingPunct="1">
              <a:buFontTx/>
              <a:buNone/>
              <a:defRPr/>
            </a:pPr>
            <a:r>
              <a:rPr lang="id-ID" sz="1800" dirty="0" smtClean="0">
                <a:sym typeface="Wingdings" pitchFamily="2" charset="2"/>
              </a:rPr>
              <a:t>     - Problem modal dan kepemilikan bagi Radio Komersial.</a:t>
            </a:r>
          </a:p>
          <a:p>
            <a:pPr eaLnBrk="1" hangingPunct="1">
              <a:buFontTx/>
              <a:buNone/>
              <a:defRPr/>
            </a:pPr>
            <a:r>
              <a:rPr lang="id-ID" sz="1800" dirty="0" smtClean="0">
                <a:sym typeface="Wingdings" pitchFamily="2" charset="2"/>
              </a:rPr>
              <a:t>     - Problem Keuangan dan legalitas bagi Radio komunitas.</a:t>
            </a:r>
            <a:endParaRPr lang="id-ID" sz="1800" dirty="0" smtClean="0"/>
          </a:p>
          <a:p>
            <a:pPr eaLnBrk="1" hangingPunct="1">
              <a:buFontTx/>
              <a:buNone/>
              <a:defRPr/>
            </a:pPr>
            <a:r>
              <a:rPr lang="id-ID" sz="2000" dirty="0" smtClean="0"/>
              <a:t>      </a:t>
            </a:r>
          </a:p>
        </p:txBody>
      </p:sp>
      <p:sp>
        <p:nvSpPr>
          <p:cNvPr id="4608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566738"/>
          </a:xfrm>
        </p:spPr>
        <p:txBody>
          <a:bodyPr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id-ID" sz="2000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id-ID" sz="2800" b="1" dirty="0" smtClean="0"/>
              <a:t>2. Jaman Orde Baru</a:t>
            </a:r>
          </a:p>
        </p:txBody>
      </p:sp>
    </p:spTree>
    <p:extLst>
      <p:ext uri="{BB962C8B-B14F-4D97-AF65-F5344CB8AC3E}">
        <p14:creationId xmlns:p14="http://schemas.microsoft.com/office/powerpoint/2010/main" val="1069612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403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44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44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440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440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440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440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440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4403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4403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4403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500"/>
                                        <p:tgtEl>
                                          <p:spTgt spid="4403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2" dur="500"/>
                                        <p:tgtEl>
                                          <p:spTgt spid="4403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7" dur="500"/>
                                        <p:tgtEl>
                                          <p:spTgt spid="4403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2" dur="500"/>
                                        <p:tgtEl>
                                          <p:spTgt spid="4403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5" grpId="0" build="p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Content Placeholder 2"/>
          <p:cNvSpPr>
            <a:spLocks noGrp="1"/>
          </p:cNvSpPr>
          <p:nvPr>
            <p:ph idx="1"/>
          </p:nvPr>
        </p:nvSpPr>
        <p:spPr>
          <a:xfrm>
            <a:off x="457200" y="500063"/>
            <a:ext cx="8229600" cy="6143625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eaLnBrk="1" hangingPunct="1">
              <a:buFontTx/>
              <a:buNone/>
              <a:defRPr/>
            </a:pPr>
            <a:r>
              <a:rPr lang="id-ID" sz="1800" b="1" dirty="0" smtClean="0"/>
              <a:t>                 - UU No. 37/2000 RRI menjadi Perjan</a:t>
            </a:r>
          </a:p>
          <a:p>
            <a:pPr eaLnBrk="1" hangingPunct="1">
              <a:buFontTx/>
              <a:buNone/>
              <a:defRPr/>
            </a:pPr>
            <a:r>
              <a:rPr lang="id-ID" sz="1800" b="1" dirty="0" smtClean="0"/>
              <a:t>		    - Sebagai Radio publik yang independen, netral dan mandiri.</a:t>
            </a:r>
          </a:p>
          <a:p>
            <a:pPr eaLnBrk="1" hangingPunct="1">
              <a:buFontTx/>
              <a:buNone/>
              <a:defRPr/>
            </a:pPr>
            <a:r>
              <a:rPr lang="id-ID" sz="1800" b="1" dirty="0" smtClean="0"/>
              <a:t>		      berusaha menjadi media publik.</a:t>
            </a:r>
          </a:p>
          <a:p>
            <a:pPr eaLnBrk="1" hangingPunct="1">
              <a:buFontTx/>
              <a:buNone/>
              <a:defRPr/>
            </a:pPr>
            <a:r>
              <a:rPr lang="id-ID" sz="1800" b="1" dirty="0" smtClean="0"/>
              <a:t>  2002 </a:t>
            </a:r>
            <a:r>
              <a:rPr lang="id-ID" sz="1800" b="1" dirty="0" smtClean="0">
                <a:sym typeface="Wingdings" pitchFamily="2" charset="2"/>
              </a:rPr>
              <a:t>  UU No. 32/ 2002 RRI menjadi Lembaga Penyiaran Publik.</a:t>
            </a:r>
          </a:p>
          <a:p>
            <a:pPr eaLnBrk="1" hangingPunct="1">
              <a:buFontTx/>
              <a:buNone/>
              <a:defRPr/>
            </a:pPr>
            <a:r>
              <a:rPr lang="id-ID" sz="1800" b="1" dirty="0" smtClean="0">
                <a:sym typeface="Wingdings" pitchFamily="2" charset="2"/>
              </a:rPr>
              <a:t>  2003   UU No. 19/2003 mengubah RRI dari Perjan menjadi PT.</a:t>
            </a:r>
          </a:p>
          <a:p>
            <a:pPr eaLnBrk="1" hangingPunct="1">
              <a:buFontTx/>
              <a:buNone/>
              <a:defRPr/>
            </a:pPr>
            <a:r>
              <a:rPr lang="id-ID" sz="1800" b="1" dirty="0" smtClean="0">
                <a:sym typeface="Wingdings" pitchFamily="2" charset="2"/>
              </a:rPr>
              <a:t> 4. Problem Manajemen.</a:t>
            </a:r>
          </a:p>
          <a:p>
            <a:pPr eaLnBrk="1" hangingPunct="1">
              <a:buFontTx/>
              <a:buNone/>
              <a:defRPr/>
            </a:pPr>
            <a:r>
              <a:rPr lang="id-ID" sz="1800" b="1" dirty="0" smtClean="0">
                <a:sym typeface="Wingdings" pitchFamily="2" charset="2"/>
              </a:rPr>
              <a:t>     - Gaji seluruh pegawai berasal dari APBN</a:t>
            </a:r>
          </a:p>
          <a:p>
            <a:pPr eaLnBrk="1" hangingPunct="1">
              <a:buFontTx/>
              <a:buNone/>
              <a:defRPr/>
            </a:pPr>
            <a:r>
              <a:rPr lang="id-ID" sz="1800" b="1" dirty="0" smtClean="0">
                <a:sym typeface="Wingdings" pitchFamily="2" charset="2"/>
              </a:rPr>
              <a:t>     - Biaya pemeliharaan dan operasional dari anggaran APBN 60 %, </a:t>
            </a:r>
          </a:p>
          <a:p>
            <a:pPr eaLnBrk="1" hangingPunct="1">
              <a:buFontTx/>
              <a:buNone/>
              <a:defRPr/>
            </a:pPr>
            <a:r>
              <a:rPr lang="id-ID" sz="1800" b="1" dirty="0" smtClean="0">
                <a:sym typeface="Wingdings" pitchFamily="2" charset="2"/>
              </a:rPr>
              <a:t>       dan 40% menggali dari iklan.</a:t>
            </a:r>
          </a:p>
          <a:p>
            <a:pPr eaLnBrk="1" hangingPunct="1">
              <a:buFontTx/>
              <a:buNone/>
              <a:defRPr/>
            </a:pPr>
            <a:r>
              <a:rPr lang="id-ID" sz="1800" b="1" dirty="0" smtClean="0">
                <a:sym typeface="Wingdings" pitchFamily="2" charset="2"/>
              </a:rPr>
              <a:t>     - Benturan antara sentralisasi dan desentralisasi.</a:t>
            </a:r>
          </a:p>
          <a:p>
            <a:pPr eaLnBrk="1" hangingPunct="1">
              <a:buFontTx/>
              <a:buNone/>
              <a:defRPr/>
            </a:pPr>
            <a:r>
              <a:rPr lang="id-ID" sz="1800" b="1" dirty="0" smtClean="0">
                <a:sym typeface="Wingdings" pitchFamily="2" charset="2"/>
              </a:rPr>
              <a:t>B. Radio Swasta </a:t>
            </a:r>
          </a:p>
          <a:p>
            <a:pPr eaLnBrk="1" hangingPunct="1">
              <a:buFontTx/>
              <a:buNone/>
              <a:defRPr/>
            </a:pPr>
            <a:r>
              <a:rPr lang="id-ID" sz="1800" b="1" dirty="0" smtClean="0">
                <a:sym typeface="Wingdings" pitchFamily="2" charset="2"/>
              </a:rPr>
              <a:t>    - periode 1980 masa emas bagi radio (Iklan di TV dilarang).</a:t>
            </a:r>
          </a:p>
          <a:p>
            <a:pPr eaLnBrk="1" hangingPunct="1">
              <a:buFontTx/>
              <a:buNone/>
              <a:defRPr/>
            </a:pPr>
            <a:r>
              <a:rPr lang="id-ID" sz="1800" b="1" dirty="0" smtClean="0">
                <a:sym typeface="Wingdings" pitchFamily="2" charset="2"/>
              </a:rPr>
              <a:t>    - periode 1991 iklan radio menurun (munculnya era TV swasta)</a:t>
            </a:r>
          </a:p>
          <a:p>
            <a:pPr eaLnBrk="1" hangingPunct="1">
              <a:buFontTx/>
              <a:buNone/>
              <a:defRPr/>
            </a:pPr>
            <a:r>
              <a:rPr lang="id-ID" sz="1800" b="1" dirty="0" smtClean="0">
                <a:sym typeface="Wingdings" pitchFamily="2" charset="2"/>
              </a:rPr>
              <a:t>    - Jaringan radio melalui Citra Pariwara Prima dengan wewenang me</a:t>
            </a:r>
          </a:p>
          <a:p>
            <a:pPr eaLnBrk="1" hangingPunct="1">
              <a:buFontTx/>
              <a:buNone/>
              <a:defRPr/>
            </a:pPr>
            <a:r>
              <a:rPr lang="id-ID" sz="1800" b="1" dirty="0" smtClean="0">
                <a:sym typeface="Wingdings" pitchFamily="2" charset="2"/>
              </a:rPr>
              <a:t>      nentukan harga spot iklan dan membanting harga iklan.</a:t>
            </a:r>
          </a:p>
          <a:p>
            <a:pPr eaLnBrk="1" hangingPunct="1">
              <a:buFontTx/>
              <a:buNone/>
              <a:defRPr/>
            </a:pPr>
            <a:r>
              <a:rPr lang="id-ID" sz="1800" b="1" dirty="0" smtClean="0">
                <a:sym typeface="Wingdings" pitchFamily="2" charset="2"/>
              </a:rPr>
              <a:t>    - Radio Jakarta mendirikan di daerah.</a:t>
            </a:r>
          </a:p>
          <a:p>
            <a:pPr eaLnBrk="1" hangingPunct="1">
              <a:buFontTx/>
              <a:buNone/>
              <a:defRPr/>
            </a:pPr>
            <a:r>
              <a:rPr lang="id-ID" sz="2000" b="1" dirty="0" smtClean="0">
                <a:sym typeface="Wingdings" pitchFamily="2" charset="2"/>
              </a:rPr>
              <a:t>    - Radio daerah  konvensional , data kurang pengiklan tidak </a:t>
            </a:r>
          </a:p>
          <a:p>
            <a:pPr eaLnBrk="1" hangingPunct="1">
              <a:buFontTx/>
              <a:buNone/>
              <a:defRPr/>
            </a:pPr>
            <a:r>
              <a:rPr lang="id-ID" sz="2000" b="1" dirty="0" smtClean="0">
                <a:sym typeface="Wingdings" pitchFamily="2" charset="2"/>
              </a:rPr>
              <a:t>      yakin.  </a:t>
            </a:r>
          </a:p>
          <a:p>
            <a:pPr eaLnBrk="1" hangingPunct="1">
              <a:buFontTx/>
              <a:buNone/>
              <a:defRPr/>
            </a:pPr>
            <a:r>
              <a:rPr lang="id-ID" sz="2000" b="1" dirty="0" smtClean="0">
                <a:sym typeface="Wingdings" pitchFamily="2" charset="2"/>
              </a:rPr>
              <a:t>  </a:t>
            </a:r>
            <a:endParaRPr lang="id-ID" sz="2000" b="1" dirty="0" smtClean="0"/>
          </a:p>
        </p:txBody>
      </p:sp>
      <p:sp>
        <p:nvSpPr>
          <p:cNvPr id="47106" name="Title 1"/>
          <p:cNvSpPr>
            <a:spLocks noGrp="1"/>
          </p:cNvSpPr>
          <p:nvPr>
            <p:ph type="title"/>
          </p:nvPr>
        </p:nvSpPr>
        <p:spPr>
          <a:xfrm>
            <a:off x="464574" y="214313"/>
            <a:ext cx="8229600" cy="28575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id-ID" sz="2000" dirty="0" smtClean="0"/>
              <a:t>   2000 </a:t>
            </a:r>
            <a:r>
              <a:rPr lang="id-ID" sz="2000" dirty="0" smtClean="0">
                <a:sym typeface="Wingdings" pitchFamily="2" charset="2"/>
              </a:rPr>
              <a:t> Terjadi perubahan serius dalam RRI</a:t>
            </a:r>
            <a:endParaRPr lang="id-ID" sz="2000" dirty="0" smtClean="0"/>
          </a:p>
        </p:txBody>
      </p:sp>
    </p:spTree>
    <p:extLst>
      <p:ext uri="{BB962C8B-B14F-4D97-AF65-F5344CB8AC3E}">
        <p14:creationId xmlns:p14="http://schemas.microsoft.com/office/powerpoint/2010/main" val="725163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505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45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45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450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450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450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450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450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4505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4505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4505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500"/>
                                        <p:tgtEl>
                                          <p:spTgt spid="4505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2" dur="500"/>
                                        <p:tgtEl>
                                          <p:spTgt spid="4505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7" dur="500"/>
                                        <p:tgtEl>
                                          <p:spTgt spid="45059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2" dur="500"/>
                                        <p:tgtEl>
                                          <p:spTgt spid="45059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9" grpId="0" build="p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Content Placeholder 2"/>
          <p:cNvSpPr>
            <a:spLocks noGrp="1"/>
          </p:cNvSpPr>
          <p:nvPr>
            <p:ph idx="1"/>
          </p:nvPr>
        </p:nvSpPr>
        <p:spPr>
          <a:xfrm>
            <a:off x="457200" y="714375"/>
            <a:ext cx="8229600" cy="5411788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eaLnBrk="1" hangingPunct="1">
              <a:buFontTx/>
              <a:buNone/>
            </a:pPr>
            <a:r>
              <a:rPr lang="id-ID" altLang="id-ID" sz="2000" dirty="0" smtClean="0"/>
              <a:t>     </a:t>
            </a:r>
            <a:r>
              <a:rPr lang="id-ID" altLang="id-ID" sz="2000" b="1" dirty="0" smtClean="0"/>
              <a:t>  1. Jaman Belanda</a:t>
            </a:r>
          </a:p>
          <a:p>
            <a:pPr eaLnBrk="1" hangingPunct="1">
              <a:buFontTx/>
              <a:buNone/>
            </a:pPr>
            <a:r>
              <a:rPr lang="id-ID" altLang="id-ID" sz="2000" b="1" dirty="0" smtClean="0"/>
              <a:t>     </a:t>
            </a:r>
            <a:r>
              <a:rPr lang="id-ID" altLang="id-ID" sz="2000" dirty="0" smtClean="0"/>
              <a:t>      - 1828 : Javashe Courant : memuat berita pamerintah, </a:t>
            </a:r>
          </a:p>
          <a:p>
            <a:pPr eaLnBrk="1" hangingPunct="1">
              <a:buFontTx/>
              <a:buNone/>
            </a:pPr>
            <a:r>
              <a:rPr lang="id-ID" altLang="id-ID" sz="2000" dirty="0" smtClean="0"/>
              <a:t>               lelang, berita kutipan dan harian eropa.</a:t>
            </a:r>
          </a:p>
          <a:p>
            <a:pPr eaLnBrk="1" hangingPunct="1">
              <a:buFontTx/>
              <a:buNone/>
            </a:pPr>
            <a:r>
              <a:rPr lang="id-ID" altLang="id-ID" sz="2000" dirty="0" smtClean="0"/>
              <a:t>           - 1835 : terbit Soerajasch Advertentie bladd</a:t>
            </a:r>
          </a:p>
          <a:p>
            <a:pPr eaLnBrk="1" hangingPunct="1">
              <a:buFontTx/>
              <a:buNone/>
            </a:pPr>
            <a:r>
              <a:rPr lang="id-ID" altLang="id-ID" sz="2000" dirty="0" smtClean="0"/>
              <a:t>      </a:t>
            </a:r>
            <a:r>
              <a:rPr lang="id-ID" altLang="id-ID" sz="2000" b="1" dirty="0" smtClean="0"/>
              <a:t> 2. Jaman Jepang</a:t>
            </a:r>
          </a:p>
          <a:p>
            <a:pPr eaLnBrk="1" hangingPunct="1">
              <a:buFontTx/>
              <a:buNone/>
            </a:pPr>
            <a:r>
              <a:rPr lang="id-ID" altLang="id-ID" sz="2000" b="1" dirty="0" smtClean="0"/>
              <a:t>      </a:t>
            </a:r>
            <a:r>
              <a:rPr lang="id-ID" altLang="id-ID" sz="2000" dirty="0" smtClean="0"/>
              <a:t>     - Surat Kabar diambil secara pelan-pelan.</a:t>
            </a:r>
          </a:p>
          <a:p>
            <a:pPr eaLnBrk="1" hangingPunct="1">
              <a:buFontTx/>
              <a:buNone/>
            </a:pPr>
            <a:r>
              <a:rPr lang="id-ID" altLang="id-ID" sz="2000" dirty="0" smtClean="0"/>
              <a:t>           - Kantor Berita Antara dan kantor Yashima dibawah </a:t>
            </a:r>
          </a:p>
          <a:p>
            <a:pPr eaLnBrk="1" hangingPunct="1">
              <a:buFontTx/>
              <a:buNone/>
            </a:pPr>
            <a:r>
              <a:rPr lang="id-ID" altLang="id-ID" sz="2000" dirty="0" smtClean="0"/>
              <a:t>              pemberitaan Jepang Domai.</a:t>
            </a:r>
          </a:p>
          <a:p>
            <a:pPr eaLnBrk="1" hangingPunct="1">
              <a:buFontTx/>
              <a:buNone/>
            </a:pPr>
            <a:r>
              <a:rPr lang="id-ID" altLang="id-ID" sz="2000" dirty="0" smtClean="0"/>
              <a:t>           - Wartawan Indonesia hanya bekerja sebagi pegawai.</a:t>
            </a:r>
          </a:p>
          <a:p>
            <a:pPr eaLnBrk="1" hangingPunct="1">
              <a:buFontTx/>
              <a:buNone/>
            </a:pPr>
            <a:r>
              <a:rPr lang="id-ID" altLang="id-ID" sz="2000" dirty="0" smtClean="0"/>
              <a:t>      </a:t>
            </a:r>
            <a:r>
              <a:rPr lang="id-ID" altLang="id-ID" sz="2000" b="1" dirty="0" smtClean="0"/>
              <a:t> 3. Jaman Kemerdekaan</a:t>
            </a:r>
          </a:p>
          <a:p>
            <a:pPr eaLnBrk="1" hangingPunct="1">
              <a:buFontTx/>
              <a:buNone/>
            </a:pPr>
            <a:r>
              <a:rPr lang="id-ID" altLang="id-ID" sz="2000" b="1" dirty="0" smtClean="0"/>
              <a:t>      </a:t>
            </a:r>
            <a:r>
              <a:rPr lang="id-ID" altLang="id-ID" sz="2000" dirty="0" smtClean="0"/>
              <a:t>     - Surat Kabar ditandingkan sebagai tandingan SK Jepang</a:t>
            </a:r>
          </a:p>
          <a:p>
            <a:pPr eaLnBrk="1" hangingPunct="1">
              <a:buFontTx/>
              <a:buNone/>
            </a:pPr>
            <a:r>
              <a:rPr lang="id-ID" altLang="id-ID" sz="2000" dirty="0" smtClean="0"/>
              <a:t>           - Surat Kabar berita Indonesia mempropagandakan </a:t>
            </a:r>
          </a:p>
          <a:p>
            <a:pPr eaLnBrk="1" hangingPunct="1">
              <a:buFontTx/>
              <a:buNone/>
            </a:pPr>
            <a:r>
              <a:rPr lang="id-ID" altLang="id-ID" sz="2000" dirty="0" smtClean="0"/>
              <a:t>              untuk datang ke Ikada.</a:t>
            </a:r>
          </a:p>
        </p:txBody>
      </p:sp>
      <p:sp>
        <p:nvSpPr>
          <p:cNvPr id="4813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6830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id-ID" sz="2400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 C</a:t>
            </a:r>
            <a:r>
              <a:rPr lang="id-ID" sz="2400" dirty="0" smtClean="0"/>
              <a:t>. Surat Kabar</a:t>
            </a:r>
          </a:p>
        </p:txBody>
      </p:sp>
    </p:spTree>
    <p:extLst>
      <p:ext uri="{BB962C8B-B14F-4D97-AF65-F5344CB8AC3E}">
        <p14:creationId xmlns:p14="http://schemas.microsoft.com/office/powerpoint/2010/main" val="605589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608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46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46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460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460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460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460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4608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4608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 build="p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Content Placeholder 2"/>
          <p:cNvSpPr>
            <a:spLocks noGrp="1"/>
          </p:cNvSpPr>
          <p:nvPr>
            <p:ph idx="1"/>
          </p:nvPr>
        </p:nvSpPr>
        <p:spPr>
          <a:xfrm>
            <a:off x="457200" y="642938"/>
            <a:ext cx="8229600" cy="5483225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eaLnBrk="1" hangingPunct="1">
              <a:buFontTx/>
              <a:buNone/>
            </a:pPr>
            <a:r>
              <a:rPr lang="id-ID" altLang="id-ID" sz="2000" dirty="0" smtClean="0"/>
              <a:t>     - Dekrit Presiden 5 Juli 1959 melarang kegiatan politik </a:t>
            </a:r>
          </a:p>
          <a:p>
            <a:pPr eaLnBrk="1" hangingPunct="1">
              <a:buFontTx/>
              <a:buNone/>
            </a:pPr>
            <a:r>
              <a:rPr lang="id-ID" altLang="id-ID" sz="2000" dirty="0" smtClean="0"/>
              <a:t>        termasuk pers dan sebagai corong pemerintah. </a:t>
            </a:r>
          </a:p>
          <a:p>
            <a:pPr eaLnBrk="1" hangingPunct="1">
              <a:buFontTx/>
              <a:buNone/>
            </a:pPr>
            <a:r>
              <a:rPr lang="id-ID" altLang="id-ID" sz="2000" dirty="0" smtClean="0"/>
              <a:t>     - Surat Ijin cetak dibatasi, membawa misi partai tertentu.</a:t>
            </a:r>
          </a:p>
          <a:p>
            <a:pPr eaLnBrk="1" hangingPunct="1">
              <a:buFontTx/>
              <a:buNone/>
            </a:pPr>
            <a:r>
              <a:rPr lang="id-ID" altLang="id-ID" sz="2000" dirty="0" smtClean="0"/>
              <a:t>     - Surat Kabar dimanfaatkan PKI untuk melakukan mogok </a:t>
            </a:r>
          </a:p>
          <a:p>
            <a:pPr eaLnBrk="1" hangingPunct="1">
              <a:buFontTx/>
              <a:buNone/>
            </a:pPr>
            <a:r>
              <a:rPr lang="id-ID" altLang="id-ID" sz="2000" dirty="0" smtClean="0"/>
              <a:t>        halus.</a:t>
            </a:r>
          </a:p>
          <a:p>
            <a:pPr eaLnBrk="1" hangingPunct="1">
              <a:buFontTx/>
              <a:buNone/>
            </a:pPr>
            <a:r>
              <a:rPr lang="id-ID" altLang="id-ID" sz="2000" b="1" dirty="0" smtClean="0"/>
              <a:t> 5. Jaman Orde Baru .</a:t>
            </a:r>
          </a:p>
          <a:p>
            <a:pPr eaLnBrk="1" hangingPunct="1">
              <a:buFontTx/>
              <a:buNone/>
            </a:pPr>
            <a:r>
              <a:rPr lang="id-ID" altLang="id-ID" sz="2000" dirty="0" smtClean="0"/>
              <a:t>     - diberlakukan pembredelan terhadap SK yang dianggap </a:t>
            </a:r>
          </a:p>
          <a:p>
            <a:pPr eaLnBrk="1" hangingPunct="1">
              <a:buFontTx/>
              <a:buNone/>
            </a:pPr>
            <a:r>
              <a:rPr lang="id-ID" altLang="id-ID" sz="2000" dirty="0" smtClean="0"/>
              <a:t>        merusak stabilitas Nasional.</a:t>
            </a:r>
          </a:p>
          <a:p>
            <a:pPr eaLnBrk="1" hangingPunct="1">
              <a:buFontTx/>
              <a:buNone/>
            </a:pPr>
            <a:r>
              <a:rPr lang="id-ID" altLang="id-ID" sz="2000" dirty="0" smtClean="0"/>
              <a:t>     - Fungsi Surat Kabar, sebagai :</a:t>
            </a:r>
          </a:p>
          <a:p>
            <a:pPr eaLnBrk="1" hangingPunct="1">
              <a:buFontTx/>
              <a:buNone/>
            </a:pPr>
            <a:r>
              <a:rPr lang="id-ID" altLang="id-ID" sz="2000" dirty="0" smtClean="0"/>
              <a:t>       - informasi, edukasi, hiburan, dan persuasif</a:t>
            </a:r>
          </a:p>
          <a:p>
            <a:pPr eaLnBrk="1" hangingPunct="1">
              <a:buFontTx/>
              <a:buNone/>
            </a:pPr>
            <a:r>
              <a:rPr lang="id-ID" altLang="id-ID" sz="2000" dirty="0" smtClean="0"/>
              <a:t>       - penyebaran informasi pemerintah, pesan pembangunan.</a:t>
            </a:r>
          </a:p>
          <a:p>
            <a:pPr eaLnBrk="1" hangingPunct="1">
              <a:buFontTx/>
              <a:buNone/>
            </a:pPr>
            <a:r>
              <a:rPr lang="id-ID" altLang="id-ID" sz="2000" b="1" dirty="0" smtClean="0"/>
              <a:t> 6. Jaman Reformasi.</a:t>
            </a:r>
          </a:p>
          <a:p>
            <a:pPr eaLnBrk="1" hangingPunct="1">
              <a:buFontTx/>
              <a:buNone/>
            </a:pPr>
            <a:r>
              <a:rPr lang="id-ID" altLang="id-ID" sz="2000" dirty="0" smtClean="0"/>
              <a:t>     - Sebagai alat kontrol sosial</a:t>
            </a:r>
          </a:p>
          <a:p>
            <a:pPr eaLnBrk="1" hangingPunct="1">
              <a:buFontTx/>
              <a:buNone/>
            </a:pPr>
            <a:r>
              <a:rPr lang="id-ID" altLang="id-ID" sz="2000" dirty="0" smtClean="0"/>
              <a:t>     - sarana pendidikan.</a:t>
            </a:r>
          </a:p>
          <a:p>
            <a:pPr eaLnBrk="1" hangingPunct="1">
              <a:buFontTx/>
              <a:buNone/>
            </a:pPr>
            <a:r>
              <a:rPr lang="id-ID" altLang="id-ID" sz="2000" dirty="0" smtClean="0"/>
              <a:t>     - menyampaikan informasi.</a:t>
            </a:r>
          </a:p>
        </p:txBody>
      </p:sp>
      <p:sp>
        <p:nvSpPr>
          <p:cNvPr id="49154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596235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d-ID" sz="2000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 </a:t>
            </a:r>
            <a:r>
              <a:rPr lang="id-ID" sz="2200" dirty="0" smtClean="0"/>
              <a:t>4. Jaman Orde Lama</a:t>
            </a:r>
          </a:p>
        </p:txBody>
      </p:sp>
    </p:spTree>
    <p:extLst>
      <p:ext uri="{BB962C8B-B14F-4D97-AF65-F5344CB8AC3E}">
        <p14:creationId xmlns:p14="http://schemas.microsoft.com/office/powerpoint/2010/main" val="1233599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710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4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47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47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471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471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471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4710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4710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4710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4710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7" grpId="0" build="p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Content Placeholder 2"/>
          <p:cNvSpPr>
            <a:spLocks noGrp="1"/>
          </p:cNvSpPr>
          <p:nvPr>
            <p:ph idx="1"/>
          </p:nvPr>
        </p:nvSpPr>
        <p:spPr>
          <a:xfrm>
            <a:off x="457200" y="571500"/>
            <a:ext cx="8229600" cy="55546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id-ID" altLang="id-ID" sz="2000" smtClean="0"/>
              <a:t>        </a:t>
            </a:r>
            <a:r>
              <a:rPr lang="id-ID" altLang="id-ID" sz="2400" b="1" smtClean="0"/>
              <a:t>1. TV Swasta dan Orde Baru</a:t>
            </a:r>
          </a:p>
          <a:p>
            <a:pPr eaLnBrk="1" hangingPunct="1">
              <a:buFontTx/>
              <a:buNone/>
            </a:pPr>
            <a:endParaRPr lang="id-ID" altLang="id-ID" sz="2000" smtClean="0"/>
          </a:p>
          <a:p>
            <a:pPr eaLnBrk="1" hangingPunct="1">
              <a:buFontTx/>
              <a:buNone/>
            </a:pPr>
            <a:endParaRPr lang="id-ID" altLang="id-ID" sz="2000" smtClean="0"/>
          </a:p>
        </p:txBody>
      </p:sp>
      <p:sp>
        <p:nvSpPr>
          <p:cNvPr id="5017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968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d-ID" sz="240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  D. Televisi</a:t>
            </a:r>
          </a:p>
        </p:txBody>
      </p:sp>
      <p:sp>
        <p:nvSpPr>
          <p:cNvPr id="4" name="Oval 3"/>
          <p:cNvSpPr/>
          <p:nvPr/>
        </p:nvSpPr>
        <p:spPr>
          <a:xfrm>
            <a:off x="1071563" y="2571750"/>
            <a:ext cx="1857375" cy="121443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d-ID" sz="1400"/>
              <a:t>Fungsi pers sebagai hegemoni Negara</a:t>
            </a:r>
          </a:p>
        </p:txBody>
      </p:sp>
      <p:sp>
        <p:nvSpPr>
          <p:cNvPr id="5" name="Oval 4"/>
          <p:cNvSpPr/>
          <p:nvPr/>
        </p:nvSpPr>
        <p:spPr>
          <a:xfrm>
            <a:off x="3571875" y="2571750"/>
            <a:ext cx="1928813" cy="11430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d-ID" sz="1600"/>
              <a:t>PERS INDONESIA</a:t>
            </a:r>
          </a:p>
        </p:txBody>
      </p:sp>
      <p:sp>
        <p:nvSpPr>
          <p:cNvPr id="6" name="Oval 5"/>
          <p:cNvSpPr/>
          <p:nvPr/>
        </p:nvSpPr>
        <p:spPr>
          <a:xfrm>
            <a:off x="6357938" y="2571750"/>
            <a:ext cx="1785937" cy="121443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d-ID" sz="1400"/>
              <a:t>PERS SEBAGAI INSTITUSI KAPITALIS</a:t>
            </a:r>
          </a:p>
        </p:txBody>
      </p:sp>
      <p:sp>
        <p:nvSpPr>
          <p:cNvPr id="7" name="Rectangle 6"/>
          <p:cNvSpPr/>
          <p:nvPr/>
        </p:nvSpPr>
        <p:spPr>
          <a:xfrm>
            <a:off x="3214688" y="4429125"/>
            <a:ext cx="2643187" cy="64293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d-ID" sz="1400"/>
              <a:t>LIBERALISASI MEDIA YANG BERSIFAT PROTEKSIONIS</a:t>
            </a:r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2857500" y="2928938"/>
            <a:ext cx="785813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rot="10800000">
            <a:off x="2857500" y="3357563"/>
            <a:ext cx="785813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5429250" y="2857500"/>
            <a:ext cx="100012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rot="10800000">
            <a:off x="5429250" y="3357563"/>
            <a:ext cx="928688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5" idx="4"/>
            <a:endCxn id="7" idx="0"/>
          </p:cNvCxnSpPr>
          <p:nvPr/>
        </p:nvCxnSpPr>
        <p:spPr>
          <a:xfrm rot="5400000">
            <a:off x="4179094" y="4072732"/>
            <a:ext cx="714375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endCxn id="5" idx="0"/>
          </p:cNvCxnSpPr>
          <p:nvPr/>
        </p:nvCxnSpPr>
        <p:spPr>
          <a:xfrm rot="16200000" flipH="1">
            <a:off x="4053682" y="2089944"/>
            <a:ext cx="928687" cy="3492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8208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1" grpId="0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Content Placeholder 2"/>
          <p:cNvSpPr>
            <a:spLocks noGrp="1"/>
          </p:cNvSpPr>
          <p:nvPr>
            <p:ph idx="1"/>
          </p:nvPr>
        </p:nvSpPr>
        <p:spPr>
          <a:xfrm>
            <a:off x="457200" y="857250"/>
            <a:ext cx="8229600" cy="5715000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 eaLnBrk="1" hangingPunct="1">
              <a:buFontTx/>
              <a:buNone/>
            </a:pPr>
            <a:r>
              <a:rPr lang="id-ID" altLang="id-ID" dirty="0" smtClean="0"/>
              <a:t>    </a:t>
            </a:r>
            <a:r>
              <a:rPr lang="id-ID" altLang="id-ID" sz="2000" dirty="0" smtClean="0"/>
              <a:t>- Pemilu 1977 Televisi untuk pemberitaan Partai Golkar .</a:t>
            </a:r>
          </a:p>
          <a:p>
            <a:pPr eaLnBrk="1" hangingPunct="1">
              <a:buFontTx/>
              <a:buNone/>
            </a:pPr>
            <a:r>
              <a:rPr lang="id-ID" altLang="id-ID" sz="2000" dirty="0" smtClean="0"/>
              <a:t>       - Intervensi Pemilik modal terhadap media TV . Mis, </a:t>
            </a:r>
          </a:p>
          <a:p>
            <a:pPr eaLnBrk="1" hangingPunct="1">
              <a:buFontTx/>
              <a:buNone/>
            </a:pPr>
            <a:r>
              <a:rPr lang="id-ID" altLang="id-ID" sz="2000" dirty="0" smtClean="0"/>
              <a:t>          insiden “Cabut Gigi “, berita dianggap memojokkan </a:t>
            </a:r>
          </a:p>
          <a:p>
            <a:pPr eaLnBrk="1" hangingPunct="1">
              <a:buFontTx/>
              <a:buNone/>
            </a:pPr>
            <a:r>
              <a:rPr lang="id-ID" altLang="id-ID" sz="2000" dirty="0" smtClean="0"/>
              <a:t>          soeharto, pengelola liputan  SCTV dipecat.</a:t>
            </a:r>
          </a:p>
          <a:p>
            <a:pPr eaLnBrk="1" hangingPunct="1">
              <a:buFontTx/>
              <a:buNone/>
            </a:pPr>
            <a:r>
              <a:rPr lang="id-ID" altLang="id-ID" sz="2000" dirty="0" smtClean="0"/>
              <a:t>  </a:t>
            </a:r>
          </a:p>
          <a:p>
            <a:pPr eaLnBrk="1" hangingPunct="1">
              <a:buFontTx/>
              <a:buNone/>
            </a:pPr>
            <a:r>
              <a:rPr lang="id-ID" altLang="id-ID" sz="2000" dirty="0" smtClean="0"/>
              <a:t>  </a:t>
            </a:r>
            <a:r>
              <a:rPr lang="id-ID" altLang="id-ID" sz="2400" b="1" dirty="0" smtClean="0"/>
              <a:t>3.  Tumpang Tindih Regulasi Penyiaran.</a:t>
            </a:r>
          </a:p>
          <a:p>
            <a:pPr eaLnBrk="1" hangingPunct="1">
              <a:buFontTx/>
              <a:buNone/>
            </a:pPr>
            <a:r>
              <a:rPr lang="id-ID" altLang="id-ID" sz="2400" b="1" dirty="0" smtClean="0"/>
              <a:t>  </a:t>
            </a:r>
            <a:r>
              <a:rPr lang="id-ID" altLang="id-ID" sz="2000" dirty="0" smtClean="0"/>
              <a:t>                             </a:t>
            </a:r>
            <a:r>
              <a:rPr lang="id-ID" altLang="id-ID" sz="2000" b="1" dirty="0" smtClean="0"/>
              <a:t> Benturan antara :</a:t>
            </a:r>
          </a:p>
          <a:p>
            <a:pPr eaLnBrk="1" hangingPunct="1">
              <a:buFontTx/>
              <a:buNone/>
            </a:pPr>
            <a:r>
              <a:rPr lang="id-ID" altLang="id-ID" sz="2000" dirty="0" smtClean="0"/>
              <a:t>      </a:t>
            </a:r>
            <a:r>
              <a:rPr lang="id-ID" altLang="id-ID" sz="2000" b="1" dirty="0" smtClean="0"/>
              <a:t>  UU Penyiaran.				UU Telekomunikasi</a:t>
            </a:r>
          </a:p>
          <a:p>
            <a:pPr eaLnBrk="1" hangingPunct="1">
              <a:buFontTx/>
              <a:buNone/>
            </a:pPr>
            <a:r>
              <a:rPr lang="id-ID" altLang="id-ID" sz="1800" b="1" dirty="0" smtClean="0"/>
              <a:t>      </a:t>
            </a:r>
            <a:r>
              <a:rPr lang="id-ID" altLang="id-ID" sz="1800" dirty="0" smtClean="0"/>
              <a:t>  - Otoritas perizinan oleh KPI	- Otoritas pada Departemen</a:t>
            </a:r>
          </a:p>
          <a:p>
            <a:pPr eaLnBrk="1" hangingPunct="1">
              <a:buFontTx/>
              <a:buNone/>
            </a:pPr>
            <a:r>
              <a:rPr lang="id-ID" altLang="id-ID" sz="1800" dirty="0" smtClean="0"/>
              <a:t>          dan KemenegKomInfo		  Perhubungan.</a:t>
            </a:r>
          </a:p>
          <a:p>
            <a:pPr eaLnBrk="1" hangingPunct="1">
              <a:buFontTx/>
              <a:buNone/>
            </a:pPr>
            <a:r>
              <a:rPr lang="id-ID" altLang="id-ID" sz="1800" dirty="0" smtClean="0"/>
              <a:t>        - Siapa otoritas bedasarkan	- UU Otonomi Daerah No. 22</a:t>
            </a:r>
          </a:p>
          <a:p>
            <a:pPr eaLnBrk="1" hangingPunct="1">
              <a:buFontTx/>
              <a:buNone/>
            </a:pPr>
            <a:r>
              <a:rPr lang="id-ID" altLang="id-ID" sz="1800" dirty="0" smtClean="0"/>
              <a:t>          UU No. 22/1999			  dan peraturan pemerintah</a:t>
            </a:r>
          </a:p>
          <a:p>
            <a:pPr eaLnBrk="1" hangingPunct="1">
              <a:buFontTx/>
              <a:buNone/>
            </a:pPr>
            <a:r>
              <a:rPr lang="id-ID" altLang="id-ID" sz="1800" dirty="0" smtClean="0"/>
              <a:t>						  No. 22/2000, Pemda berhak</a:t>
            </a:r>
          </a:p>
          <a:p>
            <a:pPr eaLnBrk="1" hangingPunct="1">
              <a:buFontTx/>
              <a:buNone/>
            </a:pPr>
            <a:r>
              <a:rPr lang="id-ID" altLang="id-ID" sz="1800" dirty="0" smtClean="0"/>
              <a:t>						  mengatur Frekuensi daerah.</a:t>
            </a:r>
          </a:p>
        </p:txBody>
      </p:sp>
      <p:sp>
        <p:nvSpPr>
          <p:cNvPr id="5120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37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d-ID" sz="2400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  </a:t>
            </a:r>
            <a:r>
              <a:rPr lang="id-ID" sz="2400" b="0" dirty="0" smtClean="0">
                <a:solidFill>
                  <a:schemeClr val="tx1"/>
                </a:solidFill>
              </a:rPr>
              <a:t>2. Televisi Dan Politik</a:t>
            </a:r>
          </a:p>
        </p:txBody>
      </p:sp>
    </p:spTree>
    <p:extLst>
      <p:ext uri="{BB962C8B-B14F-4D97-AF65-F5344CB8AC3E}">
        <p14:creationId xmlns:p14="http://schemas.microsoft.com/office/powerpoint/2010/main" val="3020472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915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49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491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491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491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491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491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4915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4915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4915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5" grpId="0" build="p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Content Placeholder 2"/>
          <p:cNvSpPr>
            <a:spLocks noGrp="1"/>
          </p:cNvSpPr>
          <p:nvPr>
            <p:ph idx="1"/>
          </p:nvPr>
        </p:nvSpPr>
        <p:spPr>
          <a:xfrm>
            <a:off x="457200" y="857250"/>
            <a:ext cx="8686800" cy="5786438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eaLnBrk="1" hangingPunct="1">
              <a:buFontTx/>
              <a:buNone/>
            </a:pPr>
            <a:r>
              <a:rPr lang="id-ID" altLang="id-ID" sz="2400" dirty="0" smtClean="0"/>
              <a:t>     - Menjadi instrumen industri kaspitalisme</a:t>
            </a:r>
          </a:p>
          <a:p>
            <a:pPr eaLnBrk="1" hangingPunct="1">
              <a:buFontTx/>
              <a:buNone/>
            </a:pPr>
            <a:r>
              <a:rPr lang="id-ID" altLang="id-ID" sz="2400" dirty="0" smtClean="0"/>
              <a:t>     - Kurangnya SDM dan Teknologi</a:t>
            </a:r>
          </a:p>
          <a:p>
            <a:pPr eaLnBrk="1" hangingPunct="1">
              <a:buFontTx/>
              <a:buNone/>
            </a:pPr>
            <a:r>
              <a:rPr lang="id-ID" altLang="id-ID" sz="2400" dirty="0" smtClean="0"/>
              <a:t>     - Kalangan rumah Produksi mencangkok format </a:t>
            </a:r>
          </a:p>
          <a:p>
            <a:pPr eaLnBrk="1" hangingPunct="1">
              <a:buFontTx/>
              <a:buNone/>
            </a:pPr>
            <a:r>
              <a:rPr lang="id-ID" altLang="id-ID" sz="2400" dirty="0" smtClean="0"/>
              <a:t>        danlogika cerita asing, pemutaran ulang atau   </a:t>
            </a:r>
          </a:p>
          <a:p>
            <a:pPr eaLnBrk="1" hangingPunct="1">
              <a:buFontTx/>
              <a:buNone/>
            </a:pPr>
            <a:r>
              <a:rPr lang="id-ID" altLang="id-ID" sz="2400" dirty="0" smtClean="0"/>
              <a:t>        daur ulang.</a:t>
            </a:r>
          </a:p>
          <a:p>
            <a:pPr eaLnBrk="1" hangingPunct="1">
              <a:buFontTx/>
              <a:buNone/>
            </a:pPr>
            <a:r>
              <a:rPr lang="id-ID" altLang="id-ID" sz="2400" dirty="0" smtClean="0"/>
              <a:t>     - Serupa tapi tak sama dalam format sinetron, </a:t>
            </a:r>
          </a:p>
          <a:p>
            <a:pPr eaLnBrk="1" hangingPunct="1">
              <a:buFontTx/>
              <a:buNone/>
            </a:pPr>
            <a:r>
              <a:rPr lang="id-ID" altLang="id-ID" sz="2400" dirty="0" smtClean="0"/>
              <a:t>        komedi, kuis, dan acara lainnya.</a:t>
            </a:r>
          </a:p>
          <a:p>
            <a:pPr eaLnBrk="1" hangingPunct="1">
              <a:buFontTx/>
              <a:buNone/>
            </a:pPr>
            <a:r>
              <a:rPr lang="id-ID" altLang="id-ID" sz="2400" dirty="0" smtClean="0"/>
              <a:t>     - Perubahan politik pasca pergantian  </a:t>
            </a:r>
          </a:p>
          <a:p>
            <a:pPr eaLnBrk="1" hangingPunct="1">
              <a:buFontTx/>
              <a:buNone/>
            </a:pPr>
            <a:r>
              <a:rPr lang="id-ID" altLang="id-ID" sz="2400" dirty="0" smtClean="0"/>
              <a:t>        pemrintahan orde baru mei 1988 terjadi </a:t>
            </a:r>
          </a:p>
          <a:p>
            <a:pPr eaLnBrk="1" hangingPunct="1">
              <a:buFontTx/>
              <a:buNone/>
            </a:pPr>
            <a:r>
              <a:rPr lang="id-ID" altLang="id-ID" sz="2400" dirty="0" smtClean="0"/>
              <a:t>        pergeseran media dari State Regulation menuju  </a:t>
            </a:r>
          </a:p>
          <a:p>
            <a:pPr eaLnBrk="1" hangingPunct="1">
              <a:buFontTx/>
              <a:buNone/>
            </a:pPr>
            <a:r>
              <a:rPr lang="id-ID" altLang="id-ID" sz="2400" dirty="0" smtClean="0"/>
              <a:t>        market Regulation.</a:t>
            </a:r>
          </a:p>
          <a:p>
            <a:pPr eaLnBrk="1" hangingPunct="1">
              <a:buFontTx/>
              <a:buNone/>
            </a:pPr>
            <a:r>
              <a:rPr lang="id-ID" altLang="id-ID" sz="2400" dirty="0" smtClean="0"/>
              <a:t>     - Munculnya silang Pemilikan media.</a:t>
            </a:r>
          </a:p>
          <a:p>
            <a:pPr eaLnBrk="1" hangingPunct="1">
              <a:buFontTx/>
              <a:buNone/>
            </a:pPr>
            <a:r>
              <a:rPr lang="id-ID" altLang="id-ID" sz="2400" dirty="0" smtClean="0"/>
              <a:t>	   - Munculnya Televisi Swasta dan Televisi Publik, dan </a:t>
            </a:r>
          </a:p>
          <a:p>
            <a:pPr eaLnBrk="1" hangingPunct="1">
              <a:buFontTx/>
              <a:buNone/>
            </a:pPr>
            <a:r>
              <a:rPr lang="id-ID" altLang="id-ID" sz="2400" dirty="0" smtClean="0"/>
              <a:t>         Televisi Komunitas.</a:t>
            </a:r>
          </a:p>
          <a:p>
            <a:pPr eaLnBrk="1" hangingPunct="1">
              <a:buFontTx/>
              <a:buNone/>
            </a:pPr>
            <a:endParaRPr lang="id-ID" altLang="id-ID" sz="2400" dirty="0" smtClean="0"/>
          </a:p>
        </p:txBody>
      </p:sp>
      <p:sp>
        <p:nvSpPr>
          <p:cNvPr id="5222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37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d-ID" sz="2000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  </a:t>
            </a:r>
            <a:r>
              <a:rPr lang="id-ID" sz="2400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4. Problem Televisi Di Indonesia</a:t>
            </a:r>
          </a:p>
        </p:txBody>
      </p:sp>
    </p:spTree>
    <p:extLst>
      <p:ext uri="{BB962C8B-B14F-4D97-AF65-F5344CB8AC3E}">
        <p14:creationId xmlns:p14="http://schemas.microsoft.com/office/powerpoint/2010/main" val="1077721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017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50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50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501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501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501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501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5017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5017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5017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9" grpId="0" build="p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Content Placeholder 2"/>
          <p:cNvSpPr>
            <a:spLocks noGrp="1"/>
          </p:cNvSpPr>
          <p:nvPr>
            <p:ph idx="1"/>
          </p:nvPr>
        </p:nvSpPr>
        <p:spPr>
          <a:xfrm>
            <a:off x="457200" y="714375"/>
            <a:ext cx="8329613" cy="7072313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 eaLnBrk="1" hangingPunct="1">
              <a:buFontTx/>
              <a:buNone/>
            </a:pPr>
            <a:r>
              <a:rPr lang="id-ID" altLang="id-ID" sz="1800" b="1" dirty="0" smtClean="0"/>
              <a:t> A. Pengertian : (Sobur)</a:t>
            </a:r>
          </a:p>
          <a:p>
            <a:pPr eaLnBrk="1" hangingPunct="1">
              <a:buFontTx/>
              <a:buNone/>
            </a:pPr>
            <a:r>
              <a:rPr lang="id-ID" altLang="id-ID" sz="1800" dirty="0" smtClean="0"/>
              <a:t>      Filsafat  moral yang berkenaan dengan kewajiban-kewajiban pers</a:t>
            </a:r>
          </a:p>
          <a:p>
            <a:pPr eaLnBrk="1" hangingPunct="1">
              <a:buFontTx/>
              <a:buNone/>
            </a:pPr>
            <a:r>
              <a:rPr lang="id-ID" altLang="id-ID" sz="1800" dirty="0" smtClean="0"/>
              <a:t>      dan tentang penilaian pers yang baik dan pers yang buruk.</a:t>
            </a:r>
          </a:p>
          <a:p>
            <a:pPr eaLnBrk="1" hangingPunct="1">
              <a:buFontTx/>
              <a:buNone/>
            </a:pPr>
            <a:r>
              <a:rPr lang="id-ID" altLang="id-ID" sz="1800" b="1" dirty="0" smtClean="0"/>
              <a:t> B. Syarat Etika Komunikasi Massa :</a:t>
            </a:r>
          </a:p>
          <a:p>
            <a:pPr eaLnBrk="1" hangingPunct="1">
              <a:buFontTx/>
              <a:buNone/>
            </a:pPr>
            <a:r>
              <a:rPr lang="id-ID" altLang="id-ID" sz="1800" dirty="0" smtClean="0"/>
              <a:t>     - Pemberitaan yang benar</a:t>
            </a:r>
          </a:p>
          <a:p>
            <a:pPr eaLnBrk="1" hangingPunct="1">
              <a:buFontTx/>
              <a:buNone/>
            </a:pPr>
            <a:r>
              <a:rPr lang="id-ID" altLang="id-ID" sz="1800" dirty="0" smtClean="0"/>
              <a:t>     - Berperan sebagai forum penukaran pendapat, komentar, dan kritik</a:t>
            </a:r>
          </a:p>
          <a:p>
            <a:pPr eaLnBrk="1" hangingPunct="1">
              <a:buFontTx/>
              <a:buNone/>
            </a:pPr>
            <a:r>
              <a:rPr lang="id-ID" altLang="id-ID" sz="1800" dirty="0" smtClean="0"/>
              <a:t>     - Media menyajikan gambaran khas dari setiap kelompok masyrakat</a:t>
            </a:r>
          </a:p>
          <a:p>
            <a:pPr eaLnBrk="1" hangingPunct="1">
              <a:buFontTx/>
              <a:buNone/>
            </a:pPr>
            <a:r>
              <a:rPr lang="id-ID" altLang="id-ID" sz="1800" dirty="0" smtClean="0"/>
              <a:t>     - Media harus selalu menyajikan dan menjelaskan tujuan dan nilai-</a:t>
            </a:r>
          </a:p>
          <a:p>
            <a:pPr eaLnBrk="1" hangingPunct="1">
              <a:buFontTx/>
              <a:buNone/>
            </a:pPr>
            <a:r>
              <a:rPr lang="id-ID" altLang="id-ID" sz="1800" dirty="0" smtClean="0"/>
              <a:t>       nilai masyarakat.</a:t>
            </a:r>
          </a:p>
          <a:p>
            <a:pPr eaLnBrk="1" hangingPunct="1">
              <a:buFontTx/>
              <a:buNone/>
            </a:pPr>
            <a:r>
              <a:rPr lang="id-ID" altLang="id-ID" sz="1800" dirty="0" smtClean="0"/>
              <a:t>     - Media  memberikan akses penuh keberhasilan sumber informasi</a:t>
            </a:r>
          </a:p>
          <a:p>
            <a:pPr eaLnBrk="1" hangingPunct="1">
              <a:buFontTx/>
              <a:buNone/>
            </a:pPr>
            <a:r>
              <a:rPr lang="id-ID" altLang="id-ID" sz="1800" dirty="0" smtClean="0"/>
              <a:t>  menurut  </a:t>
            </a:r>
            <a:r>
              <a:rPr lang="id-ID" altLang="id-ID" sz="1800" b="1" dirty="0" smtClean="0"/>
              <a:t>Shoemaker</a:t>
            </a:r>
            <a:r>
              <a:rPr lang="id-ID" altLang="id-ID" sz="1800" dirty="0" smtClean="0"/>
              <a:t> poin penting dalam etika kom mas, adalah :</a:t>
            </a:r>
          </a:p>
          <a:p>
            <a:pPr eaLnBrk="1" hangingPunct="1">
              <a:buFontTx/>
              <a:buNone/>
            </a:pPr>
            <a:r>
              <a:rPr lang="id-ID" altLang="id-ID" sz="1800" dirty="0" smtClean="0"/>
              <a:t> </a:t>
            </a:r>
            <a:r>
              <a:rPr lang="id-ID" altLang="id-ID" sz="1800" b="1" dirty="0" smtClean="0"/>
              <a:t> - Tanggung Jawab		- Ketepatan dan Obyektif</a:t>
            </a:r>
          </a:p>
          <a:p>
            <a:pPr eaLnBrk="1" hangingPunct="1">
              <a:buFontTx/>
              <a:buNone/>
            </a:pPr>
            <a:r>
              <a:rPr lang="id-ID" altLang="id-ID" sz="1800" b="1" dirty="0" smtClean="0"/>
              <a:t>  - Kebebasan Pers		- Adil untuk semua orang</a:t>
            </a:r>
          </a:p>
          <a:p>
            <a:pPr eaLnBrk="1" hangingPunct="1">
              <a:buFontTx/>
              <a:buNone/>
            </a:pPr>
            <a:r>
              <a:rPr lang="id-ID" altLang="id-ID" sz="1800" b="1" dirty="0" smtClean="0"/>
              <a:t>  - mengabdi pada kepentingan umum.</a:t>
            </a:r>
          </a:p>
          <a:p>
            <a:pPr eaLnBrk="1" hangingPunct="1">
              <a:buFontTx/>
              <a:buNone/>
            </a:pPr>
            <a:r>
              <a:rPr lang="id-ID" altLang="id-ID" sz="1800" b="1" dirty="0" smtClean="0"/>
              <a:t> </a:t>
            </a:r>
            <a:r>
              <a:rPr lang="id-ID" altLang="id-ID" sz="1800" dirty="0" smtClean="0"/>
              <a:t>     </a:t>
            </a:r>
          </a:p>
        </p:txBody>
      </p:sp>
      <p:sp>
        <p:nvSpPr>
          <p:cNvPr id="5325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7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d-ID" sz="2400" b="1" dirty="0" smtClean="0"/>
              <a:t>ETIKA KOMUNIKASI MASSA</a:t>
            </a:r>
          </a:p>
        </p:txBody>
      </p:sp>
    </p:spTree>
    <p:extLst>
      <p:ext uri="{BB962C8B-B14F-4D97-AF65-F5344CB8AC3E}">
        <p14:creationId xmlns:p14="http://schemas.microsoft.com/office/powerpoint/2010/main" val="1392838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120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51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51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512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512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512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512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512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5120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5120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5120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5120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3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781050" y="333375"/>
            <a:ext cx="8362950" cy="6310313"/>
          </a:xfrm>
          <a:solidFill>
            <a:schemeClr val="bg2">
              <a:lumMod val="90000"/>
            </a:schemeClr>
          </a:solidFill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id-ID" sz="2000" b="1" dirty="0" smtClean="0"/>
              <a:t>3. Zaman </a:t>
            </a:r>
            <a:r>
              <a:rPr lang="en-US" altLang="id-ID" sz="2000" b="1" dirty="0" err="1" smtClean="0"/>
              <a:t>Tulisan</a:t>
            </a:r>
            <a:r>
              <a:rPr lang="en-US" altLang="id-ID" sz="2000" b="1" dirty="0" smtClean="0"/>
              <a:t> ( 500 SM).</a:t>
            </a:r>
            <a:r>
              <a:rPr lang="en-US" altLang="id-ID" sz="2000" dirty="0" smtClean="0"/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id-ID" sz="2000" dirty="0" smtClean="0"/>
              <a:t>	</a:t>
            </a:r>
            <a:r>
              <a:rPr lang="en-US" altLang="id-ID" sz="2400" dirty="0" smtClean="0"/>
              <a:t>- Bahasa </a:t>
            </a:r>
            <a:r>
              <a:rPr lang="en-US" altLang="id-ID" sz="2400" dirty="0" err="1" smtClean="0"/>
              <a:t>lisan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didukung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dengan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tulisan</a:t>
            </a:r>
            <a:r>
              <a:rPr lang="en-US" altLang="id-ID" sz="2400" dirty="0" smtClean="0"/>
              <a:t>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id-ID" sz="2400" dirty="0" smtClean="0"/>
              <a:t>	- </a:t>
            </a:r>
            <a:r>
              <a:rPr lang="en-US" altLang="id-ID" sz="2400" dirty="0" err="1" smtClean="0"/>
              <a:t>Sejarah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tulisan</a:t>
            </a:r>
            <a:r>
              <a:rPr lang="en-US" altLang="id-ID" sz="2400" dirty="0" smtClean="0"/>
              <a:t>---- proses </a:t>
            </a:r>
            <a:r>
              <a:rPr lang="en-US" altLang="id-ID" sz="2400" dirty="0" err="1" smtClean="0"/>
              <a:t>pergantian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dari</a:t>
            </a:r>
            <a:endParaRPr lang="en-US" altLang="id-ID" sz="24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id-ID" sz="2400" dirty="0" smtClean="0"/>
              <a:t>	  </a:t>
            </a:r>
            <a:r>
              <a:rPr lang="en-US" altLang="id-ID" sz="2400" dirty="0" err="1" smtClean="0"/>
              <a:t>gambaran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piktografi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ke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sistem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fonetis</a:t>
            </a:r>
            <a:r>
              <a:rPr lang="en-US" altLang="id-ID" sz="2400" dirty="0" smtClean="0"/>
              <a:t>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id-ID" sz="2400" dirty="0" smtClean="0"/>
              <a:t>	- Era proses </a:t>
            </a:r>
            <a:r>
              <a:rPr lang="en-US" altLang="id-ID" sz="2400" dirty="0" err="1" smtClean="0"/>
              <a:t>awal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dalam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usahanya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merekam</a:t>
            </a:r>
            <a:r>
              <a:rPr lang="en-US" altLang="id-ID" sz="2400" dirty="0" smtClean="0"/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id-ID" sz="2400" dirty="0" smtClean="0"/>
              <a:t>	  </a:t>
            </a:r>
            <a:r>
              <a:rPr lang="en-US" altLang="id-ID" sz="2400" dirty="0" err="1" smtClean="0"/>
              <a:t>informasi</a:t>
            </a:r>
            <a:r>
              <a:rPr lang="en-US" altLang="id-ID" sz="2400" dirty="0" smtClean="0"/>
              <a:t> dg </a:t>
            </a:r>
            <a:r>
              <a:rPr lang="en-US" altLang="id-ID" sz="2400" dirty="0" err="1" smtClean="0"/>
              <a:t>lukisan</a:t>
            </a:r>
            <a:r>
              <a:rPr lang="en-US" altLang="id-ID" sz="2400" dirty="0" smtClean="0"/>
              <a:t>/</a:t>
            </a:r>
            <a:r>
              <a:rPr lang="en-US" altLang="id-ID" sz="2400" dirty="0" err="1" smtClean="0"/>
              <a:t>gambar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gagasan</a:t>
            </a:r>
            <a:r>
              <a:rPr lang="en-US" altLang="id-ID" sz="2400" dirty="0" smtClean="0"/>
              <a:t>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id-ID" sz="2400" dirty="0" smtClean="0"/>
              <a:t>	- </a:t>
            </a:r>
            <a:r>
              <a:rPr lang="en-US" altLang="id-ID" sz="2400" dirty="0" err="1" smtClean="0"/>
              <a:t>Prasasti</a:t>
            </a:r>
            <a:r>
              <a:rPr lang="en-US" altLang="id-ID" sz="2400" dirty="0" smtClean="0"/>
              <a:t> di </a:t>
            </a:r>
            <a:r>
              <a:rPr lang="en-US" altLang="id-ID" sz="2400" dirty="0" err="1" smtClean="0"/>
              <a:t>kota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kuno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Mesir</a:t>
            </a:r>
            <a:r>
              <a:rPr lang="en-US" altLang="id-ID" sz="2400" dirty="0" smtClean="0"/>
              <a:t> --- </a:t>
            </a:r>
            <a:r>
              <a:rPr lang="en-US" altLang="id-ID" sz="2400" dirty="0" err="1" smtClean="0"/>
              <a:t>ditemukan</a:t>
            </a:r>
            <a:r>
              <a:rPr lang="en-US" altLang="id-ID" sz="2400" dirty="0" smtClean="0"/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id-ID" sz="2400" dirty="0" smtClean="0"/>
              <a:t>	  </a:t>
            </a:r>
            <a:r>
              <a:rPr lang="en-US" altLang="id-ID" sz="2400" dirty="0" err="1" smtClean="0"/>
              <a:t>sudah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ada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standarisasi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makna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peran</a:t>
            </a:r>
            <a:r>
              <a:rPr lang="en-US" altLang="id-ID" sz="2400" dirty="0" smtClean="0"/>
              <a:t>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id-ID" sz="2400" dirty="0" smtClean="0"/>
              <a:t>	- </a:t>
            </a:r>
            <a:r>
              <a:rPr lang="en-US" altLang="id-ID" sz="2400" dirty="0" err="1" smtClean="0"/>
              <a:t>Mesir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sebagai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penemu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pertama</a:t>
            </a:r>
            <a:r>
              <a:rPr lang="en-US" altLang="id-ID" sz="2400" dirty="0" smtClean="0"/>
              <a:t> – </a:t>
            </a:r>
            <a:r>
              <a:rPr lang="en-US" altLang="id-ID" sz="2400" dirty="0" err="1" smtClean="0"/>
              <a:t>glyps</a:t>
            </a:r>
            <a:r>
              <a:rPr lang="en-US" altLang="id-ID" sz="2400" dirty="0" smtClean="0"/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id-ID" sz="2400" dirty="0" smtClean="0"/>
              <a:t>	  </a:t>
            </a:r>
            <a:r>
              <a:rPr lang="en-US" altLang="id-ID" sz="2400" dirty="0" err="1" smtClean="0"/>
              <a:t>atau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karakter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simbol</a:t>
            </a:r>
            <a:r>
              <a:rPr lang="en-US" altLang="id-ID" sz="2400" dirty="0" smtClean="0"/>
              <a:t>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id-ID" sz="2400" dirty="0" smtClean="0"/>
              <a:t>	- </a:t>
            </a:r>
            <a:r>
              <a:rPr lang="en-US" altLang="id-ID" sz="2400" dirty="0" err="1" smtClean="0"/>
              <a:t>Sumeria</a:t>
            </a:r>
            <a:r>
              <a:rPr lang="en-US" altLang="id-ID" sz="2400" dirty="0" smtClean="0"/>
              <a:t>, </a:t>
            </a:r>
            <a:r>
              <a:rPr lang="en-US" altLang="id-ID" sz="2400" dirty="0" err="1" smtClean="0"/>
              <a:t>membuat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pucuk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tongkat</a:t>
            </a:r>
            <a:r>
              <a:rPr lang="en-US" altLang="id-ID" sz="2400" dirty="0" smtClean="0"/>
              <a:t> yang  </a:t>
            </a:r>
            <a:r>
              <a:rPr lang="en-US" altLang="id-ID" sz="2400" dirty="0" err="1" smtClean="0"/>
              <a:t>dirun</a:t>
            </a:r>
            <a:r>
              <a:rPr lang="en-US" altLang="id-ID" sz="2400" dirty="0" smtClean="0"/>
              <a:t>-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id-ID" sz="2400" dirty="0" smtClean="0"/>
              <a:t>	  </a:t>
            </a:r>
            <a:r>
              <a:rPr lang="en-US" altLang="id-ID" sz="2400" dirty="0" err="1" smtClean="0"/>
              <a:t>cingkan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kedalam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bentuk</a:t>
            </a:r>
            <a:r>
              <a:rPr lang="en-US" altLang="id-ID" sz="2400" dirty="0" smtClean="0"/>
              <a:t> yang </a:t>
            </a:r>
            <a:r>
              <a:rPr lang="en-US" altLang="id-ID" sz="2400" dirty="0" err="1" smtClean="0"/>
              <a:t>pecah</a:t>
            </a:r>
            <a:r>
              <a:rPr lang="en-US" altLang="id-ID" sz="2400" dirty="0" smtClean="0"/>
              <a:t>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id-ID" sz="2400" dirty="0" smtClean="0"/>
              <a:t>	- </a:t>
            </a:r>
            <a:r>
              <a:rPr lang="en-US" altLang="id-ID" sz="2400" dirty="0" err="1" smtClean="0"/>
              <a:t>Tulisan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Alpabet</a:t>
            </a:r>
            <a:r>
              <a:rPr lang="en-US" altLang="id-ID" sz="2400" dirty="0" smtClean="0"/>
              <a:t>, </a:t>
            </a:r>
            <a:r>
              <a:rPr lang="en-US" altLang="id-ID" sz="2400" dirty="0" err="1" smtClean="0"/>
              <a:t>Negeri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Yunani</a:t>
            </a:r>
            <a:r>
              <a:rPr lang="en-US" altLang="id-ID" sz="2400" dirty="0" smtClean="0"/>
              <a:t>, </a:t>
            </a:r>
            <a:r>
              <a:rPr lang="en-US" altLang="id-ID" sz="2400" dirty="0" err="1" smtClean="0"/>
              <a:t>muncul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gagasan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guna</a:t>
            </a:r>
            <a:endParaRPr lang="en-US" altLang="id-ID" sz="24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id-ID" sz="2400" dirty="0" smtClean="0"/>
              <a:t>	  </a:t>
            </a:r>
            <a:r>
              <a:rPr lang="en-US" altLang="id-ID" sz="2400" dirty="0" err="1" smtClean="0"/>
              <a:t>kan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simbol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konsonan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danvokal</a:t>
            </a:r>
            <a:r>
              <a:rPr lang="en-US" altLang="id-ID" sz="2400" dirty="0" smtClean="0"/>
              <a:t>– </a:t>
            </a:r>
            <a:r>
              <a:rPr lang="en-US" altLang="id-ID" sz="2400" dirty="0" err="1" smtClean="0"/>
              <a:t>suku</a:t>
            </a:r>
            <a:r>
              <a:rPr lang="en-US" altLang="id-ID" sz="2400" dirty="0" smtClean="0"/>
              <a:t> kata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id-ID" sz="2400" dirty="0" smtClean="0"/>
              <a:t>	- </a:t>
            </a:r>
            <a:r>
              <a:rPr lang="en-US" altLang="id-ID" sz="2400" dirty="0" err="1" smtClean="0"/>
              <a:t>Perubahan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menulis</a:t>
            </a:r>
            <a:r>
              <a:rPr lang="en-US" altLang="id-ID" sz="2400" dirty="0" smtClean="0"/>
              <a:t> di </a:t>
            </a:r>
            <a:r>
              <a:rPr lang="en-US" altLang="id-ID" sz="2400" dirty="0" err="1" smtClean="0"/>
              <a:t>batu</a:t>
            </a:r>
            <a:r>
              <a:rPr lang="en-US" altLang="id-ID" sz="2400" dirty="0" smtClean="0"/>
              <a:t>– </a:t>
            </a:r>
            <a:r>
              <a:rPr lang="en-US" altLang="id-ID" sz="2400" dirty="0" err="1" smtClean="0"/>
              <a:t>ke</a:t>
            </a:r>
            <a:r>
              <a:rPr lang="en-US" altLang="id-ID" sz="2400" dirty="0" smtClean="0"/>
              <a:t> media </a:t>
            </a:r>
            <a:r>
              <a:rPr lang="en-US" altLang="id-ID" sz="2400" dirty="0" err="1" smtClean="0"/>
              <a:t>pertama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menggu</a:t>
            </a:r>
            <a:endParaRPr lang="en-US" altLang="id-ID" sz="24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id-ID" sz="2400" dirty="0" smtClean="0"/>
              <a:t>	  </a:t>
            </a:r>
            <a:r>
              <a:rPr lang="en-US" altLang="id-ID" sz="2400" dirty="0" err="1" smtClean="0"/>
              <a:t>nakan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kertas</a:t>
            </a:r>
            <a:r>
              <a:rPr lang="en-US" altLang="id-ID" sz="2400" dirty="0" smtClean="0"/>
              <a:t> Papyrus, yang </a:t>
            </a:r>
            <a:r>
              <a:rPr lang="en-US" altLang="id-ID" sz="2400" dirty="0" err="1" smtClean="0"/>
              <a:t>ditemukan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Mesir</a:t>
            </a:r>
            <a:r>
              <a:rPr lang="en-US" altLang="id-ID" sz="24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35986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17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71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717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717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717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717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500"/>
                                        <p:tgtEl>
                                          <p:spTgt spid="717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 animBg="1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Content Placeholder 1"/>
          <p:cNvSpPr>
            <a:spLocks noGrp="1"/>
          </p:cNvSpPr>
          <p:nvPr>
            <p:ph idx="1"/>
          </p:nvPr>
        </p:nvSpPr>
        <p:spPr>
          <a:xfrm>
            <a:off x="258711" y="788252"/>
            <a:ext cx="8428089" cy="5786437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>
              <a:buFont typeface="Wingdings 3" panose="05040102010807070707" pitchFamily="18" charset="2"/>
              <a:buNone/>
            </a:pPr>
            <a:r>
              <a:rPr lang="id-ID" altLang="id-ID" sz="2000" dirty="0" smtClean="0"/>
              <a:t>   -  Orang yang terlibat dalam kom. Mas harus bertanggung jawab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000" dirty="0" smtClean="0"/>
              <a:t>       dalam memberitakan sesuatu.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000" dirty="0" smtClean="0"/>
              <a:t>   - jika berita berdampak negatif siap bertanggungjawab di 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000" dirty="0" smtClean="0"/>
              <a:t>      pengadilan.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000" dirty="0" smtClean="0"/>
              <a:t>   - Media tidak bisa seenaknya dalam memberitakan informasinya.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000" b="1" dirty="0" smtClean="0"/>
              <a:t>2. Kebebasab Pers.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000" dirty="0" smtClean="0"/>
              <a:t>    - Adanya kebebasan yang bertanggungjawab.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000" dirty="0" smtClean="0"/>
              <a:t>    - Tidak ada pengekangan apapun terhadap kebebasan pers dari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000" dirty="0" smtClean="0"/>
              <a:t>       pemerintah.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000" dirty="0" smtClean="0"/>
              <a:t>    - Umumnya kurang bisa diwujudkan di negara berkembang atau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000" dirty="0" smtClean="0"/>
              <a:t>       pada negara yang menganut sistem pemerintah yang   tidak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000" dirty="0" smtClean="0"/>
              <a:t>       demokratis.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000" dirty="0" smtClean="0"/>
              <a:t>3.</a:t>
            </a:r>
            <a:r>
              <a:rPr lang="id-ID" altLang="id-ID" sz="2000" b="1" dirty="0" smtClean="0"/>
              <a:t> mengabdi pada kepentingan umum.</a:t>
            </a:r>
            <a:r>
              <a:rPr lang="id-ID" altLang="id-ID" sz="2000" dirty="0" smtClean="0"/>
              <a:t> 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000" dirty="0" smtClean="0"/>
              <a:t>    - Jurnalis harus bebas dri kepentingan pribadi.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000" dirty="0" smtClean="0"/>
              <a:t>    - hadiah, perlakuan istimewa akan mempengaruhi kerja jurnalis.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000" dirty="0" smtClean="0"/>
              <a:t>    - keterlibatan politik bagi jurnalis perlu dihindari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85750" y="274638"/>
            <a:ext cx="8401050" cy="511156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 algn="l">
              <a:defRPr/>
            </a:pPr>
            <a:r>
              <a:rPr lang="id-ID" sz="2400" dirty="0" smtClean="0"/>
              <a:t>1. Tanggung Jawab</a:t>
            </a:r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4275381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673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67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167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167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167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167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167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167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167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167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11673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11673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11673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11673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11673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11673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8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500"/>
                                        <p:tgtEl>
                                          <p:spTgt spid="116738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38" grpId="0" build="p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Content Placeholder 1"/>
          <p:cNvSpPr>
            <a:spLocks noGrp="1"/>
          </p:cNvSpPr>
          <p:nvPr>
            <p:ph idx="1"/>
          </p:nvPr>
        </p:nvSpPr>
        <p:spPr>
          <a:xfrm>
            <a:off x="457200" y="857250"/>
            <a:ext cx="8686800" cy="600075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>
              <a:buFont typeface="Wingdings 3" panose="05040102010807070707" pitchFamily="18" charset="2"/>
              <a:buNone/>
            </a:pPr>
            <a:r>
              <a:rPr lang="id-ID" altLang="id-ID" dirty="0" smtClean="0"/>
              <a:t>  </a:t>
            </a:r>
            <a:r>
              <a:rPr lang="id-ID" altLang="id-ID" sz="2000" dirty="0" smtClean="0"/>
              <a:t>- Mencari berita yang melayani kepentingan publik.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000" dirty="0" smtClean="0"/>
              <a:t>   - melaksanakan kode etik kewartawanan dalam menyimpan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000" dirty="0" smtClean="0"/>
              <a:t>      rahasia sumber berita.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000" dirty="0" smtClean="0"/>
              <a:t>   - Menghindari adanya plagiat.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000" dirty="0" smtClean="0"/>
              <a:t>4. </a:t>
            </a:r>
            <a:r>
              <a:rPr lang="id-ID" altLang="id-ID" sz="2000" b="1" dirty="0" smtClean="0"/>
              <a:t>Ketepatan dan Obyektif. 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000" b="1" dirty="0" smtClean="0"/>
              <a:t>    </a:t>
            </a:r>
            <a:r>
              <a:rPr lang="id-ID" altLang="id-ID" sz="2000" dirty="0" smtClean="0"/>
              <a:t>- Kebenaran adalah tujuan utama.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000" dirty="0" smtClean="0"/>
              <a:t>    - Obyektivitas dalam pelaporan berita bertujuan untuk publik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000" dirty="0" smtClean="0"/>
              <a:t>       yang tidak berat sebelah.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000" dirty="0" smtClean="0"/>
              <a:t>    - tiada maaf bagi wartawan yang melakukan ketidakakuratan.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000" dirty="0" smtClean="0"/>
              <a:t>    - berita harus sesuai dengan isi yang diberitakan.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000" dirty="0" smtClean="0"/>
              <a:t>    - bagi reporter harus mampu membedakan mana laporan berita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000" dirty="0" smtClean="0"/>
              <a:t>       dan mana opini dirinya.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000" dirty="0" smtClean="0"/>
              <a:t>    - editorial yang cenderung subyektif harus membela golongan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000" dirty="0" smtClean="0"/>
              <a:t>       tertentu.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000" dirty="0" smtClean="0"/>
              <a:t>    - Artikel khusus atau semua bentuk penyajian yang isiny berupa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000" dirty="0" smtClean="0"/>
              <a:t>      pembelaan atau kesimpulan sendiri penulisnya, harus menye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000" dirty="0" smtClean="0"/>
              <a:t>      butkan nama dan identitas dirinya.</a:t>
            </a:r>
          </a:p>
          <a:p>
            <a:pPr>
              <a:buFont typeface="Wingdings 3" panose="05040102010807070707" pitchFamily="18" charset="2"/>
              <a:buNone/>
            </a:pPr>
            <a:endParaRPr lang="id-ID" altLang="id-ID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14290"/>
            <a:ext cx="8686800" cy="785818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 algn="l">
              <a:defRPr/>
            </a:pPr>
            <a:r>
              <a:rPr lang="id-ID" sz="2000" dirty="0" smtClean="0"/>
              <a:t>    - Tidak menyiarkan sumber berita individu jika tidak memiliki</a:t>
            </a:r>
            <a:br>
              <a:rPr lang="id-ID" sz="2000" dirty="0" smtClean="0"/>
            </a:br>
            <a:r>
              <a:rPr lang="id-ID" sz="2000" dirty="0" smtClean="0"/>
              <a:t>       nilai berita .</a:t>
            </a:r>
            <a:endParaRPr lang="id-ID" sz="2000" dirty="0"/>
          </a:p>
        </p:txBody>
      </p:sp>
    </p:spTree>
    <p:extLst>
      <p:ext uri="{BB962C8B-B14F-4D97-AF65-F5344CB8AC3E}">
        <p14:creationId xmlns:p14="http://schemas.microsoft.com/office/powerpoint/2010/main" val="539470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776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77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177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177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177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177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177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177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177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177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11776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11776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11776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11776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11776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11776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500"/>
                                        <p:tgtEl>
                                          <p:spTgt spid="11776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2" dur="500"/>
                                        <p:tgtEl>
                                          <p:spTgt spid="11776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62" grpId="0" build="p" animBg="1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Content Placeholder 1"/>
          <p:cNvSpPr>
            <a:spLocks noGrp="1"/>
          </p:cNvSpPr>
          <p:nvPr>
            <p:ph idx="1"/>
          </p:nvPr>
        </p:nvSpPr>
        <p:spPr>
          <a:xfrm>
            <a:off x="467032" y="852948"/>
            <a:ext cx="8219768" cy="5364162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2500"/>
          </a:bodyPr>
          <a:lstStyle/>
          <a:p>
            <a:pPr>
              <a:buFont typeface="Wingdings 3" panose="05040102010807070707" pitchFamily="18" charset="2"/>
              <a:buNone/>
            </a:pPr>
            <a:r>
              <a:rPr lang="id-ID" altLang="id-ID" sz="2000" dirty="0" smtClean="0"/>
              <a:t>   </a:t>
            </a:r>
            <a:r>
              <a:rPr lang="id-ID" altLang="id-ID" sz="2400" b="1" dirty="0" smtClean="0"/>
              <a:t>- media berita harus melawan campur tangan  individu dalam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400" b="1" dirty="0" smtClean="0"/>
              <a:t>      medianya.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400" b="1" dirty="0" smtClean="0"/>
              <a:t>   - Media tidak boleh menjadi “kaki tangan” pihak tertentu yang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400" b="1" dirty="0" smtClean="0"/>
              <a:t>      akan mempengaruhi proses pemberitaannya.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400" b="1" dirty="0" smtClean="0"/>
              <a:t>   - media mempunyai tanggung jawab membuat koreksi lengkap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400" b="1" dirty="0" smtClean="0"/>
              <a:t>      dan tepat jika terjadi ketidaksengajaan kesalahan yng dibuat.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400" b="1" dirty="0" smtClean="0"/>
              <a:t>   - Wartawan bertanggungjawabatas laporan beritanyapada publik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400" b="1" dirty="0" smtClean="0"/>
              <a:t>   - media tidak perlu melakukan tuduhan yang bertubi-tubi pad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400" b="1" dirty="0" smtClean="0"/>
              <a:t>      seseorang atas kesalahan tanpa memberi kesempatan pembe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400" b="1" dirty="0" smtClean="0"/>
              <a:t>      laan dan tanggapan.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400" b="1" dirty="0" smtClean="0"/>
              <a:t>  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94071" y="381000"/>
            <a:ext cx="8229600" cy="563562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 algn="l">
              <a:defRPr/>
            </a:pPr>
            <a:r>
              <a:rPr lang="id-ID" sz="2000" b="1" dirty="0" smtClean="0"/>
              <a:t> 5. Adil untuk semua orang</a:t>
            </a:r>
            <a:endParaRPr lang="id-ID" sz="2000" b="1" dirty="0"/>
          </a:p>
        </p:txBody>
      </p:sp>
    </p:spTree>
    <p:extLst>
      <p:ext uri="{BB962C8B-B14F-4D97-AF65-F5344CB8AC3E}">
        <p14:creationId xmlns:p14="http://schemas.microsoft.com/office/powerpoint/2010/main" val="1928765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878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87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187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187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187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187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187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187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187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1878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11878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11878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786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0"/>
            <a:ext cx="8291513" cy="6705600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marL="265176" indent="-265176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sz="2400" b="1" dirty="0" smtClean="0"/>
              <a:t>4. </a:t>
            </a:r>
            <a:r>
              <a:rPr lang="id-ID" sz="2400" b="1" dirty="0" smtClean="0"/>
              <a:t> </a:t>
            </a:r>
            <a:r>
              <a:rPr lang="en-US" sz="2400" b="1" dirty="0" smtClean="0"/>
              <a:t>Zaman </a:t>
            </a:r>
            <a:r>
              <a:rPr lang="en-US" sz="2400" b="1" dirty="0" err="1" smtClean="0"/>
              <a:t>Cetak</a:t>
            </a:r>
            <a:r>
              <a:rPr lang="en-US" sz="2400" dirty="0" smtClean="0"/>
              <a:t> </a:t>
            </a:r>
          </a:p>
          <a:p>
            <a:pPr marL="265176" indent="-265176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sz="2400" dirty="0" smtClean="0"/>
              <a:t>	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tahun</a:t>
            </a:r>
            <a:r>
              <a:rPr lang="en-US" sz="2400" dirty="0" smtClean="0"/>
              <a:t> 1455 J. Gutenberg </a:t>
            </a:r>
            <a:r>
              <a:rPr lang="en-US" sz="2400" dirty="0" err="1" smtClean="0"/>
              <a:t>memperkenalkan</a:t>
            </a:r>
            <a:r>
              <a:rPr lang="en-US" sz="2400" dirty="0" smtClean="0"/>
              <a:t> </a:t>
            </a:r>
            <a:r>
              <a:rPr lang="en-US" sz="2400" dirty="0" err="1" smtClean="0"/>
              <a:t>perihal</a:t>
            </a:r>
            <a:r>
              <a:rPr lang="en-US" sz="2400" dirty="0" smtClean="0"/>
              <a:t> </a:t>
            </a:r>
            <a:r>
              <a:rPr lang="en-US" sz="2400" dirty="0" err="1" smtClean="0"/>
              <a:t>cetak</a:t>
            </a:r>
            <a:r>
              <a:rPr lang="en-US" sz="2400" dirty="0" smtClean="0"/>
              <a:t> </a:t>
            </a:r>
            <a:r>
              <a:rPr lang="en-US" sz="2400" dirty="0" err="1" smtClean="0"/>
              <a:t>mencetak</a:t>
            </a:r>
            <a:r>
              <a:rPr lang="en-US" sz="2400" dirty="0" smtClean="0"/>
              <a:t> </a:t>
            </a:r>
          </a:p>
          <a:p>
            <a:pPr marL="265176" indent="-265176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sz="2400" dirty="0" smtClean="0"/>
              <a:t>	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membuat</a:t>
            </a:r>
            <a:r>
              <a:rPr lang="en-US" sz="2400" dirty="0" smtClean="0"/>
              <a:t> </a:t>
            </a:r>
            <a:r>
              <a:rPr lang="en-US" sz="2400" dirty="0" err="1" smtClean="0"/>
              <a:t>mesin</a:t>
            </a:r>
            <a:r>
              <a:rPr lang="en-US" sz="2400" dirty="0" smtClean="0"/>
              <a:t> </a:t>
            </a:r>
            <a:r>
              <a:rPr lang="en-US" sz="2400" dirty="0" err="1" smtClean="0"/>
              <a:t>baja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masing-masing</a:t>
            </a:r>
            <a:r>
              <a:rPr lang="en-US" sz="2400" dirty="0" smtClean="0"/>
              <a:t> </a:t>
            </a:r>
            <a:r>
              <a:rPr lang="en-US" sz="2400" dirty="0" err="1" smtClean="0"/>
              <a:t>huruf.Cetakan</a:t>
            </a:r>
            <a:r>
              <a:rPr lang="en-US" sz="2400" dirty="0" smtClean="0"/>
              <a:t> I </a:t>
            </a:r>
            <a:r>
              <a:rPr lang="en-US" sz="2400" dirty="0" err="1" smtClean="0"/>
              <a:t>Injil</a:t>
            </a:r>
            <a:r>
              <a:rPr lang="en-US" sz="2400" dirty="0" smtClean="0"/>
              <a:t>,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merupakan</a:t>
            </a:r>
            <a:r>
              <a:rPr lang="en-US" sz="2400" dirty="0" smtClean="0"/>
              <a:t> </a:t>
            </a:r>
            <a:r>
              <a:rPr lang="en-US" sz="2400" dirty="0" err="1" smtClean="0"/>
              <a:t>babak</a:t>
            </a:r>
            <a:r>
              <a:rPr lang="en-US" sz="2400" dirty="0" smtClean="0"/>
              <a:t> </a:t>
            </a:r>
            <a:r>
              <a:rPr lang="en-US" sz="2400" dirty="0" err="1" smtClean="0"/>
              <a:t>awal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munculnya</a:t>
            </a:r>
            <a:r>
              <a:rPr lang="en-US" sz="2400" dirty="0" smtClean="0"/>
              <a:t> </a:t>
            </a:r>
            <a:r>
              <a:rPr lang="en-US" sz="2400" dirty="0" err="1" smtClean="0"/>
              <a:t>Kom</a:t>
            </a:r>
            <a:r>
              <a:rPr lang="en-US" sz="2400" dirty="0" smtClean="0"/>
              <a:t> Massa. </a:t>
            </a:r>
          </a:p>
          <a:p>
            <a:pPr marL="265176" indent="-265176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sz="2400" dirty="0" smtClean="0"/>
              <a:t>   </a:t>
            </a:r>
            <a:r>
              <a:rPr lang="en-US" sz="2400" b="1" dirty="0" smtClean="0"/>
              <a:t>Melvin D. Fleur </a:t>
            </a:r>
            <a:r>
              <a:rPr lang="en-US" sz="2400" b="1" dirty="0" err="1" smtClean="0"/>
              <a:t>dan</a:t>
            </a:r>
            <a:r>
              <a:rPr lang="en-US" sz="2400" b="1" dirty="0" smtClean="0"/>
              <a:t> Sandra,</a:t>
            </a:r>
            <a:r>
              <a:rPr lang="en-US" sz="2400" dirty="0" smtClean="0"/>
              <a:t> </a:t>
            </a:r>
          </a:p>
          <a:p>
            <a:pPr marL="265176" indent="-265176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id-ID" sz="2400" dirty="0" smtClean="0"/>
              <a:t>   </a:t>
            </a:r>
            <a:r>
              <a:rPr lang="en-US" sz="2400" dirty="0" err="1" smtClean="0"/>
              <a:t>hal</a:t>
            </a:r>
            <a:r>
              <a:rPr lang="en-US" sz="2400" dirty="0" smtClean="0"/>
              <a:t> </a:t>
            </a:r>
            <a:r>
              <a:rPr lang="en-US" sz="2400" dirty="0" err="1" smtClean="0"/>
              <a:t>penting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era </a:t>
            </a:r>
            <a:r>
              <a:rPr lang="en-US" sz="2400" dirty="0" err="1" smtClean="0"/>
              <a:t>ini</a:t>
            </a:r>
            <a:r>
              <a:rPr lang="en-US" sz="2400" dirty="0" smtClean="0"/>
              <a:t> : </a:t>
            </a:r>
          </a:p>
          <a:p>
            <a:pPr marL="265176" indent="-265176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id-ID" sz="2400" dirty="0" smtClean="0"/>
              <a:t>   </a:t>
            </a:r>
            <a:r>
              <a:rPr lang="en-US" sz="2400" dirty="0" smtClean="0"/>
              <a:t>- Media </a:t>
            </a:r>
            <a:r>
              <a:rPr lang="en-US" sz="2400" dirty="0" err="1" smtClean="0"/>
              <a:t>surat</a:t>
            </a:r>
            <a:r>
              <a:rPr lang="en-US" sz="2400" dirty="0" smtClean="0"/>
              <a:t> </a:t>
            </a:r>
            <a:r>
              <a:rPr lang="en-US" sz="2400" dirty="0" err="1" smtClean="0"/>
              <a:t>kabar</a:t>
            </a:r>
            <a:r>
              <a:rPr lang="en-US" sz="2400" dirty="0" smtClean="0"/>
              <a:t> </a:t>
            </a:r>
            <a:r>
              <a:rPr lang="en-US" sz="2400" dirty="0" err="1" smtClean="0"/>
              <a:t>bisa</a:t>
            </a:r>
            <a:r>
              <a:rPr lang="en-US" sz="2400" dirty="0" smtClean="0"/>
              <a:t> </a:t>
            </a:r>
            <a:r>
              <a:rPr lang="en-US" sz="2400" dirty="0" err="1" smtClean="0"/>
              <a:t>muncul</a:t>
            </a:r>
            <a:r>
              <a:rPr lang="en-US" sz="2400" dirty="0" smtClean="0"/>
              <a:t> </a:t>
            </a:r>
            <a:r>
              <a:rPr lang="en-US" sz="2400" dirty="0" err="1" smtClean="0"/>
              <a:t>setelah</a:t>
            </a:r>
            <a:r>
              <a:rPr lang="en-US" sz="2400" dirty="0" smtClean="0"/>
              <a:t> </a:t>
            </a:r>
            <a:r>
              <a:rPr lang="en-US" sz="2400" dirty="0" err="1" smtClean="0"/>
              <a:t>seperangkat</a:t>
            </a:r>
            <a:r>
              <a:rPr lang="en-US" sz="2400" dirty="0" smtClean="0"/>
              <a:t> </a:t>
            </a:r>
            <a:r>
              <a:rPr lang="en-US" sz="2400" dirty="0" err="1" smtClean="0"/>
              <a:t>kompleksitas</a:t>
            </a:r>
            <a:r>
              <a:rPr lang="en-US" sz="2400" dirty="0" smtClean="0"/>
              <a:t> </a:t>
            </a:r>
            <a:r>
              <a:rPr lang="id-ID" sz="2400" dirty="0" smtClean="0"/>
              <a:t>   </a:t>
            </a:r>
            <a:r>
              <a:rPr lang="en-US" sz="2400" dirty="0" err="1" smtClean="0"/>
              <a:t>elemen</a:t>
            </a:r>
            <a:r>
              <a:rPr lang="en-US" sz="2400" dirty="0" smtClean="0"/>
              <a:t> </a:t>
            </a:r>
            <a:r>
              <a:rPr lang="en-US" sz="2400" dirty="0" err="1" smtClean="0"/>
              <a:t>budaya</a:t>
            </a:r>
            <a:r>
              <a:rPr lang="en-US" sz="2400" dirty="0" smtClean="0"/>
              <a:t>  </a:t>
            </a:r>
            <a:r>
              <a:rPr lang="en-US" sz="2400" dirty="0" err="1" smtClean="0"/>
              <a:t>muncul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berkembang</a:t>
            </a:r>
            <a:r>
              <a:rPr lang="en-US" sz="2400" dirty="0" smtClean="0"/>
              <a:t> di </a:t>
            </a:r>
            <a:r>
              <a:rPr lang="en-US" sz="2400" dirty="0" err="1" smtClean="0"/>
              <a:t>masyarakat</a:t>
            </a:r>
            <a:r>
              <a:rPr lang="en-US" sz="2400" dirty="0" smtClean="0"/>
              <a:t>. </a:t>
            </a:r>
          </a:p>
          <a:p>
            <a:pPr marL="265176" indent="-265176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id-ID" sz="2400" dirty="0" smtClean="0"/>
              <a:t>   </a:t>
            </a:r>
            <a:r>
              <a:rPr lang="en-US" sz="2400" dirty="0" smtClean="0"/>
              <a:t>- </a:t>
            </a:r>
            <a:r>
              <a:rPr lang="en-US" sz="2400" dirty="0" err="1" smtClean="0"/>
              <a:t>Penemuan</a:t>
            </a:r>
            <a:r>
              <a:rPr lang="en-US" sz="2400" dirty="0" smtClean="0"/>
              <a:t> </a:t>
            </a:r>
            <a:r>
              <a:rPr lang="en-US" sz="2400" dirty="0" err="1" smtClean="0"/>
              <a:t>mesin</a:t>
            </a:r>
            <a:r>
              <a:rPr lang="en-US" sz="2400" dirty="0" smtClean="0"/>
              <a:t> </a:t>
            </a:r>
            <a:r>
              <a:rPr lang="en-US" sz="2400" dirty="0" err="1" smtClean="0"/>
              <a:t>cetak</a:t>
            </a:r>
            <a:r>
              <a:rPr lang="en-US" sz="2400" dirty="0" smtClean="0"/>
              <a:t> </a:t>
            </a:r>
            <a:r>
              <a:rPr lang="en-US" sz="2400" dirty="0" err="1" smtClean="0"/>
              <a:t>merupakan</a:t>
            </a:r>
            <a:r>
              <a:rPr lang="en-US" sz="2400" dirty="0" smtClean="0"/>
              <a:t> </a:t>
            </a:r>
            <a:r>
              <a:rPr lang="en-US" sz="2400" dirty="0" err="1" smtClean="0"/>
              <a:t>gabungan</a:t>
            </a:r>
            <a:r>
              <a:rPr lang="en-US" sz="2400" dirty="0" smtClean="0"/>
              <a:t>  </a:t>
            </a:r>
            <a:r>
              <a:rPr lang="en-US" sz="2400" dirty="0" err="1" smtClean="0"/>
              <a:t>antar</a:t>
            </a:r>
            <a:r>
              <a:rPr lang="en-US" sz="2400" dirty="0" smtClean="0"/>
              <a:t> </a:t>
            </a:r>
            <a:r>
              <a:rPr lang="en-US" sz="2400" dirty="0" err="1" smtClean="0"/>
              <a:t>elemen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masyarakat</a:t>
            </a:r>
            <a:r>
              <a:rPr lang="en-US" sz="2400" dirty="0" smtClean="0"/>
              <a:t>. </a:t>
            </a:r>
          </a:p>
          <a:p>
            <a:pPr marL="265176" indent="-265176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id-ID" sz="2400" dirty="0" smtClean="0"/>
              <a:t>   </a:t>
            </a:r>
            <a:r>
              <a:rPr lang="en-US" sz="2400" dirty="0" smtClean="0"/>
              <a:t>- </a:t>
            </a:r>
            <a:r>
              <a:rPr lang="en-US" sz="2400" dirty="0" err="1" smtClean="0"/>
              <a:t>Diakhir</a:t>
            </a:r>
            <a:r>
              <a:rPr lang="en-US" sz="2400" dirty="0" smtClean="0"/>
              <a:t> </a:t>
            </a:r>
            <a:r>
              <a:rPr lang="en-US" sz="2400" dirty="0" err="1" smtClean="0"/>
              <a:t>abad</a:t>
            </a:r>
            <a:r>
              <a:rPr lang="en-US" sz="2400" dirty="0" smtClean="0"/>
              <a:t> 19- </a:t>
            </a:r>
            <a:r>
              <a:rPr lang="en-US" sz="2400" dirty="0" err="1" smtClean="0"/>
              <a:t>muncul</a:t>
            </a:r>
            <a:r>
              <a:rPr lang="en-US" sz="2400" dirty="0" smtClean="0"/>
              <a:t> </a:t>
            </a:r>
            <a:r>
              <a:rPr lang="en-US" sz="2400" dirty="0" err="1" smtClean="0"/>
              <a:t>beb</a:t>
            </a:r>
            <a:r>
              <a:rPr lang="id-ID" sz="2400" dirty="0" smtClean="0"/>
              <a:t>e</a:t>
            </a:r>
            <a:r>
              <a:rPr lang="en-US" sz="2400" dirty="0" err="1" smtClean="0"/>
              <a:t>rapa</a:t>
            </a:r>
            <a:r>
              <a:rPr lang="en-US" sz="2400" dirty="0" smtClean="0"/>
              <a:t> </a:t>
            </a:r>
            <a:r>
              <a:rPr lang="en-US" sz="2400" dirty="0" err="1" smtClean="0"/>
              <a:t>bentuk</a:t>
            </a:r>
            <a:r>
              <a:rPr lang="en-US" sz="2400" dirty="0" smtClean="0"/>
              <a:t> media </a:t>
            </a:r>
            <a:r>
              <a:rPr lang="en-US" sz="2400" dirty="0" err="1" smtClean="0"/>
              <a:t>cetak</a:t>
            </a:r>
            <a:r>
              <a:rPr lang="en-US" sz="2400" dirty="0" smtClean="0"/>
              <a:t>  </a:t>
            </a:r>
            <a:r>
              <a:rPr lang="en-US" sz="2400" dirty="0" err="1" smtClean="0"/>
              <a:t>seperti</a:t>
            </a:r>
            <a:r>
              <a:rPr lang="en-US" sz="2400" dirty="0" smtClean="0"/>
              <a:t> </a:t>
            </a:r>
            <a:r>
              <a:rPr lang="en-US" sz="2400" dirty="0" err="1" smtClean="0"/>
              <a:t>surat</a:t>
            </a:r>
            <a:r>
              <a:rPr lang="en-US" sz="2400" dirty="0" smtClean="0"/>
              <a:t> </a:t>
            </a:r>
            <a:r>
              <a:rPr lang="en-US" sz="2400" dirty="0" err="1" smtClean="0"/>
              <a:t>kabar</a:t>
            </a:r>
            <a:r>
              <a:rPr lang="en-US" sz="2400" dirty="0" smtClean="0"/>
              <a:t>, </a:t>
            </a:r>
            <a:r>
              <a:rPr lang="en-US" sz="2400" dirty="0" err="1" smtClean="0"/>
              <a:t>buku</a:t>
            </a:r>
            <a:r>
              <a:rPr lang="en-US" sz="2400" dirty="0" smtClean="0"/>
              <a:t>,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majalah</a:t>
            </a:r>
            <a:r>
              <a:rPr lang="en-US" sz="2400" dirty="0" smtClean="0"/>
              <a:t> yang </a:t>
            </a:r>
            <a:r>
              <a:rPr lang="en-US" sz="2400" dirty="0" err="1" smtClean="0"/>
              <a:t>semua</a:t>
            </a:r>
            <a:r>
              <a:rPr lang="en-US" sz="2400" dirty="0" smtClean="0"/>
              <a:t> </a:t>
            </a:r>
            <a:r>
              <a:rPr lang="en-US" sz="2400" dirty="0" err="1" smtClean="0"/>
              <a:t>digunakan</a:t>
            </a:r>
            <a:r>
              <a:rPr lang="en-US" sz="2400" dirty="0" smtClean="0"/>
              <a:t> </a:t>
            </a:r>
            <a:r>
              <a:rPr lang="en-US" sz="2400" dirty="0" err="1" smtClean="0"/>
              <a:t>secara</a:t>
            </a:r>
            <a:r>
              <a:rPr lang="en-US" sz="2400" dirty="0" smtClean="0"/>
              <a:t> </a:t>
            </a:r>
            <a:r>
              <a:rPr lang="en-US" sz="2400" dirty="0" err="1" smtClean="0"/>
              <a:t>luas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</a:t>
            </a:r>
            <a:r>
              <a:rPr lang="en-US" sz="2400" dirty="0" err="1" smtClean="0"/>
              <a:t>masyarakat</a:t>
            </a:r>
            <a:r>
              <a:rPr lang="en-US" sz="2400" dirty="0" smtClean="0"/>
              <a:t>.</a:t>
            </a:r>
          </a:p>
          <a:p>
            <a:pPr marL="265176" indent="-265176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sz="2400" dirty="0" smtClean="0"/>
              <a:t>    </a:t>
            </a:r>
            <a:r>
              <a:rPr lang="en-US" sz="2400" b="1" dirty="0" smtClean="0"/>
              <a:t>Horton Cooley : </a:t>
            </a:r>
            <a:r>
              <a:rPr lang="en-US" sz="2400" dirty="0" smtClean="0"/>
              <a:t>Media </a:t>
            </a:r>
            <a:r>
              <a:rPr lang="en-US" sz="2400" dirty="0" err="1" smtClean="0"/>
              <a:t>cetak</a:t>
            </a:r>
            <a:r>
              <a:rPr lang="en-US" sz="2400" dirty="0" smtClean="0"/>
              <a:t> </a:t>
            </a:r>
            <a:r>
              <a:rPr lang="en-US" sz="2400" dirty="0" err="1" smtClean="0"/>
              <a:t>lebih</a:t>
            </a:r>
            <a:r>
              <a:rPr lang="en-US" sz="2400" dirty="0" smtClean="0"/>
              <a:t> </a:t>
            </a:r>
            <a:r>
              <a:rPr lang="en-US" sz="2400" dirty="0" err="1" smtClean="0"/>
              <a:t>efektif</a:t>
            </a:r>
            <a:r>
              <a:rPr lang="en-US" sz="2400" dirty="0" smtClean="0"/>
              <a:t> , </a:t>
            </a:r>
            <a:r>
              <a:rPr lang="en-US" sz="2400" dirty="0" err="1" smtClean="0"/>
              <a:t>karena</a:t>
            </a:r>
            <a:r>
              <a:rPr lang="en-US" sz="2400" b="1" dirty="0" smtClean="0"/>
              <a:t> </a:t>
            </a:r>
            <a:r>
              <a:rPr lang="en-US" sz="2400" dirty="0" err="1" smtClean="0"/>
              <a:t>sebagai</a:t>
            </a:r>
            <a:r>
              <a:rPr lang="en-US" sz="2400" dirty="0" smtClean="0"/>
              <a:t> :</a:t>
            </a:r>
          </a:p>
          <a:p>
            <a:pPr marL="265176" indent="-265176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sz="2400" b="1" dirty="0" smtClean="0"/>
              <a:t>	</a:t>
            </a:r>
            <a:r>
              <a:rPr lang="en-US" sz="2400" dirty="0" smtClean="0"/>
              <a:t>- </a:t>
            </a:r>
            <a:r>
              <a:rPr lang="en-US" sz="2400" dirty="0" err="1" smtClean="0"/>
              <a:t>Expressivenes</a:t>
            </a:r>
            <a:r>
              <a:rPr lang="en-US" sz="2400" dirty="0" smtClean="0"/>
              <a:t>		- </a:t>
            </a:r>
            <a:r>
              <a:rPr lang="en-US" sz="2400" dirty="0" err="1" smtClean="0"/>
              <a:t>Swiffness</a:t>
            </a:r>
            <a:endParaRPr lang="en-US" sz="2400" dirty="0" smtClean="0"/>
          </a:p>
          <a:p>
            <a:pPr marL="265176" indent="-265176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sz="2400" b="1" dirty="0" smtClean="0"/>
              <a:t>	</a:t>
            </a:r>
            <a:r>
              <a:rPr lang="en-US" sz="2400" dirty="0" smtClean="0"/>
              <a:t>- Permanent of Record	- Diffusion</a:t>
            </a:r>
            <a:endParaRPr lang="en-US" sz="2400" b="1" dirty="0" smtClean="0"/>
          </a:p>
          <a:p>
            <a:pPr marL="265176" indent="-265176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sz="2400" b="1" dirty="0" smtClean="0"/>
              <a:t>	</a:t>
            </a:r>
          </a:p>
          <a:p>
            <a:pPr marL="265176" indent="-265176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en-US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3370494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19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8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81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81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81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642938"/>
            <a:ext cx="8291513" cy="5605462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id-ID" dirty="0" smtClean="0"/>
              <a:t>5. Zaman </a:t>
            </a:r>
            <a:r>
              <a:rPr lang="en-US" altLang="id-ID" dirty="0" err="1" smtClean="0"/>
              <a:t>Komunikasi</a:t>
            </a:r>
            <a:r>
              <a:rPr lang="en-US" altLang="id-ID" dirty="0" smtClean="0"/>
              <a:t> </a:t>
            </a:r>
            <a:r>
              <a:rPr lang="en-US" altLang="id-ID" dirty="0" smtClean="0"/>
              <a:t>Massa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id-ID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id-ID" dirty="0" smtClean="0"/>
              <a:t>	- </a:t>
            </a:r>
            <a:r>
              <a:rPr lang="en-US" altLang="id-ID" dirty="0" err="1" smtClean="0"/>
              <a:t>Awal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abad</a:t>
            </a:r>
            <a:r>
              <a:rPr lang="en-US" altLang="id-ID" dirty="0" smtClean="0"/>
              <a:t> 20 ---- Motion Picture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id-ID" dirty="0" smtClean="0"/>
              <a:t>	- 1930 – Radio </a:t>
            </a:r>
            <a:r>
              <a:rPr lang="en-US" altLang="id-ID" dirty="0" err="1" smtClean="0"/>
              <a:t>Rumah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Tangga</a:t>
            </a:r>
            <a:r>
              <a:rPr lang="en-US" altLang="id-ID" dirty="0" smtClean="0"/>
              <a:t>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id-ID" dirty="0" smtClean="0"/>
              <a:t>	- 1940 – </a:t>
            </a:r>
            <a:r>
              <a:rPr lang="en-US" altLang="id-ID" dirty="0" err="1" smtClean="0"/>
              <a:t>Televisi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Keluarga</a:t>
            </a:r>
            <a:endParaRPr lang="en-US" altLang="id-ID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id-ID" dirty="0" smtClean="0"/>
              <a:t>	- 1940 – 1950 TV </a:t>
            </a:r>
            <a:r>
              <a:rPr lang="en-US" altLang="id-ID" dirty="0" err="1" smtClean="0"/>
              <a:t>mengalami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kejenuhan</a:t>
            </a:r>
            <a:r>
              <a:rPr lang="en-US" altLang="id-ID" dirty="0" smtClean="0"/>
              <a:t>,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id-ID" dirty="0" smtClean="0"/>
              <a:t>	   </a:t>
            </a:r>
            <a:r>
              <a:rPr lang="en-US" altLang="id-ID" dirty="0" err="1" smtClean="0"/>
              <a:t>kemudian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muncul</a:t>
            </a:r>
            <a:r>
              <a:rPr lang="en-US" altLang="id-ID" dirty="0" smtClean="0"/>
              <a:t> video, </a:t>
            </a:r>
            <a:r>
              <a:rPr lang="en-US" altLang="id-ID" dirty="0" err="1" smtClean="0"/>
              <a:t>televisi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kabel</a:t>
            </a:r>
            <a:endParaRPr lang="en-US" altLang="id-ID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id-ID" dirty="0" smtClean="0"/>
              <a:t>	- </a:t>
            </a:r>
            <a:r>
              <a:rPr lang="en-US" altLang="id-ID" dirty="0" err="1" smtClean="0"/>
              <a:t>saat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ini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muncul</a:t>
            </a:r>
            <a:r>
              <a:rPr lang="en-US" altLang="id-ID" dirty="0" smtClean="0"/>
              <a:t> :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id-ID" dirty="0" smtClean="0"/>
              <a:t>	   -  </a:t>
            </a:r>
            <a:r>
              <a:rPr lang="en-US" altLang="id-ID" dirty="0" err="1" smtClean="0"/>
              <a:t>Televisi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Satelit</a:t>
            </a:r>
            <a:endParaRPr lang="en-US" altLang="id-ID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id-ID" dirty="0" smtClean="0"/>
              <a:t>	   -  </a:t>
            </a:r>
            <a:r>
              <a:rPr lang="en-US" altLang="id-ID" dirty="0" err="1" smtClean="0"/>
              <a:t>Televisi</a:t>
            </a:r>
            <a:r>
              <a:rPr lang="en-US" altLang="id-ID" dirty="0" smtClean="0"/>
              <a:t> Digital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id-ID" dirty="0" smtClean="0"/>
              <a:t>	   -  </a:t>
            </a:r>
            <a:r>
              <a:rPr lang="en-US" altLang="id-ID" dirty="0" err="1" smtClean="0"/>
              <a:t>Televisi</a:t>
            </a:r>
            <a:r>
              <a:rPr lang="en-US" altLang="id-ID" dirty="0" smtClean="0"/>
              <a:t> Plasma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id-ID" dirty="0" smtClean="0"/>
              <a:t>	- </a:t>
            </a:r>
            <a:r>
              <a:rPr lang="en-US" altLang="id-ID" dirty="0" err="1" smtClean="0"/>
              <a:t>Munculnya</a:t>
            </a:r>
            <a:r>
              <a:rPr lang="en-US" altLang="id-ID" dirty="0" smtClean="0"/>
              <a:t> internet </a:t>
            </a:r>
            <a:r>
              <a:rPr lang="en-US" altLang="id-ID" dirty="0" err="1" smtClean="0"/>
              <a:t>merupakan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peran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revolusi</a:t>
            </a:r>
            <a:r>
              <a:rPr lang="en-US" altLang="id-ID" dirty="0" smtClean="0"/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id-ID" dirty="0" smtClean="0"/>
              <a:t>	  </a:t>
            </a:r>
            <a:r>
              <a:rPr lang="en-US" altLang="id-ID" dirty="0" err="1" smtClean="0"/>
              <a:t>komunikasi</a:t>
            </a:r>
            <a:r>
              <a:rPr lang="en-US" altLang="id-ID" dirty="0" smtClean="0"/>
              <a:t> yang </a:t>
            </a:r>
            <a:r>
              <a:rPr lang="en-US" altLang="id-ID" dirty="0" err="1" smtClean="0"/>
              <a:t>semakin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kompleks</a:t>
            </a:r>
            <a:r>
              <a:rPr lang="en-US" altLang="id-ID" dirty="0" smtClean="0"/>
              <a:t>.  </a:t>
            </a:r>
          </a:p>
        </p:txBody>
      </p:sp>
    </p:spTree>
    <p:extLst>
      <p:ext uri="{BB962C8B-B14F-4D97-AF65-F5344CB8AC3E}">
        <p14:creationId xmlns:p14="http://schemas.microsoft.com/office/powerpoint/2010/main" val="3026812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21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92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92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92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921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ctrTitle"/>
          </p:nvPr>
        </p:nvSpPr>
        <p:spPr>
          <a:xfrm>
            <a:off x="714375" y="500063"/>
            <a:ext cx="7772400" cy="714375"/>
          </a:xfrm>
          <a:solidFill>
            <a:schemeClr val="accent2">
              <a:lumMod val="20000"/>
              <a:lumOff val="80000"/>
            </a:schemeClr>
          </a:solidFill>
          <a:ln>
            <a:miter lim="800000"/>
            <a:headEnd/>
            <a:tailEnd/>
          </a:ln>
        </p:spPr>
        <p:txBody>
          <a:bodyPr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id-ID" sz="2400" dirty="0" smtClean="0"/>
              <a:t>Dennis Mc Quail, memberikan jenis dari teori Kom. Massa, yakni</a:t>
            </a:r>
          </a:p>
        </p:txBody>
      </p:sp>
      <p:sp>
        <p:nvSpPr>
          <p:cNvPr id="11267" name="Subtitle 2"/>
          <p:cNvSpPr>
            <a:spLocks noGrp="1"/>
          </p:cNvSpPr>
          <p:nvPr>
            <p:ph type="subTitle" idx="1"/>
          </p:nvPr>
        </p:nvSpPr>
        <p:spPr>
          <a:xfrm>
            <a:off x="714375" y="1428750"/>
            <a:ext cx="8143875" cy="5143500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marL="457200" marR="0" indent="-457200" algn="l" eaLnBrk="1" hangingPunct="1">
              <a:lnSpc>
                <a:spcPct val="90000"/>
              </a:lnSpc>
              <a:buFontTx/>
              <a:buAutoNum type="arabicPeriod"/>
            </a:pPr>
            <a:r>
              <a:rPr lang="id-ID" altLang="id-ID" sz="2400" dirty="0" smtClean="0">
                <a:solidFill>
                  <a:schemeClr val="tx1"/>
                </a:solidFill>
              </a:rPr>
              <a:t>Teori Ilmu Pengetahuan Sosial.</a:t>
            </a:r>
          </a:p>
          <a:p>
            <a:pPr marL="457200" marR="0" indent="-457200" algn="l" eaLnBrk="1" hangingPunct="1">
              <a:lnSpc>
                <a:spcPct val="90000"/>
              </a:lnSpc>
            </a:pPr>
            <a:r>
              <a:rPr lang="id-ID" altLang="id-ID" sz="2400" dirty="0" smtClean="0">
                <a:solidFill>
                  <a:schemeClr val="tx1"/>
                </a:solidFill>
              </a:rPr>
              <a:t>	Berdasarkan pernyataan-pernyataan yang berkaitan sifat dasar,cara kerja dan pengaruh kommas.</a:t>
            </a:r>
          </a:p>
          <a:p>
            <a:pPr marL="457200" marR="0" indent="-457200" algn="l" eaLnBrk="1" hangingPunct="1">
              <a:lnSpc>
                <a:spcPct val="90000"/>
              </a:lnSpc>
              <a:buFontTx/>
              <a:buAutoNum type="arabicPeriod" startAt="2"/>
            </a:pPr>
            <a:r>
              <a:rPr lang="id-ID" altLang="id-ID" sz="2400" dirty="0" smtClean="0">
                <a:solidFill>
                  <a:schemeClr val="tx1"/>
                </a:solidFill>
              </a:rPr>
              <a:t>Teori Normatif.</a:t>
            </a:r>
          </a:p>
          <a:p>
            <a:pPr marL="457200" marR="0" indent="-457200" algn="l" eaLnBrk="1" hangingPunct="1">
              <a:lnSpc>
                <a:spcPct val="90000"/>
              </a:lnSpc>
            </a:pPr>
            <a:r>
              <a:rPr lang="id-ID" altLang="id-ID" sz="2400" dirty="0" smtClean="0">
                <a:solidFill>
                  <a:schemeClr val="tx1"/>
                </a:solidFill>
              </a:rPr>
              <a:t>	Berkenaan dengan masalah bagaimana seharusnya media </a:t>
            </a:r>
          </a:p>
          <a:p>
            <a:pPr marL="457200" marR="0" indent="-457200" algn="l" eaLnBrk="1" hangingPunct="1">
              <a:lnSpc>
                <a:spcPct val="90000"/>
              </a:lnSpc>
            </a:pPr>
            <a:r>
              <a:rPr lang="id-ID" altLang="id-ID" sz="2400" dirty="0" smtClean="0">
                <a:solidFill>
                  <a:schemeClr val="tx1"/>
                </a:solidFill>
              </a:rPr>
              <a:t>	berperan.</a:t>
            </a:r>
          </a:p>
          <a:p>
            <a:pPr marL="457200" marR="0" indent="-457200" algn="l" eaLnBrk="1" hangingPunct="1">
              <a:lnSpc>
                <a:spcPct val="90000"/>
              </a:lnSpc>
              <a:buFontTx/>
              <a:buAutoNum type="arabicPeriod" startAt="3"/>
            </a:pPr>
            <a:r>
              <a:rPr lang="id-ID" altLang="id-ID" sz="2400" dirty="0" smtClean="0">
                <a:solidFill>
                  <a:schemeClr val="tx1"/>
                </a:solidFill>
              </a:rPr>
              <a:t>Teori Praktis .</a:t>
            </a:r>
          </a:p>
          <a:p>
            <a:pPr marL="457200" marR="0" indent="-457200" algn="l" eaLnBrk="1" hangingPunct="1">
              <a:lnSpc>
                <a:spcPct val="90000"/>
              </a:lnSpc>
            </a:pPr>
            <a:r>
              <a:rPr lang="id-ID" altLang="id-ID" sz="2400" dirty="0" smtClean="0">
                <a:solidFill>
                  <a:schemeClr val="tx1"/>
                </a:solidFill>
              </a:rPr>
              <a:t>	Menyuguhkan penuntun dengan tujuan media , cara kerja yang seirama denga prinsip-prinsip yang sifatnya lebih abstrak.</a:t>
            </a:r>
          </a:p>
          <a:p>
            <a:pPr marL="457200" marR="0" indent="-457200" algn="l" eaLnBrk="1" hangingPunct="1">
              <a:lnSpc>
                <a:spcPct val="90000"/>
              </a:lnSpc>
              <a:buFontTx/>
              <a:buAutoNum type="arabicPeriod" startAt="4"/>
            </a:pPr>
            <a:r>
              <a:rPr lang="id-ID" altLang="id-ID" sz="2400" dirty="0" smtClean="0">
                <a:solidFill>
                  <a:schemeClr val="tx1"/>
                </a:solidFill>
              </a:rPr>
              <a:t>Teori Akal Sehat.</a:t>
            </a:r>
          </a:p>
          <a:p>
            <a:pPr marL="457200" marR="0" indent="-457200" algn="l" eaLnBrk="1" hangingPunct="1">
              <a:lnSpc>
                <a:spcPct val="90000"/>
              </a:lnSpc>
            </a:pPr>
            <a:r>
              <a:rPr lang="id-ID" altLang="id-ID" sz="2400" dirty="0" smtClean="0">
                <a:solidFill>
                  <a:schemeClr val="tx1"/>
                </a:solidFill>
              </a:rPr>
              <a:t>	Merupakan pengetahuan yang dimiliki setiap orang melalui pengalaman langsung dengan masyarakat.</a:t>
            </a:r>
          </a:p>
        </p:txBody>
      </p:sp>
    </p:spTree>
    <p:extLst>
      <p:ext uri="{BB962C8B-B14F-4D97-AF65-F5344CB8AC3E}">
        <p14:creationId xmlns:p14="http://schemas.microsoft.com/office/powerpoint/2010/main" val="3124122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ctrTitle"/>
          </p:nvPr>
        </p:nvSpPr>
        <p:spPr>
          <a:xfrm>
            <a:off x="685800" y="285750"/>
            <a:ext cx="7772400" cy="500063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id-ID" sz="2400" b="1" dirty="0" smtClean="0"/>
              <a:t>B. Tujuan Teori </a:t>
            </a:r>
            <a:r>
              <a:rPr lang="id-ID" sz="2400" b="1" dirty="0" smtClean="0"/>
              <a:t>Kom</a:t>
            </a:r>
            <a:r>
              <a:rPr lang="en-US" sz="2400" b="1" dirty="0" err="1" smtClean="0"/>
              <a:t>unikasi</a:t>
            </a:r>
            <a:r>
              <a:rPr lang="en-US" sz="2400" b="1" dirty="0" smtClean="0"/>
              <a:t> </a:t>
            </a:r>
            <a:r>
              <a:rPr lang="id-ID" sz="2400" b="1" dirty="0" smtClean="0"/>
              <a:t> Mas</a:t>
            </a:r>
            <a:r>
              <a:rPr lang="en-US" sz="2400" b="1" dirty="0"/>
              <a:t>a</a:t>
            </a:r>
            <a:endParaRPr lang="id-ID" sz="2400" b="1" dirty="0" smtClean="0"/>
          </a:p>
        </p:txBody>
      </p:sp>
      <p:sp>
        <p:nvSpPr>
          <p:cNvPr id="12291" name="Subtitle 2"/>
          <p:cNvSpPr>
            <a:spLocks noGrp="1"/>
          </p:cNvSpPr>
          <p:nvPr>
            <p:ph type="subTitle" idx="1"/>
          </p:nvPr>
        </p:nvSpPr>
        <p:spPr>
          <a:xfrm>
            <a:off x="688975" y="857250"/>
            <a:ext cx="8026400" cy="51435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55000" lnSpcReduction="20000"/>
          </a:bodyPr>
          <a:lstStyle/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id-ID" dirty="0" smtClean="0"/>
              <a:t>     </a:t>
            </a:r>
            <a:r>
              <a:rPr lang="id-ID" b="1" dirty="0" smtClean="0">
                <a:solidFill>
                  <a:schemeClr val="tx1"/>
                </a:solidFill>
              </a:rPr>
              <a:t>- Pengaruh-pengaruh </a:t>
            </a:r>
            <a:r>
              <a:rPr lang="id-ID" b="1" dirty="0" smtClean="0">
                <a:solidFill>
                  <a:schemeClr val="tx1"/>
                </a:solidFill>
              </a:rPr>
              <a:t>Kom</a:t>
            </a:r>
            <a:r>
              <a:rPr lang="en-US" b="1" dirty="0" err="1" smtClean="0">
                <a:solidFill>
                  <a:schemeClr val="tx1"/>
                </a:solidFill>
              </a:rPr>
              <a:t>unikasi</a:t>
            </a:r>
            <a:r>
              <a:rPr lang="en-US" b="1" dirty="0" smtClean="0">
                <a:solidFill>
                  <a:schemeClr val="tx1"/>
                </a:solidFill>
              </a:rPr>
              <a:t> masa</a:t>
            </a:r>
          </a:p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id-ID" b="1" dirty="0" smtClean="0">
                <a:solidFill>
                  <a:schemeClr val="tx1"/>
                </a:solidFill>
              </a:rPr>
              <a:t>     </a:t>
            </a:r>
            <a:r>
              <a:rPr lang="id-ID" b="1" dirty="0" smtClean="0">
                <a:solidFill>
                  <a:schemeClr val="tx1"/>
                </a:solidFill>
              </a:rPr>
              <a:t>- Manfaat yang digunakan masyarakat.</a:t>
            </a:r>
          </a:p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id-ID" b="1" dirty="0" smtClean="0">
                <a:solidFill>
                  <a:schemeClr val="tx1"/>
                </a:solidFill>
              </a:rPr>
              <a:t>     - Pembelajaran dari media massa</a:t>
            </a:r>
          </a:p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id-ID" b="1" dirty="0" smtClean="0">
                <a:solidFill>
                  <a:schemeClr val="tx1"/>
                </a:solidFill>
              </a:rPr>
              <a:t>     - Peran media dalam pembentukan pandangan dan nilai </a:t>
            </a:r>
          </a:p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id-ID" b="1" dirty="0" smtClean="0">
                <a:solidFill>
                  <a:schemeClr val="tx1"/>
                </a:solidFill>
              </a:rPr>
              <a:t>       masyarakat.</a:t>
            </a:r>
          </a:p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id-ID" sz="5100" b="1" dirty="0" smtClean="0">
              <a:solidFill>
                <a:schemeClr val="tx1"/>
              </a:solidFill>
            </a:endParaRPr>
          </a:p>
          <a:p>
            <a:pPr algn="l">
              <a:defRPr/>
            </a:pPr>
            <a:r>
              <a:rPr lang="id-ID" sz="5100" b="1" dirty="0" smtClean="0">
                <a:solidFill>
                  <a:schemeClr val="tx1"/>
                </a:solidFill>
              </a:rPr>
              <a:t>C. Macam-macam Teori </a:t>
            </a:r>
            <a:r>
              <a:rPr lang="id-ID" sz="5100" b="1" dirty="0">
                <a:solidFill>
                  <a:schemeClr val="tx1"/>
                </a:solidFill>
              </a:rPr>
              <a:t>Kom</a:t>
            </a:r>
            <a:r>
              <a:rPr lang="en-US" sz="5100" b="1" dirty="0" err="1">
                <a:solidFill>
                  <a:schemeClr val="tx1"/>
                </a:solidFill>
              </a:rPr>
              <a:t>unikasi</a:t>
            </a:r>
            <a:r>
              <a:rPr lang="en-US" sz="5100" b="1" dirty="0">
                <a:solidFill>
                  <a:schemeClr val="tx1"/>
                </a:solidFill>
              </a:rPr>
              <a:t> masa</a:t>
            </a:r>
          </a:p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id-ID" b="1" dirty="0" smtClean="0">
              <a:solidFill>
                <a:schemeClr val="tx1"/>
              </a:solidFill>
            </a:endParaRPr>
          </a:p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id-ID" b="1" dirty="0" smtClean="0">
                <a:solidFill>
                  <a:schemeClr val="tx1"/>
                </a:solidFill>
              </a:rPr>
              <a:t>     1. Teori Peluru atau jarum Hipordemik</a:t>
            </a:r>
            <a:r>
              <a:rPr lang="id-ID" b="1" dirty="0" smtClean="0">
                <a:solidFill>
                  <a:schemeClr val="tx1"/>
                </a:solidFill>
              </a:rPr>
              <a:t>.</a:t>
            </a:r>
            <a:endParaRPr lang="en-US" b="1" dirty="0" smtClean="0">
              <a:solidFill>
                <a:schemeClr val="tx1"/>
              </a:solidFill>
            </a:endParaRPr>
          </a:p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b="1" dirty="0" smtClean="0">
              <a:solidFill>
                <a:schemeClr val="tx1"/>
              </a:solidFill>
            </a:endParaRPr>
          </a:p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id-ID" b="1" dirty="0" smtClean="0">
                <a:solidFill>
                  <a:schemeClr val="tx1"/>
                </a:solidFill>
              </a:rPr>
              <a:t>     </a:t>
            </a:r>
            <a:r>
              <a:rPr lang="id-ID" b="1" dirty="0" smtClean="0">
                <a:solidFill>
                  <a:schemeClr val="tx1"/>
                </a:solidFill>
              </a:rPr>
              <a:t>- Merupakan konsep awal efek kommas .</a:t>
            </a:r>
          </a:p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id-ID" b="1" dirty="0" smtClean="0">
                <a:solidFill>
                  <a:schemeClr val="tx1"/>
                </a:solidFill>
              </a:rPr>
              <a:t>      - teori ini mengasumsikan :</a:t>
            </a:r>
          </a:p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id-ID" b="1" dirty="0" smtClean="0">
                <a:solidFill>
                  <a:schemeClr val="tx1"/>
                </a:solidFill>
              </a:rPr>
              <a:t>        - Media massa memiliki kekuatan yang luar biasa.</a:t>
            </a:r>
          </a:p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id-ID" b="1" dirty="0" smtClean="0">
                <a:solidFill>
                  <a:schemeClr val="tx1"/>
                </a:solidFill>
              </a:rPr>
              <a:t>        - Komunikan dianggap pasif.</a:t>
            </a:r>
          </a:p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id-ID" b="1" dirty="0" smtClean="0">
                <a:solidFill>
                  <a:schemeClr val="tx1"/>
                </a:solidFill>
              </a:rPr>
              <a:t>        - Komunikator dapat menembakkan pelur komunikasi</a:t>
            </a:r>
          </a:p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id-ID" b="1" dirty="0" smtClean="0">
                <a:solidFill>
                  <a:schemeClr val="tx1"/>
                </a:solidFill>
              </a:rPr>
              <a:t>           yang  ajaib pada komunikan yang tidak berdaya.	</a:t>
            </a:r>
          </a:p>
        </p:txBody>
      </p:sp>
    </p:spTree>
    <p:extLst>
      <p:ext uri="{BB962C8B-B14F-4D97-AF65-F5344CB8AC3E}">
        <p14:creationId xmlns:p14="http://schemas.microsoft.com/office/powerpoint/2010/main" val="3590478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229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22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22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1229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1229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1229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1229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667</TotalTime>
  <Words>3048</Words>
  <Application>Microsoft Office PowerPoint</Application>
  <PresentationFormat>On-screen Show (4:3)</PresentationFormat>
  <Paragraphs>855</Paragraphs>
  <Slides>52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52</vt:i4>
      </vt:variant>
    </vt:vector>
  </HeadingPairs>
  <TitlesOfParts>
    <vt:vector size="59" baseType="lpstr">
      <vt:lpstr>Adobe Gothic Std B</vt:lpstr>
      <vt:lpstr>Arial</vt:lpstr>
      <vt:lpstr>Calibri</vt:lpstr>
      <vt:lpstr>Wingdings</vt:lpstr>
      <vt:lpstr>Wingdings 2</vt:lpstr>
      <vt:lpstr>Wingdings 3</vt:lpstr>
      <vt:lpstr>Office Theme</vt:lpstr>
      <vt:lpstr>      </vt:lpstr>
      <vt:lpstr>UNSUR PENILAIAN</vt:lpstr>
      <vt:lpstr>Aspek-aspek Historis Komunikasi Massa</vt:lpstr>
      <vt:lpstr>PowerPoint Presentation</vt:lpstr>
      <vt:lpstr>PowerPoint Presentation</vt:lpstr>
      <vt:lpstr>PowerPoint Presentation</vt:lpstr>
      <vt:lpstr>PowerPoint Presentation</vt:lpstr>
      <vt:lpstr>Dennis Mc Quail, memberikan jenis dari teori Kom. Massa, yakni</vt:lpstr>
      <vt:lpstr>B. Tujuan Teori Komunikasi  Masa</vt:lpstr>
      <vt:lpstr> 2. Cultivision Theory (George Gebner)</vt:lpstr>
      <vt:lpstr>  3. Cultural Imperalisme Theory ( Herb Schiler)</vt:lpstr>
      <vt:lpstr>4. Media Equation Theory (Byron Reeves)</vt:lpstr>
      <vt:lpstr>5. Spiral of Silence Theory (Elizabeth Noelie)</vt:lpstr>
      <vt:lpstr> 6. Tecnological Determinisme Theory (Marshal Mc Luhan).</vt:lpstr>
      <vt:lpstr> - bahwa kebudayaan dibentuk oleh bagaimana kita     berkomunikasi, dengan 3 tahapan</vt:lpstr>
      <vt:lpstr> 7. Diffusion of Innovation Theory (Paul Lazarfelt) </vt:lpstr>
      <vt:lpstr> -Proses Adopsi (William Mc Ewen)</vt:lpstr>
      <vt:lpstr> 8. Uses and Gratification Theory (Herbert Blumer and Elihu       Katz.</vt:lpstr>
      <vt:lpstr> Operasional dari teori Uses and Gratification</vt:lpstr>
      <vt:lpstr>JENIS MEDIA MASSA</vt:lpstr>
      <vt:lpstr>   b. Kategori </vt:lpstr>
      <vt:lpstr>  3. Televisi</vt:lpstr>
      <vt:lpstr>  5. Film (layar lebar)</vt:lpstr>
      <vt:lpstr>Proses Komunikasi Massa</vt:lpstr>
      <vt:lpstr>    4. Gambaran Proses Komunikasi Massa </vt:lpstr>
      <vt:lpstr>B. Unsur-unsur Komunikasi Massa</vt:lpstr>
      <vt:lpstr> - Analisis dan intepretasi</vt:lpstr>
      <vt:lpstr>Teori Audience (Melvin de Fleur &amp; Sandra Ball)  </vt:lpstr>
      <vt:lpstr>  b. Social Categories Perspektive.</vt:lpstr>
      <vt:lpstr>            4. Umpan Balik/ Feed Back</vt:lpstr>
      <vt:lpstr>      c. Efek Afektif.</vt:lpstr>
      <vt:lpstr>   2. Faktor yang mempengaruhi Efek</vt:lpstr>
      <vt:lpstr>   -  penjelasan Proses Persepsi Seleksi</vt:lpstr>
      <vt:lpstr>6.  Gangguan.</vt:lpstr>
      <vt:lpstr> Peran Gate Keeper.</vt:lpstr>
      <vt:lpstr>DIMENSI SOSIAL BUDAYA,EKONOMI DAN POLITIK</vt:lpstr>
      <vt:lpstr>  B. Komunikasi dan Alkulturasi</vt:lpstr>
      <vt:lpstr>   - kecakapan komunikasi mampu menampung berbagai unsur dan me      melihara kesatuan dan kekuatan masyarakat selama saluran komu      nikasi bersama tetap kuat.</vt:lpstr>
      <vt:lpstr>  D. Ekonomi Politik</vt:lpstr>
      <vt:lpstr>E. Pendekatan Kajian Budaya dalam Komunikasi Massa</vt:lpstr>
      <vt:lpstr>KOMUNIKASI MASSA KOTEMPORER INDONESIA</vt:lpstr>
      <vt:lpstr> 2. Jaman Orde Baru</vt:lpstr>
      <vt:lpstr>   2000  Terjadi perubahan serius dalam RRI</vt:lpstr>
      <vt:lpstr> C. Surat Kabar</vt:lpstr>
      <vt:lpstr> 4. Jaman Orde Lama</vt:lpstr>
      <vt:lpstr>  D. Televisi</vt:lpstr>
      <vt:lpstr>  2. Televisi Dan Politik</vt:lpstr>
      <vt:lpstr>  4. Problem Televisi Di Indonesia</vt:lpstr>
      <vt:lpstr>ETIKA KOMUNIKASI MASSA</vt:lpstr>
      <vt:lpstr>1. Tanggung Jawab</vt:lpstr>
      <vt:lpstr>    - Tidak menyiarkan sumber berita individu jika tidak memiliki        nilai berita .</vt:lpstr>
      <vt:lpstr> 5. Adil untuk semua orang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Manajemen Informasi Publik</dc:title>
  <dc:creator>USER</dc:creator>
  <cp:lastModifiedBy>Microsoft account</cp:lastModifiedBy>
  <cp:revision>25</cp:revision>
  <dcterms:created xsi:type="dcterms:W3CDTF">2020-07-11T02:48:01Z</dcterms:created>
  <dcterms:modified xsi:type="dcterms:W3CDTF">2026-04-16T05:29:38Z</dcterms:modified>
</cp:coreProperties>
</file>