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81" r:id="rId2"/>
    <p:sldId id="287" r:id="rId3"/>
    <p:sldId id="288" r:id="rId4"/>
    <p:sldId id="289" r:id="rId5"/>
    <p:sldId id="290" r:id="rId6"/>
    <p:sldId id="258" r:id="rId7"/>
    <p:sldId id="259" r:id="rId8"/>
    <p:sldId id="291" r:id="rId9"/>
    <p:sldId id="260" r:id="rId10"/>
    <p:sldId id="262" r:id="rId11"/>
    <p:sldId id="263" r:id="rId12"/>
    <p:sldId id="284" r:id="rId13"/>
    <p:sldId id="285" r:id="rId14"/>
    <p:sldId id="293" r:id="rId15"/>
    <p:sldId id="292" r:id="rId16"/>
    <p:sldId id="264" r:id="rId17"/>
    <p:sldId id="26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78" autoAdjust="0"/>
    <p:restoredTop sz="94660"/>
  </p:normalViewPr>
  <p:slideViewPr>
    <p:cSldViewPr>
      <p:cViewPr varScale="1">
        <p:scale>
          <a:sx n="65" d="100"/>
          <a:sy n="65" d="100"/>
        </p:scale>
        <p:origin x="1312"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E58CFE-EFC9-482A-84B9-3F5C1ADDCECD}" type="datetimeFigureOut">
              <a:rPr lang="id-ID" smtClean="0"/>
              <a:t>06/03/2025</a:t>
            </a:fld>
            <a:endParaRPr lang="id-ID"/>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4960C7-4255-42A0-841C-F84EEDC2F0FC}" type="slidenum">
              <a:rPr lang="id-ID" smtClean="0"/>
              <a:t>‹#›</a:t>
            </a:fld>
            <a:endParaRPr lang="id-ID"/>
          </a:p>
        </p:txBody>
      </p:sp>
    </p:spTree>
    <p:extLst>
      <p:ext uri="{BB962C8B-B14F-4D97-AF65-F5344CB8AC3E}">
        <p14:creationId xmlns:p14="http://schemas.microsoft.com/office/powerpoint/2010/main" val="2985540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504960C7-4255-42A0-841C-F84EEDC2F0FC}" type="slidenum">
              <a:rPr lang="id-ID" smtClean="0"/>
              <a:t>8</a:t>
            </a:fld>
            <a:endParaRPr lang="id-ID"/>
          </a:p>
        </p:txBody>
      </p:sp>
    </p:spTree>
    <p:extLst>
      <p:ext uri="{BB962C8B-B14F-4D97-AF65-F5344CB8AC3E}">
        <p14:creationId xmlns:p14="http://schemas.microsoft.com/office/powerpoint/2010/main" val="523494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504960C7-4255-42A0-841C-F84EEDC2F0FC}" type="slidenum">
              <a:rPr lang="id-ID" smtClean="0"/>
              <a:t>9</a:t>
            </a:fld>
            <a:endParaRPr lang="id-ID"/>
          </a:p>
        </p:txBody>
      </p:sp>
    </p:spTree>
    <p:extLst>
      <p:ext uri="{BB962C8B-B14F-4D97-AF65-F5344CB8AC3E}">
        <p14:creationId xmlns:p14="http://schemas.microsoft.com/office/powerpoint/2010/main" val="4217120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E863BF3-9F4D-4917-BC44-EE1A14241381}"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B3F028-0397-4BC8-B2B5-0B5E45E9CC2F}" type="slidenum">
              <a:rPr lang="en-US" smtClean="0"/>
              <a:t>‹#›</a:t>
            </a:fld>
            <a:endParaRPr lang="en-US"/>
          </a:p>
        </p:txBody>
      </p:sp>
    </p:spTree>
    <p:extLst>
      <p:ext uri="{BB962C8B-B14F-4D97-AF65-F5344CB8AC3E}">
        <p14:creationId xmlns:p14="http://schemas.microsoft.com/office/powerpoint/2010/main" val="55334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863BF3-9F4D-4917-BC44-EE1A14241381}"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B3F028-0397-4BC8-B2B5-0B5E45E9CC2F}" type="slidenum">
              <a:rPr lang="en-US" smtClean="0"/>
              <a:t>‹#›</a:t>
            </a:fld>
            <a:endParaRPr lang="en-US"/>
          </a:p>
        </p:txBody>
      </p:sp>
    </p:spTree>
    <p:extLst>
      <p:ext uri="{BB962C8B-B14F-4D97-AF65-F5344CB8AC3E}">
        <p14:creationId xmlns:p14="http://schemas.microsoft.com/office/powerpoint/2010/main" val="17619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863BF3-9F4D-4917-BC44-EE1A14241381}"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B3F028-0397-4BC8-B2B5-0B5E45E9CC2F}" type="slidenum">
              <a:rPr lang="en-US" smtClean="0"/>
              <a:t>‹#›</a:t>
            </a:fld>
            <a:endParaRPr lang="en-US"/>
          </a:p>
        </p:txBody>
      </p:sp>
    </p:spTree>
    <p:extLst>
      <p:ext uri="{BB962C8B-B14F-4D97-AF65-F5344CB8AC3E}">
        <p14:creationId xmlns:p14="http://schemas.microsoft.com/office/powerpoint/2010/main" val="3749597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863BF3-9F4D-4917-BC44-EE1A14241381}"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B3F028-0397-4BC8-B2B5-0B5E45E9CC2F}" type="slidenum">
              <a:rPr lang="en-US" smtClean="0"/>
              <a:t>‹#›</a:t>
            </a:fld>
            <a:endParaRPr lang="en-US"/>
          </a:p>
        </p:txBody>
      </p:sp>
    </p:spTree>
    <p:extLst>
      <p:ext uri="{BB962C8B-B14F-4D97-AF65-F5344CB8AC3E}">
        <p14:creationId xmlns:p14="http://schemas.microsoft.com/office/powerpoint/2010/main" val="1718250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863BF3-9F4D-4917-BC44-EE1A14241381}"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B3F028-0397-4BC8-B2B5-0B5E45E9CC2F}" type="slidenum">
              <a:rPr lang="en-US" smtClean="0"/>
              <a:t>‹#›</a:t>
            </a:fld>
            <a:endParaRPr lang="en-US"/>
          </a:p>
        </p:txBody>
      </p:sp>
    </p:spTree>
    <p:extLst>
      <p:ext uri="{BB962C8B-B14F-4D97-AF65-F5344CB8AC3E}">
        <p14:creationId xmlns:p14="http://schemas.microsoft.com/office/powerpoint/2010/main" val="3788766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863BF3-9F4D-4917-BC44-EE1A14241381}" type="datetimeFigureOut">
              <a:rPr lang="en-US" smtClean="0"/>
              <a:t>3/6/2025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B3F028-0397-4BC8-B2B5-0B5E45E9CC2F}" type="slidenum">
              <a:rPr lang="en-US" smtClean="0"/>
              <a:t>‹#›</a:t>
            </a:fld>
            <a:endParaRPr lang="en-US"/>
          </a:p>
        </p:txBody>
      </p:sp>
    </p:spTree>
    <p:extLst>
      <p:ext uri="{BB962C8B-B14F-4D97-AF65-F5344CB8AC3E}">
        <p14:creationId xmlns:p14="http://schemas.microsoft.com/office/powerpoint/2010/main" val="2037729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E863BF3-9F4D-4917-BC44-EE1A14241381}" type="datetimeFigureOut">
              <a:rPr lang="en-US" smtClean="0"/>
              <a:t>3/6/2025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B3F028-0397-4BC8-B2B5-0B5E45E9CC2F}" type="slidenum">
              <a:rPr lang="en-US" smtClean="0"/>
              <a:t>‹#›</a:t>
            </a:fld>
            <a:endParaRPr lang="en-US"/>
          </a:p>
        </p:txBody>
      </p:sp>
    </p:spTree>
    <p:extLst>
      <p:ext uri="{BB962C8B-B14F-4D97-AF65-F5344CB8AC3E}">
        <p14:creationId xmlns:p14="http://schemas.microsoft.com/office/powerpoint/2010/main" val="3148133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E863BF3-9F4D-4917-BC44-EE1A14241381}" type="datetimeFigureOut">
              <a:rPr lang="en-US" smtClean="0"/>
              <a:t>3/6/2025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B3F028-0397-4BC8-B2B5-0B5E45E9CC2F}" type="slidenum">
              <a:rPr lang="en-US" smtClean="0"/>
              <a:t>‹#›</a:t>
            </a:fld>
            <a:endParaRPr lang="en-US"/>
          </a:p>
        </p:txBody>
      </p:sp>
    </p:spTree>
    <p:extLst>
      <p:ext uri="{BB962C8B-B14F-4D97-AF65-F5344CB8AC3E}">
        <p14:creationId xmlns:p14="http://schemas.microsoft.com/office/powerpoint/2010/main" val="4237510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863BF3-9F4D-4917-BC44-EE1A14241381}" type="datetimeFigureOut">
              <a:rPr lang="en-US" smtClean="0"/>
              <a:t>3/6/2025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B3F028-0397-4BC8-B2B5-0B5E45E9CC2F}" type="slidenum">
              <a:rPr lang="en-US" smtClean="0"/>
              <a:t>‹#›</a:t>
            </a:fld>
            <a:endParaRPr lang="en-US"/>
          </a:p>
        </p:txBody>
      </p:sp>
    </p:spTree>
    <p:extLst>
      <p:ext uri="{BB962C8B-B14F-4D97-AF65-F5344CB8AC3E}">
        <p14:creationId xmlns:p14="http://schemas.microsoft.com/office/powerpoint/2010/main" val="2712931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863BF3-9F4D-4917-BC44-EE1A14241381}" type="datetimeFigureOut">
              <a:rPr lang="en-US" smtClean="0"/>
              <a:t>3/6/2025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B3F028-0397-4BC8-B2B5-0B5E45E9CC2F}" type="slidenum">
              <a:rPr lang="en-US" smtClean="0"/>
              <a:t>‹#›</a:t>
            </a:fld>
            <a:endParaRPr lang="en-US"/>
          </a:p>
        </p:txBody>
      </p:sp>
    </p:spTree>
    <p:extLst>
      <p:ext uri="{BB962C8B-B14F-4D97-AF65-F5344CB8AC3E}">
        <p14:creationId xmlns:p14="http://schemas.microsoft.com/office/powerpoint/2010/main" val="174566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863BF3-9F4D-4917-BC44-EE1A14241381}" type="datetimeFigureOut">
              <a:rPr lang="en-US" smtClean="0"/>
              <a:t>3/6/2025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B3F028-0397-4BC8-B2B5-0B5E45E9CC2F}" type="slidenum">
              <a:rPr lang="en-US" smtClean="0"/>
              <a:t>‹#›</a:t>
            </a:fld>
            <a:endParaRPr lang="en-US"/>
          </a:p>
        </p:txBody>
      </p:sp>
    </p:spTree>
    <p:extLst>
      <p:ext uri="{BB962C8B-B14F-4D97-AF65-F5344CB8AC3E}">
        <p14:creationId xmlns:p14="http://schemas.microsoft.com/office/powerpoint/2010/main" val="902443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863BF3-9F4D-4917-BC44-EE1A14241381}" type="datetimeFigureOut">
              <a:rPr lang="en-US" smtClean="0"/>
              <a:t>3/6/2025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B3F028-0397-4BC8-B2B5-0B5E45E9CC2F}" type="slidenum">
              <a:rPr lang="en-US" smtClean="0"/>
              <a:t>‹#›</a:t>
            </a:fld>
            <a:endParaRPr lang="en-US"/>
          </a:p>
        </p:txBody>
      </p:sp>
    </p:spTree>
    <p:extLst>
      <p:ext uri="{BB962C8B-B14F-4D97-AF65-F5344CB8AC3E}">
        <p14:creationId xmlns:p14="http://schemas.microsoft.com/office/powerpoint/2010/main" val="1210594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7364" y="2286000"/>
            <a:ext cx="7772400" cy="838200"/>
          </a:xfrm>
        </p:spPr>
        <p:txBody>
          <a:bodyPr>
            <a:normAutofit fontScale="90000"/>
          </a:bodyPr>
          <a:lstStyle/>
          <a:p>
            <a:r>
              <a:rPr lang="en-US" altLang="en-US" b="1" dirty="0" smtClean="0"/>
              <a:t/>
            </a:r>
            <a:br>
              <a:rPr lang="en-US" altLang="en-US" b="1" dirty="0" smtClean="0"/>
            </a:br>
            <a:r>
              <a:rPr lang="en-US" altLang="en-US" b="1" dirty="0"/>
              <a:t/>
            </a:r>
            <a:br>
              <a:rPr lang="en-US" altLang="en-US" b="1" dirty="0"/>
            </a:br>
            <a:r>
              <a:rPr lang="en-US" altLang="en-US" b="1" dirty="0" smtClean="0"/>
              <a:t/>
            </a:r>
            <a:br>
              <a:rPr lang="en-US" altLang="en-US" b="1" dirty="0" smtClean="0"/>
            </a:br>
            <a:r>
              <a:rPr lang="en-US" altLang="en-US" b="1" dirty="0" smtClean="0"/>
              <a:t/>
            </a:r>
            <a:br>
              <a:rPr lang="en-US" altLang="en-US" b="1" dirty="0" smtClean="0"/>
            </a:br>
            <a:r>
              <a:rPr lang="en-US" altLang="en-US" b="1" dirty="0"/>
              <a:t/>
            </a:r>
            <a:br>
              <a:rPr lang="en-US" altLang="en-US" b="1" dirty="0"/>
            </a:br>
            <a:r>
              <a:rPr lang="en-US" altLang="en-US" b="1" dirty="0" smtClean="0"/>
              <a:t/>
            </a:r>
            <a:br>
              <a:rPr lang="en-US" altLang="en-US" b="1" dirty="0" smtClean="0"/>
            </a:br>
            <a:endParaRPr lang="en-US" sz="4400" b="1" dirty="0">
              <a:solidFill>
                <a:schemeClr val="tx1"/>
              </a:solidFill>
              <a:latin typeface="Adobe Gothic Std B" pitchFamily="34" charset="-128"/>
              <a:ea typeface="Adobe Gothic Std B" pitchFamily="34" charset="-128"/>
            </a:endParaRPr>
          </a:p>
        </p:txBody>
      </p:sp>
      <p:sp>
        <p:nvSpPr>
          <p:cNvPr id="3" name="Subtitle 2"/>
          <p:cNvSpPr>
            <a:spLocks noGrp="1"/>
          </p:cNvSpPr>
          <p:nvPr>
            <p:ph type="subTitle" idx="1"/>
          </p:nvPr>
        </p:nvSpPr>
        <p:spPr>
          <a:xfrm>
            <a:off x="2819400" y="4953000"/>
            <a:ext cx="5715000" cy="838200"/>
          </a:xfrm>
          <a:solidFill>
            <a:schemeClr val="tx2"/>
          </a:solidFill>
        </p:spPr>
        <p:txBody>
          <a:bodyPr>
            <a:normAutofit/>
          </a:bodyPr>
          <a:lstStyle/>
          <a:p>
            <a:pPr>
              <a:buClr>
                <a:schemeClr val="bg2">
                  <a:lumMod val="40000"/>
                  <a:lumOff val="60000"/>
                </a:schemeClr>
              </a:buClr>
              <a:defRPr/>
            </a:pPr>
            <a:r>
              <a:rPr lang="en-US" altLang="en-US" sz="2800" b="1" dirty="0">
                <a:solidFill>
                  <a:schemeClr val="bg1"/>
                </a:solidFill>
              </a:rPr>
              <a:t>Dr. </a:t>
            </a:r>
            <a:r>
              <a:rPr lang="en-US" altLang="en-US" sz="2800" b="1" dirty="0" err="1">
                <a:solidFill>
                  <a:schemeClr val="bg1"/>
                </a:solidFill>
              </a:rPr>
              <a:t>Novianty</a:t>
            </a:r>
            <a:r>
              <a:rPr lang="en-US" altLang="en-US" sz="2800" b="1" dirty="0">
                <a:solidFill>
                  <a:schemeClr val="bg1"/>
                </a:solidFill>
              </a:rPr>
              <a:t> </a:t>
            </a:r>
            <a:r>
              <a:rPr lang="en-US" altLang="en-US" sz="2800" b="1" dirty="0" err="1">
                <a:solidFill>
                  <a:schemeClr val="bg1"/>
                </a:solidFill>
              </a:rPr>
              <a:t>Elizabeth.SH.M.Pd</a:t>
            </a:r>
            <a:endParaRPr lang="en-US" altLang="en-US" sz="2800" b="1" dirty="0">
              <a:solidFill>
                <a:schemeClr val="bg1"/>
              </a:solidFill>
            </a:endParaRPr>
          </a:p>
        </p:txBody>
      </p:sp>
      <p:sp>
        <p:nvSpPr>
          <p:cNvPr id="4" name="Rectangle 3"/>
          <p:cNvSpPr/>
          <p:nvPr/>
        </p:nvSpPr>
        <p:spPr bwMode="auto">
          <a:xfrm>
            <a:off x="1676400" y="2976716"/>
            <a:ext cx="5715000" cy="838200"/>
          </a:xfrm>
          <a:prstGeom prst="rect">
            <a:avLst/>
          </a:prstGeom>
          <a:solidFill>
            <a:schemeClr val="accent2"/>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r>
              <a:rPr lang="en-US" sz="4800" b="1" dirty="0" smtClean="0">
                <a:solidFill>
                  <a:schemeClr val="bg1"/>
                </a:solidFill>
              </a:rPr>
              <a:t>KOMUNIKASI MASSA</a:t>
            </a:r>
            <a:endParaRPr lang="en-US" sz="4800" dirty="0">
              <a:solidFill>
                <a:schemeClr val="bg1"/>
              </a:solidFill>
            </a:endParaRPr>
          </a:p>
          <a:p>
            <a:r>
              <a:rPr lang="en-US" sz="4800" dirty="0">
                <a:solidFill>
                  <a:schemeClr val="bg1"/>
                </a:solidFill>
              </a:rPr>
              <a:t> </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76600" y="762000"/>
            <a:ext cx="16764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itle 1"/>
          <p:cNvSpPr txBox="1">
            <a:spLocks/>
          </p:cNvSpPr>
          <p:nvPr/>
        </p:nvSpPr>
        <p:spPr>
          <a:xfrm>
            <a:off x="762000" y="2286000"/>
            <a:ext cx="7772400" cy="8382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r>
              <a:rPr lang="en-US" altLang="en-US" b="1" dirty="0" smtClean="0"/>
              <a:t/>
            </a:r>
            <a:br>
              <a:rPr lang="en-US" altLang="en-US" b="1" dirty="0" smtClean="0"/>
            </a:br>
            <a:r>
              <a:rPr lang="en-US" altLang="en-US" b="1" dirty="0" smtClean="0"/>
              <a:t/>
            </a:r>
            <a:br>
              <a:rPr lang="en-US" altLang="en-US" b="1" dirty="0" smtClean="0"/>
            </a:br>
            <a:r>
              <a:rPr lang="en-US" altLang="en-US" b="1" dirty="0" smtClean="0"/>
              <a:t/>
            </a:r>
            <a:br>
              <a:rPr lang="en-US" altLang="en-US" b="1" dirty="0" smtClean="0"/>
            </a:br>
            <a:r>
              <a:rPr lang="en-US" altLang="en-US" b="1" dirty="0" smtClean="0"/>
              <a:t/>
            </a:r>
            <a:br>
              <a:rPr lang="en-US" altLang="en-US" b="1" dirty="0" smtClean="0"/>
            </a:br>
            <a:r>
              <a:rPr lang="en-US" altLang="en-US" b="1" dirty="0" smtClean="0"/>
              <a:t/>
            </a:r>
            <a:br>
              <a:rPr lang="en-US" altLang="en-US" b="1" dirty="0" smtClean="0"/>
            </a:br>
            <a:r>
              <a:rPr lang="en-US" altLang="en-US" b="1" dirty="0" smtClean="0"/>
              <a:t/>
            </a:r>
            <a:br>
              <a:rPr lang="en-US" altLang="en-US" b="1" dirty="0" smtClean="0"/>
            </a:br>
            <a:r>
              <a:rPr lang="en-US" altLang="en-US" sz="4400" b="1" dirty="0" smtClean="0"/>
              <a:t/>
            </a:r>
            <a:br>
              <a:rPr lang="en-US" altLang="en-US" sz="4400" b="1" dirty="0" smtClean="0"/>
            </a:br>
            <a:endParaRPr lang="en-US" sz="4400" b="1" dirty="0"/>
          </a:p>
        </p:txBody>
      </p:sp>
    </p:spTree>
    <p:extLst>
      <p:ext uri="{BB962C8B-B14F-4D97-AF65-F5344CB8AC3E}">
        <p14:creationId xmlns:p14="http://schemas.microsoft.com/office/powerpoint/2010/main" val="15295009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612775" y="228600"/>
            <a:ext cx="8153400" cy="990600"/>
          </a:xfrm>
          <a:solidFill>
            <a:schemeClr val="accent3">
              <a:lumMod val="60000"/>
              <a:lumOff val="40000"/>
            </a:schemeClr>
          </a:solidFill>
        </p:spPr>
        <p:txBody>
          <a:bodyPr/>
          <a:lstStyle/>
          <a:p>
            <a:r>
              <a:rPr lang="id-ID" sz="3200" dirty="0"/>
              <a:t>CIRI – CIRI KOMUNIKASI MASSA</a:t>
            </a:r>
            <a:endParaRPr lang="en-US" altLang="en-US" sz="3200" b="1" dirty="0" smtClean="0"/>
          </a:p>
        </p:txBody>
      </p:sp>
      <p:sp>
        <p:nvSpPr>
          <p:cNvPr id="3" name="Content Placeholder 2"/>
          <p:cNvSpPr>
            <a:spLocks noGrp="1"/>
          </p:cNvSpPr>
          <p:nvPr>
            <p:ph sz="quarter" idx="1"/>
          </p:nvPr>
        </p:nvSpPr>
        <p:spPr>
          <a:xfrm>
            <a:off x="381000" y="1600200"/>
            <a:ext cx="8385175" cy="5029200"/>
          </a:xfrm>
          <a:solidFill>
            <a:schemeClr val="accent2">
              <a:lumMod val="20000"/>
              <a:lumOff val="80000"/>
            </a:schemeClr>
          </a:solidFill>
        </p:spPr>
        <p:txBody>
          <a:bodyPr>
            <a:normAutofit fontScale="77500" lnSpcReduction="20000"/>
          </a:bodyPr>
          <a:lstStyle/>
          <a:p>
            <a:pPr marL="514350" indent="-514350" algn="just" fontAlgn="auto">
              <a:spcAft>
                <a:spcPts val="0"/>
              </a:spcAft>
              <a:buFont typeface="+mj-lt"/>
              <a:buAutoNum type="arabicPeriod"/>
              <a:defRPr/>
            </a:pPr>
            <a:r>
              <a:rPr lang="id-ID" b="1" dirty="0" smtClean="0"/>
              <a:t>KOMUNIKATOR BERSIFAT MELEMBAGA </a:t>
            </a:r>
            <a:r>
              <a:rPr lang="id-ID" dirty="0" smtClean="0"/>
              <a:t>Komunikan </a:t>
            </a:r>
            <a:r>
              <a:rPr lang="id-ID" dirty="0"/>
              <a:t>bersifat anonim dan heterogen. Pesan bersifat umum. Komunikasinya berlangsung satu arah. Menimbulkan keserempakan. Mengandalkan peralatan teknis. Dikontrol oleh </a:t>
            </a:r>
            <a:r>
              <a:rPr lang="id-ID" dirty="0" smtClean="0"/>
              <a:t>Gatekeeper</a:t>
            </a:r>
            <a:endParaRPr lang="en-US" dirty="0"/>
          </a:p>
          <a:p>
            <a:pPr marL="514350" indent="-514350" algn="just" fontAlgn="auto">
              <a:spcAft>
                <a:spcPts val="0"/>
              </a:spcAft>
              <a:buFont typeface="+mj-lt"/>
              <a:buAutoNum type="arabicPeriod"/>
              <a:defRPr/>
            </a:pPr>
            <a:r>
              <a:rPr lang="id-ID" b="1" dirty="0" smtClean="0"/>
              <a:t>KOMUNIKAN </a:t>
            </a:r>
            <a:r>
              <a:rPr lang="id-ID" b="1" dirty="0"/>
              <a:t>BERSIFAT ANONIM DAN </a:t>
            </a:r>
            <a:r>
              <a:rPr lang="id-ID" b="1" dirty="0" smtClean="0"/>
              <a:t>HETEROGE</a:t>
            </a:r>
            <a:r>
              <a:rPr lang="en-US" b="1" dirty="0" smtClean="0"/>
              <a:t>N </a:t>
            </a:r>
            <a:r>
              <a:rPr lang="id-ID" dirty="0" smtClean="0"/>
              <a:t>Komunikan </a:t>
            </a:r>
            <a:r>
              <a:rPr lang="id-ID" dirty="0"/>
              <a:t>dalam komunikasi massa sifatnya heterogen, artinya pengguna media itu beragam pendidikan, umur, jenis kelamin, status sosial, tingkat ekonomi, latar belakang budaya, punya agama atau kepercayaan yang tidak sama pula. Selain itu dalam komunikasi massa, komunikator tidak mengenal komunikan (anonim) karena komunikasinya menggunakan media dan tidak tatap muka. (Ardianto,2004:9)</a:t>
            </a:r>
            <a:endParaRPr lang="en-US" altLang="en-US" dirty="0"/>
          </a:p>
        </p:txBody>
      </p:sp>
    </p:spTree>
    <p:extLst>
      <p:ext uri="{BB962C8B-B14F-4D97-AF65-F5344CB8AC3E}">
        <p14:creationId xmlns:p14="http://schemas.microsoft.com/office/powerpoint/2010/main" val="4193803275"/>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612775" y="228600"/>
            <a:ext cx="8153400" cy="990600"/>
          </a:xfrm>
          <a:solidFill>
            <a:schemeClr val="accent3">
              <a:lumMod val="40000"/>
              <a:lumOff val="60000"/>
            </a:schemeClr>
          </a:solidFill>
        </p:spPr>
        <p:txBody>
          <a:bodyPr>
            <a:normAutofit/>
          </a:bodyPr>
          <a:lstStyle/>
          <a:p>
            <a:r>
              <a:rPr lang="id-ID" sz="3200" dirty="0"/>
              <a:t>CIRI – CIRI KOMUNIKASI MASSA</a:t>
            </a:r>
            <a:endParaRPr lang="en-US" altLang="en-US" sz="3200" b="1" dirty="0" smtClean="0"/>
          </a:p>
        </p:txBody>
      </p:sp>
      <p:sp>
        <p:nvSpPr>
          <p:cNvPr id="15363" name="Content Placeholder 2"/>
          <p:cNvSpPr>
            <a:spLocks noGrp="1"/>
          </p:cNvSpPr>
          <p:nvPr>
            <p:ph sz="quarter" idx="1"/>
          </p:nvPr>
        </p:nvSpPr>
        <p:spPr>
          <a:xfrm>
            <a:off x="612774" y="1600200"/>
            <a:ext cx="8226425" cy="5181600"/>
          </a:xfrm>
          <a:solidFill>
            <a:schemeClr val="accent2">
              <a:lumMod val="20000"/>
              <a:lumOff val="80000"/>
            </a:schemeClr>
          </a:solidFill>
        </p:spPr>
        <p:txBody>
          <a:bodyPr>
            <a:normAutofit lnSpcReduction="10000"/>
          </a:bodyPr>
          <a:lstStyle/>
          <a:p>
            <a:pPr marL="457200" indent="-457200" algn="just">
              <a:buAutoNum type="arabicPeriod" startAt="3"/>
            </a:pPr>
            <a:r>
              <a:rPr lang="id-ID" sz="2400" b="1" dirty="0" smtClean="0"/>
              <a:t>PESAN </a:t>
            </a:r>
            <a:r>
              <a:rPr lang="id-ID" sz="2400" b="1" dirty="0"/>
              <a:t>BERSIFAT UMUM</a:t>
            </a:r>
            <a:r>
              <a:rPr lang="id-ID" sz="2400" dirty="0"/>
              <a:t> Pesan-pesan dalam komunikasi massa itu tidak ditujukan kepada satu orang atau satu kelompok masyarakat tertentu. Dengan kata lain, pesanpesan itu ditujukan kepada khalayak yang plural. Oleh karena itu pesanpesan yang dikemukakan tidak boleh bersifat </a:t>
            </a:r>
            <a:r>
              <a:rPr lang="id-ID" sz="2400" dirty="0" smtClean="0"/>
              <a:t>khusu</a:t>
            </a:r>
            <a:r>
              <a:rPr lang="en-US" sz="2400" dirty="0" smtClean="0"/>
              <a:t>s</a:t>
            </a:r>
          </a:p>
          <a:p>
            <a:pPr marL="457200" indent="-457200" algn="just">
              <a:buAutoNum type="arabicPeriod" startAt="3"/>
            </a:pPr>
            <a:r>
              <a:rPr lang="en-US" sz="2400" b="1" dirty="0" smtClean="0"/>
              <a:t> </a:t>
            </a:r>
            <a:r>
              <a:rPr lang="id-ID" sz="2400" b="1" dirty="0" smtClean="0"/>
              <a:t>KOMUNIKASINYA </a:t>
            </a:r>
            <a:r>
              <a:rPr lang="id-ID" sz="2400" b="1" dirty="0"/>
              <a:t>BERLANGSUNG SATU ARAH </a:t>
            </a:r>
            <a:r>
              <a:rPr lang="id-ID" sz="2400" dirty="0"/>
              <a:t>Karena komunikasi massa itu melalui media massa , maka komunikator dan komunikannya tidak dapat melakukan kontak langsung. Komunikator aktif menyampaikan pesan dan komunikanpun aktif menerima pesan, namun diantara keduanya tidak dapat melakukan dialog sebagaimana halnya terjadi dalam komunikasi antarpribadi. Dengan demikian komunikasi massa itu bersifat satu arah. </a:t>
            </a:r>
            <a:endParaRPr lang="en-US" altLang="en-US" sz="2400" dirty="0" smtClean="0"/>
          </a:p>
        </p:txBody>
      </p:sp>
    </p:spTree>
    <p:extLst>
      <p:ext uri="{BB962C8B-B14F-4D97-AF65-F5344CB8AC3E}">
        <p14:creationId xmlns:p14="http://schemas.microsoft.com/office/powerpoint/2010/main" val="3963317056"/>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612775" y="228600"/>
            <a:ext cx="8153400" cy="990600"/>
          </a:xfrm>
          <a:solidFill>
            <a:schemeClr val="accent3">
              <a:lumMod val="40000"/>
              <a:lumOff val="60000"/>
            </a:schemeClr>
          </a:solidFill>
        </p:spPr>
        <p:txBody>
          <a:bodyPr>
            <a:normAutofit/>
          </a:bodyPr>
          <a:lstStyle/>
          <a:p>
            <a:r>
              <a:rPr lang="id-ID" sz="3200" dirty="0"/>
              <a:t>CIRI – CIRI KOMUNIKASI MASSA</a:t>
            </a:r>
            <a:endParaRPr lang="en-US" altLang="en-US" sz="3200" b="1" dirty="0" smtClean="0"/>
          </a:p>
        </p:txBody>
      </p:sp>
      <p:sp>
        <p:nvSpPr>
          <p:cNvPr id="15363" name="Content Placeholder 2"/>
          <p:cNvSpPr>
            <a:spLocks noGrp="1"/>
          </p:cNvSpPr>
          <p:nvPr>
            <p:ph sz="quarter" idx="1"/>
          </p:nvPr>
        </p:nvSpPr>
        <p:spPr>
          <a:xfrm>
            <a:off x="612775" y="1600200"/>
            <a:ext cx="8153400" cy="4572000"/>
          </a:xfrm>
          <a:solidFill>
            <a:schemeClr val="accent2">
              <a:lumMod val="20000"/>
              <a:lumOff val="80000"/>
            </a:schemeClr>
          </a:solidFill>
        </p:spPr>
        <p:txBody>
          <a:bodyPr>
            <a:normAutofit/>
          </a:bodyPr>
          <a:lstStyle/>
          <a:p>
            <a:pPr marL="457200" indent="-457200">
              <a:buAutoNum type="arabicPeriod" startAt="5"/>
            </a:pPr>
            <a:r>
              <a:rPr lang="id-ID" sz="2400" b="1" dirty="0" smtClean="0"/>
              <a:t>MENIMBULKAN </a:t>
            </a:r>
            <a:r>
              <a:rPr lang="id-ID" sz="2400" b="1" dirty="0"/>
              <a:t>KESEREMPAKAN. </a:t>
            </a:r>
            <a:r>
              <a:rPr lang="id-ID" sz="2400" dirty="0"/>
              <a:t>Dalam komunikasi massa itu ada keserempakan dalam proses penyebaran pesan-pesannya. Serempak disini berarti khalayak bisa menikmati media massa tersebut hampir bersamaan. Effendi (1999), mengartikan keserempakan media massa itu ialah kontak denagn sejumlah besar penduduk dalam jarak yang jauh dari komunikator, dan penduduk tersebut satu sama lainnya berada dalam keadaan </a:t>
            </a:r>
            <a:r>
              <a:rPr lang="id-ID" sz="2400" dirty="0" smtClean="0"/>
              <a:t>terpisah.</a:t>
            </a:r>
            <a:endParaRPr lang="en-US" sz="2400" dirty="0"/>
          </a:p>
          <a:p>
            <a:pPr marL="457200" indent="-457200">
              <a:buAutoNum type="arabicPeriod" startAt="5"/>
            </a:pPr>
            <a:r>
              <a:rPr lang="en-US" sz="2400" b="1" dirty="0" smtClean="0"/>
              <a:t> </a:t>
            </a:r>
            <a:r>
              <a:rPr lang="id-ID" sz="2400" b="1" dirty="0" smtClean="0"/>
              <a:t>MENGANDALKAN </a:t>
            </a:r>
            <a:r>
              <a:rPr lang="id-ID" sz="2400" b="1" dirty="0"/>
              <a:t>PERALATAN TEKNIS </a:t>
            </a:r>
            <a:r>
              <a:rPr lang="id-ID" sz="2400" dirty="0"/>
              <a:t>Media massa sebagai alat utama dalam menyampaikan pesan kepada khalayaknya sangat membutuhkan bantuan peralatan teknis. </a:t>
            </a:r>
          </a:p>
        </p:txBody>
      </p:sp>
    </p:spTree>
    <p:extLst>
      <p:ext uri="{BB962C8B-B14F-4D97-AF65-F5344CB8AC3E}">
        <p14:creationId xmlns:p14="http://schemas.microsoft.com/office/powerpoint/2010/main" val="1262228446"/>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612775" y="228600"/>
            <a:ext cx="8153400" cy="990600"/>
          </a:xfrm>
          <a:solidFill>
            <a:schemeClr val="accent3">
              <a:lumMod val="40000"/>
              <a:lumOff val="60000"/>
            </a:schemeClr>
          </a:solidFill>
        </p:spPr>
        <p:txBody>
          <a:bodyPr>
            <a:normAutofit/>
          </a:bodyPr>
          <a:lstStyle/>
          <a:p>
            <a:r>
              <a:rPr lang="id-ID" sz="3200" dirty="0"/>
              <a:t>CIRI – CIRI KOMUNIKASI MASSA</a:t>
            </a:r>
            <a:endParaRPr lang="en-US" altLang="en-US" sz="3200" b="1" dirty="0" smtClean="0"/>
          </a:p>
        </p:txBody>
      </p:sp>
      <p:sp>
        <p:nvSpPr>
          <p:cNvPr id="15363" name="Content Placeholder 2"/>
          <p:cNvSpPr>
            <a:spLocks noGrp="1"/>
          </p:cNvSpPr>
          <p:nvPr>
            <p:ph sz="quarter" idx="1"/>
          </p:nvPr>
        </p:nvSpPr>
        <p:spPr>
          <a:xfrm>
            <a:off x="612775" y="1447800"/>
            <a:ext cx="8153400" cy="4724400"/>
          </a:xfrm>
          <a:solidFill>
            <a:schemeClr val="accent2">
              <a:lumMod val="20000"/>
              <a:lumOff val="80000"/>
            </a:schemeClr>
          </a:solidFill>
        </p:spPr>
        <p:txBody>
          <a:bodyPr>
            <a:normAutofit/>
          </a:bodyPr>
          <a:lstStyle/>
          <a:p>
            <a:pPr marL="0" indent="0">
              <a:buNone/>
            </a:pPr>
            <a:r>
              <a:rPr lang="en-US" sz="2000" dirty="0" smtClean="0"/>
              <a:t>7. </a:t>
            </a:r>
            <a:r>
              <a:rPr lang="id-ID" sz="2400" b="1" dirty="0" smtClean="0"/>
              <a:t>DIKONTROL </a:t>
            </a:r>
            <a:r>
              <a:rPr lang="id-ID" sz="2400" b="1" dirty="0"/>
              <a:t>OLEH GATEKEEPER </a:t>
            </a:r>
            <a:r>
              <a:rPr lang="id-ID" sz="2400" dirty="0"/>
              <a:t>Gatekeeper atau penjaga gawang adalah orang yang berfungsi sebagai orang yang ikut menambah atau mengurangi, menyederhanakan, mengemas agar semua informasi yang disebarkan lebih mudah dipahami. Gatekeeper juga berfungsi untuk menginterpretasikan pesan, menganalisis, menambah atau mengurangi pesan-pesannya. Intinya adalah pihak yang ikut menentukan pengemasan sebuah pesan dari media massa. </a:t>
            </a:r>
          </a:p>
        </p:txBody>
      </p:sp>
    </p:spTree>
    <p:extLst>
      <p:ext uri="{BB962C8B-B14F-4D97-AF65-F5344CB8AC3E}">
        <p14:creationId xmlns:p14="http://schemas.microsoft.com/office/powerpoint/2010/main" val="554013911"/>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868362"/>
          </a:xfrm>
          <a:solidFill>
            <a:schemeClr val="bg2">
              <a:lumMod val="90000"/>
            </a:schemeClr>
          </a:solidFill>
        </p:spPr>
        <p:txBody>
          <a:bodyPr/>
          <a:lstStyle/>
          <a:p>
            <a:r>
              <a:rPr lang="en-US" dirty="0" smtClean="0"/>
              <a:t>FUNGSI KOMUNIKASI MASSA</a:t>
            </a:r>
            <a:endParaRPr lang="id-ID" dirty="0"/>
          </a:p>
        </p:txBody>
      </p:sp>
      <p:sp>
        <p:nvSpPr>
          <p:cNvPr id="3" name="Content Placeholder 2"/>
          <p:cNvSpPr>
            <a:spLocks noGrp="1"/>
          </p:cNvSpPr>
          <p:nvPr>
            <p:ph idx="1"/>
          </p:nvPr>
        </p:nvSpPr>
        <p:spPr>
          <a:xfrm>
            <a:off x="457200" y="1447800"/>
            <a:ext cx="8229600" cy="5029200"/>
          </a:xfrm>
          <a:solidFill>
            <a:schemeClr val="accent5">
              <a:lumMod val="40000"/>
              <a:lumOff val="60000"/>
            </a:schemeClr>
          </a:solidFill>
        </p:spPr>
        <p:txBody>
          <a:bodyPr>
            <a:normAutofit fontScale="70000" lnSpcReduction="20000"/>
          </a:bodyPr>
          <a:lstStyle/>
          <a:p>
            <a:r>
              <a:rPr lang="id-ID" b="1" dirty="0"/>
              <a:t>Harold D. Lasswell</a:t>
            </a:r>
            <a:endParaRPr lang="id-ID" dirty="0"/>
          </a:p>
          <a:p>
            <a:pPr lvl="1"/>
            <a:r>
              <a:rPr lang="id-ID" b="1" dirty="0"/>
              <a:t>Surveillance (Pengawasan):</a:t>
            </a:r>
            <a:r>
              <a:rPr lang="id-ID" dirty="0"/>
              <a:t> Mengamati lingkungan dan menyampaikan informasi penting kepada publik.</a:t>
            </a:r>
          </a:p>
          <a:p>
            <a:pPr lvl="1"/>
            <a:r>
              <a:rPr lang="id-ID" b="1" dirty="0"/>
              <a:t>Correlation (Korelasi):</a:t>
            </a:r>
            <a:r>
              <a:rPr lang="id-ID" dirty="0"/>
              <a:t> Menafsirkan informasi dan menghubungkannya dengan opini publik.</a:t>
            </a:r>
          </a:p>
          <a:p>
            <a:pPr lvl="1"/>
            <a:r>
              <a:rPr lang="id-ID" b="1" dirty="0"/>
              <a:t>Transmission of Social Heritage (Pewarisan Sosial):</a:t>
            </a:r>
            <a:r>
              <a:rPr lang="id-ID" dirty="0"/>
              <a:t> Mewariskan norma, nilai, dan budaya dari satu generasi ke generasi berikutnya.</a:t>
            </a:r>
          </a:p>
          <a:p>
            <a:pPr lvl="1"/>
            <a:r>
              <a:rPr lang="id-ID" b="1" dirty="0"/>
              <a:t>Entertainment (Hiburan):</a:t>
            </a:r>
            <a:r>
              <a:rPr lang="id-ID" dirty="0"/>
              <a:t> Memberikan hiburan kepada masyarakat.</a:t>
            </a:r>
          </a:p>
          <a:p>
            <a:r>
              <a:rPr lang="id-ID" b="1" dirty="0"/>
              <a:t>Wilbur Schramm</a:t>
            </a:r>
            <a:endParaRPr lang="id-ID" dirty="0"/>
          </a:p>
          <a:p>
            <a:pPr lvl="1"/>
            <a:r>
              <a:rPr lang="id-ID" b="1" dirty="0"/>
              <a:t>Memberikan informasi:</a:t>
            </a:r>
            <a:r>
              <a:rPr lang="id-ID" dirty="0"/>
              <a:t> Menyebarkan berita dan wawasan kepada masyarakat.</a:t>
            </a:r>
          </a:p>
          <a:p>
            <a:pPr lvl="1"/>
            <a:r>
              <a:rPr lang="id-ID" b="1" dirty="0"/>
              <a:t>Mendidik:</a:t>
            </a:r>
            <a:r>
              <a:rPr lang="id-ID" dirty="0"/>
              <a:t> Menyediakan konten yang mendidik dan meningkatkan pemahaman publik.</a:t>
            </a:r>
          </a:p>
          <a:p>
            <a:pPr lvl="1"/>
            <a:r>
              <a:rPr lang="id-ID" b="1" dirty="0"/>
              <a:t>Menghibur:</a:t>
            </a:r>
            <a:r>
              <a:rPr lang="id-ID" dirty="0"/>
              <a:t> Menawarkan hiburan melalui berbagai bentuk media.</a:t>
            </a:r>
          </a:p>
          <a:p>
            <a:pPr lvl="1"/>
            <a:r>
              <a:rPr lang="id-ID" b="1" dirty="0"/>
              <a:t>Mempengaruhi:</a:t>
            </a:r>
            <a:r>
              <a:rPr lang="id-ID" dirty="0"/>
              <a:t> Membantu membentuk opini publik dan memengaruhi perilaku sosial</a:t>
            </a:r>
            <a:r>
              <a:rPr lang="id-ID" dirty="0" smtClean="0"/>
              <a:t>.</a:t>
            </a:r>
          </a:p>
        </p:txBody>
      </p:sp>
    </p:spTree>
    <p:extLst>
      <p:ext uri="{BB962C8B-B14F-4D97-AF65-F5344CB8AC3E}">
        <p14:creationId xmlns:p14="http://schemas.microsoft.com/office/powerpoint/2010/main" val="15987613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868362"/>
          </a:xfrm>
          <a:solidFill>
            <a:schemeClr val="bg2">
              <a:lumMod val="90000"/>
            </a:schemeClr>
          </a:solidFill>
        </p:spPr>
        <p:txBody>
          <a:bodyPr/>
          <a:lstStyle/>
          <a:p>
            <a:r>
              <a:rPr lang="en-US" dirty="0" smtClean="0"/>
              <a:t>FUNGSI KOMUNIKASI MASSA</a:t>
            </a:r>
            <a:endParaRPr lang="id-ID" dirty="0"/>
          </a:p>
        </p:txBody>
      </p:sp>
      <p:sp>
        <p:nvSpPr>
          <p:cNvPr id="3" name="Content Placeholder 2"/>
          <p:cNvSpPr>
            <a:spLocks noGrp="1"/>
          </p:cNvSpPr>
          <p:nvPr>
            <p:ph idx="1"/>
          </p:nvPr>
        </p:nvSpPr>
        <p:spPr>
          <a:xfrm>
            <a:off x="457200" y="1447800"/>
            <a:ext cx="8229600" cy="5029200"/>
          </a:xfrm>
          <a:solidFill>
            <a:schemeClr val="accent5">
              <a:lumMod val="40000"/>
              <a:lumOff val="60000"/>
            </a:schemeClr>
          </a:solidFill>
        </p:spPr>
        <p:txBody>
          <a:bodyPr>
            <a:normAutofit fontScale="62500" lnSpcReduction="20000"/>
          </a:bodyPr>
          <a:lstStyle/>
          <a:p>
            <a:r>
              <a:rPr lang="id-ID" b="1" dirty="0" smtClean="0"/>
              <a:t>Joseph R. Dominick</a:t>
            </a:r>
            <a:endParaRPr lang="id-ID" dirty="0" smtClean="0"/>
          </a:p>
          <a:p>
            <a:pPr lvl="1"/>
            <a:r>
              <a:rPr lang="id-ID" b="1" dirty="0" smtClean="0"/>
              <a:t>Informasi:</a:t>
            </a:r>
            <a:r>
              <a:rPr lang="id-ID" dirty="0" smtClean="0"/>
              <a:t> Media memberikan fakta dan berita yang dibutuhkan oleh masyarakat.</a:t>
            </a:r>
          </a:p>
          <a:p>
            <a:pPr lvl="1"/>
            <a:r>
              <a:rPr lang="id-ID" b="1" dirty="0" smtClean="0"/>
              <a:t>Interpretasi:</a:t>
            </a:r>
            <a:r>
              <a:rPr lang="id-ID" dirty="0" smtClean="0"/>
              <a:t> Media memberikan sudut pandang atau penjelasan terhadap suatu peristiwa.</a:t>
            </a:r>
          </a:p>
          <a:p>
            <a:pPr lvl="1"/>
            <a:r>
              <a:rPr lang="id-ID" b="1" dirty="0" smtClean="0"/>
              <a:t>Persuasi:</a:t>
            </a:r>
            <a:r>
              <a:rPr lang="id-ID" dirty="0" smtClean="0"/>
              <a:t> Media berfungsi sebagai alat untuk membujuk atau memengaruhi opini publik.</a:t>
            </a:r>
          </a:p>
          <a:p>
            <a:pPr lvl="1"/>
            <a:r>
              <a:rPr lang="id-ID" b="1" dirty="0" smtClean="0"/>
              <a:t>Hiburan:</a:t>
            </a:r>
            <a:r>
              <a:rPr lang="id-ID" dirty="0" smtClean="0"/>
              <a:t> Media menjadi sarana hiburan bagi audiens.</a:t>
            </a:r>
          </a:p>
          <a:p>
            <a:r>
              <a:rPr lang="id-ID" b="1" dirty="0" smtClean="0"/>
              <a:t>McQuail (1987)</a:t>
            </a:r>
            <a:endParaRPr lang="id-ID" dirty="0" smtClean="0"/>
          </a:p>
          <a:p>
            <a:pPr lvl="1"/>
            <a:r>
              <a:rPr lang="id-ID" b="1" dirty="0" smtClean="0"/>
              <a:t>Informasi:</a:t>
            </a:r>
            <a:r>
              <a:rPr lang="id-ID" dirty="0" smtClean="0"/>
              <a:t> Menyediakan laporan dan data tentang kejadian di dunia.</a:t>
            </a:r>
          </a:p>
          <a:p>
            <a:pPr lvl="1"/>
            <a:r>
              <a:rPr lang="id-ID" b="1" dirty="0" smtClean="0"/>
              <a:t>Korelasi:</a:t>
            </a:r>
            <a:r>
              <a:rPr lang="id-ID" dirty="0" smtClean="0"/>
              <a:t> Menafsirkan peristiwa dan menghubungkannya dengan konteks sosial.</a:t>
            </a:r>
          </a:p>
          <a:p>
            <a:pPr lvl="1"/>
            <a:r>
              <a:rPr lang="id-ID" b="1" dirty="0" smtClean="0"/>
              <a:t>Kontinuitas:</a:t>
            </a:r>
            <a:r>
              <a:rPr lang="id-ID" dirty="0" smtClean="0"/>
              <a:t> Memelihara nilai-nilai budaya dan norma sosial.</a:t>
            </a:r>
          </a:p>
          <a:p>
            <a:pPr lvl="1"/>
            <a:r>
              <a:rPr lang="id-ID" b="1" dirty="0" smtClean="0"/>
              <a:t>Hiburan:</a:t>
            </a:r>
            <a:r>
              <a:rPr lang="id-ID" dirty="0" smtClean="0"/>
              <a:t> Menyediakan rekreasi dan hiburan bagi khalayak.</a:t>
            </a:r>
          </a:p>
          <a:p>
            <a:pPr lvl="1"/>
            <a:r>
              <a:rPr lang="id-ID" b="1" dirty="0" smtClean="0"/>
              <a:t>Mobilisasi:</a:t>
            </a:r>
            <a:r>
              <a:rPr lang="id-ID" dirty="0" smtClean="0"/>
              <a:t> Mendukung tujuan sosial, ekonomi, dan politik.</a:t>
            </a:r>
          </a:p>
          <a:p>
            <a:r>
              <a:rPr lang="id-ID" dirty="0" smtClean="0"/>
              <a:t>Dari berbagai teori di atas, dapat disimpulkan bahwa komunikasi massa memiliki fungsi utama dalam menyampaikan informasi, memengaruhi opini, menghibur, dan mempertahankan nilai sosial dalam masyarakat.</a:t>
            </a:r>
          </a:p>
          <a:p>
            <a:endParaRPr lang="id-ID" dirty="0"/>
          </a:p>
        </p:txBody>
      </p:sp>
    </p:spTree>
    <p:extLst>
      <p:ext uri="{BB962C8B-B14F-4D97-AF65-F5344CB8AC3E}">
        <p14:creationId xmlns:p14="http://schemas.microsoft.com/office/powerpoint/2010/main" val="10360279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233516" y="76200"/>
            <a:ext cx="8153400" cy="990600"/>
          </a:xfrm>
          <a:solidFill>
            <a:schemeClr val="accent3">
              <a:lumMod val="60000"/>
              <a:lumOff val="40000"/>
            </a:schemeClr>
          </a:solidFill>
        </p:spPr>
        <p:txBody>
          <a:bodyPr>
            <a:normAutofit/>
          </a:bodyPr>
          <a:lstStyle/>
          <a:p>
            <a:r>
              <a:rPr lang="id-ID" sz="3200" dirty="0"/>
              <a:t>MOTIF MEMILIH MEDIA</a:t>
            </a:r>
            <a:endParaRPr lang="en-US" altLang="en-US" sz="3200" dirty="0" smtClean="0"/>
          </a:p>
        </p:txBody>
      </p:sp>
      <p:sp>
        <p:nvSpPr>
          <p:cNvPr id="16387" name="Content Placeholder 2"/>
          <p:cNvSpPr>
            <a:spLocks noGrp="1"/>
          </p:cNvSpPr>
          <p:nvPr>
            <p:ph sz="quarter" idx="1"/>
          </p:nvPr>
        </p:nvSpPr>
        <p:spPr>
          <a:xfrm>
            <a:off x="228600" y="1371600"/>
            <a:ext cx="8610600" cy="5181600"/>
          </a:xfrm>
          <a:solidFill>
            <a:schemeClr val="accent2">
              <a:lumMod val="20000"/>
              <a:lumOff val="80000"/>
            </a:schemeClr>
          </a:solidFill>
        </p:spPr>
        <p:txBody>
          <a:bodyPr>
            <a:normAutofit/>
          </a:bodyPr>
          <a:lstStyle/>
          <a:p>
            <a:pPr algn="just">
              <a:buFont typeface="Wingdings" pitchFamily="2" charset="2"/>
              <a:buAutoNum type="arabicPeriod"/>
            </a:pPr>
            <a:r>
              <a:rPr lang="id-ID" sz="2400" dirty="0" smtClean="0"/>
              <a:t>Congnition </a:t>
            </a:r>
            <a:r>
              <a:rPr lang="id-ID" sz="2400" dirty="0"/>
              <a:t>(Pengamatan) </a:t>
            </a:r>
            <a:endParaRPr lang="en-US" sz="2400" dirty="0" smtClean="0"/>
          </a:p>
          <a:p>
            <a:pPr algn="just">
              <a:buFont typeface="Wingdings" pitchFamily="2" charset="2"/>
              <a:buAutoNum type="arabicPeriod"/>
            </a:pPr>
            <a:r>
              <a:rPr lang="id-ID" sz="2400" dirty="0" smtClean="0"/>
              <a:t>Diversion </a:t>
            </a:r>
            <a:r>
              <a:rPr lang="id-ID" sz="2400" dirty="0"/>
              <a:t>(Diversi) </a:t>
            </a:r>
            <a:endParaRPr lang="en-US" sz="2400" dirty="0"/>
          </a:p>
          <a:p>
            <a:pPr algn="just">
              <a:buFont typeface="Wingdings" pitchFamily="2" charset="2"/>
              <a:buAutoNum type="arabicPeriod"/>
            </a:pPr>
            <a:r>
              <a:rPr lang="id-ID" sz="2400" dirty="0" smtClean="0"/>
              <a:t> </a:t>
            </a:r>
            <a:r>
              <a:rPr lang="id-ID" sz="2400" dirty="0"/>
              <a:t>Social Utility (Kegunaan Sosial) </a:t>
            </a:r>
            <a:endParaRPr lang="en-US" sz="2400" dirty="0"/>
          </a:p>
          <a:p>
            <a:pPr algn="just">
              <a:buFont typeface="Wingdings" pitchFamily="2" charset="2"/>
              <a:buAutoNum type="arabicPeriod"/>
            </a:pPr>
            <a:r>
              <a:rPr lang="id-ID" sz="2400" dirty="0" smtClean="0"/>
              <a:t>Withdraw </a:t>
            </a:r>
            <a:r>
              <a:rPr lang="id-ID" sz="2400" dirty="0"/>
              <a:t>(Menarik) </a:t>
            </a:r>
            <a:endParaRPr lang="en-US" sz="2400" dirty="0" smtClean="0"/>
          </a:p>
          <a:p>
            <a:pPr algn="just">
              <a:buFont typeface="Wingdings" pitchFamily="2" charset="2"/>
              <a:buAutoNum type="arabicPeriod"/>
            </a:pPr>
            <a:r>
              <a:rPr lang="id-ID" sz="2400" dirty="0" smtClean="0"/>
              <a:t>Linkage </a:t>
            </a:r>
            <a:r>
              <a:rPr lang="id-ID" sz="2400" dirty="0"/>
              <a:t>(Pertalian) </a:t>
            </a:r>
            <a:r>
              <a:rPr lang="id-ID" altLang="en-US" sz="2400" dirty="0" smtClean="0"/>
              <a:t>angkan.</a:t>
            </a:r>
            <a:endParaRPr lang="en-US" altLang="en-US" sz="2400" dirty="0" smtClean="0"/>
          </a:p>
          <a:p>
            <a:pPr algn="just"/>
            <a:endParaRPr lang="en-US" altLang="en-US" sz="2400" dirty="0" smtClean="0"/>
          </a:p>
        </p:txBody>
      </p:sp>
    </p:spTree>
    <p:extLst>
      <p:ext uri="{BB962C8B-B14F-4D97-AF65-F5344CB8AC3E}">
        <p14:creationId xmlns:p14="http://schemas.microsoft.com/office/powerpoint/2010/main" val="2171790783"/>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304800" y="152400"/>
            <a:ext cx="8153400" cy="990600"/>
          </a:xfrm>
          <a:solidFill>
            <a:schemeClr val="accent3">
              <a:lumMod val="40000"/>
              <a:lumOff val="60000"/>
            </a:schemeClr>
          </a:solidFill>
        </p:spPr>
        <p:txBody>
          <a:bodyPr/>
          <a:lstStyle/>
          <a:p>
            <a:r>
              <a:rPr lang="id-ID" sz="3200" dirty="0"/>
              <a:t>MOTIF MEMILIH MEDIA</a:t>
            </a:r>
            <a:endParaRPr lang="en-US" altLang="en-US" sz="3200" b="1" dirty="0" smtClean="0"/>
          </a:p>
        </p:txBody>
      </p:sp>
      <p:sp>
        <p:nvSpPr>
          <p:cNvPr id="17411" name="Content Placeholder 2"/>
          <p:cNvSpPr>
            <a:spLocks noGrp="1"/>
          </p:cNvSpPr>
          <p:nvPr>
            <p:ph sz="quarter" idx="1"/>
          </p:nvPr>
        </p:nvSpPr>
        <p:spPr>
          <a:xfrm>
            <a:off x="0" y="1447800"/>
            <a:ext cx="8915400" cy="5257800"/>
          </a:xfrm>
          <a:solidFill>
            <a:schemeClr val="accent2">
              <a:lumMod val="20000"/>
              <a:lumOff val="80000"/>
            </a:schemeClr>
          </a:solidFill>
        </p:spPr>
        <p:txBody>
          <a:bodyPr/>
          <a:lstStyle/>
          <a:p>
            <a:pPr marL="457200" indent="-457200" algn="just">
              <a:buFont typeface="Wingdings" pitchFamily="2" charset="2"/>
              <a:buAutoNum type="arabicPeriod"/>
            </a:pPr>
            <a:r>
              <a:rPr lang="id-ID" sz="2000" dirty="0" smtClean="0"/>
              <a:t>COGNITION </a:t>
            </a:r>
            <a:r>
              <a:rPr lang="id-ID" sz="2000" dirty="0"/>
              <a:t>(PENGAMATAN) Media digunakan sebagai alat untuk memuaskan kebutuhan masyarakat terhadap pengetahuan dan wawasan bahkan beberapa masyarakat menggunakan media untuk membangkitkan </a:t>
            </a:r>
            <a:r>
              <a:rPr lang="id-ID" sz="2000" dirty="0" smtClean="0"/>
              <a:t>ide</a:t>
            </a:r>
            <a:endParaRPr lang="en-US" sz="2000" dirty="0" smtClean="0"/>
          </a:p>
          <a:p>
            <a:pPr marL="457200" indent="-457200" algn="just">
              <a:buFont typeface="Wingdings" pitchFamily="2" charset="2"/>
              <a:buAutoNum type="arabicPeriod"/>
            </a:pPr>
            <a:r>
              <a:rPr lang="id-ID" sz="2000" dirty="0"/>
              <a:t>DIVERSION (DIVERSI) Media digunakan sebagai sarana untuk relax dan memuaskan kebutuhan secara emosional bahkan bisa membangkitkan semangat setelah begitu jenuh dari rutintas hidup sehari-hari</a:t>
            </a:r>
            <a:r>
              <a:rPr lang="id-ID" sz="2000" dirty="0" smtClean="0"/>
              <a:t>.</a:t>
            </a:r>
            <a:endParaRPr lang="en-US" sz="2000" dirty="0" smtClean="0"/>
          </a:p>
          <a:p>
            <a:pPr marL="457200" indent="-457200" algn="just">
              <a:buFont typeface="Wingdings" pitchFamily="2" charset="2"/>
              <a:buAutoNum type="arabicPeriod"/>
            </a:pPr>
            <a:r>
              <a:rPr lang="id-ID" sz="2000" dirty="0"/>
              <a:t>SOCIAL UTILITY (KEGUNAAN SOSIAL) Media digunakan sebagai alat untuk mempererat kontak atau hubungan dengan teman, keluarga, dan masyarakat, misalnya membahas cerita hangat yang sedang terjadi dengan keluarga</a:t>
            </a:r>
            <a:r>
              <a:rPr lang="id-ID" sz="2000" dirty="0" smtClean="0"/>
              <a:t>.</a:t>
            </a:r>
            <a:endParaRPr lang="en-US" sz="2000" dirty="0" smtClean="0"/>
          </a:p>
          <a:p>
            <a:pPr marL="457200" indent="-457200" algn="just">
              <a:buFont typeface="Wingdings" pitchFamily="2" charset="2"/>
              <a:buAutoNum type="arabicPeriod"/>
            </a:pPr>
            <a:r>
              <a:rPr lang="id-ID" sz="2000" dirty="0"/>
              <a:t>WITHDRAW (MENARIK) Media juga digunakan sebagai alas an untuk tidak melakukan tugas dan untuk menjaga privacy agar tidak diganggu orang lain</a:t>
            </a:r>
            <a:r>
              <a:rPr lang="id-ID" sz="2000" dirty="0" smtClean="0"/>
              <a:t>.</a:t>
            </a:r>
            <a:endParaRPr lang="en-US" sz="2000" dirty="0" smtClean="0"/>
          </a:p>
          <a:p>
            <a:pPr marL="457200" indent="-457200" algn="just">
              <a:buFont typeface="Wingdings" pitchFamily="2" charset="2"/>
              <a:buAutoNum type="arabicPeriod"/>
            </a:pPr>
            <a:r>
              <a:rPr lang="id-ID" sz="2000" dirty="0"/>
              <a:t>LINKAGE (PERTALIAN) Media massa dapat menyatukan khlayak yang beragam sehingga membentuk suatu pertalian yang berdasarkan minat dan kepentingan yang sama</a:t>
            </a:r>
            <a:endParaRPr lang="en-US" altLang="en-US" sz="2000" dirty="0" smtClean="0"/>
          </a:p>
        </p:txBody>
      </p:sp>
    </p:spTree>
    <p:extLst>
      <p:ext uri="{BB962C8B-B14F-4D97-AF65-F5344CB8AC3E}">
        <p14:creationId xmlns:p14="http://schemas.microsoft.com/office/powerpoint/2010/main" val="422521037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lumMod val="20000"/>
              <a:lumOff val="80000"/>
            </a:schemeClr>
          </a:solidFill>
        </p:spPr>
        <p:txBody>
          <a:bodyPr/>
          <a:lstStyle/>
          <a:p>
            <a:r>
              <a:rPr lang="en-US" dirty="0"/>
              <a:t>UNSUR PENILAIAN</a:t>
            </a:r>
          </a:p>
        </p:txBody>
      </p:sp>
      <p:sp>
        <p:nvSpPr>
          <p:cNvPr id="3" name="Content Placeholder 2"/>
          <p:cNvSpPr>
            <a:spLocks noGrp="1"/>
          </p:cNvSpPr>
          <p:nvPr>
            <p:ph idx="1"/>
          </p:nvPr>
        </p:nvSpPr>
        <p:spPr>
          <a:solidFill>
            <a:schemeClr val="accent1">
              <a:lumMod val="20000"/>
              <a:lumOff val="80000"/>
            </a:schemeClr>
          </a:solidFill>
        </p:spPr>
        <p:txBody>
          <a:bodyPr/>
          <a:lstStyle/>
          <a:p>
            <a:r>
              <a:rPr lang="en-US" dirty="0" smtClean="0"/>
              <a:t>KEHADIRAN</a:t>
            </a:r>
          </a:p>
          <a:p>
            <a:r>
              <a:rPr lang="en-US" dirty="0" smtClean="0"/>
              <a:t>TUGAS INDIVIDU</a:t>
            </a:r>
          </a:p>
          <a:p>
            <a:r>
              <a:rPr lang="en-US" dirty="0" smtClean="0"/>
              <a:t>DISKUSI</a:t>
            </a:r>
          </a:p>
          <a:p>
            <a:r>
              <a:rPr lang="en-US" dirty="0" smtClean="0"/>
              <a:t>UJIAN </a:t>
            </a:r>
            <a:r>
              <a:rPr lang="en-US" dirty="0"/>
              <a:t>TENGAH </a:t>
            </a:r>
            <a:r>
              <a:rPr lang="en-US" dirty="0" smtClean="0"/>
              <a:t>SEMESTER</a:t>
            </a:r>
          </a:p>
          <a:p>
            <a:r>
              <a:rPr lang="en-US" dirty="0" smtClean="0"/>
              <a:t>UJIAN </a:t>
            </a:r>
            <a:r>
              <a:rPr lang="en-US" dirty="0"/>
              <a:t>AKHIR </a:t>
            </a:r>
            <a:r>
              <a:rPr lang="en-US" dirty="0" smtClean="0"/>
              <a:t>SEMESTER</a:t>
            </a:r>
            <a:endParaRPr lang="en-US" sz="1200" dirty="0"/>
          </a:p>
        </p:txBody>
      </p:sp>
    </p:spTree>
    <p:extLst>
      <p:ext uri="{BB962C8B-B14F-4D97-AF65-F5344CB8AC3E}">
        <p14:creationId xmlns:p14="http://schemas.microsoft.com/office/powerpoint/2010/main" val="36260207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457200" y="1600200"/>
            <a:ext cx="8229600" cy="5105400"/>
          </a:xfrm>
          <a:solidFill>
            <a:schemeClr val="bg2">
              <a:lumMod val="90000"/>
            </a:schemeClr>
          </a:solidFill>
        </p:spPr>
        <p:txBody>
          <a:bodyPr>
            <a:normAutofit lnSpcReduction="10000"/>
          </a:bodyPr>
          <a:lstStyle/>
          <a:p>
            <a:pPr>
              <a:buFontTx/>
              <a:buNone/>
            </a:pPr>
            <a:r>
              <a:rPr lang="en-US" altLang="id-ID" sz="1200" dirty="0"/>
              <a:t>PART II: TOPICS IN COMMUNICATION THEORY </a:t>
            </a:r>
          </a:p>
          <a:p>
            <a:r>
              <a:rPr lang="en-US" altLang="id-ID" sz="1200" dirty="0"/>
              <a:t>System Theory</a:t>
            </a:r>
          </a:p>
          <a:p>
            <a:pPr lvl="1"/>
            <a:r>
              <a:rPr lang="en-US" altLang="id-ID" sz="1000" dirty="0"/>
              <a:t>Information Theory</a:t>
            </a:r>
          </a:p>
          <a:p>
            <a:pPr lvl="1"/>
            <a:r>
              <a:rPr lang="en-US" altLang="id-ID" sz="1000" dirty="0"/>
              <a:t>Cybernetics</a:t>
            </a:r>
          </a:p>
          <a:p>
            <a:pPr lvl="1"/>
            <a:r>
              <a:rPr lang="en-US" altLang="id-ID" sz="1000" dirty="0" err="1"/>
              <a:t>Dinamic</a:t>
            </a:r>
            <a:r>
              <a:rPr lang="en-US" altLang="id-ID" sz="1000" dirty="0"/>
              <a:t> Social Impact Theory</a:t>
            </a:r>
          </a:p>
          <a:p>
            <a:r>
              <a:rPr lang="en-US" altLang="id-ID" sz="1200" dirty="0"/>
              <a:t>Theories of Sign &amp; Language</a:t>
            </a:r>
          </a:p>
          <a:p>
            <a:pPr lvl="1"/>
            <a:r>
              <a:rPr lang="en-US" altLang="id-ID" sz="1000" dirty="0"/>
              <a:t>Classical Semantic Theory</a:t>
            </a:r>
          </a:p>
          <a:p>
            <a:pPr lvl="1"/>
            <a:r>
              <a:rPr lang="en-US" altLang="id-ID" sz="1000" dirty="0"/>
              <a:t>Language &amp; the Study of </a:t>
            </a:r>
            <a:r>
              <a:rPr lang="en-US" altLang="id-ID" sz="1000" dirty="0" err="1"/>
              <a:t>Syntatics</a:t>
            </a:r>
            <a:endParaRPr lang="en-US" altLang="id-ID" sz="1000" dirty="0"/>
          </a:p>
          <a:p>
            <a:pPr lvl="1"/>
            <a:r>
              <a:rPr lang="en-US" altLang="id-ID" sz="1000" dirty="0"/>
              <a:t>The Semantic &amp; </a:t>
            </a:r>
            <a:r>
              <a:rPr lang="en-US" altLang="id-ID" sz="1000" dirty="0" err="1"/>
              <a:t>Syntatics</a:t>
            </a:r>
            <a:r>
              <a:rPr lang="en-US" altLang="id-ID" sz="1000" dirty="0"/>
              <a:t> of Nonverbal </a:t>
            </a:r>
            <a:r>
              <a:rPr lang="en-US" altLang="id-ID" sz="1000" dirty="0" err="1"/>
              <a:t>Behaviour</a:t>
            </a:r>
            <a:endParaRPr lang="en-US" altLang="id-ID" sz="1000" dirty="0"/>
          </a:p>
          <a:p>
            <a:r>
              <a:rPr lang="en-US" altLang="id-ID" sz="1200" dirty="0"/>
              <a:t>Theories of Discourse</a:t>
            </a:r>
          </a:p>
          <a:p>
            <a:pPr lvl="1"/>
            <a:r>
              <a:rPr lang="en-US" altLang="id-ID" sz="1000" dirty="0"/>
              <a:t>Conversation Analysis</a:t>
            </a:r>
          </a:p>
          <a:p>
            <a:r>
              <a:rPr lang="en-US" altLang="id-ID" sz="1200" dirty="0"/>
              <a:t>Theories of Message Production</a:t>
            </a:r>
          </a:p>
          <a:p>
            <a:pPr lvl="1"/>
            <a:r>
              <a:rPr lang="en-US" altLang="id-ID" sz="1000" dirty="0"/>
              <a:t>Cognitive Theories</a:t>
            </a:r>
          </a:p>
          <a:p>
            <a:r>
              <a:rPr lang="en-US" altLang="id-ID" sz="1200" dirty="0"/>
              <a:t>Theories of Message Reception &amp; Processing</a:t>
            </a:r>
          </a:p>
          <a:p>
            <a:r>
              <a:rPr lang="en-US" altLang="id-ID" sz="1200" dirty="0"/>
              <a:t>Theories of Symbolic Interaction, Structuration, and </a:t>
            </a:r>
            <a:r>
              <a:rPr lang="en-US" altLang="id-ID" sz="1200" dirty="0" err="1"/>
              <a:t>Convergece</a:t>
            </a:r>
            <a:endParaRPr lang="en-US" altLang="id-ID" sz="1200" dirty="0"/>
          </a:p>
          <a:p>
            <a:pPr lvl="1"/>
            <a:r>
              <a:rPr lang="en-US" altLang="id-ID" sz="1000" dirty="0" err="1"/>
              <a:t>Symboloc</a:t>
            </a:r>
            <a:r>
              <a:rPr lang="en-US" altLang="id-ID" sz="1000" dirty="0"/>
              <a:t> Interactionism (Chicago School vs Iowa School)</a:t>
            </a:r>
          </a:p>
          <a:p>
            <a:pPr lvl="1"/>
            <a:r>
              <a:rPr lang="en-US" altLang="id-ID" sz="1000" dirty="0"/>
              <a:t>Structuration Theory</a:t>
            </a:r>
          </a:p>
          <a:p>
            <a:r>
              <a:rPr lang="en-US" altLang="id-ID" sz="1200" dirty="0"/>
              <a:t>Theories of Social &amp; Cultural Reality</a:t>
            </a:r>
          </a:p>
          <a:p>
            <a:pPr lvl="1"/>
            <a:r>
              <a:rPr lang="en-US" altLang="id-ID" sz="1000" dirty="0"/>
              <a:t>The Social Construction of Reality</a:t>
            </a:r>
          </a:p>
          <a:p>
            <a:pPr lvl="1"/>
            <a:r>
              <a:rPr lang="en-US" altLang="id-ID" sz="1000" dirty="0"/>
              <a:t>Language &amp; Culture</a:t>
            </a:r>
          </a:p>
          <a:p>
            <a:r>
              <a:rPr lang="en-US" altLang="id-ID" sz="1200" dirty="0"/>
              <a:t>Theories of Experience &amp; Interpretation</a:t>
            </a:r>
          </a:p>
          <a:p>
            <a:pPr lvl="1"/>
            <a:r>
              <a:rPr lang="en-US" altLang="id-ID" sz="1000" dirty="0"/>
              <a:t>Phenomenology</a:t>
            </a:r>
          </a:p>
          <a:p>
            <a:pPr lvl="1"/>
            <a:r>
              <a:rPr lang="en-US" altLang="id-ID" sz="1000" dirty="0" err="1"/>
              <a:t>Heurmeneutics</a:t>
            </a:r>
            <a:endParaRPr lang="en-US" altLang="id-ID" sz="1000" dirty="0"/>
          </a:p>
          <a:p>
            <a:pPr lvl="1"/>
            <a:r>
              <a:rPr lang="en-US" altLang="id-ID" sz="1000" dirty="0"/>
              <a:t>Cultural Interpretation</a:t>
            </a:r>
          </a:p>
          <a:p>
            <a:r>
              <a:rPr lang="en-US" altLang="id-ID" sz="1200" dirty="0"/>
              <a:t>Critical Theories</a:t>
            </a:r>
          </a:p>
          <a:p>
            <a:pPr lvl="1"/>
            <a:r>
              <a:rPr lang="en-US" altLang="id-ID" sz="1000" dirty="0"/>
              <a:t>Cultural Studies</a:t>
            </a:r>
          </a:p>
          <a:p>
            <a:pPr lvl="1"/>
            <a:r>
              <a:rPr lang="en-US" altLang="id-ID" sz="1000" dirty="0"/>
              <a:t>Feminist Studies</a:t>
            </a:r>
          </a:p>
          <a:p>
            <a:pPr lvl="1"/>
            <a:endParaRPr lang="en-US" altLang="id-ID" sz="1000" dirty="0"/>
          </a:p>
        </p:txBody>
      </p:sp>
      <p:sp>
        <p:nvSpPr>
          <p:cNvPr id="5" name="Rectangle 2"/>
          <p:cNvSpPr>
            <a:spLocks noGrp="1" noChangeArrowheads="1"/>
          </p:cNvSpPr>
          <p:nvPr>
            <p:ph type="title"/>
          </p:nvPr>
        </p:nvSpPr>
        <p:spPr>
          <a:solidFill>
            <a:schemeClr val="accent1">
              <a:lumMod val="20000"/>
              <a:lumOff val="80000"/>
            </a:schemeClr>
          </a:solidFill>
        </p:spPr>
        <p:txBody>
          <a:bodyPr/>
          <a:lstStyle/>
          <a:p>
            <a:r>
              <a:rPr lang="en-US" altLang="id-ID" sz="1200" dirty="0"/>
              <a:t>BEBERAPA BUKU TEORI KOMUNIKASI:</a:t>
            </a:r>
            <a:r>
              <a:rPr lang="en-US" altLang="id-ID" sz="1600" dirty="0"/>
              <a:t/>
            </a:r>
            <a:br>
              <a:rPr lang="en-US" altLang="id-ID" sz="1600" dirty="0"/>
            </a:br>
            <a:r>
              <a:rPr lang="en-US" altLang="id-ID" sz="1600" dirty="0"/>
              <a:t>Stephen W. Littlejohn, 2002, </a:t>
            </a:r>
            <a:br>
              <a:rPr lang="en-US" altLang="id-ID" sz="1600" dirty="0"/>
            </a:br>
            <a:r>
              <a:rPr lang="en-US" altLang="id-ID" sz="1600" i="1" dirty="0"/>
              <a:t>Theories of Human Communication</a:t>
            </a:r>
            <a:br>
              <a:rPr lang="en-US" altLang="id-ID" sz="1600" i="1" dirty="0"/>
            </a:br>
            <a:r>
              <a:rPr lang="en-US" altLang="id-ID" sz="1600" dirty="0"/>
              <a:t>7th Edition</a:t>
            </a:r>
          </a:p>
        </p:txBody>
      </p:sp>
    </p:spTree>
    <p:extLst>
      <p:ext uri="{BB962C8B-B14F-4D97-AF65-F5344CB8AC3E}">
        <p14:creationId xmlns:p14="http://schemas.microsoft.com/office/powerpoint/2010/main" val="36439066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457200" y="1600200"/>
            <a:ext cx="8229600" cy="5105400"/>
          </a:xfrm>
          <a:solidFill>
            <a:schemeClr val="bg2">
              <a:lumMod val="90000"/>
            </a:schemeClr>
          </a:solidFill>
        </p:spPr>
        <p:txBody>
          <a:bodyPr>
            <a:normAutofit lnSpcReduction="10000"/>
          </a:bodyPr>
          <a:lstStyle/>
          <a:p>
            <a:pPr>
              <a:lnSpc>
                <a:spcPct val="90000"/>
              </a:lnSpc>
              <a:buFontTx/>
              <a:buNone/>
            </a:pPr>
            <a:r>
              <a:rPr lang="en-US" altLang="id-ID" sz="2000" dirty="0"/>
              <a:t>PART III: CONTEXTUAL THEMES</a:t>
            </a:r>
          </a:p>
          <a:p>
            <a:pPr>
              <a:lnSpc>
                <a:spcPct val="90000"/>
              </a:lnSpc>
            </a:pPr>
            <a:r>
              <a:rPr lang="en-US" altLang="id-ID" sz="2000" dirty="0"/>
              <a:t>Communication in Relationship</a:t>
            </a:r>
          </a:p>
          <a:p>
            <a:pPr lvl="1">
              <a:lnSpc>
                <a:spcPct val="90000"/>
              </a:lnSpc>
            </a:pPr>
            <a:r>
              <a:rPr lang="en-US" altLang="id-ID" sz="1800" dirty="0"/>
              <a:t>The Nature of Relationship</a:t>
            </a:r>
          </a:p>
          <a:p>
            <a:pPr lvl="1">
              <a:lnSpc>
                <a:spcPct val="90000"/>
              </a:lnSpc>
            </a:pPr>
            <a:r>
              <a:rPr lang="en-US" altLang="id-ID" sz="1800" dirty="0"/>
              <a:t>Managing Relationship</a:t>
            </a:r>
          </a:p>
          <a:p>
            <a:pPr>
              <a:lnSpc>
                <a:spcPct val="90000"/>
              </a:lnSpc>
            </a:pPr>
            <a:r>
              <a:rPr lang="en-US" altLang="id-ID" sz="2000" dirty="0"/>
              <a:t>Communication in Group Decision Making</a:t>
            </a:r>
          </a:p>
          <a:p>
            <a:pPr lvl="1">
              <a:lnSpc>
                <a:spcPct val="90000"/>
              </a:lnSpc>
            </a:pPr>
            <a:r>
              <a:rPr lang="en-US" altLang="id-ID" sz="1800" dirty="0"/>
              <a:t>The Input-Process-Output Model</a:t>
            </a:r>
          </a:p>
          <a:p>
            <a:pPr>
              <a:lnSpc>
                <a:spcPct val="90000"/>
              </a:lnSpc>
            </a:pPr>
            <a:r>
              <a:rPr lang="en-US" altLang="id-ID" sz="2000" dirty="0" err="1"/>
              <a:t>Commmunication</a:t>
            </a:r>
            <a:r>
              <a:rPr lang="en-US" altLang="id-ID" sz="2000" dirty="0"/>
              <a:t> &amp; Organizational Networks</a:t>
            </a:r>
          </a:p>
          <a:p>
            <a:pPr>
              <a:lnSpc>
                <a:spcPct val="90000"/>
              </a:lnSpc>
            </a:pPr>
            <a:r>
              <a:rPr lang="en-US" altLang="id-ID" sz="2000" dirty="0"/>
              <a:t>Communication &amp; Media</a:t>
            </a:r>
          </a:p>
          <a:p>
            <a:pPr lvl="1">
              <a:lnSpc>
                <a:spcPct val="90000"/>
              </a:lnSpc>
            </a:pPr>
            <a:r>
              <a:rPr lang="en-US" altLang="id-ID" sz="1800" dirty="0" err="1"/>
              <a:t>Mediium</a:t>
            </a:r>
            <a:r>
              <a:rPr lang="en-US" altLang="id-ID" sz="1800" dirty="0"/>
              <a:t> Theory</a:t>
            </a:r>
          </a:p>
          <a:p>
            <a:pPr lvl="1">
              <a:lnSpc>
                <a:spcPct val="90000"/>
              </a:lnSpc>
            </a:pPr>
            <a:r>
              <a:rPr lang="en-US" altLang="id-ID" sz="1800" dirty="0"/>
              <a:t>Semiotic Media</a:t>
            </a:r>
          </a:p>
          <a:p>
            <a:pPr lvl="1">
              <a:lnSpc>
                <a:spcPct val="90000"/>
              </a:lnSpc>
            </a:pPr>
            <a:r>
              <a:rPr lang="en-US" altLang="id-ID" sz="1800" dirty="0"/>
              <a:t>The Function of Cultural Outcomes</a:t>
            </a:r>
          </a:p>
          <a:p>
            <a:pPr lvl="2">
              <a:lnSpc>
                <a:spcPct val="90000"/>
              </a:lnSpc>
            </a:pPr>
            <a:r>
              <a:rPr lang="en-US" altLang="id-ID" sz="1600" dirty="0"/>
              <a:t>The Function of Mass Communication Theory</a:t>
            </a:r>
          </a:p>
          <a:p>
            <a:pPr lvl="2">
              <a:lnSpc>
                <a:spcPct val="90000"/>
              </a:lnSpc>
            </a:pPr>
            <a:r>
              <a:rPr lang="en-US" altLang="id-ID" sz="1600" dirty="0"/>
              <a:t>The </a:t>
            </a:r>
            <a:r>
              <a:rPr lang="en-US" altLang="id-ID" sz="1600" dirty="0" err="1"/>
              <a:t>Diffusuion</a:t>
            </a:r>
            <a:r>
              <a:rPr lang="en-US" altLang="id-ID" sz="1600" dirty="0"/>
              <a:t> of </a:t>
            </a:r>
            <a:r>
              <a:rPr lang="en-US" altLang="id-ID" sz="1600" dirty="0" err="1"/>
              <a:t>Inovation</a:t>
            </a:r>
            <a:r>
              <a:rPr lang="en-US" altLang="id-ID" sz="1600" dirty="0"/>
              <a:t> Theory</a:t>
            </a:r>
          </a:p>
          <a:p>
            <a:pPr lvl="2">
              <a:lnSpc>
                <a:spcPct val="90000"/>
              </a:lnSpc>
            </a:pPr>
            <a:r>
              <a:rPr lang="en-US" altLang="id-ID" sz="1600" dirty="0"/>
              <a:t>Public Opinion &amp; the Spiral of Science</a:t>
            </a:r>
          </a:p>
          <a:p>
            <a:pPr lvl="2">
              <a:lnSpc>
                <a:spcPct val="90000"/>
              </a:lnSpc>
            </a:pPr>
            <a:r>
              <a:rPr lang="en-US" altLang="id-ID" sz="1600" dirty="0"/>
              <a:t>Cultivation Analysis</a:t>
            </a:r>
          </a:p>
          <a:p>
            <a:pPr lvl="2">
              <a:lnSpc>
                <a:spcPct val="90000"/>
              </a:lnSpc>
            </a:pPr>
            <a:r>
              <a:rPr lang="en-US" altLang="id-ID" sz="1600" dirty="0"/>
              <a:t>Agenda-Setting</a:t>
            </a:r>
          </a:p>
          <a:p>
            <a:pPr lvl="1">
              <a:lnSpc>
                <a:spcPct val="90000"/>
              </a:lnSpc>
            </a:pPr>
            <a:r>
              <a:rPr lang="en-US" altLang="id-ID" sz="1800" dirty="0"/>
              <a:t>Theories of Individual outcomes</a:t>
            </a:r>
          </a:p>
          <a:p>
            <a:pPr lvl="2">
              <a:lnSpc>
                <a:spcPct val="90000"/>
              </a:lnSpc>
            </a:pPr>
            <a:r>
              <a:rPr lang="en-US" altLang="id-ID" sz="1600" dirty="0"/>
              <a:t>Uses &amp; Gratification</a:t>
            </a:r>
          </a:p>
        </p:txBody>
      </p:sp>
      <p:sp>
        <p:nvSpPr>
          <p:cNvPr id="5" name="Rectangle 2"/>
          <p:cNvSpPr>
            <a:spLocks noGrp="1" noChangeArrowheads="1"/>
          </p:cNvSpPr>
          <p:nvPr>
            <p:ph type="title"/>
          </p:nvPr>
        </p:nvSpPr>
        <p:spPr>
          <a:solidFill>
            <a:schemeClr val="accent1">
              <a:lumMod val="20000"/>
              <a:lumOff val="80000"/>
            </a:schemeClr>
          </a:solidFill>
        </p:spPr>
        <p:txBody>
          <a:bodyPr/>
          <a:lstStyle/>
          <a:p>
            <a:r>
              <a:rPr lang="en-US" altLang="id-ID" sz="1200" dirty="0"/>
              <a:t>BEBERAPA BUKU TEORI KOMUNIKASI:</a:t>
            </a:r>
            <a:r>
              <a:rPr lang="en-US" altLang="id-ID" sz="1600" dirty="0"/>
              <a:t/>
            </a:r>
            <a:br>
              <a:rPr lang="en-US" altLang="id-ID" sz="1600" dirty="0"/>
            </a:br>
            <a:r>
              <a:rPr lang="en-US" altLang="id-ID" sz="1600" dirty="0"/>
              <a:t>Stephen W. Littlejohn, 2002, </a:t>
            </a:r>
            <a:br>
              <a:rPr lang="en-US" altLang="id-ID" sz="1600" dirty="0"/>
            </a:br>
            <a:r>
              <a:rPr lang="en-US" altLang="id-ID" sz="1600" i="1" dirty="0"/>
              <a:t>Theories of Human Communication</a:t>
            </a:r>
            <a:br>
              <a:rPr lang="en-US" altLang="id-ID" sz="1600" i="1" dirty="0"/>
            </a:br>
            <a:r>
              <a:rPr lang="en-US" altLang="id-ID" sz="1600" dirty="0"/>
              <a:t>7th Edition</a:t>
            </a:r>
          </a:p>
        </p:txBody>
      </p:sp>
    </p:spTree>
    <p:extLst>
      <p:ext uri="{BB962C8B-B14F-4D97-AF65-F5344CB8AC3E}">
        <p14:creationId xmlns:p14="http://schemas.microsoft.com/office/powerpoint/2010/main" val="8961514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457200" y="1600200"/>
            <a:ext cx="8229600" cy="5105400"/>
          </a:xfrm>
          <a:solidFill>
            <a:schemeClr val="bg2">
              <a:lumMod val="90000"/>
            </a:schemeClr>
          </a:solidFill>
        </p:spPr>
        <p:txBody>
          <a:bodyPr>
            <a:noAutofit/>
          </a:bodyPr>
          <a:lstStyle/>
          <a:p>
            <a:pPr>
              <a:lnSpc>
                <a:spcPct val="90000"/>
              </a:lnSpc>
              <a:buFontTx/>
              <a:buNone/>
            </a:pPr>
            <a:r>
              <a:rPr lang="en-US" altLang="id-ID" sz="1800" dirty="0"/>
              <a:t>DIVISION-2: INTERPERSONAL COMMUNICATION</a:t>
            </a:r>
          </a:p>
          <a:p>
            <a:pPr>
              <a:lnSpc>
                <a:spcPct val="90000"/>
              </a:lnSpc>
            </a:pPr>
            <a:r>
              <a:rPr lang="en-US" altLang="id-ID" sz="1800" dirty="0"/>
              <a:t>Symbolic </a:t>
            </a:r>
            <a:r>
              <a:rPr lang="en-US" altLang="id-ID" sz="1800" dirty="0" err="1"/>
              <a:t>Interactionsm</a:t>
            </a:r>
            <a:endParaRPr lang="en-US" altLang="id-ID" sz="1800" dirty="0"/>
          </a:p>
          <a:p>
            <a:pPr>
              <a:lnSpc>
                <a:spcPct val="90000"/>
              </a:lnSpc>
            </a:pPr>
            <a:r>
              <a:rPr lang="en-US" altLang="id-ID" sz="1800" dirty="0"/>
              <a:t>Coordinates management of Meaning</a:t>
            </a:r>
          </a:p>
          <a:p>
            <a:pPr>
              <a:lnSpc>
                <a:spcPct val="90000"/>
              </a:lnSpc>
            </a:pPr>
            <a:r>
              <a:rPr lang="en-US" altLang="id-ID" sz="1800" dirty="0"/>
              <a:t>Expectancy Violations Theory</a:t>
            </a:r>
          </a:p>
          <a:p>
            <a:pPr>
              <a:lnSpc>
                <a:spcPct val="90000"/>
              </a:lnSpc>
            </a:pPr>
            <a:r>
              <a:rPr lang="en-US" altLang="id-ID" sz="1800" dirty="0"/>
              <a:t>Interpersonal Deception Theory</a:t>
            </a:r>
          </a:p>
          <a:p>
            <a:pPr>
              <a:lnSpc>
                <a:spcPct val="90000"/>
              </a:lnSpc>
            </a:pPr>
            <a:r>
              <a:rPr lang="en-US" altLang="id-ID" sz="1800" dirty="0"/>
              <a:t>Constructivism</a:t>
            </a:r>
          </a:p>
          <a:p>
            <a:pPr>
              <a:lnSpc>
                <a:spcPct val="90000"/>
              </a:lnSpc>
            </a:pPr>
            <a:r>
              <a:rPr lang="en-US" altLang="id-ID" sz="1800" dirty="0"/>
              <a:t>Social Penetration Theory</a:t>
            </a:r>
          </a:p>
          <a:p>
            <a:pPr>
              <a:lnSpc>
                <a:spcPct val="90000"/>
              </a:lnSpc>
            </a:pPr>
            <a:r>
              <a:rPr lang="en-US" altLang="id-ID" sz="1800" dirty="0"/>
              <a:t>Uncertainty Reduction Theory</a:t>
            </a:r>
          </a:p>
          <a:p>
            <a:pPr>
              <a:lnSpc>
                <a:spcPct val="90000"/>
              </a:lnSpc>
            </a:pPr>
            <a:r>
              <a:rPr lang="en-US" altLang="id-ID" sz="1800" dirty="0"/>
              <a:t> Relational Dialectics</a:t>
            </a:r>
          </a:p>
          <a:p>
            <a:pPr>
              <a:lnSpc>
                <a:spcPct val="90000"/>
              </a:lnSpc>
            </a:pPr>
            <a:r>
              <a:rPr lang="en-US" altLang="id-ID" sz="1800" dirty="0"/>
              <a:t>Social Judgment Theory</a:t>
            </a:r>
          </a:p>
          <a:p>
            <a:pPr>
              <a:lnSpc>
                <a:spcPct val="90000"/>
              </a:lnSpc>
            </a:pPr>
            <a:r>
              <a:rPr lang="en-US" altLang="id-ID" sz="1800" dirty="0" err="1"/>
              <a:t>Elaborationlikelihood</a:t>
            </a:r>
            <a:r>
              <a:rPr lang="en-US" altLang="id-ID" sz="1800" dirty="0"/>
              <a:t> Model</a:t>
            </a:r>
          </a:p>
          <a:p>
            <a:pPr>
              <a:lnSpc>
                <a:spcPct val="90000"/>
              </a:lnSpc>
            </a:pPr>
            <a:r>
              <a:rPr lang="en-US" altLang="id-ID" sz="1800" dirty="0"/>
              <a:t>Cognitive Dissonance </a:t>
            </a:r>
            <a:r>
              <a:rPr lang="en-US" altLang="id-ID" sz="1800" dirty="0" smtClean="0"/>
              <a:t>Theory</a:t>
            </a:r>
          </a:p>
          <a:p>
            <a:pPr marL="0" indent="0">
              <a:lnSpc>
                <a:spcPct val="90000"/>
              </a:lnSpc>
              <a:buNone/>
            </a:pPr>
            <a:endParaRPr lang="en-US" altLang="id-ID" sz="1800" dirty="0" smtClean="0"/>
          </a:p>
          <a:p>
            <a:pPr>
              <a:lnSpc>
                <a:spcPct val="90000"/>
              </a:lnSpc>
            </a:pPr>
            <a:r>
              <a:rPr lang="en-US" altLang="id-ID" sz="1800" dirty="0" err="1" smtClean="0"/>
              <a:t>Teori</a:t>
            </a:r>
            <a:r>
              <a:rPr lang="en-US" altLang="id-ID" sz="1800" dirty="0" smtClean="0"/>
              <a:t> </a:t>
            </a:r>
            <a:r>
              <a:rPr lang="en-US" altLang="id-ID" sz="1800" dirty="0" err="1" smtClean="0"/>
              <a:t>Difusi</a:t>
            </a:r>
            <a:r>
              <a:rPr lang="en-US" altLang="id-ID" sz="1800" dirty="0" smtClean="0"/>
              <a:t> </a:t>
            </a:r>
            <a:r>
              <a:rPr lang="en-US" altLang="id-ID" sz="1800" dirty="0" err="1" smtClean="0"/>
              <a:t>Inovasi</a:t>
            </a:r>
            <a:endParaRPr lang="en-US" altLang="id-ID" sz="1800" dirty="0" smtClean="0"/>
          </a:p>
          <a:p>
            <a:pPr>
              <a:lnSpc>
                <a:spcPct val="90000"/>
              </a:lnSpc>
            </a:pPr>
            <a:r>
              <a:rPr lang="en-US" altLang="id-ID" sz="1800" dirty="0" err="1" smtClean="0"/>
              <a:t>Teori</a:t>
            </a:r>
            <a:r>
              <a:rPr lang="en-US" altLang="id-ID" sz="1800" dirty="0" smtClean="0"/>
              <a:t> </a:t>
            </a:r>
            <a:r>
              <a:rPr lang="en-US" altLang="id-ID" sz="1800" dirty="0" err="1" smtClean="0"/>
              <a:t>Mimbar</a:t>
            </a:r>
            <a:r>
              <a:rPr lang="en-US" altLang="id-ID" sz="1800" dirty="0" smtClean="0"/>
              <a:t> </a:t>
            </a:r>
            <a:r>
              <a:rPr lang="en-US" altLang="id-ID" sz="1800" dirty="0" err="1" smtClean="0"/>
              <a:t>Opini</a:t>
            </a:r>
            <a:r>
              <a:rPr lang="en-US" altLang="id-ID" sz="1800" dirty="0" smtClean="0"/>
              <a:t> </a:t>
            </a:r>
            <a:r>
              <a:rPr lang="en-US" altLang="id-ID" sz="1800" dirty="0" err="1" smtClean="0"/>
              <a:t>Publik</a:t>
            </a:r>
            <a:endParaRPr lang="en-US" altLang="id-ID" sz="1800" dirty="0" smtClean="0"/>
          </a:p>
          <a:p>
            <a:pPr>
              <a:lnSpc>
                <a:spcPct val="90000"/>
              </a:lnSpc>
            </a:pPr>
            <a:endParaRPr lang="en-US" altLang="id-ID" sz="1800" dirty="0"/>
          </a:p>
          <a:p>
            <a:pPr>
              <a:lnSpc>
                <a:spcPct val="90000"/>
              </a:lnSpc>
            </a:pPr>
            <a:r>
              <a:rPr lang="en-US" altLang="id-ID" sz="1800" dirty="0" err="1" smtClean="0"/>
              <a:t>dll</a:t>
            </a:r>
            <a:endParaRPr lang="en-US" altLang="id-ID" sz="1800" dirty="0" smtClean="0"/>
          </a:p>
          <a:p>
            <a:pPr marL="0" indent="0">
              <a:lnSpc>
                <a:spcPct val="90000"/>
              </a:lnSpc>
              <a:buNone/>
            </a:pPr>
            <a:endParaRPr lang="en-US" altLang="id-ID" sz="1800" dirty="0"/>
          </a:p>
        </p:txBody>
      </p:sp>
      <p:sp>
        <p:nvSpPr>
          <p:cNvPr id="5" name="Rectangle 2"/>
          <p:cNvSpPr>
            <a:spLocks noGrp="1" noChangeArrowheads="1"/>
          </p:cNvSpPr>
          <p:nvPr>
            <p:ph type="title"/>
          </p:nvPr>
        </p:nvSpPr>
        <p:spPr>
          <a:solidFill>
            <a:schemeClr val="accent1">
              <a:lumMod val="20000"/>
              <a:lumOff val="80000"/>
            </a:schemeClr>
          </a:solidFill>
        </p:spPr>
        <p:txBody>
          <a:bodyPr>
            <a:normAutofit fontScale="90000"/>
          </a:bodyPr>
          <a:lstStyle/>
          <a:p>
            <a:r>
              <a:rPr lang="en-US" altLang="id-ID" sz="1050" dirty="0"/>
              <a:t>BEBERAPA BUKU TEORI KOMUNIKASI:</a:t>
            </a:r>
            <a:r>
              <a:rPr lang="en-US" altLang="id-ID" sz="1200" dirty="0"/>
              <a:t/>
            </a:r>
            <a:br>
              <a:rPr lang="en-US" altLang="id-ID" sz="1200" dirty="0"/>
            </a:br>
            <a:r>
              <a:rPr lang="en-US" altLang="id-ID" sz="1200" dirty="0"/>
              <a:t>EM Griffin, 2003, </a:t>
            </a:r>
            <a:br>
              <a:rPr lang="en-US" altLang="id-ID" sz="1200" dirty="0"/>
            </a:br>
            <a:r>
              <a:rPr lang="en-US" altLang="id-ID" sz="1200" i="1" dirty="0"/>
              <a:t>A First Look at Communication </a:t>
            </a:r>
            <a:r>
              <a:rPr lang="en-US" altLang="id-ID" sz="1200" i="1" dirty="0" err="1"/>
              <a:t>Theory</a:t>
            </a:r>
            <a:r>
              <a:rPr lang="en-US" altLang="id-ID" sz="1200" dirty="0" err="1" smtClean="0"/>
              <a:t>BEBERAPA</a:t>
            </a:r>
            <a:r>
              <a:rPr lang="en-US" altLang="id-ID" sz="1200" dirty="0" smtClean="0"/>
              <a:t> </a:t>
            </a:r>
            <a:r>
              <a:rPr lang="en-US" altLang="id-ID" sz="1200" dirty="0"/>
              <a:t>BUKU TEORI KOMUNIKASI:</a:t>
            </a:r>
            <a:r>
              <a:rPr lang="en-US" altLang="id-ID" sz="1600" dirty="0"/>
              <a:t/>
            </a:r>
            <a:br>
              <a:rPr lang="en-US" altLang="id-ID" sz="1600" dirty="0"/>
            </a:br>
            <a:r>
              <a:rPr lang="en-US" altLang="id-ID" sz="1600" dirty="0"/>
              <a:t>Stephen W. Littlejohn, 2002, </a:t>
            </a:r>
            <a:br>
              <a:rPr lang="en-US" altLang="id-ID" sz="1600" dirty="0"/>
            </a:br>
            <a:r>
              <a:rPr lang="en-US" altLang="id-ID" sz="1600" i="1" dirty="0"/>
              <a:t>Theories of Human Communication</a:t>
            </a:r>
            <a:br>
              <a:rPr lang="en-US" altLang="id-ID" sz="1600" i="1" dirty="0"/>
            </a:br>
            <a:r>
              <a:rPr lang="en-US" altLang="id-ID" sz="1600" dirty="0"/>
              <a:t>7th Edition</a:t>
            </a:r>
          </a:p>
        </p:txBody>
      </p:sp>
    </p:spTree>
    <p:extLst>
      <p:ext uri="{BB962C8B-B14F-4D97-AF65-F5344CB8AC3E}">
        <p14:creationId xmlns:p14="http://schemas.microsoft.com/office/powerpoint/2010/main" val="39619095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304800" y="304800"/>
            <a:ext cx="8610600" cy="1143000"/>
          </a:xfrm>
          <a:solidFill>
            <a:schemeClr val="accent3">
              <a:lumMod val="60000"/>
              <a:lumOff val="40000"/>
            </a:schemeClr>
          </a:solidFill>
        </p:spPr>
        <p:txBody>
          <a:bodyPr>
            <a:normAutofit fontScale="90000"/>
          </a:bodyPr>
          <a:lstStyle/>
          <a:p>
            <a:r>
              <a:rPr lang="en-US" sz="3600" b="1" dirty="0" smtClean="0"/>
              <a:t/>
            </a:r>
            <a:br>
              <a:rPr lang="en-US" sz="3600" b="1" dirty="0" smtClean="0"/>
            </a:br>
            <a:r>
              <a:rPr lang="en-US" sz="3600" b="1" dirty="0"/>
              <a:t/>
            </a:r>
            <a:br>
              <a:rPr lang="en-US" sz="3600" b="1" dirty="0"/>
            </a:br>
            <a:r>
              <a:rPr lang="en-US" sz="3600" b="1" dirty="0" smtClean="0"/>
              <a:t>KOMUNIKASI   MASSA</a:t>
            </a:r>
            <a:r>
              <a:rPr lang="en-US" sz="3600" dirty="0"/>
              <a:t/>
            </a:r>
            <a:br>
              <a:rPr lang="en-US" sz="3600" dirty="0"/>
            </a:br>
            <a:r>
              <a:rPr lang="en-US" dirty="0"/>
              <a:t> </a:t>
            </a:r>
            <a:br>
              <a:rPr lang="en-US" dirty="0"/>
            </a:br>
            <a:endParaRPr lang="en-US" altLang="en-US" dirty="0" smtClean="0"/>
          </a:p>
        </p:txBody>
      </p:sp>
      <p:sp>
        <p:nvSpPr>
          <p:cNvPr id="10243" name="Content Placeholder 2"/>
          <p:cNvSpPr>
            <a:spLocks noGrp="1"/>
          </p:cNvSpPr>
          <p:nvPr>
            <p:ph sz="quarter" idx="1"/>
          </p:nvPr>
        </p:nvSpPr>
        <p:spPr>
          <a:xfrm>
            <a:off x="228600" y="1600200"/>
            <a:ext cx="8686800" cy="5105400"/>
          </a:xfrm>
          <a:solidFill>
            <a:schemeClr val="accent2">
              <a:lumMod val="20000"/>
              <a:lumOff val="80000"/>
            </a:schemeClr>
          </a:solidFill>
        </p:spPr>
        <p:txBody>
          <a:bodyPr>
            <a:normAutofit/>
          </a:bodyPr>
          <a:lstStyle/>
          <a:p>
            <a:pPr algn="just"/>
            <a:r>
              <a:rPr lang="id-ID" sz="2400" dirty="0"/>
              <a:t>Bittner dalam bukunya Mass Communication: An Introduction (1980). Dia mengatakan bahwa “komunikasi massa adalah pesan-pesan yang dikomunikasikan melalui media massa kepada sejumlah besar orang” Definisi ini memberikan batasan pada komponen-komponen dari komunikasi massa. Komponen-komponen itu mencakup adanya pesan-pesan, media massa (koran, majalah, televisi, radio dan film), dan klalayak.</a:t>
            </a:r>
            <a:endParaRPr lang="en-US" altLang="en-US" sz="2400" dirty="0" smtClean="0"/>
          </a:p>
        </p:txBody>
      </p:sp>
    </p:spTree>
    <p:extLst>
      <p:ext uri="{BB962C8B-B14F-4D97-AF65-F5344CB8AC3E}">
        <p14:creationId xmlns:p14="http://schemas.microsoft.com/office/powerpoint/2010/main" val="399155305"/>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12775" y="228600"/>
            <a:ext cx="8153400" cy="990600"/>
          </a:xfrm>
          <a:solidFill>
            <a:schemeClr val="accent3">
              <a:lumMod val="60000"/>
              <a:lumOff val="40000"/>
            </a:schemeClr>
          </a:solidFill>
        </p:spPr>
        <p:txBody>
          <a:bodyPr/>
          <a:lstStyle/>
          <a:p>
            <a:r>
              <a:rPr lang="en-US" altLang="en-US" sz="3200" b="1" dirty="0" err="1" smtClean="0"/>
              <a:t>Lanjutan</a:t>
            </a:r>
            <a:r>
              <a:rPr lang="en-US" altLang="en-US" sz="3200" b="1" dirty="0" smtClean="0"/>
              <a:t>…</a:t>
            </a:r>
          </a:p>
        </p:txBody>
      </p:sp>
      <p:sp>
        <p:nvSpPr>
          <p:cNvPr id="11267" name="Content Placeholder 2"/>
          <p:cNvSpPr>
            <a:spLocks noGrp="1"/>
          </p:cNvSpPr>
          <p:nvPr>
            <p:ph sz="quarter" idx="1"/>
          </p:nvPr>
        </p:nvSpPr>
        <p:spPr>
          <a:xfrm>
            <a:off x="304800" y="1600200"/>
            <a:ext cx="8461375" cy="4953000"/>
          </a:xfrm>
          <a:solidFill>
            <a:schemeClr val="accent2">
              <a:lumMod val="20000"/>
              <a:lumOff val="80000"/>
            </a:schemeClr>
          </a:solidFill>
        </p:spPr>
        <p:txBody>
          <a:bodyPr/>
          <a:lstStyle/>
          <a:p>
            <a:pPr algn="just"/>
            <a:r>
              <a:rPr lang="id-ID" sz="2400" dirty="0"/>
              <a:t>DeFleur dan Dennis dalam bukunya Understanding Mass Communicationa (1985), bahwa “komunikasi massa adalah suatu proses dalam mana komunikator-komunikator menggunakan media untuk menyebarkan pesanpesan secara luas , dan secara terus menerus menciptakan makna-makna yang diharapkan dapat mempengaruhi khalayak yang besar dan berbeda-beda dengan melalui berbagai cara.” Definisi ini memberikan gambaran yang lebih luas dibandingkan dengan definisinya Bittner. Penonjolan definisi ini terutama pada bagaimana sumber informasi (media massa) mengemas dan menyajikan isi pesan. Dengan cara dan gayatertentu menciptakan makna terhadap suatu peristiwa, sehingga mempengaruhi khalayak.</a:t>
            </a:r>
            <a:endParaRPr lang="en-US" altLang="en-US" sz="2200" dirty="0" smtClean="0"/>
          </a:p>
        </p:txBody>
      </p:sp>
    </p:spTree>
    <p:extLst>
      <p:ext uri="{BB962C8B-B14F-4D97-AF65-F5344CB8AC3E}">
        <p14:creationId xmlns:p14="http://schemas.microsoft.com/office/powerpoint/2010/main" val="89455148"/>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762000" y="0"/>
            <a:ext cx="8153400" cy="990600"/>
          </a:xfrm>
          <a:solidFill>
            <a:schemeClr val="accent3">
              <a:lumMod val="40000"/>
              <a:lumOff val="60000"/>
            </a:schemeClr>
          </a:solidFill>
        </p:spPr>
        <p:txBody>
          <a:bodyPr/>
          <a:lstStyle/>
          <a:p>
            <a:r>
              <a:rPr lang="en-US" altLang="en-US" sz="3200" b="1" dirty="0" smtClean="0"/>
              <a:t>DEFINISI KOMUNIKASI MASSA</a:t>
            </a:r>
          </a:p>
        </p:txBody>
      </p:sp>
      <p:sp>
        <p:nvSpPr>
          <p:cNvPr id="12291" name="Content Placeholder 2"/>
          <p:cNvSpPr>
            <a:spLocks noGrp="1"/>
          </p:cNvSpPr>
          <p:nvPr>
            <p:ph sz="quarter" idx="1"/>
          </p:nvPr>
        </p:nvSpPr>
        <p:spPr>
          <a:xfrm>
            <a:off x="304800" y="1295400"/>
            <a:ext cx="8610600" cy="5410200"/>
          </a:xfrm>
          <a:solidFill>
            <a:schemeClr val="accent2">
              <a:lumMod val="20000"/>
              <a:lumOff val="80000"/>
            </a:schemeClr>
          </a:solidFill>
        </p:spPr>
        <p:txBody>
          <a:bodyPr>
            <a:normAutofit fontScale="77500" lnSpcReduction="20000"/>
          </a:bodyPr>
          <a:lstStyle/>
          <a:p>
            <a:r>
              <a:rPr lang="id-ID" sz="2800" b="1" dirty="0" smtClean="0"/>
              <a:t>Wilbur </a:t>
            </a:r>
            <a:r>
              <a:rPr lang="id-ID" sz="2800" b="1" dirty="0"/>
              <a:t>Schramm</a:t>
            </a:r>
            <a:r>
              <a:rPr lang="id-ID" sz="2800" dirty="0"/>
              <a:t/>
            </a:r>
            <a:br>
              <a:rPr lang="id-ID" sz="2800" dirty="0"/>
            </a:br>
            <a:r>
              <a:rPr lang="id-ID" sz="2800" dirty="0"/>
              <a:t>Komunikasi massa adalah suatu proses di mana suatu organisasi atau individu mengirimkan pesan kepada sejumlah besar orang yang tersebar luas melalui saluran media massa.</a:t>
            </a:r>
          </a:p>
          <a:p>
            <a:r>
              <a:rPr lang="id-ID" sz="2800" b="1" dirty="0"/>
              <a:t>Denis McQuail</a:t>
            </a:r>
            <a:r>
              <a:rPr lang="id-ID" sz="2800" dirty="0"/>
              <a:t/>
            </a:r>
            <a:br>
              <a:rPr lang="id-ID" sz="2800" dirty="0"/>
            </a:br>
            <a:r>
              <a:rPr lang="id-ID" sz="2800" dirty="0"/>
              <a:t>Komunikasi massa adalah suatu bentuk komunikasi yang ditujukan kepada audiens yang besar, heterogen, dan anonim melalui media massa seperti surat kabar, televisi, radio, dan internet.</a:t>
            </a:r>
          </a:p>
          <a:p>
            <a:r>
              <a:rPr lang="id-ID" sz="2800" b="1" dirty="0"/>
              <a:t>John R. Bittner</a:t>
            </a:r>
            <a:r>
              <a:rPr lang="id-ID" sz="2800" dirty="0"/>
              <a:t/>
            </a:r>
            <a:br>
              <a:rPr lang="id-ID" sz="2800" dirty="0"/>
            </a:br>
            <a:r>
              <a:rPr lang="id-ID" sz="2800" dirty="0"/>
              <a:t>Komunikasi massa adalah pesan yang dikomunikasikan melalui media massa kepada sejumlah besar orang.</a:t>
            </a:r>
          </a:p>
          <a:p>
            <a:r>
              <a:rPr lang="id-ID" sz="2800" b="1" dirty="0"/>
              <a:t>Stanley J. Baran</a:t>
            </a:r>
            <a:r>
              <a:rPr lang="id-ID" sz="2800" dirty="0"/>
              <a:t/>
            </a:r>
            <a:br>
              <a:rPr lang="id-ID" sz="2800" dirty="0"/>
            </a:br>
            <a:r>
              <a:rPr lang="id-ID" sz="2800" dirty="0"/>
              <a:t>Komunikasi massa adalah proses menciptakan makna melalui media yang bersifat luas dan menjangkau banyak orang secara simultan.</a:t>
            </a:r>
          </a:p>
          <a:p>
            <a:r>
              <a:rPr lang="id-ID" sz="2800" b="1" dirty="0"/>
              <a:t>Joseph R. Dominick</a:t>
            </a:r>
            <a:r>
              <a:rPr lang="id-ID" sz="2800" dirty="0"/>
              <a:t/>
            </a:r>
            <a:br>
              <a:rPr lang="id-ID" sz="2800" dirty="0"/>
            </a:br>
            <a:r>
              <a:rPr lang="id-ID" sz="2800" dirty="0"/>
              <a:t>Komunikasi massa adalah proses komunikasi yang melibatkan suatu institusi media sebagai pengirim pesan yang dialamatkan kepada audiens yang besar dan heterogen</a:t>
            </a:r>
            <a:r>
              <a:rPr lang="id-ID" sz="2800" dirty="0" smtClean="0"/>
              <a:t>.</a:t>
            </a:r>
            <a:endParaRPr lang="id-ID" sz="2800" dirty="0"/>
          </a:p>
        </p:txBody>
      </p:sp>
    </p:spTree>
    <p:extLst>
      <p:ext uri="{BB962C8B-B14F-4D97-AF65-F5344CB8AC3E}">
        <p14:creationId xmlns:p14="http://schemas.microsoft.com/office/powerpoint/2010/main" val="1850720167"/>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762000" y="0"/>
            <a:ext cx="8153400" cy="990600"/>
          </a:xfrm>
          <a:solidFill>
            <a:schemeClr val="accent3">
              <a:lumMod val="40000"/>
              <a:lumOff val="60000"/>
            </a:schemeClr>
          </a:solidFill>
        </p:spPr>
        <p:txBody>
          <a:bodyPr/>
          <a:lstStyle/>
          <a:p>
            <a:r>
              <a:rPr lang="en-US" altLang="en-US" sz="3200" b="1" dirty="0" smtClean="0"/>
              <a:t>DEFINISI KOMUNIKASI MASSA</a:t>
            </a:r>
          </a:p>
        </p:txBody>
      </p:sp>
      <p:sp>
        <p:nvSpPr>
          <p:cNvPr id="12291" name="Content Placeholder 2"/>
          <p:cNvSpPr>
            <a:spLocks noGrp="1"/>
          </p:cNvSpPr>
          <p:nvPr>
            <p:ph sz="quarter" idx="1"/>
          </p:nvPr>
        </p:nvSpPr>
        <p:spPr>
          <a:xfrm>
            <a:off x="304800" y="1295400"/>
            <a:ext cx="8610600" cy="5410200"/>
          </a:xfrm>
          <a:solidFill>
            <a:schemeClr val="accent2">
              <a:lumMod val="20000"/>
              <a:lumOff val="80000"/>
            </a:schemeClr>
          </a:solidFill>
        </p:spPr>
        <p:txBody>
          <a:bodyPr>
            <a:normAutofit fontScale="85000" lnSpcReduction="20000"/>
          </a:bodyPr>
          <a:lstStyle/>
          <a:p>
            <a:r>
              <a:rPr lang="id-ID" sz="2800" b="1" dirty="0" smtClean="0"/>
              <a:t>Cangara </a:t>
            </a:r>
            <a:r>
              <a:rPr lang="id-ID" sz="2800" b="1" dirty="0"/>
              <a:t>(2009)</a:t>
            </a:r>
            <a:r>
              <a:rPr lang="id-ID" sz="2800" dirty="0"/>
              <a:t/>
            </a:r>
            <a:br>
              <a:rPr lang="id-ID" sz="2800" dirty="0"/>
            </a:br>
            <a:r>
              <a:rPr lang="id-ID" sz="2800" dirty="0"/>
              <a:t>Komunikasi massa adalah jenis komunikasi yang menggunakan media massa sebagai saluran dalam menyampaikan pesan kepada khalayak luas yang bersifat heterogen, anonim, dan tersebar luas</a:t>
            </a:r>
            <a:r>
              <a:rPr lang="id-ID" sz="2800" dirty="0" smtClean="0"/>
              <a:t>.</a:t>
            </a:r>
            <a:endParaRPr lang="en-US" sz="2800" dirty="0" smtClean="0"/>
          </a:p>
          <a:p>
            <a:pPr marL="0" indent="0">
              <a:buNone/>
            </a:pPr>
            <a:endParaRPr lang="id-ID" sz="2800" dirty="0"/>
          </a:p>
          <a:p>
            <a:r>
              <a:rPr lang="id-ID" sz="2800" b="1" dirty="0"/>
              <a:t>Gerald Millerson</a:t>
            </a:r>
            <a:r>
              <a:rPr lang="id-ID" sz="2800" dirty="0"/>
              <a:t/>
            </a:r>
            <a:br>
              <a:rPr lang="id-ID" sz="2800" dirty="0"/>
            </a:br>
            <a:r>
              <a:rPr lang="id-ID" sz="2800" dirty="0"/>
              <a:t>Komunikasi massa adalah suatu bentuk komunikasi yang memungkinkan suatu pesan dikirim kepada audiens dalam jumlah besar dengan cepat dan serentak.</a:t>
            </a:r>
          </a:p>
          <a:p>
            <a:endParaRPr lang="en-US" sz="2800" dirty="0" smtClean="0"/>
          </a:p>
          <a:p>
            <a:r>
              <a:rPr lang="id-ID" sz="2800" dirty="0" smtClean="0"/>
              <a:t>Dari </a:t>
            </a:r>
            <a:r>
              <a:rPr lang="id-ID" sz="2800" dirty="0"/>
              <a:t>berbagai definisi di atas, dapat disimpulkan bahwa komunikasi massa adalah suatu proses penyampaian pesan melalui media massa kepada audiens yang luas, bersifat heterogen, dan tidak terbatas oleh </a:t>
            </a:r>
            <a:r>
              <a:rPr lang="id-ID" sz="2800" dirty="0" smtClean="0"/>
              <a:t>jarak.</a:t>
            </a:r>
            <a:r>
              <a:rPr lang="en-US" sz="2800" dirty="0" smtClean="0"/>
              <a:t> </a:t>
            </a:r>
            <a:r>
              <a:rPr lang="en-US" sz="2800" dirty="0"/>
              <a:t>D</a:t>
            </a:r>
            <a:r>
              <a:rPr lang="id-ID" sz="2800" dirty="0" smtClean="0"/>
              <a:t>imana </a:t>
            </a:r>
            <a:r>
              <a:rPr lang="id-ID" sz="2800" dirty="0"/>
              <a:t>pesan media tersebut dicari, digunakan, dan dikonsumsi oleh khalayak</a:t>
            </a:r>
            <a:endParaRPr lang="en-US" sz="2800" dirty="0" smtClean="0"/>
          </a:p>
          <a:p>
            <a:pPr algn="just"/>
            <a:endParaRPr lang="en-US" sz="2800" dirty="0"/>
          </a:p>
        </p:txBody>
      </p:sp>
    </p:spTree>
    <p:extLst>
      <p:ext uri="{BB962C8B-B14F-4D97-AF65-F5344CB8AC3E}">
        <p14:creationId xmlns:p14="http://schemas.microsoft.com/office/powerpoint/2010/main" val="2249023483"/>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564</TotalTime>
  <Words>1172</Words>
  <Application>Microsoft Office PowerPoint</Application>
  <PresentationFormat>On-screen Show (4:3)</PresentationFormat>
  <Paragraphs>141</Paragraphs>
  <Slides>17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Adobe Gothic Std B</vt:lpstr>
      <vt:lpstr>Arial</vt:lpstr>
      <vt:lpstr>Calibri</vt:lpstr>
      <vt:lpstr>Wingdings</vt:lpstr>
      <vt:lpstr>Office Theme</vt:lpstr>
      <vt:lpstr>      </vt:lpstr>
      <vt:lpstr>UNSUR PENILAIAN</vt:lpstr>
      <vt:lpstr>BEBERAPA BUKU TEORI KOMUNIKASI: Stephen W. Littlejohn, 2002,  Theories of Human Communication 7th Edition</vt:lpstr>
      <vt:lpstr>BEBERAPA BUKU TEORI KOMUNIKASI: Stephen W. Littlejohn, 2002,  Theories of Human Communication 7th Edition</vt:lpstr>
      <vt:lpstr>BEBERAPA BUKU TEORI KOMUNIKASI: EM Griffin, 2003,  A First Look at Communication TheoryBEBERAPA BUKU TEORI KOMUNIKASI: Stephen W. Littlejohn, 2002,  Theories of Human Communication 7th Edition</vt:lpstr>
      <vt:lpstr>  KOMUNIKASI   MASSA   </vt:lpstr>
      <vt:lpstr>Lanjutan…</vt:lpstr>
      <vt:lpstr>DEFINISI KOMUNIKASI MASSA</vt:lpstr>
      <vt:lpstr>DEFINISI KOMUNIKASI MASSA</vt:lpstr>
      <vt:lpstr>CIRI – CIRI KOMUNIKASI MASSA</vt:lpstr>
      <vt:lpstr>CIRI – CIRI KOMUNIKASI MASSA</vt:lpstr>
      <vt:lpstr>CIRI – CIRI KOMUNIKASI MASSA</vt:lpstr>
      <vt:lpstr>CIRI – CIRI KOMUNIKASI MASSA</vt:lpstr>
      <vt:lpstr>FUNGSI KOMUNIKASI MASSA</vt:lpstr>
      <vt:lpstr>FUNGSI KOMUNIKASI MASSA</vt:lpstr>
      <vt:lpstr>MOTIF MEMILIH MEDIA</vt:lpstr>
      <vt:lpstr>MOTIF MEMILIH MEDIA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Manajemen Informasi Publik</dc:title>
  <dc:creator>USER</dc:creator>
  <cp:lastModifiedBy>Microsoft account</cp:lastModifiedBy>
  <cp:revision>17</cp:revision>
  <dcterms:created xsi:type="dcterms:W3CDTF">2020-07-11T02:48:01Z</dcterms:created>
  <dcterms:modified xsi:type="dcterms:W3CDTF">2025-03-06T12:21:35Z</dcterms:modified>
</cp:coreProperties>
</file>