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notesMasterIdLst>
    <p:notesMasterId r:id="rId17"/>
  </p:notesMasterIdLst>
  <p:sldIdLst>
    <p:sldId id="272" r:id="rId2"/>
    <p:sldId id="284" r:id="rId3"/>
    <p:sldId id="285" r:id="rId4"/>
    <p:sldId id="297" r:id="rId5"/>
    <p:sldId id="289" r:id="rId6"/>
    <p:sldId id="290" r:id="rId7"/>
    <p:sldId id="286" r:id="rId8"/>
    <p:sldId id="288" r:id="rId9"/>
    <p:sldId id="287" r:id="rId10"/>
    <p:sldId id="291" r:id="rId11"/>
    <p:sldId id="292" r:id="rId12"/>
    <p:sldId id="294" r:id="rId13"/>
    <p:sldId id="295" r:id="rId14"/>
    <p:sldId id="298" r:id="rId15"/>
    <p:sldId id="296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48"/>
    <p:restoredTop sz="94168"/>
  </p:normalViewPr>
  <p:slideViewPr>
    <p:cSldViewPr snapToGrid="0" snapToObjects="1">
      <p:cViewPr varScale="1">
        <p:scale>
          <a:sx n="73" d="100"/>
          <a:sy n="73" d="100"/>
        </p:scale>
        <p:origin x="328" y="1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AEA750-EE85-0446-8B98-88DD5B1405B0}" type="datetimeFigureOut">
              <a:rPr lang="en-US" smtClean="0"/>
              <a:t>1/24/26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B969C4-2FBF-B94A-BA32-8B71423CFE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5397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7EDFE9-C44B-DF37-18D9-6BB482F3A7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882B7C-6C62-3FE1-2DCB-D207DE2798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97B60C-87D9-710F-C45F-7D8B2E036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81B6B-10CD-684C-974F-D5DBBBF38A12}" type="datetime1">
              <a:rPr lang="en-ID" smtClean="0"/>
              <a:t>24/01/26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C9D05B-6579-F267-D368-D44027D1C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856660-128F-7AE4-E4A4-C9666319D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7011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18C316-D271-D775-D347-039C89F2DB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77597A-E4FC-660E-1FC0-0F540588FC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B00766-232C-DECE-9FF2-E851D9AF30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06DE2-150B-6E42-A049-6E47E5D06865}" type="datetime1">
              <a:rPr lang="en-ID" smtClean="0"/>
              <a:t>24/01/26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223357-A155-9B09-77CA-51662C2B6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CEFE7A-4DB2-88BF-F89E-52AC02C78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300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92901D4-029F-91D2-5EB1-1C0F3493F5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EE5145-FB6B-B74B-E2ED-7D384EC6AA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0E5E41-0F56-E50D-0353-EE1B9E2140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44258-CE8D-6A40-8DE1-F3939CD57DDE}" type="datetime1">
              <a:rPr lang="en-ID" smtClean="0"/>
              <a:t>24/01/26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AB0D11-2FF6-0A2D-F7C3-9BEEA5B83C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624870-0AF6-2A53-0C05-4267293EDA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806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025F32-A8C5-28A1-84B3-7B978FBCFD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0625C8-12DD-D984-4F7F-1CF8EDBB3C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51B1AE-F935-A8D3-9C5F-1B7C9BDA1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D1CE6-1267-264D-BF7A-D29167D92D70}" type="datetime1">
              <a:rPr lang="en-ID" smtClean="0"/>
              <a:t>24/01/26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498513-0643-6E35-CF82-1AB97B59CC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FA3585-4BF5-7184-1E65-B3E0508D0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286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8A26B0-D411-D97A-5E00-06D95EE9E2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98D80B-DFAA-4198-F135-2E744BBB0B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07C7C-ABAE-083C-6FDE-0D6646F14B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24202-3B22-1D4F-8F8F-22723A86869C}" type="datetime1">
              <a:rPr lang="en-ID" smtClean="0"/>
              <a:t>24/01/26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F08352-F10F-3AE3-4160-3ADF7FB3A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6C6E86-0AD4-8D9B-3147-73743F4E0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010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80E102-9875-7D36-BD9B-7E89D136F9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C446CE-A910-3A39-F399-5CF4DFA914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7A03D7-FBE9-1105-B759-B70C47AA6F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7E1B49-4CE1-8C75-BC49-5879E0FC2F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C5FF9-1066-E245-B0D8-3AE1635721A3}" type="datetime1">
              <a:rPr lang="en-ID" smtClean="0"/>
              <a:t>24/01/26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4975F1-8AFF-0F61-2EE1-83D89BB7E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FA4BF4-A052-4716-3585-981D13A0AC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459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F492D2-B69D-FF4D-CC51-0F42C6305C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8A8574-5E24-C8E1-F312-C43EF7E4F8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B4C1DC-28AF-E853-422E-207D2A71BC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5BCA66-F93A-9637-BD24-B40FC436C6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0FD8BF7-3814-DC37-AEED-84B2A61F72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A0D5D4-08A4-91BC-C0ED-2225541612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03A4C-5494-4B47-A542-A1BD325A0DC0}" type="datetime1">
              <a:rPr lang="en-ID" smtClean="0"/>
              <a:t>24/01/26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3BF720-FBF8-AD60-84FD-6C889434B9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1F91C3F-C265-23AB-EBCD-89AF55940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84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F3380C-8D04-4E31-2439-9E3C79700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B4024C5-2CF5-DF5C-85B9-BC7D10C1E2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2ED73-C38B-8A40-910D-1D7D8520B891}" type="datetime1">
              <a:rPr lang="en-ID" smtClean="0"/>
              <a:t>24/01/26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8CC6FA-B3C6-1145-DF8C-BB48B1DEE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9E8865-F5B5-822D-7390-924327DA7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174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4D7D9D0-41EC-F886-3883-1B1CE4856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7340A-6E13-054F-88BA-EE0715652AB2}" type="datetime1">
              <a:rPr lang="en-ID" smtClean="0"/>
              <a:t>24/01/26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21E41FD-CAE0-84A8-7C72-C72099349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2CF45D-E06B-4437-1C01-A5F78DE4DB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789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FAA63-E3B5-43E8-FF54-A187661519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2AECD4-41D2-3F77-B877-A67E109683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34EB97-C998-2A68-71A8-4FDE40F00B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B79FC9-BFF0-243B-C637-538A7F63A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96542-36F3-BE47-AF1C-039E746F11C5}" type="datetime1">
              <a:rPr lang="en-ID" smtClean="0"/>
              <a:t>24/01/26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1D3648-89AD-76CD-54ED-668A470C32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E65ABC-87BC-F402-E28A-A310580084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114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58B300-E3B8-D67E-2C04-E3D85172F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D86FBAB-6D58-9C66-1724-F1CD99E87B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5C810D-B7AB-2487-9085-80C05DEB54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35F95D-DE20-1C42-6342-9A6A85C50D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B07DA-A446-0344-AFB1-C5515D7D8152}" type="datetime1">
              <a:rPr lang="en-ID" smtClean="0"/>
              <a:t>24/01/26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93F94E-3A3A-C18C-4BBB-15642C9E2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AE42DA-11AA-BE13-C2D8-D3560F0BD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117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3683B65-830C-99AD-5F2C-FC3F25A917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A67939-1150-10FB-265D-B3BCF08249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1A983B-278B-7EBD-A9C1-822836D77D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D7146E-5E93-D844-A353-D4A2CC0D89FA}" type="datetime1">
              <a:rPr lang="en-ID" smtClean="0"/>
              <a:t>24/01/26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207824-015F-67C4-CB2E-683898875D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6B46C4-1B1E-A2D3-9FC8-5F59737EAB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8209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gle.com/search?q=Komite+Anti+Dumping+Indonesia+%28KADI%29&amp;client=safari&amp;hs=A6s9&amp;sca_esv=76156e36b6817723&amp;channel=mac_bm&amp;sxsrf=ANbL-n7aLDY-5S92x1HJI7dXBAVCpL65Hg%3A1769223985514&amp;ei=MTd0abGFH-bU4-EPpaaAuAw&amp;ved=2ahUKEwjkz9qem6OSAxVjSmwGHWyVOqQQgK4QegQIARAB&amp;uact=5&amp;oq=Badan+pemerintah+yang+menangani+Anti+Dumping%2C+Subsidi%2C+Tariff+dan+safeguards&amp;gs_lp=Egxnd3Mtd2l6LXNlcnAiTEJhZGFuIHBlbWVyaW50YWggeWFuZyBtZW5hbmdhbmkgQW50aSBEdW1waW5nLCBTdWJzaWRpLCBUYXJpZmYgZGFuIHNhZmVndWFyZHNI5dEBUJcPWJnKAXADeAGQAQCYAboBoAGHMKoBBDcxLja4AQPIAQD4AQGYAkGgAu4qqAIQwgIHECMYJxjqAsICDRAjGPAFGCcY6gIYngbCAhcQABiABBiRAhi0AhjnBhiKBRjqAtgBAcICBBAjGCfCAhQQLhiABBixAxjRAxiDARjHARiKBcICDhAAGIAEGLEDGIMBGIoFwgIIEAAYgAQYsQPCAgsQABiABBixAxiDAcICChAAGIAEGEMYigXCAggQLhiABBixA8ICBRAAGIAEwgILEC4YgAQY0QMYxwHCAgsQABiABBiRAhiKBcICChAuGIAEGEMYigXCAhAQABiABBixAxhDGMkDGIoFwgILEAAYgAQYkgMYigXCAgsQLhiABBixAxiDAcICBRAuGIAEwgINEAAYgAQYsQMYQxiKBcICDhAuGIAEGLEDGNEDGMcBwgIdEC4YgAQYsQMY0QMYxwEYlwUY3AQY3gQY4ATYAQHCAg4QLhiABBjHARiOBRivAcICBhAAGBYYHsICBRAAGO8FwgIHECEYoAEYCsICBRAhGKABwgIFECEYnwXCAgQQIRgVwgIEECEYCpgDB-IDBRIBMSBA8QV8jVGhV0MUQ7oGBggBEAEYAZIHBDU2LjmgB6nUA7IHBDU0Ljm4B-MqwgcJMC4xOS40Mi40yAf8AYAIAA&amp;sclient=gws-wiz-serp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09EF45A-E49D-7648-BC21-20F726E005B9}"/>
              </a:ext>
            </a:extLst>
          </p:cNvPr>
          <p:cNvSpPr/>
          <p:nvPr/>
        </p:nvSpPr>
        <p:spPr>
          <a:xfrm>
            <a:off x="6096000" y="469858"/>
            <a:ext cx="587265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latin typeface="+mj-lt"/>
              </a:rPr>
              <a:t>HUKUM PERDAGANGAN INTERNASIONAL</a:t>
            </a:r>
          </a:p>
          <a:p>
            <a:pPr algn="ctr"/>
            <a:r>
              <a:rPr lang="en-US" sz="2400" dirty="0">
                <a:latin typeface="+mj-lt"/>
              </a:rPr>
              <a:t>BAB IX</a:t>
            </a:r>
          </a:p>
          <a:p>
            <a:pPr algn="ctr"/>
            <a:r>
              <a:rPr lang="en-US" sz="2400" dirty="0">
                <a:latin typeface="+mj-lt"/>
              </a:rPr>
              <a:t>Anti Dumping, Safeguards, </a:t>
            </a:r>
            <a:r>
              <a:rPr lang="en-US" sz="2400" dirty="0" err="1">
                <a:latin typeface="+mj-lt"/>
              </a:rPr>
              <a:t>Subsidi</a:t>
            </a:r>
            <a:r>
              <a:rPr lang="en-US" sz="2400" dirty="0">
                <a:latin typeface="+mj-lt"/>
              </a:rPr>
              <a:t> dan Tariff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844B59-4F90-FF47-8F91-63AFBE84C9A2}"/>
              </a:ext>
            </a:extLst>
          </p:cNvPr>
          <p:cNvSpPr txBox="1">
            <a:spLocks/>
          </p:cNvSpPr>
          <p:nvPr/>
        </p:nvSpPr>
        <p:spPr>
          <a:xfrm>
            <a:off x="5297751" y="2039518"/>
            <a:ext cx="7891272" cy="1020205"/>
          </a:xfrm>
          <a:prstGeom prst="rect">
            <a:avLst/>
          </a:prstGeom>
        </p:spPr>
        <p:txBody>
          <a:bodyPr/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/>
              <a:t>OLEH </a:t>
            </a:r>
          </a:p>
          <a:p>
            <a:pPr marL="0" indent="0" algn="ctr">
              <a:buNone/>
            </a:pPr>
            <a:r>
              <a:rPr lang="en-US" dirty="0"/>
              <a:t>Dr. Indah </a:t>
            </a:r>
            <a:r>
              <a:rPr lang="en-US" dirty="0" err="1"/>
              <a:t>Riyanti</a:t>
            </a:r>
            <a:r>
              <a:rPr lang="en-US" dirty="0"/>
              <a:t>, </a:t>
            </a:r>
            <a:r>
              <a:rPr lang="en-US" dirty="0" err="1"/>
              <a:t>S.Pd</a:t>
            </a:r>
            <a:r>
              <a:rPr lang="en-US" dirty="0"/>
              <a:t>., S.H., M.H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7749AE1-E403-6644-B091-6AB80ECBB4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82568" y="3059723"/>
            <a:ext cx="1770324" cy="2374029"/>
          </a:xfrm>
          <a:prstGeom prst="rect">
            <a:avLst/>
          </a:prstGeom>
        </p:spPr>
      </p:pic>
      <p:sp>
        <p:nvSpPr>
          <p:cNvPr id="8" name="Subtitle 2">
            <a:extLst>
              <a:ext uri="{FF2B5EF4-FFF2-40B4-BE49-F238E27FC236}">
                <a16:creationId xmlns:a16="http://schemas.microsoft.com/office/drawing/2014/main" id="{3B6115D9-D9A8-8947-8A04-330F2C9F4F7F}"/>
              </a:ext>
            </a:extLst>
          </p:cNvPr>
          <p:cNvSpPr txBox="1">
            <a:spLocks/>
          </p:cNvSpPr>
          <p:nvPr/>
        </p:nvSpPr>
        <p:spPr>
          <a:xfrm>
            <a:off x="5482200" y="5423940"/>
            <a:ext cx="7891272" cy="1069848"/>
          </a:xfrm>
          <a:prstGeom prst="rect">
            <a:avLst/>
          </a:prstGeom>
        </p:spPr>
        <p:txBody>
          <a:bodyPr/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/>
              <a:t>PROGRAM STUDI  ILMU HUKUM </a:t>
            </a:r>
          </a:p>
          <a:p>
            <a:pPr marL="0" indent="0" algn="ctr">
              <a:buNone/>
            </a:pPr>
            <a:r>
              <a:rPr lang="en-US" dirty="0"/>
              <a:t>UNIVERSITAS JAYABAYA </a:t>
            </a:r>
          </a:p>
          <a:p>
            <a:pPr marL="0" indent="0" algn="ctr">
              <a:buNone/>
            </a:pPr>
            <a:r>
              <a:rPr lang="en-US"/>
              <a:t>2026</a:t>
            </a: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algn="ctr"/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137F3E0-E61B-9848-9A2E-9B74DBB85C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0"/>
            <a:ext cx="5870930" cy="6875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8591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22F9C6-1498-B21C-3657-22FE74529D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80661"/>
            <a:ext cx="10515600" cy="519630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ID" sz="2600" b="1" dirty="0" err="1"/>
              <a:t>Undang</a:t>
            </a:r>
            <a:r>
              <a:rPr lang="en-ID" sz="2600" b="1" dirty="0"/>
              <a:t> – </a:t>
            </a:r>
            <a:r>
              <a:rPr lang="en-ID" sz="2600" b="1" dirty="0" err="1"/>
              <a:t>Undang</a:t>
            </a:r>
            <a:r>
              <a:rPr lang="en-ID" sz="2600" b="1" dirty="0"/>
              <a:t> Hukum Nasional (Indonesia) </a:t>
            </a:r>
          </a:p>
          <a:p>
            <a:pPr marL="514350" indent="-514350">
              <a:buAutoNum type="arabicPeriod"/>
            </a:pPr>
            <a:r>
              <a:rPr lang="en-ID" sz="2600" b="1" dirty="0" err="1"/>
              <a:t>Undang-undang</a:t>
            </a:r>
            <a:r>
              <a:rPr lang="en-ID" sz="2600" b="1" dirty="0"/>
              <a:t> No. 10 </a:t>
            </a:r>
            <a:r>
              <a:rPr lang="en-ID" sz="2600" b="1" dirty="0" err="1"/>
              <a:t>Tahun</a:t>
            </a:r>
            <a:r>
              <a:rPr lang="en-ID" sz="2600" b="1" dirty="0"/>
              <a:t> 1995 </a:t>
            </a:r>
            <a:r>
              <a:rPr lang="en-ID" sz="2600" b="1" dirty="0" err="1"/>
              <a:t>tentang</a:t>
            </a:r>
            <a:r>
              <a:rPr lang="en-ID" sz="2600" b="1" dirty="0"/>
              <a:t> </a:t>
            </a:r>
            <a:r>
              <a:rPr lang="en-ID" sz="2600" b="1" dirty="0" err="1"/>
              <a:t>Kepabeanan</a:t>
            </a:r>
            <a:r>
              <a:rPr lang="en-ID" sz="2600" dirty="0"/>
              <a:t> anti-dumping, </a:t>
            </a:r>
            <a:r>
              <a:rPr lang="en-ID" sz="2600" dirty="0" err="1"/>
              <a:t>imbalan</a:t>
            </a:r>
            <a:endParaRPr lang="en-ID" sz="2600" dirty="0"/>
          </a:p>
          <a:p>
            <a:pPr marL="0" indent="0">
              <a:buNone/>
            </a:pPr>
            <a:r>
              <a:rPr lang="en-ID" sz="2600" dirty="0"/>
              <a:t>         (countervailing), dan </a:t>
            </a:r>
            <a:r>
              <a:rPr lang="en-ID" sz="2600" dirty="0" err="1"/>
              <a:t>tindakan</a:t>
            </a:r>
            <a:r>
              <a:rPr lang="en-ID" sz="2600" dirty="0"/>
              <a:t> </a:t>
            </a:r>
            <a:r>
              <a:rPr lang="en-ID" sz="2600" dirty="0" err="1"/>
              <a:t>pengamanan</a:t>
            </a:r>
            <a:r>
              <a:rPr lang="en-ID" sz="2600" dirty="0"/>
              <a:t> (safeguards). </a:t>
            </a:r>
          </a:p>
          <a:p>
            <a:pPr marL="514350" indent="-514350">
              <a:buAutoNum type="arabicPeriod"/>
            </a:pPr>
            <a:r>
              <a:rPr lang="en-ID" sz="2600" b="1" dirty="0" err="1"/>
              <a:t>Undang-undang</a:t>
            </a:r>
            <a:r>
              <a:rPr lang="en-ID" sz="2600" b="1" dirty="0"/>
              <a:t> No. 11 </a:t>
            </a:r>
            <a:r>
              <a:rPr lang="en-ID" sz="2600" b="1" dirty="0" err="1"/>
              <a:t>Tahun</a:t>
            </a:r>
            <a:r>
              <a:rPr lang="en-ID" sz="2600" b="1" dirty="0"/>
              <a:t> 1995 </a:t>
            </a:r>
            <a:r>
              <a:rPr lang="en-ID" sz="2600" b="1" dirty="0" err="1"/>
              <a:t>tentang</a:t>
            </a:r>
            <a:r>
              <a:rPr lang="en-ID" sz="2600" b="1" dirty="0"/>
              <a:t> Bea Cukai</a:t>
            </a:r>
            <a:endParaRPr lang="en-ID" sz="2600" dirty="0"/>
          </a:p>
          <a:p>
            <a:pPr marL="514350" indent="-514350">
              <a:buAutoNum type="arabicPeriod"/>
            </a:pPr>
            <a:r>
              <a:rPr lang="en-ID" sz="2600" b="1" dirty="0" err="1"/>
              <a:t>Peraturan</a:t>
            </a:r>
            <a:r>
              <a:rPr lang="en-ID" sz="2600" b="1" dirty="0"/>
              <a:t> </a:t>
            </a:r>
            <a:r>
              <a:rPr lang="en-ID" sz="2600" b="1" dirty="0" err="1"/>
              <a:t>Pemerintah</a:t>
            </a:r>
            <a:r>
              <a:rPr lang="en-ID" sz="2600" b="1" dirty="0"/>
              <a:t> No. 34 </a:t>
            </a:r>
            <a:r>
              <a:rPr lang="en-ID" sz="2600" b="1" dirty="0" err="1"/>
              <a:t>Tahun</a:t>
            </a:r>
            <a:r>
              <a:rPr lang="en-ID" sz="2600" b="1" dirty="0"/>
              <a:t> 1996 </a:t>
            </a:r>
            <a:r>
              <a:rPr lang="en-ID" sz="2600" b="1" dirty="0" err="1"/>
              <a:t>tentang</a:t>
            </a:r>
            <a:r>
              <a:rPr lang="en-ID" sz="2600" b="1" dirty="0"/>
              <a:t> Anti Dumping</a:t>
            </a:r>
            <a:endParaRPr lang="en-ID" sz="2600" dirty="0"/>
          </a:p>
          <a:p>
            <a:pPr marL="514350" indent="-514350">
              <a:buAutoNum type="arabicPeriod"/>
            </a:pPr>
            <a:r>
              <a:rPr lang="en-ID" sz="2600" b="1" dirty="0" err="1"/>
              <a:t>Peraturan</a:t>
            </a:r>
            <a:r>
              <a:rPr lang="en-ID" sz="2600" b="1" dirty="0"/>
              <a:t> </a:t>
            </a:r>
            <a:r>
              <a:rPr lang="en-ID" sz="2600" b="1" dirty="0" err="1"/>
              <a:t>Pemerintah</a:t>
            </a:r>
            <a:r>
              <a:rPr lang="en-ID" sz="2600" b="1" dirty="0"/>
              <a:t> No. 35 </a:t>
            </a:r>
            <a:r>
              <a:rPr lang="en-ID" sz="2600" b="1" dirty="0" err="1"/>
              <a:t>Tahun</a:t>
            </a:r>
            <a:r>
              <a:rPr lang="en-ID" sz="2600" b="1" dirty="0"/>
              <a:t> 1996 </a:t>
            </a:r>
            <a:r>
              <a:rPr lang="en-ID" sz="2600" b="1" dirty="0" err="1"/>
              <a:t>tentang</a:t>
            </a:r>
            <a:r>
              <a:rPr lang="en-ID" sz="2600" b="1" dirty="0"/>
              <a:t> </a:t>
            </a:r>
            <a:r>
              <a:rPr lang="en-ID" sz="2600" b="1" dirty="0" err="1"/>
              <a:t>Subsidi</a:t>
            </a:r>
            <a:endParaRPr lang="en-ID" sz="2600" dirty="0"/>
          </a:p>
          <a:p>
            <a:pPr marL="514350" indent="-514350">
              <a:buAutoNum type="arabicPeriod"/>
            </a:pPr>
            <a:r>
              <a:rPr lang="en-ID" sz="2600" b="1" dirty="0" err="1"/>
              <a:t>Peraturan</a:t>
            </a:r>
            <a:r>
              <a:rPr lang="en-ID" sz="2600" b="1" dirty="0"/>
              <a:t> </a:t>
            </a:r>
            <a:r>
              <a:rPr lang="en-ID" sz="2600" b="1" dirty="0" err="1"/>
              <a:t>Pemerintah</a:t>
            </a:r>
            <a:r>
              <a:rPr lang="en-ID" sz="2600" b="1" dirty="0"/>
              <a:t> No. 36 </a:t>
            </a:r>
            <a:r>
              <a:rPr lang="en-ID" sz="2600" b="1" dirty="0" err="1"/>
              <a:t>Tahun</a:t>
            </a:r>
            <a:r>
              <a:rPr lang="en-ID" sz="2600" b="1" dirty="0"/>
              <a:t> 1996 </a:t>
            </a:r>
            <a:r>
              <a:rPr lang="en-ID" sz="2600" b="1" dirty="0" err="1"/>
              <a:t>tentang</a:t>
            </a:r>
            <a:r>
              <a:rPr lang="en-ID" sz="2600" b="1" dirty="0"/>
              <a:t> Safeguards</a:t>
            </a:r>
            <a:r>
              <a:rPr lang="en-ID" sz="2600" dirty="0"/>
              <a:t> </a:t>
            </a:r>
          </a:p>
          <a:p>
            <a:pPr marL="514350" indent="-514350">
              <a:buAutoNum type="arabicPeriod"/>
            </a:pPr>
            <a:endParaRPr lang="en-ID" sz="2600" dirty="0"/>
          </a:p>
          <a:p>
            <a:pPr marL="0" lvl="0" indent="0">
              <a:buNone/>
            </a:pPr>
            <a:r>
              <a:rPr lang="en-ID" sz="2600" b="1" dirty="0"/>
              <a:t>Lembaga </a:t>
            </a:r>
            <a:r>
              <a:rPr lang="en-ID" sz="2600" b="1" dirty="0" err="1"/>
              <a:t>Pelaksana</a:t>
            </a:r>
            <a:r>
              <a:rPr lang="en-ID" sz="2600" b="1" dirty="0"/>
              <a:t>:</a:t>
            </a:r>
            <a:endParaRPr lang="en-ID" sz="2600" dirty="0"/>
          </a:p>
          <a:p>
            <a:pPr lvl="1"/>
            <a:r>
              <a:rPr lang="en-ID" sz="2600" b="1" dirty="0" err="1"/>
              <a:t>Komite</a:t>
            </a:r>
            <a:r>
              <a:rPr lang="en-ID" sz="2600" b="1" dirty="0"/>
              <a:t> Anti-Dumping Indonesia (KADI):</a:t>
            </a:r>
            <a:r>
              <a:rPr lang="en-ID" sz="2600" dirty="0"/>
              <a:t> Lembaga </a:t>
            </a:r>
            <a:r>
              <a:rPr lang="en-ID" sz="2600" dirty="0" err="1"/>
              <a:t>teknis</a:t>
            </a:r>
            <a:r>
              <a:rPr lang="en-ID" sz="2600" dirty="0"/>
              <a:t> di </a:t>
            </a:r>
            <a:r>
              <a:rPr lang="en-ID" sz="2600" dirty="0" err="1"/>
              <a:t>bawah</a:t>
            </a:r>
            <a:r>
              <a:rPr lang="en-ID" sz="2600" dirty="0"/>
              <a:t> Kementerian </a:t>
            </a:r>
            <a:r>
              <a:rPr lang="en-ID" sz="2600" dirty="0" err="1"/>
              <a:t>Perdagangan</a:t>
            </a:r>
            <a:r>
              <a:rPr lang="en-ID" sz="2600" dirty="0"/>
              <a:t> yang </a:t>
            </a:r>
            <a:r>
              <a:rPr lang="en-ID" sz="2600" dirty="0" err="1"/>
              <a:t>melakukan</a:t>
            </a:r>
            <a:r>
              <a:rPr lang="en-ID" sz="2600" dirty="0"/>
              <a:t> </a:t>
            </a:r>
            <a:r>
              <a:rPr lang="en-ID" sz="2600" dirty="0" err="1"/>
              <a:t>penyelidikan</a:t>
            </a:r>
            <a:r>
              <a:rPr lang="en-ID" sz="2600" dirty="0"/>
              <a:t> </a:t>
            </a:r>
            <a:r>
              <a:rPr lang="en-ID" sz="2600" dirty="0" err="1"/>
              <a:t>dugaan</a:t>
            </a:r>
            <a:r>
              <a:rPr lang="en-ID" sz="2600" dirty="0"/>
              <a:t> </a:t>
            </a:r>
            <a:r>
              <a:rPr lang="en-ID" sz="2600" i="1" dirty="0"/>
              <a:t>dumping</a:t>
            </a:r>
            <a:r>
              <a:rPr lang="en-ID" sz="2600" dirty="0"/>
              <a:t>, </a:t>
            </a:r>
            <a:r>
              <a:rPr lang="en-ID" sz="2600" dirty="0" err="1"/>
              <a:t>subsidi</a:t>
            </a:r>
            <a:r>
              <a:rPr lang="en-ID" sz="2600" dirty="0"/>
              <a:t>, dan </a:t>
            </a:r>
            <a:r>
              <a:rPr lang="en-ID" sz="2600" dirty="0" err="1"/>
              <a:t>kerugian</a:t>
            </a:r>
            <a:r>
              <a:rPr lang="en-ID" sz="2600" dirty="0"/>
              <a:t> </a:t>
            </a:r>
            <a:r>
              <a:rPr lang="en-ID" sz="2600" dirty="0" err="1"/>
              <a:t>industri</a:t>
            </a:r>
            <a:r>
              <a:rPr lang="en-ID" sz="2600" dirty="0"/>
              <a:t>.</a:t>
            </a:r>
          </a:p>
          <a:p>
            <a:pPr lvl="1"/>
            <a:r>
              <a:rPr lang="en-ID" sz="2600" b="1" dirty="0"/>
              <a:t>Kementerian </a:t>
            </a:r>
            <a:r>
              <a:rPr lang="en-ID" sz="2600" b="1" dirty="0" err="1"/>
              <a:t>Keuangan</a:t>
            </a:r>
            <a:r>
              <a:rPr lang="en-ID" sz="2600" b="1" dirty="0"/>
              <a:t>:</a:t>
            </a:r>
            <a:r>
              <a:rPr lang="en-ID" sz="2600" dirty="0"/>
              <a:t> </a:t>
            </a:r>
            <a:r>
              <a:rPr lang="en-ID" sz="2600" dirty="0" err="1"/>
              <a:t>Menetapkan</a:t>
            </a:r>
            <a:r>
              <a:rPr lang="en-ID" sz="2600" dirty="0"/>
              <a:t> </a:t>
            </a:r>
            <a:r>
              <a:rPr lang="en-ID" sz="2600" dirty="0" err="1"/>
              <a:t>besaran</a:t>
            </a:r>
            <a:r>
              <a:rPr lang="en-ID" sz="2600" dirty="0"/>
              <a:t> </a:t>
            </a:r>
            <a:r>
              <a:rPr lang="en-ID" sz="2600" dirty="0" err="1"/>
              <a:t>tarif</a:t>
            </a:r>
            <a:r>
              <a:rPr lang="en-ID" sz="2600" dirty="0"/>
              <a:t> dan </a:t>
            </a:r>
            <a:r>
              <a:rPr lang="en-ID" sz="2600" dirty="0" err="1"/>
              <a:t>jangka</a:t>
            </a:r>
            <a:r>
              <a:rPr lang="en-ID" sz="2600" dirty="0"/>
              <a:t> </a:t>
            </a:r>
            <a:r>
              <a:rPr lang="en-ID" sz="2600" dirty="0" err="1"/>
              <a:t>waktu</a:t>
            </a:r>
            <a:r>
              <a:rPr lang="en-ID" sz="2600" dirty="0"/>
              <a:t> </a:t>
            </a:r>
            <a:r>
              <a:rPr lang="en-ID" sz="2600" dirty="0" err="1"/>
              <a:t>pengenaan</a:t>
            </a:r>
            <a:r>
              <a:rPr lang="en-ID" sz="2600" dirty="0"/>
              <a:t> </a:t>
            </a:r>
            <a:r>
              <a:rPr lang="en-ID" sz="2600" dirty="0" err="1"/>
              <a:t>bea</a:t>
            </a:r>
            <a:r>
              <a:rPr lang="en-ID" sz="2600" dirty="0"/>
              <a:t> </a:t>
            </a:r>
            <a:r>
              <a:rPr lang="en-ID" sz="2600" dirty="0" err="1"/>
              <a:t>masuk</a:t>
            </a:r>
            <a:r>
              <a:rPr lang="en-ID" sz="2600" dirty="0"/>
              <a:t> (BMAD, BMIM, BMTM) </a:t>
            </a:r>
            <a:r>
              <a:rPr lang="en-ID" sz="2600" dirty="0" err="1"/>
              <a:t>berdasarkan</a:t>
            </a:r>
            <a:r>
              <a:rPr lang="en-ID" sz="2600" dirty="0"/>
              <a:t> </a:t>
            </a:r>
            <a:r>
              <a:rPr lang="en-ID" sz="2600" dirty="0" err="1"/>
              <a:t>rekomendasi</a:t>
            </a:r>
            <a:r>
              <a:rPr lang="en-ID" sz="2600" dirty="0"/>
              <a:t> KADI/KPPI </a:t>
            </a:r>
            <a:r>
              <a:rPr lang="en-ID" sz="2600" dirty="0" err="1"/>
              <a:t>melalui</a:t>
            </a:r>
            <a:r>
              <a:rPr lang="en-ID" sz="2600" dirty="0"/>
              <a:t> PMK.</a:t>
            </a:r>
          </a:p>
          <a:p>
            <a:pPr marL="0" lvl="0" indent="0">
              <a:buNone/>
            </a:pPr>
            <a:r>
              <a:rPr lang="en-ID" sz="2600" b="1" dirty="0" err="1"/>
              <a:t>Peraturan</a:t>
            </a:r>
            <a:r>
              <a:rPr lang="en-ID" sz="2600" b="1" dirty="0"/>
              <a:t> Menteri:</a:t>
            </a:r>
            <a:endParaRPr lang="en-ID" sz="2600" dirty="0"/>
          </a:p>
          <a:p>
            <a:pPr lvl="1"/>
            <a:r>
              <a:rPr lang="en-ID" sz="2600" b="1" dirty="0" err="1"/>
              <a:t>Permendag</a:t>
            </a:r>
            <a:r>
              <a:rPr lang="en-ID" sz="2600" b="1" dirty="0"/>
              <a:t> No. 75 </a:t>
            </a:r>
            <a:r>
              <a:rPr lang="en-ID" sz="2600" b="1" dirty="0" err="1"/>
              <a:t>Tahun</a:t>
            </a:r>
            <a:r>
              <a:rPr lang="en-ID" sz="2600" b="1" dirty="0"/>
              <a:t> 2022:</a:t>
            </a:r>
            <a:r>
              <a:rPr lang="en-ID" sz="2600" dirty="0"/>
              <a:t> </a:t>
            </a:r>
            <a:r>
              <a:rPr lang="en-ID" sz="2600" dirty="0" err="1"/>
              <a:t>Mengatur</a:t>
            </a:r>
            <a:r>
              <a:rPr lang="en-ID" sz="2600" dirty="0"/>
              <a:t> </a:t>
            </a:r>
            <a:r>
              <a:rPr lang="en-ID" sz="2600" dirty="0" err="1"/>
              <a:t>tugas</a:t>
            </a:r>
            <a:r>
              <a:rPr lang="en-ID" sz="2600" dirty="0"/>
              <a:t> dan </a:t>
            </a:r>
            <a:r>
              <a:rPr lang="en-ID" sz="2600" dirty="0" err="1"/>
              <a:t>wewenang</a:t>
            </a:r>
            <a:r>
              <a:rPr lang="en-ID" sz="2600" dirty="0"/>
              <a:t> KADI.</a:t>
            </a:r>
          </a:p>
          <a:p>
            <a:pPr lvl="1"/>
            <a:r>
              <a:rPr lang="en-ID" sz="2600" b="1" dirty="0"/>
              <a:t>PMK No. 214/PMK.010/2018:</a:t>
            </a:r>
            <a:r>
              <a:rPr lang="en-ID" sz="2600" dirty="0"/>
              <a:t> </a:t>
            </a:r>
            <a:r>
              <a:rPr lang="en-ID" sz="2600" dirty="0" err="1"/>
              <a:t>Mengatur</a:t>
            </a:r>
            <a:r>
              <a:rPr lang="en-ID" sz="2600" dirty="0"/>
              <a:t> tata </a:t>
            </a:r>
            <a:r>
              <a:rPr lang="en-ID" sz="2600" dirty="0" err="1"/>
              <a:t>cara</a:t>
            </a:r>
            <a:r>
              <a:rPr lang="en-ID" sz="2600" dirty="0"/>
              <a:t> </a:t>
            </a:r>
            <a:r>
              <a:rPr lang="en-ID" sz="2600" dirty="0" err="1"/>
              <a:t>teknis</a:t>
            </a:r>
            <a:r>
              <a:rPr lang="en-ID" sz="2600" dirty="0"/>
              <a:t> </a:t>
            </a:r>
            <a:r>
              <a:rPr lang="en-ID" sz="2600" dirty="0" err="1"/>
              <a:t>pengenaan</a:t>
            </a:r>
            <a:r>
              <a:rPr lang="en-ID" sz="2600" dirty="0"/>
              <a:t> Bea Masuk Anti-Dumping (BMAD) dan/</a:t>
            </a:r>
            <a:r>
              <a:rPr lang="en-ID" sz="2600" dirty="0" err="1"/>
              <a:t>atau</a:t>
            </a:r>
            <a:r>
              <a:rPr lang="en-ID" sz="2600" dirty="0"/>
              <a:t> Bea Masuk </a:t>
            </a:r>
            <a:r>
              <a:rPr lang="en-ID" sz="2600" dirty="0" err="1"/>
              <a:t>Imbalan</a:t>
            </a:r>
            <a:r>
              <a:rPr lang="en-ID" sz="2600" dirty="0"/>
              <a:t> (BMI). </a:t>
            </a:r>
          </a:p>
          <a:p>
            <a:pPr marL="0" indent="0" algn="just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B915CA-EA58-E00E-397B-5AFAF05F9C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0530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22AAAB-C0EB-F86F-8083-867C30EE2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11</a:t>
            </a:fld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F5306B8-03CB-64BB-0F88-A79DDA98A5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4075" y="721230"/>
            <a:ext cx="11019694" cy="47089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</a:rPr>
              <a:t>Berikut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</a:rPr>
              <a:t> </a:t>
            </a:r>
            <a:r>
              <a:rPr kumimoji="0" lang="en-US" altLang="en-US" b="1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</a:rPr>
              <a:t>ringkasan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</a:rPr>
              <a:t> </a:t>
            </a:r>
            <a:r>
              <a:rPr kumimoji="0" lang="en-US" altLang="en-US" b="1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</a:rPr>
              <a:t>instrumen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</a:rPr>
              <a:t> </a:t>
            </a:r>
            <a:r>
              <a:rPr kumimoji="0" lang="en-US" altLang="en-US" b="1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</a:rPr>
              <a:t>hukum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</a:rPr>
              <a:t> WTO: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</a:rPr>
              <a:t>  </a:t>
            </a:r>
            <a:r>
              <a:rPr lang="en-US" altLang="en-US" dirty="0">
                <a:solidFill>
                  <a:srgbClr val="0A0A0A"/>
                </a:solidFill>
              </a:rPr>
              <a:t>Anti-dumping ( Pasal VI GATT &amp; Anti-Dumping Agreement: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</a:rPr>
              <a:t>Diperbolehkan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</a:rPr>
              <a:t>jika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</a:rPr>
              <a:t>produk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</a:rPr>
              <a:t>impor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</a:rPr>
              <a:t>dijual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</a:rPr>
              <a:t>lebih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</a:rPr>
              <a:t>rendah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rgbClr val="0A0A0A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altLang="en-US" dirty="0">
                <a:solidFill>
                  <a:srgbClr val="0A0A0A"/>
                </a:solidFill>
              </a:rPr>
              <a:t>   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</a:rPr>
              <a:t>dari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</a:rPr>
              <a:t>harga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</a:rPr>
              <a:t> normal di negara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</a:rPr>
              <a:t>asalnya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</a:rPr>
              <a:t> (</a:t>
            </a:r>
            <a:r>
              <a:rPr kumimoji="0" lang="en-US" altLang="en-US" b="0" i="1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</a:rPr>
              <a:t>dumping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</a:rPr>
              <a:t>) dan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</a:rPr>
              <a:t>merugikan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</a:rPr>
              <a:t>industri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</a:rPr>
              <a:t>sejenis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</a:rPr>
              <a:t> di negara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</a:rPr>
              <a:t>pengimpor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b="0" i="0" u="none" strike="noStrike" cap="none" normalizeH="0" baseline="0" dirty="0">
              <a:ln>
                <a:noFill/>
              </a:ln>
              <a:solidFill>
                <a:srgbClr val="0A0A0A"/>
              </a:solidFill>
              <a:effectLst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</a:rPr>
              <a:t>  </a:t>
            </a:r>
            <a:r>
              <a:rPr lang="en-ID" b="1" dirty="0"/>
              <a:t>GATT 1994 (General Agreement on Tariffs and Trade)</a:t>
            </a:r>
            <a:r>
              <a:rPr lang="en-ID" dirty="0"/>
              <a:t>, </a:t>
            </a:r>
            <a:r>
              <a:rPr lang="en-ID" dirty="0" err="1"/>
              <a:t>khususnya</a:t>
            </a:r>
            <a:r>
              <a:rPr lang="en-ID" dirty="0"/>
              <a:t> </a:t>
            </a:r>
            <a:r>
              <a:rPr lang="en-ID" b="1" dirty="0"/>
              <a:t>Pasal II (Schedule of Concessions) </a:t>
            </a:r>
            <a:r>
              <a:rPr lang="en-ID" dirty="0"/>
              <a:t>yang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ID" dirty="0"/>
              <a:t>    </a:t>
            </a:r>
            <a:r>
              <a:rPr lang="en-ID" dirty="0" err="1"/>
              <a:t>mewajibkan</a:t>
            </a:r>
            <a:r>
              <a:rPr lang="en-ID" dirty="0"/>
              <a:t> </a:t>
            </a:r>
            <a:r>
              <a:rPr lang="en-ID" dirty="0" err="1"/>
              <a:t>anggota</a:t>
            </a:r>
            <a:r>
              <a:rPr lang="en-ID" dirty="0"/>
              <a:t> </a:t>
            </a:r>
            <a:r>
              <a:rPr lang="en-ID" dirty="0" err="1"/>
              <a:t>mematuhi</a:t>
            </a:r>
            <a:r>
              <a:rPr lang="en-ID" dirty="0"/>
              <a:t> </a:t>
            </a:r>
            <a:r>
              <a:rPr lang="en-ID" dirty="0" err="1"/>
              <a:t>tarif</a:t>
            </a:r>
            <a:r>
              <a:rPr lang="en-ID" dirty="0"/>
              <a:t> yang </a:t>
            </a:r>
            <a:r>
              <a:rPr lang="en-ID" dirty="0" err="1"/>
              <a:t>telah</a:t>
            </a:r>
            <a:r>
              <a:rPr lang="en-ID" dirty="0"/>
              <a:t> </a:t>
            </a:r>
            <a:r>
              <a:rPr lang="en-ID" dirty="0" err="1"/>
              <a:t>disepakati</a:t>
            </a:r>
            <a:r>
              <a:rPr lang="en-ID" dirty="0"/>
              <a:t>, </a:t>
            </a:r>
            <a:r>
              <a:rPr lang="en-ID" dirty="0" err="1"/>
              <a:t>serta</a:t>
            </a:r>
            <a:r>
              <a:rPr lang="en-ID" dirty="0"/>
              <a:t> </a:t>
            </a:r>
            <a:r>
              <a:rPr lang="en-ID" b="1" dirty="0"/>
              <a:t>Pasal XXVIII </a:t>
            </a:r>
            <a:r>
              <a:rPr lang="en-ID" dirty="0" err="1"/>
              <a:t>mengenai</a:t>
            </a:r>
            <a:r>
              <a:rPr lang="en-ID" dirty="0"/>
              <a:t> </a:t>
            </a:r>
            <a:r>
              <a:rPr lang="en-ID" dirty="0" err="1"/>
              <a:t>modifikasi</a:t>
            </a:r>
            <a:r>
              <a:rPr lang="en-ID" dirty="0"/>
              <a:t> </a:t>
            </a:r>
            <a:r>
              <a:rPr lang="en-ID" dirty="0" err="1"/>
              <a:t>konsesi</a:t>
            </a:r>
            <a:r>
              <a:rPr lang="en-ID" dirty="0"/>
              <a:t>.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ID" dirty="0"/>
              <a:t>    </a:t>
            </a:r>
            <a:r>
              <a:rPr lang="en-ID" dirty="0" err="1"/>
              <a:t>Pengaturan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memastikan</a:t>
            </a:r>
            <a:r>
              <a:rPr lang="en-ID" dirty="0"/>
              <a:t> </a:t>
            </a:r>
            <a:r>
              <a:rPr lang="en-ID" dirty="0" err="1"/>
              <a:t>transparansi</a:t>
            </a:r>
            <a:r>
              <a:rPr lang="en-ID" dirty="0"/>
              <a:t> dan </a:t>
            </a:r>
            <a:r>
              <a:rPr lang="en-ID" dirty="0" err="1"/>
              <a:t>batasan</a:t>
            </a:r>
            <a:r>
              <a:rPr lang="en-ID" dirty="0"/>
              <a:t> </a:t>
            </a:r>
            <a:r>
              <a:rPr lang="en-ID" dirty="0" err="1"/>
              <a:t>tarif</a:t>
            </a:r>
            <a:r>
              <a:rPr lang="en-ID" dirty="0"/>
              <a:t> </a:t>
            </a:r>
            <a:r>
              <a:rPr lang="en-ID" dirty="0" err="1"/>
              <a:t>maksimal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produk</a:t>
            </a:r>
            <a:r>
              <a:rPr lang="en-ID" dirty="0"/>
              <a:t> </a:t>
            </a:r>
            <a:r>
              <a:rPr lang="en-ID" dirty="0" err="1"/>
              <a:t>impor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b="0" i="0" u="none" strike="noStrike" cap="none" normalizeH="0" baseline="0" dirty="0">
              <a:ln>
                <a:noFill/>
              </a:ln>
              <a:solidFill>
                <a:srgbClr val="0A0A0A"/>
              </a:solidFill>
              <a:effectLst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</a:rPr>
              <a:t> </a:t>
            </a:r>
            <a:r>
              <a:rPr lang="en-ID" dirty="0" err="1"/>
              <a:t>Perjanjian</a:t>
            </a:r>
            <a:r>
              <a:rPr lang="en-ID" dirty="0"/>
              <a:t> </a:t>
            </a:r>
            <a:r>
              <a:rPr lang="en-ID" dirty="0" err="1"/>
              <a:t>mengenai</a:t>
            </a:r>
            <a:r>
              <a:rPr lang="en-ID" dirty="0"/>
              <a:t> </a:t>
            </a:r>
            <a:r>
              <a:rPr lang="en-ID" dirty="0" err="1"/>
              <a:t>Subsidi</a:t>
            </a:r>
            <a:r>
              <a:rPr lang="en-ID" dirty="0"/>
              <a:t> dan Tindakan </a:t>
            </a:r>
            <a:r>
              <a:rPr lang="en-ID" dirty="0" err="1"/>
              <a:t>Imbalan</a:t>
            </a:r>
            <a:r>
              <a:rPr lang="en-ID" dirty="0"/>
              <a:t> (Agreement on Subsidies and Countervailing Measures – </a:t>
            </a:r>
          </a:p>
          <a:p>
            <a:r>
              <a:rPr lang="en-ID" dirty="0"/>
              <a:t>       </a:t>
            </a:r>
            <a:r>
              <a:rPr lang="en-ID" b="1" dirty="0"/>
              <a:t>SCM Agreement</a:t>
            </a:r>
            <a:r>
              <a:rPr lang="en-ID" dirty="0"/>
              <a:t>) </a:t>
            </a:r>
            <a:r>
              <a:rPr lang="en-ID" dirty="0" err="1"/>
              <a:t>dalam</a:t>
            </a:r>
            <a:r>
              <a:rPr lang="en-ID" dirty="0"/>
              <a:t> WTO 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merujuk</a:t>
            </a:r>
            <a:r>
              <a:rPr lang="en-ID" dirty="0"/>
              <a:t> pada </a:t>
            </a:r>
            <a:r>
              <a:rPr lang="en-ID" dirty="0" err="1"/>
              <a:t>satu</a:t>
            </a:r>
            <a:r>
              <a:rPr lang="en-ID" dirty="0"/>
              <a:t> </a:t>
            </a:r>
            <a:r>
              <a:rPr lang="en-ID" dirty="0" err="1"/>
              <a:t>pasal</a:t>
            </a:r>
            <a:r>
              <a:rPr lang="en-ID" dirty="0"/>
              <a:t> </a:t>
            </a:r>
            <a:r>
              <a:rPr lang="en-ID" dirty="0" err="1"/>
              <a:t>tunggal</a:t>
            </a:r>
            <a:r>
              <a:rPr lang="en-ID" dirty="0"/>
              <a:t>, </a:t>
            </a:r>
            <a:r>
              <a:rPr lang="en-ID" dirty="0" err="1"/>
              <a:t>melainkan</a:t>
            </a:r>
            <a:r>
              <a:rPr lang="en-ID" dirty="0"/>
              <a:t> </a:t>
            </a:r>
            <a:r>
              <a:rPr lang="en-ID" dirty="0" err="1"/>
              <a:t>merupakan</a:t>
            </a:r>
            <a:r>
              <a:rPr lang="en-ID" dirty="0"/>
              <a:t> </a:t>
            </a:r>
            <a:r>
              <a:rPr lang="en-ID" dirty="0" err="1"/>
              <a:t>perjanjian</a:t>
            </a:r>
            <a:r>
              <a:rPr lang="en-ID" dirty="0"/>
              <a:t> </a:t>
            </a:r>
          </a:p>
          <a:p>
            <a:r>
              <a:rPr lang="en-ID" dirty="0"/>
              <a:t>      </a:t>
            </a:r>
            <a:r>
              <a:rPr lang="en-ID" dirty="0" err="1"/>
              <a:t>komprehensif</a:t>
            </a:r>
            <a:r>
              <a:rPr lang="en-ID" dirty="0"/>
              <a:t> yang </a:t>
            </a:r>
            <a:r>
              <a:rPr lang="en-ID" dirty="0" err="1"/>
              <a:t>diatur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 </a:t>
            </a:r>
            <a:r>
              <a:rPr lang="en-ID" b="1" dirty="0"/>
              <a:t>Annex 1A</a:t>
            </a:r>
            <a:r>
              <a:rPr lang="en-ID" dirty="0"/>
              <a:t> </a:t>
            </a:r>
            <a:r>
              <a:rPr lang="en-ID" dirty="0" err="1"/>
              <a:t>dari</a:t>
            </a:r>
            <a:r>
              <a:rPr lang="en-ID" dirty="0"/>
              <a:t> </a:t>
            </a:r>
            <a:r>
              <a:rPr lang="en-ID" i="1" dirty="0"/>
              <a:t>Marrakesh Agreement Establishing the World Trade Organization.</a:t>
            </a:r>
          </a:p>
          <a:p>
            <a:endParaRPr kumimoji="0" lang="en-US" altLang="en-US" b="0" i="0" u="none" strike="noStrike" cap="none" normalizeH="0" baseline="0" dirty="0">
              <a:ln>
                <a:noFill/>
              </a:ln>
              <a:solidFill>
                <a:srgbClr val="0A0A0A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</a:rPr>
              <a:t>   Safeguards ( Pasal XIX GATT 1994 &amp; Agreement on Safeguards) Tindakan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</a:rPr>
              <a:t>darurat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</a:rPr>
              <a:t>sementara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</a:rPr>
              <a:t> (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</a:rPr>
              <a:t>seperti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</a:rPr>
              <a:t>peningkatan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</a:rPr>
              <a:t>    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</a:rPr>
              <a:t>tarif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</a:rPr>
              <a:t>atau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</a:rPr>
              <a:t>kuota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</a:rPr>
              <a:t>)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</a:rPr>
              <a:t>untuk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</a:rPr>
              <a:t>membatasi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</a:rPr>
              <a:t>impor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</a:rPr>
              <a:t> yang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</a:rPr>
              <a:t>melonjak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</a:rPr>
              <a:t>drastis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</a:rPr>
              <a:t>secara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</a:rPr>
              <a:t>tak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</a:rPr>
              <a:t>terduga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</a:rPr>
              <a:t>, yang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</a:rPr>
              <a:t>menyebabkan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</a:rPr>
              <a:t>atau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altLang="en-US" dirty="0">
                <a:solidFill>
                  <a:srgbClr val="0A0A0A"/>
                </a:solidFill>
              </a:rPr>
              <a:t>    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</a:rPr>
              <a:t>mengancam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</a:rPr>
              <a:t>kerugian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</a:rPr>
              <a:t>serius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</a:rPr>
              <a:t> pada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</a:rPr>
              <a:t>industri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</a:rPr>
              <a:t>dalam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</a:rPr>
              <a:t> negeri,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</a:rPr>
              <a:t>tanpa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</a:rPr>
              <a:t>harus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</a:rPr>
              <a:t>ada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</a:rPr>
              <a:t>praktik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</a:rPr>
              <a:t>tidak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</a:rPr>
              <a:t>adil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</a:rPr>
              <a:t>.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95557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295139-5C50-10F7-395A-C9667A5E86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08301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/>
              <a:t>TARIFF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F973BC-E3EA-D0A8-C035-B35BFBA67F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73426"/>
            <a:ext cx="10386391" cy="5103537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ID" sz="2300" b="1" dirty="0" err="1"/>
              <a:t>Definisi</a:t>
            </a:r>
            <a:r>
              <a:rPr lang="en-ID" sz="2300" b="1" dirty="0"/>
              <a:t> Tarif</a:t>
            </a:r>
            <a:r>
              <a:rPr lang="en-ID" sz="2300" dirty="0"/>
              <a:t>:</a:t>
            </a:r>
          </a:p>
          <a:p>
            <a:pPr marL="0" indent="0">
              <a:buNone/>
            </a:pPr>
            <a:r>
              <a:rPr lang="en-ID" sz="2300" dirty="0"/>
              <a:t>Tarif </a:t>
            </a:r>
            <a:r>
              <a:rPr lang="en-ID" sz="2300" dirty="0" err="1"/>
              <a:t>adalah</a:t>
            </a:r>
            <a:r>
              <a:rPr lang="en-ID" sz="2300" dirty="0"/>
              <a:t> </a:t>
            </a:r>
            <a:r>
              <a:rPr lang="en-ID" sz="2300" dirty="0" err="1"/>
              <a:t>pajak</a:t>
            </a:r>
            <a:r>
              <a:rPr lang="en-ID" sz="2300" dirty="0"/>
              <a:t> yang </a:t>
            </a:r>
            <a:r>
              <a:rPr lang="en-ID" sz="2300" dirty="0" err="1"/>
              <a:t>dikenakan</a:t>
            </a:r>
            <a:r>
              <a:rPr lang="en-ID" sz="2300" dirty="0"/>
              <a:t> pada </a:t>
            </a:r>
            <a:r>
              <a:rPr lang="en-ID" sz="2300" dirty="0" err="1"/>
              <a:t>barang</a:t>
            </a:r>
            <a:r>
              <a:rPr lang="en-ID" sz="2300" dirty="0"/>
              <a:t> </a:t>
            </a:r>
            <a:r>
              <a:rPr lang="en-ID" sz="2300" dirty="0" err="1"/>
              <a:t>impor</a:t>
            </a:r>
            <a:r>
              <a:rPr lang="en-ID" sz="2300" dirty="0"/>
              <a:t> </a:t>
            </a:r>
            <a:r>
              <a:rPr lang="en-ID" sz="2300" dirty="0" err="1"/>
              <a:t>atau</a:t>
            </a:r>
            <a:r>
              <a:rPr lang="en-ID" sz="2300" dirty="0"/>
              <a:t> </a:t>
            </a:r>
            <a:r>
              <a:rPr lang="en-ID" sz="2300" dirty="0" err="1"/>
              <a:t>ekspor</a:t>
            </a:r>
            <a:r>
              <a:rPr lang="en-ID" sz="2300" dirty="0"/>
              <a:t> yang </a:t>
            </a:r>
            <a:r>
              <a:rPr lang="en-ID" sz="2300" dirty="0" err="1"/>
              <a:t>melintas</a:t>
            </a:r>
            <a:r>
              <a:rPr lang="en-ID" sz="2300" dirty="0"/>
              <a:t> batas negara. Tarif </a:t>
            </a:r>
            <a:r>
              <a:rPr lang="en-ID" sz="2300" dirty="0" err="1"/>
              <a:t>dapat</a:t>
            </a:r>
            <a:r>
              <a:rPr lang="en-ID" sz="2300" dirty="0"/>
              <a:t> </a:t>
            </a:r>
            <a:r>
              <a:rPr lang="en-ID" sz="2300" dirty="0" err="1"/>
              <a:t>berupa</a:t>
            </a:r>
            <a:r>
              <a:rPr lang="en-ID" sz="2300" dirty="0"/>
              <a:t> </a:t>
            </a:r>
            <a:r>
              <a:rPr lang="en-ID" sz="2300" dirty="0" err="1"/>
              <a:t>pajak</a:t>
            </a:r>
            <a:r>
              <a:rPr lang="en-ID" sz="2300" dirty="0"/>
              <a:t> ad valorem (</a:t>
            </a:r>
            <a:r>
              <a:rPr lang="en-ID" sz="2300" dirty="0" err="1"/>
              <a:t>berdasarkan</a:t>
            </a:r>
            <a:r>
              <a:rPr lang="en-ID" sz="2300" dirty="0"/>
              <a:t> </a:t>
            </a:r>
            <a:r>
              <a:rPr lang="en-ID" sz="2300" dirty="0" err="1"/>
              <a:t>nilai</a:t>
            </a:r>
            <a:r>
              <a:rPr lang="en-ID" sz="2300" dirty="0"/>
              <a:t> </a:t>
            </a:r>
            <a:r>
              <a:rPr lang="en-ID" sz="2300" dirty="0" err="1"/>
              <a:t>barang</a:t>
            </a:r>
            <a:r>
              <a:rPr lang="en-ID" sz="2300" dirty="0"/>
              <a:t>) </a:t>
            </a:r>
            <a:r>
              <a:rPr lang="en-ID" sz="2300" dirty="0" err="1"/>
              <a:t>atau</a:t>
            </a:r>
            <a:r>
              <a:rPr lang="en-ID" sz="2300" dirty="0"/>
              <a:t> </a:t>
            </a:r>
            <a:r>
              <a:rPr lang="en-ID" sz="2300" dirty="0" err="1"/>
              <a:t>pajak</a:t>
            </a:r>
            <a:r>
              <a:rPr lang="en-ID" sz="2300" dirty="0"/>
              <a:t> </a:t>
            </a:r>
            <a:r>
              <a:rPr lang="en-ID" sz="2300" dirty="0" err="1"/>
              <a:t>spesifik</a:t>
            </a:r>
            <a:r>
              <a:rPr lang="en-ID" sz="2300" dirty="0"/>
              <a:t> (</a:t>
            </a:r>
            <a:r>
              <a:rPr lang="en-ID" sz="2300" dirty="0" err="1"/>
              <a:t>berdasarkan</a:t>
            </a:r>
            <a:r>
              <a:rPr lang="en-ID" sz="2300" dirty="0"/>
              <a:t> </a:t>
            </a:r>
            <a:r>
              <a:rPr lang="en-ID" sz="2300" dirty="0" err="1"/>
              <a:t>jumlah</a:t>
            </a:r>
            <a:r>
              <a:rPr lang="en-ID" sz="2300" dirty="0"/>
              <a:t> </a:t>
            </a:r>
            <a:r>
              <a:rPr lang="en-ID" sz="2300" dirty="0" err="1"/>
              <a:t>atau</a:t>
            </a:r>
            <a:r>
              <a:rPr lang="en-ID" sz="2300" dirty="0"/>
              <a:t> </a:t>
            </a:r>
            <a:r>
              <a:rPr lang="en-ID" sz="2300" dirty="0" err="1"/>
              <a:t>berat</a:t>
            </a:r>
            <a:r>
              <a:rPr lang="en-ID" sz="2300" dirty="0"/>
              <a:t> </a:t>
            </a:r>
            <a:r>
              <a:rPr lang="en-ID" sz="2300" dirty="0" err="1"/>
              <a:t>barang</a:t>
            </a:r>
            <a:r>
              <a:rPr lang="en-ID" sz="2300" dirty="0"/>
              <a:t>).</a:t>
            </a:r>
          </a:p>
          <a:p>
            <a:pPr marL="0" indent="0">
              <a:buNone/>
            </a:pPr>
            <a:r>
              <a:rPr lang="en-ID" sz="2300" b="1" dirty="0"/>
              <a:t>Tujuan Tarif</a:t>
            </a:r>
          </a:p>
          <a:p>
            <a:pPr marL="514350" indent="-514350">
              <a:buAutoNum type="arabicPeriod"/>
            </a:pPr>
            <a:r>
              <a:rPr lang="en-ID" sz="2300" dirty="0" err="1"/>
              <a:t>Melindungi</a:t>
            </a:r>
            <a:r>
              <a:rPr lang="en-ID" sz="2300" dirty="0"/>
              <a:t> Industri Dalam Negeri</a:t>
            </a:r>
          </a:p>
          <a:p>
            <a:pPr marL="514350" indent="-514350">
              <a:buAutoNum type="arabicPeriod"/>
            </a:pPr>
            <a:r>
              <a:rPr lang="en-ID" sz="2300" dirty="0" err="1"/>
              <a:t>Meningkatkan</a:t>
            </a:r>
            <a:r>
              <a:rPr lang="en-ID" sz="2300" dirty="0"/>
              <a:t> </a:t>
            </a:r>
            <a:r>
              <a:rPr lang="en-ID" sz="2300" dirty="0" err="1"/>
              <a:t>Pendapatan</a:t>
            </a:r>
            <a:r>
              <a:rPr lang="en-ID" sz="2300" dirty="0"/>
              <a:t> Negara</a:t>
            </a:r>
          </a:p>
          <a:p>
            <a:pPr marL="514350" indent="-514350">
              <a:buAutoNum type="arabicPeriod"/>
            </a:pPr>
            <a:r>
              <a:rPr lang="en-ID" sz="2300" dirty="0" err="1"/>
              <a:t>Mengatur</a:t>
            </a:r>
            <a:r>
              <a:rPr lang="en-ID" sz="2300" dirty="0"/>
              <a:t> </a:t>
            </a:r>
            <a:r>
              <a:rPr lang="en-ID" sz="2300" dirty="0" err="1"/>
              <a:t>Perdagangan</a:t>
            </a:r>
            <a:r>
              <a:rPr lang="en-ID" sz="2300" dirty="0"/>
              <a:t> </a:t>
            </a:r>
            <a:r>
              <a:rPr lang="en-ID" sz="2300" dirty="0" err="1"/>
              <a:t>internasional</a:t>
            </a:r>
            <a:r>
              <a:rPr lang="en-ID" sz="2300" dirty="0"/>
              <a:t> dan </a:t>
            </a:r>
            <a:r>
              <a:rPr lang="en-ID" sz="2300" dirty="0" err="1"/>
              <a:t>menjaga</a:t>
            </a:r>
            <a:r>
              <a:rPr lang="en-ID" sz="2300" dirty="0"/>
              <a:t> </a:t>
            </a:r>
            <a:r>
              <a:rPr lang="en-ID" sz="2300" dirty="0" err="1"/>
              <a:t>keseimbangan</a:t>
            </a:r>
            <a:r>
              <a:rPr lang="en-ID" sz="2300" dirty="0"/>
              <a:t> </a:t>
            </a:r>
            <a:r>
              <a:rPr lang="en-ID" sz="2300" dirty="0" err="1"/>
              <a:t>neraca</a:t>
            </a:r>
            <a:r>
              <a:rPr lang="en-ID" sz="2300" dirty="0"/>
              <a:t> </a:t>
            </a:r>
            <a:r>
              <a:rPr lang="en-ID" sz="2300" dirty="0" err="1"/>
              <a:t>perdagangan</a:t>
            </a:r>
            <a:r>
              <a:rPr lang="en-ID" sz="2300" dirty="0"/>
              <a:t>.</a:t>
            </a:r>
          </a:p>
          <a:p>
            <a:pPr marL="514350" indent="-514350">
              <a:buAutoNum type="arabicPeriod"/>
            </a:pPr>
            <a:r>
              <a:rPr lang="en-ID" sz="2300" dirty="0" err="1"/>
              <a:t>Mengurangi</a:t>
            </a:r>
            <a:r>
              <a:rPr lang="en-ID" sz="2300" dirty="0"/>
              <a:t> </a:t>
            </a:r>
            <a:r>
              <a:rPr lang="en-ID" sz="2300" dirty="0" err="1"/>
              <a:t>Defisit</a:t>
            </a:r>
            <a:r>
              <a:rPr lang="en-ID" sz="2300" dirty="0"/>
              <a:t> </a:t>
            </a:r>
            <a:r>
              <a:rPr lang="en-ID" sz="2300" dirty="0" err="1"/>
              <a:t>Perdagangan</a:t>
            </a:r>
            <a:r>
              <a:rPr lang="en-ID" sz="2300" dirty="0"/>
              <a:t> </a:t>
            </a:r>
            <a:r>
              <a:rPr lang="en-ID" sz="2300" dirty="0" err="1"/>
              <a:t>dengan</a:t>
            </a:r>
            <a:r>
              <a:rPr lang="en-ID" sz="2300" dirty="0"/>
              <a:t> </a:t>
            </a:r>
            <a:r>
              <a:rPr lang="en-ID" sz="2300" dirty="0" err="1"/>
              <a:t>meningkatkan</a:t>
            </a:r>
            <a:r>
              <a:rPr lang="en-ID" sz="2300" dirty="0"/>
              <a:t> </a:t>
            </a:r>
            <a:r>
              <a:rPr lang="en-ID" sz="2300" dirty="0" err="1"/>
              <a:t>harga</a:t>
            </a:r>
            <a:r>
              <a:rPr lang="en-ID" sz="2300" dirty="0"/>
              <a:t> </a:t>
            </a:r>
            <a:r>
              <a:rPr lang="en-ID" sz="2300" dirty="0" err="1"/>
              <a:t>barang</a:t>
            </a:r>
            <a:r>
              <a:rPr lang="en-ID" sz="2300" dirty="0"/>
              <a:t> </a:t>
            </a:r>
            <a:r>
              <a:rPr lang="en-ID" sz="2300" dirty="0" err="1"/>
              <a:t>impor</a:t>
            </a:r>
            <a:r>
              <a:rPr lang="en-ID" sz="2300" dirty="0"/>
              <a:t> </a:t>
            </a:r>
          </a:p>
          <a:p>
            <a:pPr marL="0" indent="0">
              <a:buNone/>
            </a:pPr>
            <a:r>
              <a:rPr lang="en-ID" sz="2300" b="1" dirty="0" err="1"/>
              <a:t>Mekanisme</a:t>
            </a:r>
            <a:r>
              <a:rPr lang="en-ID" sz="2300" b="1" dirty="0"/>
              <a:t> </a:t>
            </a:r>
            <a:r>
              <a:rPr lang="en-ID" sz="2300" b="1" dirty="0" err="1"/>
              <a:t>untuk</a:t>
            </a:r>
            <a:r>
              <a:rPr lang="en-ID" sz="2300" b="1" dirty="0"/>
              <a:t> </a:t>
            </a:r>
            <a:r>
              <a:rPr lang="en-ID" sz="2300" b="1" dirty="0" err="1"/>
              <a:t>Menentukan</a:t>
            </a:r>
            <a:r>
              <a:rPr lang="en-ID" sz="2300" b="1" dirty="0"/>
              <a:t> Tarif</a:t>
            </a:r>
          </a:p>
          <a:p>
            <a:pPr marL="514350" indent="-514350">
              <a:buAutoNum type="arabicPeriod"/>
            </a:pPr>
            <a:r>
              <a:rPr lang="en-ID" sz="2300" dirty="0" err="1"/>
              <a:t>Analisis</a:t>
            </a:r>
            <a:r>
              <a:rPr lang="en-ID" sz="2300" dirty="0"/>
              <a:t> </a:t>
            </a:r>
            <a:r>
              <a:rPr lang="en-ID" sz="2300" dirty="0" err="1"/>
              <a:t>Biaya</a:t>
            </a:r>
            <a:r>
              <a:rPr lang="en-ID" sz="2300" dirty="0"/>
              <a:t> dan Manfaat, </a:t>
            </a:r>
            <a:r>
              <a:rPr lang="en-ID" sz="2300" dirty="0" err="1"/>
              <a:t>menentukan</a:t>
            </a:r>
            <a:r>
              <a:rPr lang="en-ID" sz="2300" dirty="0"/>
              <a:t> </a:t>
            </a:r>
            <a:r>
              <a:rPr lang="en-ID" sz="2300" dirty="0" err="1"/>
              <a:t>apakah</a:t>
            </a:r>
            <a:r>
              <a:rPr lang="en-ID" sz="2300" dirty="0"/>
              <a:t> </a:t>
            </a:r>
            <a:r>
              <a:rPr lang="en-ID" sz="2300" dirty="0" err="1"/>
              <a:t>tarif</a:t>
            </a:r>
            <a:r>
              <a:rPr lang="en-ID" sz="2300" dirty="0"/>
              <a:t> </a:t>
            </a:r>
            <a:r>
              <a:rPr lang="en-ID" sz="2300" dirty="0" err="1"/>
              <a:t>diperlukan</a:t>
            </a:r>
            <a:r>
              <a:rPr lang="en-ID" sz="2300" dirty="0"/>
              <a:t> dan </a:t>
            </a:r>
            <a:r>
              <a:rPr lang="en-ID" sz="2300" dirty="0" err="1"/>
              <a:t>berapa</a:t>
            </a:r>
            <a:r>
              <a:rPr lang="en-ID" sz="2300" dirty="0"/>
              <a:t> </a:t>
            </a:r>
            <a:r>
              <a:rPr lang="en-ID" sz="2300" dirty="0" err="1"/>
              <a:t>besar</a:t>
            </a:r>
            <a:r>
              <a:rPr lang="en-ID" sz="2300" dirty="0"/>
              <a:t> </a:t>
            </a:r>
            <a:r>
              <a:rPr lang="en-ID" sz="2300" dirty="0" err="1"/>
              <a:t>tarif</a:t>
            </a:r>
            <a:r>
              <a:rPr lang="en-ID" sz="2300" dirty="0"/>
              <a:t> yang  </a:t>
            </a:r>
            <a:r>
              <a:rPr lang="en-ID" sz="2300" dirty="0" err="1"/>
              <a:t>harus</a:t>
            </a:r>
            <a:r>
              <a:rPr lang="en-ID" sz="2300" dirty="0"/>
              <a:t> </a:t>
            </a:r>
            <a:r>
              <a:rPr lang="en-ID" sz="2300" dirty="0" err="1"/>
              <a:t>dikenakan</a:t>
            </a:r>
            <a:r>
              <a:rPr lang="en-ID" sz="2300" dirty="0"/>
              <a:t>.</a:t>
            </a:r>
          </a:p>
          <a:p>
            <a:pPr marL="514350" indent="-514350">
              <a:buAutoNum type="arabicPeriod"/>
            </a:pPr>
            <a:r>
              <a:rPr lang="en-ID" sz="2300" dirty="0" err="1"/>
              <a:t>Konsultasi</a:t>
            </a:r>
            <a:r>
              <a:rPr lang="en-ID" sz="2300" dirty="0"/>
              <a:t> </a:t>
            </a:r>
            <a:r>
              <a:rPr lang="en-ID" sz="2300" dirty="0" err="1"/>
              <a:t>dengan</a:t>
            </a:r>
            <a:r>
              <a:rPr lang="en-ID" sz="2300" dirty="0"/>
              <a:t> Industri yang </a:t>
            </a:r>
            <a:r>
              <a:rPr lang="en-ID" sz="2300" dirty="0" err="1"/>
              <a:t>terkait</a:t>
            </a:r>
            <a:r>
              <a:rPr lang="en-ID" sz="2300" dirty="0"/>
              <a:t> </a:t>
            </a:r>
            <a:r>
              <a:rPr lang="en-ID" sz="2300" dirty="0" err="1"/>
              <a:t>untuk</a:t>
            </a:r>
            <a:r>
              <a:rPr lang="en-ID" sz="2300" dirty="0"/>
              <a:t> </a:t>
            </a:r>
            <a:r>
              <a:rPr lang="en-ID" sz="2300" dirty="0" err="1"/>
              <a:t>menentukan</a:t>
            </a:r>
            <a:r>
              <a:rPr lang="en-ID" sz="2300" dirty="0"/>
              <a:t> </a:t>
            </a:r>
            <a:r>
              <a:rPr lang="en-ID" sz="2300" dirty="0" err="1"/>
              <a:t>tarif</a:t>
            </a:r>
            <a:r>
              <a:rPr lang="en-ID" sz="2300" dirty="0"/>
              <a:t> yang </a:t>
            </a:r>
            <a:r>
              <a:rPr lang="en-ID" sz="2300" dirty="0" err="1"/>
              <a:t>sesuai</a:t>
            </a:r>
            <a:r>
              <a:rPr lang="en-ID" sz="2300" dirty="0"/>
              <a:t>.</a:t>
            </a:r>
          </a:p>
          <a:p>
            <a:pPr marL="514350" indent="-514350">
              <a:buAutoNum type="arabicPeriod"/>
            </a:pPr>
            <a:r>
              <a:rPr lang="en-ID" sz="2300" dirty="0" err="1"/>
              <a:t>Penetapan</a:t>
            </a:r>
            <a:r>
              <a:rPr lang="en-ID" sz="2300" dirty="0"/>
              <a:t> Tarif, </a:t>
            </a:r>
            <a:r>
              <a:rPr lang="en-ID" sz="2300" dirty="0" err="1"/>
              <a:t>berdasarkan</a:t>
            </a:r>
            <a:r>
              <a:rPr lang="en-ID" sz="2300" dirty="0"/>
              <a:t> </a:t>
            </a:r>
            <a:r>
              <a:rPr lang="en-ID" sz="2300" dirty="0" err="1"/>
              <a:t>hasil</a:t>
            </a:r>
            <a:r>
              <a:rPr lang="en-ID" sz="2300" dirty="0"/>
              <a:t> </a:t>
            </a:r>
            <a:r>
              <a:rPr lang="en-ID" sz="2300" dirty="0" err="1"/>
              <a:t>analisis</a:t>
            </a:r>
            <a:r>
              <a:rPr lang="en-ID" sz="2300" dirty="0"/>
              <a:t> dan </a:t>
            </a:r>
            <a:r>
              <a:rPr lang="en-ID" sz="2300" dirty="0" err="1"/>
              <a:t>konsultasi</a:t>
            </a:r>
            <a:r>
              <a:rPr lang="en-ID" sz="2300" dirty="0"/>
              <a:t>.</a:t>
            </a:r>
          </a:p>
          <a:p>
            <a:pPr marL="514350" indent="-514350">
              <a:buAutoNum type="arabicPeriod"/>
            </a:pPr>
            <a:r>
              <a:rPr lang="en-ID" sz="2300" dirty="0" err="1"/>
              <a:t>Notifikasi</a:t>
            </a:r>
            <a:r>
              <a:rPr lang="en-ID" sz="2300" dirty="0"/>
              <a:t> </a:t>
            </a:r>
            <a:r>
              <a:rPr lang="en-ID" sz="2300" dirty="0" err="1"/>
              <a:t>kepada</a:t>
            </a:r>
            <a:r>
              <a:rPr lang="en-ID" sz="2300" dirty="0"/>
              <a:t> Organisasi2 Internasional </a:t>
            </a:r>
            <a:r>
              <a:rPr lang="en-ID" sz="2300" dirty="0" err="1"/>
              <a:t>seperti</a:t>
            </a:r>
            <a:r>
              <a:rPr lang="en-ID" sz="2300" dirty="0"/>
              <a:t> WTO </a:t>
            </a:r>
            <a:r>
              <a:rPr lang="en-ID" sz="2300" dirty="0" err="1"/>
              <a:t>tentang</a:t>
            </a:r>
            <a:r>
              <a:rPr lang="en-ID" sz="2300" dirty="0"/>
              <a:t> </a:t>
            </a:r>
            <a:r>
              <a:rPr lang="en-ID" sz="2300" dirty="0" err="1"/>
              <a:t>tarif</a:t>
            </a:r>
            <a:r>
              <a:rPr lang="en-ID" sz="2300" dirty="0"/>
              <a:t> yang </a:t>
            </a:r>
            <a:r>
              <a:rPr lang="en-ID" sz="2300" dirty="0" err="1"/>
              <a:t>ditetapkan</a:t>
            </a:r>
            <a:r>
              <a:rPr lang="en-ID" sz="2300" dirty="0"/>
              <a:t> dan </a:t>
            </a:r>
            <a:r>
              <a:rPr lang="en-ID" sz="2300" dirty="0" err="1"/>
              <a:t>alasan-alasannya</a:t>
            </a:r>
            <a:r>
              <a:rPr lang="en-ID" sz="2300" dirty="0"/>
              <a:t>.</a:t>
            </a:r>
          </a:p>
          <a:p>
            <a:pPr marL="514350" indent="-514350">
              <a:buAutoNum type="arabicPeriod"/>
            </a:pPr>
            <a:r>
              <a:rPr lang="en-ID" sz="2300" dirty="0" err="1"/>
              <a:t>Pengawasan</a:t>
            </a:r>
            <a:r>
              <a:rPr lang="en-ID" sz="2300" dirty="0"/>
              <a:t> dan </a:t>
            </a:r>
            <a:r>
              <a:rPr lang="en-ID" sz="2300" dirty="0" err="1"/>
              <a:t>Evaluasi</a:t>
            </a:r>
            <a:r>
              <a:rPr lang="en-ID" sz="2300" dirty="0"/>
              <a:t> </a:t>
            </a:r>
            <a:r>
              <a:rPr lang="en-ID" sz="2300" dirty="0" err="1"/>
              <a:t>terhadap</a:t>
            </a:r>
            <a:r>
              <a:rPr lang="en-ID" sz="2300" dirty="0"/>
              <a:t> </a:t>
            </a:r>
            <a:r>
              <a:rPr lang="en-ID" sz="2300" dirty="0" err="1"/>
              <a:t>tarif</a:t>
            </a:r>
            <a:r>
              <a:rPr lang="en-ID" sz="2300" dirty="0"/>
              <a:t> yang </a:t>
            </a:r>
            <a:r>
              <a:rPr lang="en-ID" sz="2300" dirty="0" err="1"/>
              <a:t>telah</a:t>
            </a:r>
            <a:r>
              <a:rPr lang="en-ID" sz="2300" dirty="0"/>
              <a:t> </a:t>
            </a:r>
            <a:r>
              <a:rPr lang="en-ID" sz="2300" dirty="0" err="1"/>
              <a:t>ditetapkan</a:t>
            </a:r>
            <a:r>
              <a:rPr lang="en-ID" sz="2300" dirty="0"/>
              <a:t> </a:t>
            </a:r>
            <a:r>
              <a:rPr lang="en-ID" sz="2300" dirty="0" err="1"/>
              <a:t>untuk</a:t>
            </a:r>
            <a:r>
              <a:rPr lang="en-ID" sz="2300" dirty="0"/>
              <a:t> </a:t>
            </a:r>
            <a:r>
              <a:rPr lang="en-ID" sz="2300" dirty="0" err="1"/>
              <a:t>menentukan</a:t>
            </a:r>
            <a:r>
              <a:rPr lang="en-ID" sz="2300" dirty="0"/>
              <a:t> </a:t>
            </a:r>
            <a:r>
              <a:rPr lang="en-ID" sz="2300" dirty="0" err="1"/>
              <a:t>apakah</a:t>
            </a:r>
            <a:r>
              <a:rPr lang="en-ID" sz="2300" dirty="0"/>
              <a:t> </a:t>
            </a:r>
            <a:r>
              <a:rPr lang="en-ID" sz="2300" dirty="0" err="1"/>
              <a:t>tarif</a:t>
            </a:r>
            <a:r>
              <a:rPr lang="en-ID" sz="2300" dirty="0"/>
              <a:t> </a:t>
            </a:r>
            <a:r>
              <a:rPr lang="en-ID" sz="2300" dirty="0" err="1"/>
              <a:t>masih</a:t>
            </a:r>
            <a:r>
              <a:rPr lang="en-ID" sz="2300" dirty="0"/>
              <a:t> </a:t>
            </a:r>
            <a:r>
              <a:rPr lang="en-ID" sz="2300" dirty="0" err="1"/>
              <a:t>diperlukan</a:t>
            </a:r>
            <a:r>
              <a:rPr lang="en-ID" sz="2300" dirty="0"/>
              <a:t> dan </a:t>
            </a:r>
            <a:r>
              <a:rPr lang="en-ID" sz="2300" dirty="0" err="1"/>
              <a:t>efektif</a:t>
            </a:r>
            <a:r>
              <a:rPr lang="en-ID" sz="2300" dirty="0"/>
              <a:t>.</a:t>
            </a:r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1A2B01-E38D-2564-DDC5-E68387207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3041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84B2E6-6CC4-9A44-54F4-A97434B94F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8296"/>
            <a:ext cx="10515600" cy="5898667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ID" b="1" dirty="0"/>
              <a:t>Faktor yang </a:t>
            </a:r>
            <a:r>
              <a:rPr lang="en-ID" b="1" dirty="0" err="1"/>
              <a:t>Dipertimbangkan</a:t>
            </a:r>
            <a:r>
              <a:rPr lang="en-ID" b="1" dirty="0"/>
              <a:t> </a:t>
            </a:r>
            <a:r>
              <a:rPr lang="en-ID" b="1" dirty="0" err="1"/>
              <a:t>dalam</a:t>
            </a:r>
            <a:r>
              <a:rPr lang="en-ID" b="1" dirty="0"/>
              <a:t> </a:t>
            </a:r>
            <a:r>
              <a:rPr lang="en-ID" b="1" dirty="0" err="1"/>
              <a:t>Menentukan</a:t>
            </a:r>
            <a:r>
              <a:rPr lang="en-ID" b="1" dirty="0"/>
              <a:t> Tarif </a:t>
            </a:r>
          </a:p>
          <a:p>
            <a:pPr marL="514350" indent="-514350">
              <a:buAutoNum type="arabicPeriod"/>
            </a:pPr>
            <a:r>
              <a:rPr lang="en-ID" dirty="0"/>
              <a:t>Harga Barang, </a:t>
            </a:r>
            <a:r>
              <a:rPr lang="en-ID" dirty="0" err="1"/>
              <a:t>impor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ekspor</a:t>
            </a:r>
            <a:r>
              <a:rPr lang="en-ID" dirty="0"/>
              <a:t>.</a:t>
            </a:r>
          </a:p>
          <a:p>
            <a:pPr marL="514350" indent="-514350">
              <a:buAutoNum type="arabicPeriod"/>
            </a:pPr>
            <a:r>
              <a:rPr lang="en-ID" dirty="0" err="1"/>
              <a:t>Biaya</a:t>
            </a:r>
            <a:r>
              <a:rPr lang="en-ID" dirty="0"/>
              <a:t> </a:t>
            </a:r>
            <a:r>
              <a:rPr lang="en-ID" dirty="0" err="1"/>
              <a:t>Produksi</a:t>
            </a:r>
            <a:r>
              <a:rPr lang="en-ID" dirty="0"/>
              <a:t>, </a:t>
            </a:r>
            <a:r>
              <a:rPr lang="en-ID" dirty="0" err="1"/>
              <a:t>dalam</a:t>
            </a:r>
            <a:r>
              <a:rPr lang="en-ID" dirty="0"/>
              <a:t> negeri.</a:t>
            </a:r>
          </a:p>
          <a:p>
            <a:pPr marL="514350" indent="-514350">
              <a:buAutoNum type="arabicPeriod"/>
            </a:pPr>
            <a:r>
              <a:rPr lang="en-ID" dirty="0" err="1"/>
              <a:t>Kondisi</a:t>
            </a:r>
            <a:r>
              <a:rPr lang="en-ID" dirty="0"/>
              <a:t> Pasar </a:t>
            </a:r>
            <a:r>
              <a:rPr lang="en-ID" dirty="0" err="1"/>
              <a:t>dalam</a:t>
            </a:r>
            <a:r>
              <a:rPr lang="en-ID" dirty="0"/>
              <a:t> negeri dan </a:t>
            </a:r>
            <a:r>
              <a:rPr lang="en-ID" dirty="0" err="1"/>
              <a:t>internasional</a:t>
            </a:r>
            <a:r>
              <a:rPr lang="en-ID" dirty="0"/>
              <a:t>.</a:t>
            </a:r>
          </a:p>
          <a:p>
            <a:pPr marL="514350" indent="-514350">
              <a:buAutoNum type="arabicPeriod"/>
            </a:pPr>
            <a:r>
              <a:rPr lang="en-ID" dirty="0" err="1"/>
              <a:t>Kebijakan</a:t>
            </a:r>
            <a:r>
              <a:rPr lang="en-ID" dirty="0"/>
              <a:t> </a:t>
            </a:r>
            <a:r>
              <a:rPr lang="en-ID" dirty="0" err="1"/>
              <a:t>Perdagangan</a:t>
            </a:r>
            <a:r>
              <a:rPr lang="en-ID" dirty="0"/>
              <a:t> </a:t>
            </a:r>
            <a:r>
              <a:rPr lang="en-ID" dirty="0" err="1"/>
              <a:t>pemerintah</a:t>
            </a:r>
            <a:r>
              <a:rPr lang="en-ID" dirty="0"/>
              <a:t>.</a:t>
            </a:r>
          </a:p>
          <a:p>
            <a:pPr marL="514350" indent="-514350">
              <a:buAutoNum type="arabicPeriod"/>
            </a:pPr>
            <a:r>
              <a:rPr lang="en-ID" dirty="0" err="1"/>
              <a:t>Perjanjian</a:t>
            </a:r>
            <a:r>
              <a:rPr lang="en-ID" dirty="0"/>
              <a:t> Internasional yang </a:t>
            </a:r>
            <a:r>
              <a:rPr lang="en-ID" dirty="0" err="1"/>
              <a:t>telah</a:t>
            </a:r>
            <a:r>
              <a:rPr lang="en-ID" dirty="0"/>
              <a:t> </a:t>
            </a:r>
            <a:r>
              <a:rPr lang="en-ID" dirty="0" err="1"/>
              <a:t>ditandatangani</a:t>
            </a:r>
            <a:r>
              <a:rPr lang="en-ID" dirty="0"/>
              <a:t> oleh negara.</a:t>
            </a:r>
          </a:p>
          <a:p>
            <a:pPr marL="0" indent="0">
              <a:buNone/>
            </a:pPr>
            <a:r>
              <a:rPr lang="en-ID" b="1" dirty="0" err="1"/>
              <a:t>Pemerintah</a:t>
            </a:r>
            <a:r>
              <a:rPr lang="en-ID" b="1" dirty="0"/>
              <a:t> Indonesia </a:t>
            </a:r>
            <a:r>
              <a:rPr lang="en-ID" b="1" dirty="0" err="1"/>
              <a:t>saat</a:t>
            </a:r>
            <a:r>
              <a:rPr lang="en-ID" b="1" dirty="0"/>
              <a:t> </a:t>
            </a:r>
            <a:r>
              <a:rPr lang="en-ID" b="1" dirty="0" err="1"/>
              <a:t>ini</a:t>
            </a:r>
            <a:r>
              <a:rPr lang="en-ID" b="1" dirty="0"/>
              <a:t> </a:t>
            </a:r>
            <a:r>
              <a:rPr lang="en-ID" b="1" dirty="0" err="1"/>
              <a:t>telah</a:t>
            </a:r>
            <a:r>
              <a:rPr lang="en-ID" b="1" dirty="0"/>
              <a:t> </a:t>
            </a:r>
            <a:r>
              <a:rPr lang="en-ID" b="1" dirty="0" err="1"/>
              <a:t>mengambil</a:t>
            </a:r>
            <a:r>
              <a:rPr lang="en-ID" b="1" dirty="0"/>
              <a:t> </a:t>
            </a:r>
            <a:r>
              <a:rPr lang="en-ID" b="1" dirty="0" err="1"/>
              <a:t>beberapa</a:t>
            </a:r>
            <a:r>
              <a:rPr lang="en-ID" b="1" dirty="0"/>
              <a:t> </a:t>
            </a:r>
            <a:r>
              <a:rPr lang="en-ID" b="1" dirty="0" err="1"/>
              <a:t>tindakan</a:t>
            </a:r>
            <a:r>
              <a:rPr lang="en-ID" b="1" dirty="0"/>
              <a:t> </a:t>
            </a:r>
            <a:r>
              <a:rPr lang="en-ID" b="1" dirty="0" err="1"/>
              <a:t>dalam</a:t>
            </a:r>
            <a:r>
              <a:rPr lang="en-ID" b="1" dirty="0"/>
              <a:t> </a:t>
            </a:r>
            <a:r>
              <a:rPr lang="en-ID" b="1" dirty="0" err="1"/>
              <a:t>menentukan</a:t>
            </a:r>
            <a:r>
              <a:rPr lang="en-ID" b="1" dirty="0"/>
              <a:t> </a:t>
            </a:r>
            <a:r>
              <a:rPr lang="en-ID" b="1" dirty="0" err="1"/>
              <a:t>tarif</a:t>
            </a:r>
            <a:r>
              <a:rPr lang="en-ID" b="1" dirty="0"/>
              <a:t>, </a:t>
            </a:r>
            <a:r>
              <a:rPr lang="en-ID" b="1" dirty="0" err="1"/>
              <a:t>terutama</a:t>
            </a:r>
            <a:r>
              <a:rPr lang="en-ID" b="1" dirty="0"/>
              <a:t> </a:t>
            </a:r>
            <a:r>
              <a:rPr lang="en-ID" b="1" dirty="0" err="1"/>
              <a:t>dalam</a:t>
            </a:r>
            <a:r>
              <a:rPr lang="en-ID" b="1" dirty="0"/>
              <a:t> </a:t>
            </a:r>
            <a:r>
              <a:rPr lang="en-ID" b="1" dirty="0" err="1"/>
              <a:t>menghadapi</a:t>
            </a:r>
            <a:r>
              <a:rPr lang="en-ID" b="1" dirty="0"/>
              <a:t> </a:t>
            </a:r>
            <a:r>
              <a:rPr lang="en-ID" b="1" dirty="0" err="1"/>
              <a:t>tantangan</a:t>
            </a:r>
            <a:r>
              <a:rPr lang="en-ID" b="1" dirty="0"/>
              <a:t> </a:t>
            </a:r>
            <a:r>
              <a:rPr lang="en-ID" b="1" dirty="0" err="1"/>
              <a:t>perdagangan</a:t>
            </a:r>
            <a:r>
              <a:rPr lang="en-ID" b="1" dirty="0"/>
              <a:t> </a:t>
            </a:r>
            <a:r>
              <a:rPr lang="en-ID" b="1" dirty="0" err="1"/>
              <a:t>internasional</a:t>
            </a:r>
            <a:r>
              <a:rPr lang="en-ID" b="1" dirty="0"/>
              <a:t>. </a:t>
            </a:r>
          </a:p>
          <a:p>
            <a:pPr marL="514350" indent="-514350">
              <a:buAutoNum type="arabicPeriod"/>
            </a:pPr>
            <a:r>
              <a:rPr lang="en-ID" dirty="0" err="1"/>
              <a:t>Pengimposan</a:t>
            </a:r>
            <a:r>
              <a:rPr lang="en-ID" dirty="0"/>
              <a:t> Bea Masuk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melindungi</a:t>
            </a:r>
            <a:r>
              <a:rPr lang="en-ID" dirty="0"/>
              <a:t> </a:t>
            </a:r>
            <a:r>
              <a:rPr lang="en-ID" dirty="0" err="1"/>
              <a:t>industri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negeri, </a:t>
            </a:r>
            <a:r>
              <a:rPr lang="en-ID" dirty="0" err="1"/>
              <a:t>seperti</a:t>
            </a:r>
            <a:r>
              <a:rPr lang="en-ID" dirty="0"/>
              <a:t> </a:t>
            </a:r>
            <a:r>
              <a:rPr lang="en-ID" dirty="0" err="1"/>
              <a:t>bea</a:t>
            </a:r>
            <a:r>
              <a:rPr lang="en-ID" dirty="0"/>
              <a:t> </a:t>
            </a:r>
            <a:r>
              <a:rPr lang="en-ID" dirty="0" err="1"/>
              <a:t>masuk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kain</a:t>
            </a:r>
            <a:r>
              <a:rPr lang="en-ID" dirty="0"/>
              <a:t> </a:t>
            </a:r>
            <a:r>
              <a:rPr lang="en-ID" dirty="0" err="1"/>
              <a:t>impor</a:t>
            </a:r>
            <a:r>
              <a:rPr lang="en-ID" dirty="0"/>
              <a:t> yang </a:t>
            </a:r>
            <a:r>
              <a:rPr lang="en-ID" dirty="0" err="1"/>
              <a:t>berlaku</a:t>
            </a:r>
            <a:r>
              <a:rPr lang="en-ID" dirty="0"/>
              <a:t> </a:t>
            </a:r>
            <a:r>
              <a:rPr lang="en-ID" dirty="0" err="1"/>
              <a:t>mulai</a:t>
            </a:r>
            <a:r>
              <a:rPr lang="en-ID" dirty="0"/>
              <a:t> 2026.</a:t>
            </a:r>
          </a:p>
          <a:p>
            <a:pPr marL="514350" indent="-514350">
              <a:buAutoNum type="arabicPeriod"/>
            </a:pPr>
            <a:r>
              <a:rPr lang="en-ID" dirty="0" err="1"/>
              <a:t>Penyesuaian</a:t>
            </a:r>
            <a:r>
              <a:rPr lang="en-ID" dirty="0"/>
              <a:t> </a:t>
            </a:r>
            <a:r>
              <a:rPr lang="en-ID" dirty="0" err="1"/>
              <a:t>Kuota</a:t>
            </a:r>
            <a:r>
              <a:rPr lang="en-ID" dirty="0"/>
              <a:t> </a:t>
            </a:r>
            <a:r>
              <a:rPr lang="en-ID" dirty="0" err="1"/>
              <a:t>Impor</a:t>
            </a:r>
            <a:r>
              <a:rPr lang="en-ID" dirty="0"/>
              <a:t>, 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mengatur</a:t>
            </a:r>
            <a:r>
              <a:rPr lang="en-ID" dirty="0"/>
              <a:t> </a:t>
            </a:r>
            <a:r>
              <a:rPr lang="en-ID" dirty="0" err="1"/>
              <a:t>jumlah</a:t>
            </a:r>
            <a:r>
              <a:rPr lang="en-ID" dirty="0"/>
              <a:t> </a:t>
            </a:r>
            <a:r>
              <a:rPr lang="en-ID" dirty="0" err="1"/>
              <a:t>barang</a:t>
            </a:r>
            <a:r>
              <a:rPr lang="en-ID" dirty="0"/>
              <a:t> </a:t>
            </a:r>
            <a:r>
              <a:rPr lang="en-ID" dirty="0" err="1"/>
              <a:t>impor</a:t>
            </a:r>
            <a:r>
              <a:rPr lang="en-ID" dirty="0"/>
              <a:t> yang </a:t>
            </a:r>
            <a:r>
              <a:rPr lang="en-ID" dirty="0" err="1"/>
              <a:t>masuk</a:t>
            </a:r>
            <a:r>
              <a:rPr lang="en-ID" dirty="0"/>
              <a:t> </a:t>
            </a:r>
            <a:r>
              <a:rPr lang="en-ID" dirty="0" err="1"/>
              <a:t>ke</a:t>
            </a:r>
            <a:r>
              <a:rPr lang="en-ID" dirty="0"/>
              <a:t> Indonesia.</a:t>
            </a:r>
          </a:p>
          <a:p>
            <a:pPr marL="514350" indent="-514350">
              <a:buAutoNum type="arabicPeriod"/>
            </a:pPr>
            <a:r>
              <a:rPr lang="en-ID" dirty="0" err="1"/>
              <a:t>Pemberian</a:t>
            </a:r>
            <a:r>
              <a:rPr lang="en-ID" dirty="0"/>
              <a:t> </a:t>
            </a:r>
            <a:r>
              <a:rPr lang="en-ID" dirty="0" err="1"/>
              <a:t>Subsidi</a:t>
            </a:r>
            <a:r>
              <a:rPr lang="en-ID" dirty="0"/>
              <a:t>  </a:t>
            </a:r>
            <a:r>
              <a:rPr lang="en-ID" dirty="0" err="1"/>
              <a:t>kepada</a:t>
            </a:r>
            <a:r>
              <a:rPr lang="en-ID" dirty="0"/>
              <a:t> </a:t>
            </a:r>
            <a:r>
              <a:rPr lang="en-ID" dirty="0" err="1"/>
              <a:t>industri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negeri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meningkatkan</a:t>
            </a:r>
            <a:r>
              <a:rPr lang="en-ID" dirty="0"/>
              <a:t> </a:t>
            </a:r>
            <a:r>
              <a:rPr lang="en-ID" dirty="0" err="1"/>
              <a:t>daya</a:t>
            </a:r>
            <a:r>
              <a:rPr lang="en-ID" dirty="0"/>
              <a:t> </a:t>
            </a:r>
            <a:r>
              <a:rPr lang="en-ID" dirty="0" err="1"/>
              <a:t>saing</a:t>
            </a:r>
            <a:r>
              <a:rPr lang="en-ID" dirty="0"/>
              <a:t> </a:t>
            </a:r>
            <a:r>
              <a:rPr lang="en-ID" dirty="0" err="1"/>
              <a:t>produk</a:t>
            </a:r>
            <a:r>
              <a:rPr lang="en-ID" dirty="0"/>
              <a:t> </a:t>
            </a:r>
            <a:r>
              <a:rPr lang="en-ID" dirty="0" err="1"/>
              <a:t>lokal</a:t>
            </a:r>
            <a:r>
              <a:rPr lang="en-ID" dirty="0"/>
              <a:t>.</a:t>
            </a:r>
          </a:p>
          <a:p>
            <a:pPr marL="514350" indent="-514350">
              <a:buAutoNum type="arabicPeriod"/>
            </a:pPr>
            <a:r>
              <a:rPr lang="en-ID" dirty="0" err="1"/>
              <a:t>Pengawasan</a:t>
            </a:r>
            <a:r>
              <a:rPr lang="en-ID" dirty="0"/>
              <a:t> dan </a:t>
            </a:r>
            <a:r>
              <a:rPr lang="en-ID" dirty="0" err="1"/>
              <a:t>Penegakan</a:t>
            </a:r>
            <a:r>
              <a:rPr lang="en-ID" dirty="0"/>
              <a:t> Hukum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mencegah</a:t>
            </a:r>
            <a:r>
              <a:rPr lang="en-ID" dirty="0"/>
              <a:t> </a:t>
            </a:r>
            <a:r>
              <a:rPr lang="en-ID" dirty="0" err="1"/>
              <a:t>penyelundupan</a:t>
            </a:r>
            <a:r>
              <a:rPr lang="en-ID" dirty="0"/>
              <a:t> </a:t>
            </a:r>
            <a:r>
              <a:rPr lang="en-ID" dirty="0" err="1"/>
              <a:t>barang</a:t>
            </a:r>
            <a:r>
              <a:rPr lang="en-ID" dirty="0"/>
              <a:t> </a:t>
            </a:r>
            <a:r>
              <a:rPr lang="en-ID" dirty="0" err="1"/>
              <a:t>terlarang</a:t>
            </a:r>
            <a:r>
              <a:rPr lang="en-ID" dirty="0"/>
              <a:t> dan </a:t>
            </a:r>
            <a:r>
              <a:rPr lang="en-ID" dirty="0" err="1"/>
              <a:t>memalsukan</a:t>
            </a:r>
            <a:r>
              <a:rPr lang="en-ID" dirty="0"/>
              <a:t> </a:t>
            </a:r>
            <a:r>
              <a:rPr lang="en-ID" dirty="0" err="1"/>
              <a:t>dokumen</a:t>
            </a:r>
            <a:r>
              <a:rPr lang="en-ID" dirty="0"/>
              <a:t> </a:t>
            </a:r>
            <a:r>
              <a:rPr lang="en-ID" dirty="0" err="1"/>
              <a:t>impor</a:t>
            </a:r>
            <a:r>
              <a:rPr lang="en-ID" dirty="0"/>
              <a:t>.</a:t>
            </a:r>
          </a:p>
          <a:p>
            <a:pPr marL="514350" indent="-514350">
              <a:buAutoNum type="arabicPeriod"/>
            </a:pPr>
            <a:r>
              <a:rPr lang="en-ID" dirty="0" err="1"/>
              <a:t>Pembentukan</a:t>
            </a:r>
            <a:r>
              <a:rPr lang="en-ID" dirty="0"/>
              <a:t> BUMN </a:t>
            </a:r>
            <a:r>
              <a:rPr lang="en-ID" dirty="0" err="1"/>
              <a:t>Tekstil</a:t>
            </a:r>
            <a:r>
              <a:rPr lang="en-ID" dirty="0"/>
              <a:t> Baru,  </a:t>
            </a:r>
            <a:r>
              <a:rPr lang="en-ID" dirty="0" err="1"/>
              <a:t>dengan</a:t>
            </a:r>
            <a:r>
              <a:rPr lang="en-ID" dirty="0"/>
              <a:t> modal Rp100 </a:t>
            </a:r>
            <a:r>
              <a:rPr lang="en-ID" dirty="0" err="1"/>
              <a:t>triliun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meningkatkan</a:t>
            </a:r>
            <a:r>
              <a:rPr lang="en-ID" dirty="0"/>
              <a:t> </a:t>
            </a:r>
            <a:r>
              <a:rPr lang="en-ID" dirty="0" err="1"/>
              <a:t>produksi</a:t>
            </a:r>
            <a:r>
              <a:rPr lang="en-ID" dirty="0"/>
              <a:t> dan </a:t>
            </a:r>
            <a:r>
              <a:rPr lang="en-ID" dirty="0" err="1"/>
              <a:t>ekspor</a:t>
            </a:r>
            <a:r>
              <a:rPr lang="en-ID" dirty="0"/>
              <a:t> </a:t>
            </a:r>
            <a:r>
              <a:rPr lang="en-ID" dirty="0" err="1"/>
              <a:t>tekstil</a:t>
            </a:r>
            <a:r>
              <a:rPr lang="en-ID" dirty="0"/>
              <a:t>.</a:t>
            </a:r>
          </a:p>
          <a:p>
            <a:pPr marL="514350" indent="-514350">
              <a:buAutoNum type="arabicPeriod"/>
            </a:pPr>
            <a:r>
              <a:rPr lang="en-ID" dirty="0" err="1"/>
              <a:t>Pengembangan</a:t>
            </a:r>
            <a:r>
              <a:rPr lang="en-ID" dirty="0"/>
              <a:t> </a:t>
            </a:r>
            <a:r>
              <a:rPr lang="en-ID" dirty="0" err="1"/>
              <a:t>Infrastruktur</a:t>
            </a:r>
            <a:r>
              <a:rPr lang="en-ID" dirty="0"/>
              <a:t> 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meningkatkan</a:t>
            </a:r>
            <a:r>
              <a:rPr lang="en-ID" dirty="0"/>
              <a:t> </a:t>
            </a:r>
            <a:r>
              <a:rPr lang="en-ID" dirty="0" err="1"/>
              <a:t>efisiensi</a:t>
            </a:r>
            <a:r>
              <a:rPr lang="en-ID" dirty="0"/>
              <a:t> dan </a:t>
            </a:r>
            <a:r>
              <a:rPr lang="en-ID" dirty="0" err="1"/>
              <a:t>produktivitas</a:t>
            </a:r>
            <a:r>
              <a:rPr lang="en-ID" dirty="0"/>
              <a:t> </a:t>
            </a:r>
            <a:r>
              <a:rPr lang="en-ID" dirty="0" err="1"/>
              <a:t>industri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negeri.</a:t>
            </a:r>
          </a:p>
          <a:p>
            <a:pPr marL="514350" indent="-514350">
              <a:buAutoNum type="arabicPeriod"/>
            </a:pPr>
            <a:r>
              <a:rPr lang="en-ID" dirty="0" err="1"/>
              <a:t>Kerja</a:t>
            </a:r>
            <a:r>
              <a:rPr lang="en-ID" dirty="0"/>
              <a:t> Sama Internasional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meningkatkan</a:t>
            </a:r>
            <a:r>
              <a:rPr lang="en-ID" dirty="0"/>
              <a:t> </a:t>
            </a:r>
            <a:r>
              <a:rPr lang="en-ID" dirty="0" err="1"/>
              <a:t>ekspor</a:t>
            </a:r>
            <a:r>
              <a:rPr lang="en-ID" dirty="0"/>
              <a:t> dan </a:t>
            </a:r>
            <a:r>
              <a:rPr lang="en-ID" dirty="0" err="1"/>
              <a:t>mengurangi</a:t>
            </a:r>
            <a:r>
              <a:rPr lang="en-ID" dirty="0"/>
              <a:t> </a:t>
            </a:r>
            <a:r>
              <a:rPr lang="en-ID" dirty="0" err="1"/>
              <a:t>hambatan</a:t>
            </a:r>
            <a:r>
              <a:rPr lang="en-ID" dirty="0"/>
              <a:t> </a:t>
            </a:r>
            <a:r>
              <a:rPr lang="en-ID" dirty="0" err="1"/>
              <a:t>perdagangan</a:t>
            </a:r>
            <a:endParaRPr lang="en-ID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6F9DCA-2E85-1AF6-851F-59F27452F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7646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8D7C72-5D7E-E2BB-D0A4-0EA3ED0E0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14</a:t>
            </a:fld>
            <a:endParaRPr lang="en-US"/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60EF201F-AF64-1CBB-4551-DBB7EE625572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68215" y="320586"/>
            <a:ext cx="10685585" cy="6370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Badan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pemerintah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utama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di Indonesia yang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menangani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anti-dumping,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subsidi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, dan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tindakan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pengamanan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perdagangan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(safeguards)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adalah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 :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1" i="0" u="sng" strike="noStrike" cap="none" normalizeH="0" baseline="0" dirty="0">
              <a:ln>
                <a:noFill/>
              </a:ln>
              <a:solidFill>
                <a:srgbClr val="681DA8"/>
              </a:solidFill>
              <a:effectLst/>
              <a:latin typeface="+mn-lt"/>
              <a:hlinkClick r:id="rId2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Komite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Anti Dumping (KADI) (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khusus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anti-dumping dan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subsidi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)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serta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 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Komite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Pengamanan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Perdagangan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Indonesia (KPPI)(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khusus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tindakan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safeguards/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lonjakan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impor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).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Kedua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lembaga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ini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berada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di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bawah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koordinasi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 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Kementrian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Perdagangan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Republik Indonesia.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Berikut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adalah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rincian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pembagian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tugasnya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Komite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Anti Dumping Indonesia (KADI):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 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Berwenang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melakukan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penyelidikan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terhadap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tuduhan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dumping (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jual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rugi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) dan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subsidi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dari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negara lain yang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merugikan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industri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dalam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negeri,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serta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memberikan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rekomendasi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Bea Masuk Anti-Dumping (BMAD)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atau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Bea Masuk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Imbalan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(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subsidi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).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rgbClr val="0A0A0A"/>
              </a:solidFill>
              <a:effectLst/>
              <a:latin typeface="+mn-lt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Komite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Pengamanan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Perdagangan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Indonesia (KPPI):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 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Berwenang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menyelidiki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lonjakan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impor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(safeguards) yang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menyebabkan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kerugian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serius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bagi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industri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dalam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negeri dan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merekomendasikan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Bea Masuk Tindakan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Pengamanan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(BMTP).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rgbClr val="0A0A0A"/>
              </a:solidFill>
              <a:effectLst/>
              <a:latin typeface="+mn-lt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Direktorat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Pengamanan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Perdagangan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(DPP):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 Bagian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dari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Ditjen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Perdagangan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Luar Negeri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Kemendag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yang juga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melakukan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pembelaan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terhadap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tuduhan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dumping/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subsidi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/safeguard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dari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negara lain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terhadap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produk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Indonesia.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Dalam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praktiknya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,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rekomendasi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penyelidikan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dari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KADI dan KPPI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disampaikan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kepada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Menteri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Perdagangan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, yang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kemudian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ditindaklanjuti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dengan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pengenaan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bea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masuk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oleh Kementerian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Keuangan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. 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620479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AE825F-38A0-4722-5EFF-64C2630896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49357"/>
            <a:ext cx="10515600" cy="552760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100" b="1" dirty="0" err="1"/>
              <a:t>Berikut</a:t>
            </a:r>
            <a:r>
              <a:rPr lang="en-US" sz="2100" b="1" dirty="0"/>
              <a:t> </a:t>
            </a:r>
            <a:r>
              <a:rPr lang="en-US" sz="2100" b="1" dirty="0" err="1"/>
              <a:t>beberapa</a:t>
            </a:r>
            <a:r>
              <a:rPr lang="en-US" sz="2100" b="1" dirty="0"/>
              <a:t> </a:t>
            </a:r>
            <a:r>
              <a:rPr lang="en-US" sz="2100" b="1" dirty="0" err="1"/>
              <a:t>contoh</a:t>
            </a:r>
            <a:r>
              <a:rPr lang="en-US" sz="2100" b="1" dirty="0"/>
              <a:t> </a:t>
            </a:r>
            <a:r>
              <a:rPr lang="en-US" sz="2100" b="1" dirty="0" err="1"/>
              <a:t>kasus</a:t>
            </a:r>
            <a:r>
              <a:rPr lang="en-US" sz="2100" b="1" dirty="0"/>
              <a:t> </a:t>
            </a:r>
            <a:r>
              <a:rPr lang="en-US" sz="2100" b="1" dirty="0" err="1"/>
              <a:t>tarif</a:t>
            </a:r>
            <a:r>
              <a:rPr lang="en-US" sz="2100" b="1" dirty="0"/>
              <a:t> </a:t>
            </a:r>
            <a:r>
              <a:rPr lang="en-US" sz="2100" b="1" dirty="0" err="1"/>
              <a:t>internasional</a:t>
            </a:r>
            <a:r>
              <a:rPr lang="en-US" sz="2100" b="1" dirty="0"/>
              <a:t> yang </a:t>
            </a:r>
            <a:r>
              <a:rPr lang="en-US" sz="2100" b="1" dirty="0" err="1"/>
              <a:t>melibatkan</a:t>
            </a:r>
            <a:r>
              <a:rPr lang="en-US" sz="2100" b="1" dirty="0"/>
              <a:t> negara-negara lain</a:t>
            </a:r>
            <a:r>
              <a:rPr lang="en-US" sz="2100" dirty="0"/>
              <a:t>:</a:t>
            </a:r>
          </a:p>
          <a:p>
            <a:r>
              <a:rPr lang="en-ID" sz="2000" dirty="0"/>
              <a:t>Amerika </a:t>
            </a:r>
            <a:r>
              <a:rPr lang="en-ID" sz="2000" dirty="0" err="1"/>
              <a:t>Serikat</a:t>
            </a:r>
            <a:r>
              <a:rPr lang="en-ID" sz="2000" dirty="0"/>
              <a:t> </a:t>
            </a:r>
            <a:r>
              <a:rPr lang="en-ID" sz="2000" dirty="0" err="1"/>
              <a:t>mengenakan</a:t>
            </a:r>
            <a:r>
              <a:rPr lang="en-ID" sz="2000" dirty="0"/>
              <a:t> </a:t>
            </a:r>
            <a:r>
              <a:rPr lang="en-ID" sz="2000" dirty="0" err="1"/>
              <a:t>tarif</a:t>
            </a:r>
            <a:r>
              <a:rPr lang="en-ID" sz="2000" dirty="0"/>
              <a:t> yang sangat </a:t>
            </a:r>
            <a:r>
              <a:rPr lang="en-ID" sz="2000" dirty="0" err="1"/>
              <a:t>tinggi</a:t>
            </a:r>
            <a:r>
              <a:rPr lang="en-ID" sz="2000" dirty="0"/>
              <a:t> </a:t>
            </a:r>
            <a:r>
              <a:rPr lang="en-ID" sz="2000" dirty="0" err="1"/>
              <a:t>untuk</a:t>
            </a:r>
            <a:r>
              <a:rPr lang="en-ID" sz="2000" dirty="0"/>
              <a:t> </a:t>
            </a:r>
            <a:r>
              <a:rPr lang="en-ID" sz="2000" dirty="0" err="1"/>
              <a:t>produk</a:t>
            </a:r>
            <a:r>
              <a:rPr lang="en-ID" sz="2000" dirty="0"/>
              <a:t> China </a:t>
            </a:r>
            <a:r>
              <a:rPr lang="en-ID" sz="2000" dirty="0" err="1"/>
              <a:t>dengan</a:t>
            </a:r>
            <a:r>
              <a:rPr lang="en-ID" sz="2000" dirty="0"/>
              <a:t> </a:t>
            </a:r>
            <a:r>
              <a:rPr lang="en-ID" sz="2000" dirty="0" err="1"/>
              <a:t>beberapa</a:t>
            </a:r>
            <a:r>
              <a:rPr lang="en-ID" sz="2000" dirty="0"/>
              <a:t> </a:t>
            </a:r>
            <a:r>
              <a:rPr lang="en-ID" sz="2000" dirty="0" err="1"/>
              <a:t>produk</a:t>
            </a:r>
            <a:r>
              <a:rPr lang="en-ID" sz="2000" dirty="0"/>
              <a:t> </a:t>
            </a:r>
            <a:r>
              <a:rPr lang="en-ID" sz="2000" dirty="0" err="1"/>
              <a:t>mencapai</a:t>
            </a:r>
            <a:r>
              <a:rPr lang="en-ID" sz="2000" dirty="0"/>
              <a:t> </a:t>
            </a:r>
            <a:r>
              <a:rPr lang="en-ID" sz="2000" dirty="0" err="1"/>
              <a:t>tarif</a:t>
            </a:r>
            <a:r>
              <a:rPr lang="en-ID" sz="2000" dirty="0"/>
              <a:t> </a:t>
            </a:r>
            <a:r>
              <a:rPr lang="en-ID" sz="2000" dirty="0" err="1"/>
              <a:t>kumulatif</a:t>
            </a:r>
            <a:r>
              <a:rPr lang="en-ID" sz="2000" dirty="0"/>
              <a:t> </a:t>
            </a:r>
            <a:r>
              <a:rPr lang="en-ID" sz="2000" dirty="0" err="1"/>
              <a:t>hingga</a:t>
            </a:r>
            <a:r>
              <a:rPr lang="en-ID" sz="2000" dirty="0"/>
              <a:t> 245% pada April 2025, </a:t>
            </a:r>
            <a:r>
              <a:rPr lang="en-ID" sz="2000" dirty="0" err="1"/>
              <a:t>termasuk</a:t>
            </a:r>
            <a:r>
              <a:rPr lang="en-ID" sz="2000" dirty="0"/>
              <a:t> </a:t>
            </a:r>
            <a:r>
              <a:rPr lang="en-ID" sz="2000" dirty="0" err="1"/>
              <a:t>tarif</a:t>
            </a:r>
            <a:r>
              <a:rPr lang="en-ID" sz="2000" dirty="0"/>
              <a:t> </a:t>
            </a:r>
            <a:r>
              <a:rPr lang="en-ID" sz="2000" dirty="0" err="1"/>
              <a:t>dasar</a:t>
            </a:r>
            <a:r>
              <a:rPr lang="en-ID" sz="2000" dirty="0"/>
              <a:t> 100% dan </a:t>
            </a:r>
            <a:r>
              <a:rPr lang="en-ID" sz="2000" dirty="0" err="1"/>
              <a:t>tambahan</a:t>
            </a:r>
            <a:r>
              <a:rPr lang="en-ID" sz="2000" dirty="0"/>
              <a:t> lain </a:t>
            </a:r>
            <a:r>
              <a:rPr lang="en-ID" sz="2000" dirty="0" err="1"/>
              <a:t>seperti</a:t>
            </a:r>
            <a:r>
              <a:rPr lang="en-ID" sz="2000" dirty="0"/>
              <a:t> </a:t>
            </a:r>
            <a:r>
              <a:rPr lang="en-ID" sz="2000" dirty="0" err="1"/>
              <a:t>tarif</a:t>
            </a:r>
            <a:r>
              <a:rPr lang="en-ID" sz="2000" dirty="0"/>
              <a:t> </a:t>
            </a:r>
            <a:r>
              <a:rPr lang="en-ID" sz="2000" dirty="0" err="1"/>
              <a:t>resiprokal</a:t>
            </a:r>
            <a:r>
              <a:rPr lang="en-ID" sz="2000" dirty="0"/>
              <a:t> </a:t>
            </a:r>
            <a:r>
              <a:rPr lang="en-ID" sz="2000" dirty="0" err="1"/>
              <a:t>hingga</a:t>
            </a:r>
            <a:r>
              <a:rPr lang="en-ID" sz="2000" dirty="0"/>
              <a:t> 125%, </a:t>
            </a:r>
            <a:r>
              <a:rPr lang="en-ID" sz="2000" dirty="0" err="1"/>
              <a:t>sebagai</a:t>
            </a:r>
            <a:r>
              <a:rPr lang="en-ID" sz="2000" dirty="0"/>
              <a:t> </a:t>
            </a:r>
            <a:r>
              <a:rPr lang="en-ID" sz="2000" dirty="0" err="1"/>
              <a:t>balasan</a:t>
            </a:r>
            <a:r>
              <a:rPr lang="en-ID" sz="2000" dirty="0"/>
              <a:t> </a:t>
            </a:r>
            <a:r>
              <a:rPr lang="en-ID" sz="2000" dirty="0" err="1"/>
              <a:t>atas</a:t>
            </a:r>
            <a:r>
              <a:rPr lang="en-ID" sz="2000" dirty="0"/>
              <a:t> </a:t>
            </a:r>
            <a:r>
              <a:rPr lang="en-ID" sz="2000" dirty="0" err="1"/>
              <a:t>kebijakan</a:t>
            </a:r>
            <a:r>
              <a:rPr lang="en-ID" sz="2000" dirty="0"/>
              <a:t> </a:t>
            </a:r>
            <a:r>
              <a:rPr lang="en-ID" sz="2000" dirty="0" err="1"/>
              <a:t>dagang</a:t>
            </a:r>
            <a:r>
              <a:rPr lang="en-ID" sz="2000" dirty="0"/>
              <a:t> China dan </a:t>
            </a:r>
            <a:r>
              <a:rPr lang="en-ID" sz="2000" dirty="0" err="1"/>
              <a:t>untuk</a:t>
            </a:r>
            <a:r>
              <a:rPr lang="en-ID" sz="2000" dirty="0"/>
              <a:t> </a:t>
            </a:r>
            <a:r>
              <a:rPr lang="en-ID" sz="2000" dirty="0" err="1"/>
              <a:t>melindungi</a:t>
            </a:r>
            <a:r>
              <a:rPr lang="en-ID" sz="2000" dirty="0"/>
              <a:t> </a:t>
            </a:r>
            <a:r>
              <a:rPr lang="en-ID" sz="2000" dirty="0" err="1"/>
              <a:t>industri</a:t>
            </a:r>
            <a:r>
              <a:rPr lang="en-ID" sz="2000" dirty="0"/>
              <a:t> </a:t>
            </a:r>
            <a:r>
              <a:rPr lang="en-ID" sz="2000" dirty="0" err="1"/>
              <a:t>dalam</a:t>
            </a:r>
            <a:r>
              <a:rPr lang="en-ID" sz="2000" dirty="0"/>
              <a:t> negeri, </a:t>
            </a:r>
            <a:r>
              <a:rPr lang="en-ID" sz="2000" dirty="0" err="1"/>
              <a:t>dengan</a:t>
            </a:r>
            <a:r>
              <a:rPr lang="en-ID" sz="2000" dirty="0"/>
              <a:t> </a:t>
            </a:r>
            <a:r>
              <a:rPr lang="en-ID" sz="2000" dirty="0" err="1"/>
              <a:t>tarif</a:t>
            </a:r>
            <a:r>
              <a:rPr lang="en-ID" sz="2000" dirty="0"/>
              <a:t> </a:t>
            </a:r>
            <a:r>
              <a:rPr lang="en-ID" sz="2000" dirty="0" err="1"/>
              <a:t>tertinggi</a:t>
            </a:r>
            <a:r>
              <a:rPr lang="en-ID" sz="2000" dirty="0"/>
              <a:t> </a:t>
            </a:r>
            <a:r>
              <a:rPr lang="en-ID" sz="2000" dirty="0" err="1"/>
              <a:t>berlaku</a:t>
            </a:r>
            <a:r>
              <a:rPr lang="en-ID" sz="2000" dirty="0"/>
              <a:t> </a:t>
            </a:r>
            <a:r>
              <a:rPr lang="en-ID" sz="2000" dirty="0" err="1"/>
              <a:t>untuk</a:t>
            </a:r>
            <a:r>
              <a:rPr lang="en-ID" sz="2000" dirty="0"/>
              <a:t> </a:t>
            </a:r>
            <a:r>
              <a:rPr lang="en-ID" sz="2000" dirty="0" err="1"/>
              <a:t>jarum</a:t>
            </a:r>
            <a:r>
              <a:rPr lang="en-ID" sz="2000" dirty="0"/>
              <a:t> </a:t>
            </a:r>
            <a:r>
              <a:rPr lang="en-ID" sz="2000" dirty="0" err="1"/>
              <a:t>suntik</a:t>
            </a:r>
            <a:r>
              <a:rPr lang="en-ID" sz="2000" dirty="0"/>
              <a:t> dan </a:t>
            </a:r>
            <a:r>
              <a:rPr lang="en-ID" sz="2000" dirty="0" err="1"/>
              <a:t>alat</a:t>
            </a:r>
            <a:r>
              <a:rPr lang="en-ID" sz="2000" dirty="0"/>
              <a:t> </a:t>
            </a:r>
            <a:r>
              <a:rPr lang="en-ID" sz="2000" dirty="0" err="1"/>
              <a:t>suntik</a:t>
            </a:r>
            <a:r>
              <a:rPr lang="en-ID" sz="2000" dirty="0"/>
              <a:t>. Tarif </a:t>
            </a:r>
            <a:r>
              <a:rPr lang="en-ID" sz="2000" dirty="0" err="1"/>
              <a:t>ini</a:t>
            </a:r>
            <a:r>
              <a:rPr lang="en-ID" sz="2000" dirty="0"/>
              <a:t> </a:t>
            </a:r>
            <a:r>
              <a:rPr lang="en-ID" sz="2000" dirty="0" err="1"/>
              <a:t>merupakan</a:t>
            </a:r>
            <a:r>
              <a:rPr lang="en-ID" sz="2000" dirty="0"/>
              <a:t> </a:t>
            </a:r>
            <a:r>
              <a:rPr lang="en-ID" sz="2000" dirty="0" err="1"/>
              <a:t>bagian</a:t>
            </a:r>
            <a:r>
              <a:rPr lang="en-ID" sz="2000" dirty="0"/>
              <a:t> </a:t>
            </a:r>
            <a:r>
              <a:rPr lang="en-ID" sz="2000" dirty="0" err="1"/>
              <a:t>dari</a:t>
            </a:r>
            <a:r>
              <a:rPr lang="en-ID" sz="2000" dirty="0"/>
              <a:t> </a:t>
            </a:r>
            <a:r>
              <a:rPr lang="en-ID" sz="2000" dirty="0" err="1"/>
              <a:t>perang</a:t>
            </a:r>
            <a:r>
              <a:rPr lang="en-ID" sz="2000" dirty="0"/>
              <a:t> </a:t>
            </a:r>
            <a:r>
              <a:rPr lang="en-ID" sz="2000" dirty="0" err="1"/>
              <a:t>dagang</a:t>
            </a:r>
            <a:r>
              <a:rPr lang="en-ID" sz="2000" dirty="0"/>
              <a:t> yang </a:t>
            </a:r>
            <a:r>
              <a:rPr lang="en-ID" sz="2000" dirty="0" err="1"/>
              <a:t>memanas</a:t>
            </a:r>
            <a:r>
              <a:rPr lang="en-ID" sz="2000" dirty="0"/>
              <a:t>, </a:t>
            </a:r>
            <a:r>
              <a:rPr lang="en-ID" sz="2000" dirty="0" err="1"/>
              <a:t>meskipun</a:t>
            </a:r>
            <a:r>
              <a:rPr lang="en-ID" sz="2000" dirty="0"/>
              <a:t> </a:t>
            </a:r>
            <a:r>
              <a:rPr lang="en-ID" sz="2000" dirty="0" err="1"/>
              <a:t>ada</a:t>
            </a:r>
            <a:r>
              <a:rPr lang="en-ID" sz="2000" dirty="0"/>
              <a:t> </a:t>
            </a:r>
            <a:r>
              <a:rPr lang="en-ID" sz="2000" dirty="0" err="1"/>
              <a:t>negosiasi</a:t>
            </a:r>
            <a:r>
              <a:rPr lang="en-ID" sz="2000" dirty="0"/>
              <a:t> dan </a:t>
            </a:r>
            <a:r>
              <a:rPr lang="en-ID" sz="2000" dirty="0" err="1"/>
              <a:t>ancaman</a:t>
            </a:r>
            <a:r>
              <a:rPr lang="en-ID" sz="2000" dirty="0"/>
              <a:t> </a:t>
            </a:r>
            <a:r>
              <a:rPr lang="en-ID" sz="2000" dirty="0" err="1"/>
              <a:t>tarif</a:t>
            </a:r>
            <a:r>
              <a:rPr lang="en-ID" sz="2000" dirty="0"/>
              <a:t> </a:t>
            </a:r>
            <a:r>
              <a:rPr lang="en-ID" sz="2000" dirty="0" err="1"/>
              <a:t>baru</a:t>
            </a:r>
            <a:r>
              <a:rPr lang="en-ID" sz="2000" dirty="0"/>
              <a:t> </a:t>
            </a:r>
            <a:r>
              <a:rPr lang="en-ID" sz="2000" dirty="0" err="1"/>
              <a:t>seperti</a:t>
            </a:r>
            <a:r>
              <a:rPr lang="en-ID" sz="2000" dirty="0"/>
              <a:t> 100% </a:t>
            </a:r>
            <a:r>
              <a:rPr lang="en-ID" sz="2000" dirty="0" err="1"/>
              <a:t>untuk</a:t>
            </a:r>
            <a:r>
              <a:rPr lang="en-ID" sz="2000" dirty="0"/>
              <a:t> </a:t>
            </a:r>
            <a:r>
              <a:rPr lang="en-ID" sz="2000" dirty="0" err="1"/>
              <a:t>semua</a:t>
            </a:r>
            <a:r>
              <a:rPr lang="en-ID" sz="2000" dirty="0"/>
              <a:t> </a:t>
            </a:r>
            <a:r>
              <a:rPr lang="en-ID" sz="2000" dirty="0" err="1"/>
              <a:t>impor</a:t>
            </a:r>
            <a:r>
              <a:rPr lang="en-ID" sz="2000" dirty="0"/>
              <a:t> China pada November 2025 yang </a:t>
            </a:r>
            <a:r>
              <a:rPr lang="en-ID" sz="2000" dirty="0" err="1"/>
              <a:t>kemudian</a:t>
            </a:r>
            <a:r>
              <a:rPr lang="en-ID" sz="2000" dirty="0"/>
              <a:t> </a:t>
            </a:r>
            <a:r>
              <a:rPr lang="en-ID" sz="2000" dirty="0" err="1"/>
              <a:t>dibatalkan</a:t>
            </a:r>
            <a:r>
              <a:rPr lang="en-US" sz="2000" dirty="0"/>
              <a:t>.</a:t>
            </a:r>
          </a:p>
          <a:p>
            <a:r>
              <a:rPr lang="en-US" sz="2000" dirty="0"/>
              <a:t>Tarif Uni </a:t>
            </a:r>
            <a:r>
              <a:rPr lang="en-US" sz="2000" dirty="0" err="1"/>
              <a:t>Eropa</a:t>
            </a:r>
            <a:r>
              <a:rPr lang="en-US" sz="2000" dirty="0"/>
              <a:t> pada Mobil Listrik China (2023): </a:t>
            </a:r>
            <a:r>
              <a:rPr lang="en-ID" sz="2100" dirty="0"/>
              <a:t>Uni </a:t>
            </a:r>
            <a:r>
              <a:rPr lang="en-ID" sz="2100" dirty="0" err="1"/>
              <a:t>Eropa</a:t>
            </a:r>
            <a:r>
              <a:rPr lang="en-ID" sz="2100" dirty="0"/>
              <a:t> </a:t>
            </a:r>
            <a:r>
              <a:rPr lang="en-ID" sz="2100" dirty="0" err="1"/>
              <a:t>mulai</a:t>
            </a:r>
            <a:r>
              <a:rPr lang="en-ID" sz="2100" dirty="0"/>
              <a:t> </a:t>
            </a:r>
            <a:r>
              <a:rPr lang="en-ID" sz="2100" dirty="0" err="1"/>
              <a:t>menyelidiki</a:t>
            </a:r>
            <a:r>
              <a:rPr lang="en-ID" sz="2100" dirty="0"/>
              <a:t> </a:t>
            </a:r>
            <a:r>
              <a:rPr lang="en-ID" sz="2100" dirty="0" err="1"/>
              <a:t>subsidi</a:t>
            </a:r>
            <a:r>
              <a:rPr lang="en-ID" sz="2100" dirty="0"/>
              <a:t> </a:t>
            </a:r>
            <a:r>
              <a:rPr lang="en-ID" sz="2100" dirty="0" err="1"/>
              <a:t>mobil</a:t>
            </a:r>
            <a:r>
              <a:rPr lang="en-ID" sz="2100" dirty="0"/>
              <a:t> </a:t>
            </a:r>
            <a:r>
              <a:rPr lang="en-ID" sz="2100" dirty="0" err="1"/>
              <a:t>listrik</a:t>
            </a:r>
            <a:r>
              <a:rPr lang="en-ID" sz="2100" dirty="0"/>
              <a:t> China dan pada </a:t>
            </a:r>
            <a:r>
              <a:rPr lang="en-ID" sz="2100" dirty="0" err="1"/>
              <a:t>akhir</a:t>
            </a:r>
            <a:r>
              <a:rPr lang="en-ID" sz="2100" dirty="0"/>
              <a:t> </a:t>
            </a:r>
            <a:r>
              <a:rPr lang="en-ID" sz="2100" dirty="0" err="1"/>
              <a:t>tahun</a:t>
            </a:r>
            <a:r>
              <a:rPr lang="en-ID" sz="2100" dirty="0"/>
              <a:t> </a:t>
            </a:r>
            <a:r>
              <a:rPr lang="en-ID" sz="2100" dirty="0" err="1"/>
              <a:t>mengusulkan</a:t>
            </a:r>
            <a:r>
              <a:rPr lang="en-ID" sz="2100" dirty="0"/>
              <a:t> </a:t>
            </a:r>
            <a:r>
              <a:rPr lang="en-ID" sz="2100" dirty="0" err="1"/>
              <a:t>bea</a:t>
            </a:r>
            <a:r>
              <a:rPr lang="en-ID" sz="2100" dirty="0"/>
              <a:t> </a:t>
            </a:r>
            <a:r>
              <a:rPr lang="en-ID" sz="2100" dirty="0" err="1"/>
              <a:t>masuk</a:t>
            </a:r>
            <a:r>
              <a:rPr lang="en-ID" sz="2100" dirty="0"/>
              <a:t> </a:t>
            </a:r>
            <a:r>
              <a:rPr lang="en-ID" sz="2100" dirty="0" err="1"/>
              <a:t>tambahan</a:t>
            </a:r>
            <a:r>
              <a:rPr lang="en-ID" sz="2100" dirty="0"/>
              <a:t> yang </a:t>
            </a:r>
            <a:r>
              <a:rPr lang="en-ID" sz="2100" dirty="0" err="1"/>
              <a:t>bervariasi</a:t>
            </a:r>
            <a:r>
              <a:rPr lang="en-ID" sz="2100" dirty="0"/>
              <a:t>, di </a:t>
            </a:r>
            <a:r>
              <a:rPr lang="en-ID" sz="2100" dirty="0" err="1"/>
              <a:t>atas</a:t>
            </a:r>
            <a:r>
              <a:rPr lang="en-ID" sz="2100" dirty="0"/>
              <a:t> </a:t>
            </a:r>
            <a:r>
              <a:rPr lang="en-ID" sz="2100" dirty="0" err="1"/>
              <a:t>tarif</a:t>
            </a:r>
            <a:r>
              <a:rPr lang="en-ID" sz="2100" dirty="0"/>
              <a:t> </a:t>
            </a:r>
            <a:r>
              <a:rPr lang="en-ID" sz="2100" dirty="0" err="1"/>
              <a:t>standar</a:t>
            </a:r>
            <a:r>
              <a:rPr lang="en-ID" sz="2100" dirty="0"/>
              <a:t> 10%, </a:t>
            </a:r>
            <a:r>
              <a:rPr lang="en-ID" sz="2100" dirty="0" err="1"/>
              <a:t>dengan</a:t>
            </a:r>
            <a:r>
              <a:rPr lang="en-ID" sz="2100" dirty="0"/>
              <a:t> </a:t>
            </a:r>
            <a:r>
              <a:rPr lang="en-ID" sz="2100" dirty="0" err="1"/>
              <a:t>besaran</a:t>
            </a:r>
            <a:r>
              <a:rPr lang="en-ID" sz="2100" dirty="0"/>
              <a:t> </a:t>
            </a:r>
            <a:r>
              <a:rPr lang="en-ID" sz="2100" dirty="0" err="1"/>
              <a:t>mulai</a:t>
            </a:r>
            <a:r>
              <a:rPr lang="en-ID" sz="2100" dirty="0"/>
              <a:t> </a:t>
            </a:r>
            <a:r>
              <a:rPr lang="en-ID" sz="1900" dirty="0"/>
              <a:t>7,8% (</a:t>
            </a:r>
            <a:r>
              <a:rPr lang="en-ID" sz="1900" dirty="0" err="1"/>
              <a:t>untuk</a:t>
            </a:r>
            <a:r>
              <a:rPr lang="en-ID" sz="1900" dirty="0"/>
              <a:t> Tesla) </a:t>
            </a:r>
            <a:r>
              <a:rPr lang="en-ID" sz="1900" dirty="0" err="1"/>
              <a:t>hingga</a:t>
            </a:r>
            <a:r>
              <a:rPr lang="en-ID" sz="1900" dirty="0"/>
              <a:t> 35,3% (</a:t>
            </a:r>
            <a:r>
              <a:rPr lang="en-ID" sz="1900" dirty="0" err="1"/>
              <a:t>untuk</a:t>
            </a:r>
            <a:r>
              <a:rPr lang="en-ID" sz="1900" dirty="0"/>
              <a:t> SAIC/MG), </a:t>
            </a:r>
            <a:r>
              <a:rPr lang="en-ID" sz="1900" dirty="0" err="1"/>
              <a:t>dengan</a:t>
            </a:r>
            <a:r>
              <a:rPr lang="en-ID" sz="1900" dirty="0"/>
              <a:t> total </a:t>
            </a:r>
            <a:r>
              <a:rPr lang="en-ID" sz="1900" dirty="0" err="1"/>
              <a:t>tarif</a:t>
            </a:r>
            <a:r>
              <a:rPr lang="en-ID" sz="1900" dirty="0"/>
              <a:t> </a:t>
            </a:r>
            <a:r>
              <a:rPr lang="en-ID" sz="1900" dirty="0" err="1"/>
              <a:t>bisa</a:t>
            </a:r>
            <a:r>
              <a:rPr lang="en-ID" sz="1900" dirty="0"/>
              <a:t> </a:t>
            </a:r>
            <a:r>
              <a:rPr lang="en-ID" sz="1900" dirty="0" err="1"/>
              <a:t>mencapai</a:t>
            </a:r>
            <a:r>
              <a:rPr lang="en-ID" sz="1900" dirty="0"/>
              <a:t> </a:t>
            </a:r>
            <a:r>
              <a:rPr lang="en-ID" sz="1900" dirty="0" err="1"/>
              <a:t>lebih</a:t>
            </a:r>
            <a:r>
              <a:rPr lang="en-ID" sz="1900" dirty="0"/>
              <a:t> </a:t>
            </a:r>
            <a:r>
              <a:rPr lang="en-ID" sz="1900" dirty="0" err="1"/>
              <a:t>dari</a:t>
            </a:r>
            <a:r>
              <a:rPr lang="en-ID" sz="1900" dirty="0"/>
              <a:t> 38% </a:t>
            </a:r>
            <a:r>
              <a:rPr lang="en-ID" sz="1900" dirty="0" err="1"/>
              <a:t>atau</a:t>
            </a:r>
            <a:r>
              <a:rPr lang="en-ID" sz="1900" dirty="0"/>
              <a:t> 45%. </a:t>
            </a:r>
          </a:p>
          <a:p>
            <a:r>
              <a:rPr lang="en-ID" sz="1900" dirty="0" err="1"/>
              <a:t>J</a:t>
            </a:r>
            <a:r>
              <a:rPr lang="en-ID" sz="2000" dirty="0" err="1"/>
              <a:t>epang</a:t>
            </a:r>
            <a:r>
              <a:rPr lang="en-ID" sz="2000" dirty="0"/>
              <a:t> </a:t>
            </a:r>
            <a:r>
              <a:rPr lang="en-ID" sz="2000" dirty="0" err="1"/>
              <a:t>memberlakukan</a:t>
            </a:r>
            <a:r>
              <a:rPr lang="en-ID" sz="2000" dirty="0"/>
              <a:t> </a:t>
            </a:r>
            <a:r>
              <a:rPr lang="en-ID" sz="2000" dirty="0" err="1"/>
              <a:t>tarif</a:t>
            </a:r>
            <a:r>
              <a:rPr lang="en-ID" sz="2000" dirty="0"/>
              <a:t> </a:t>
            </a:r>
            <a:r>
              <a:rPr lang="en-ID" sz="2000" dirty="0" err="1"/>
              <a:t>impor</a:t>
            </a:r>
            <a:r>
              <a:rPr lang="en-ID" sz="2000" dirty="0"/>
              <a:t> </a:t>
            </a:r>
            <a:r>
              <a:rPr lang="en-ID" sz="2000" dirty="0" err="1"/>
              <a:t>beras</a:t>
            </a:r>
            <a:r>
              <a:rPr lang="en-ID" sz="2000" dirty="0"/>
              <a:t> </a:t>
            </a:r>
            <a:r>
              <a:rPr lang="en-ID" sz="2000" dirty="0" err="1"/>
              <a:t>sebesar</a:t>
            </a:r>
            <a:r>
              <a:rPr lang="en-ID" sz="2000" dirty="0"/>
              <a:t> 490%  </a:t>
            </a:r>
            <a:r>
              <a:rPr lang="en-ID" sz="2000" dirty="0" err="1"/>
              <a:t>dari</a:t>
            </a:r>
            <a:r>
              <a:rPr lang="en-ID" sz="2000" dirty="0"/>
              <a:t> negara Thailand, India dan </a:t>
            </a:r>
            <a:r>
              <a:rPr lang="en-ID" sz="2000" dirty="0" err="1"/>
              <a:t>pembatasan</a:t>
            </a:r>
            <a:r>
              <a:rPr lang="en-ID" sz="2000" dirty="0"/>
              <a:t> </a:t>
            </a:r>
            <a:r>
              <a:rPr lang="en-ID" sz="2000" dirty="0" err="1"/>
              <a:t>kuota</a:t>
            </a:r>
            <a:r>
              <a:rPr lang="en-ID" sz="2000" dirty="0"/>
              <a:t> </a:t>
            </a:r>
            <a:r>
              <a:rPr lang="en-ID" sz="2000" dirty="0" err="1"/>
              <a:t>sebesar</a:t>
            </a:r>
            <a:r>
              <a:rPr lang="en-ID" sz="2000" dirty="0"/>
              <a:t> 7,2% </a:t>
            </a:r>
            <a:r>
              <a:rPr lang="en-ID" sz="2000" dirty="0" err="1"/>
              <a:t>dari</a:t>
            </a:r>
            <a:r>
              <a:rPr lang="en-ID" sz="2000" dirty="0"/>
              <a:t> rata-rata </a:t>
            </a:r>
            <a:r>
              <a:rPr lang="en-ID" sz="2000" dirty="0" err="1"/>
              <a:t>konsumsi</a:t>
            </a:r>
            <a:r>
              <a:rPr lang="en-ID" sz="2000" dirty="0"/>
              <a:t> </a:t>
            </a:r>
            <a:r>
              <a:rPr lang="en-ID" sz="2000" dirty="0" err="1"/>
              <a:t>beras</a:t>
            </a:r>
            <a:r>
              <a:rPr lang="en-ID" sz="2000" dirty="0"/>
              <a:t> </a:t>
            </a:r>
            <a:r>
              <a:rPr lang="en-ID" sz="2000" dirty="0" err="1"/>
              <a:t>tahun</a:t>
            </a:r>
            <a:r>
              <a:rPr lang="en-ID" sz="2000" dirty="0"/>
              <a:t> 1968-1988. </a:t>
            </a:r>
            <a:r>
              <a:rPr lang="en-ID" sz="2000" dirty="0" err="1"/>
              <a:t>Impor</a:t>
            </a:r>
            <a:r>
              <a:rPr lang="en-ID" sz="2000" dirty="0"/>
              <a:t> di </a:t>
            </a:r>
            <a:r>
              <a:rPr lang="en-ID" sz="2000" dirty="0" err="1"/>
              <a:t>luar</a:t>
            </a:r>
            <a:r>
              <a:rPr lang="en-ID" sz="2000" dirty="0"/>
              <a:t> </a:t>
            </a:r>
            <a:r>
              <a:rPr lang="en-ID" sz="2000" dirty="0" err="1"/>
              <a:t>kuota</a:t>
            </a:r>
            <a:r>
              <a:rPr lang="en-ID" sz="2000" dirty="0"/>
              <a:t> </a:t>
            </a:r>
            <a:r>
              <a:rPr lang="en-ID" sz="2000" dirty="0" err="1"/>
              <a:t>dikenakan</a:t>
            </a:r>
            <a:r>
              <a:rPr lang="en-ID" sz="2000" dirty="0"/>
              <a:t> </a:t>
            </a:r>
            <a:r>
              <a:rPr lang="en-ID" sz="2000" dirty="0" err="1"/>
              <a:t>tarif</a:t>
            </a:r>
            <a:r>
              <a:rPr lang="en-ID" sz="2000" dirty="0"/>
              <a:t> </a:t>
            </a:r>
            <a:r>
              <a:rPr lang="en-ID" sz="2000" dirty="0" err="1"/>
              <a:t>sebesar</a:t>
            </a:r>
            <a:r>
              <a:rPr lang="en-ID" sz="2000" dirty="0"/>
              <a:t> 341 yen per kilogram</a:t>
            </a:r>
            <a:r>
              <a:rPr lang="en-ID" dirty="0"/>
              <a:t>.</a:t>
            </a:r>
            <a:r>
              <a:rPr lang="en-ID" sz="2000" dirty="0"/>
              <a:t> </a:t>
            </a:r>
          </a:p>
          <a:p>
            <a:r>
              <a:rPr lang="en-US" sz="2000" dirty="0"/>
              <a:t>Tarif </a:t>
            </a:r>
            <a:r>
              <a:rPr lang="en-US" sz="2000" dirty="0" err="1"/>
              <a:t>Brasil</a:t>
            </a:r>
            <a:r>
              <a:rPr lang="en-US" sz="2000" dirty="0"/>
              <a:t> pada Kopi: </a:t>
            </a:r>
            <a:r>
              <a:rPr lang="en-ID" sz="1900" dirty="0"/>
              <a:t>Tarif </a:t>
            </a:r>
            <a:r>
              <a:rPr lang="en-ID" sz="1900" dirty="0" err="1"/>
              <a:t>tertinggi</a:t>
            </a:r>
            <a:r>
              <a:rPr lang="en-ID" sz="1900" dirty="0"/>
              <a:t> yang </a:t>
            </a:r>
            <a:r>
              <a:rPr lang="en-ID" sz="1900" dirty="0" err="1"/>
              <a:t>dikenakan</a:t>
            </a:r>
            <a:r>
              <a:rPr lang="en-ID" sz="1900" dirty="0"/>
              <a:t> pada kopi </a:t>
            </a:r>
            <a:r>
              <a:rPr lang="en-ID" sz="1900" dirty="0" err="1"/>
              <a:t>Brasil</a:t>
            </a:r>
            <a:r>
              <a:rPr lang="en-ID" sz="1900" dirty="0"/>
              <a:t>, </a:t>
            </a:r>
            <a:r>
              <a:rPr lang="en-ID" sz="1900" dirty="0" err="1"/>
              <a:t>terutama</a:t>
            </a:r>
            <a:r>
              <a:rPr lang="en-ID" sz="1900" dirty="0"/>
              <a:t> oleh Amerika </a:t>
            </a:r>
            <a:r>
              <a:rPr lang="en-ID" sz="1900" dirty="0" err="1"/>
              <a:t>Serikat</a:t>
            </a:r>
            <a:r>
              <a:rPr lang="en-ID" sz="1900" dirty="0"/>
              <a:t>, </a:t>
            </a:r>
            <a:r>
              <a:rPr lang="en-ID" sz="1900" dirty="0" err="1"/>
              <a:t>mencapai</a:t>
            </a:r>
            <a:r>
              <a:rPr lang="en-ID" sz="1900" dirty="0"/>
              <a:t> </a:t>
            </a:r>
            <a:r>
              <a:rPr lang="en-ID" sz="1900" b="1" dirty="0"/>
              <a:t>50%</a:t>
            </a:r>
            <a:r>
              <a:rPr lang="en-ID" sz="1900" dirty="0"/>
              <a:t> </a:t>
            </a:r>
            <a:r>
              <a:rPr lang="en-ID" sz="1900" dirty="0" err="1"/>
              <a:t>sebagai</a:t>
            </a:r>
            <a:r>
              <a:rPr lang="en-ID" sz="1900" dirty="0"/>
              <a:t> </a:t>
            </a:r>
            <a:r>
              <a:rPr lang="en-ID" sz="1900" dirty="0" err="1"/>
              <a:t>balasan</a:t>
            </a:r>
            <a:r>
              <a:rPr lang="en-ID" sz="1900" dirty="0"/>
              <a:t> </a:t>
            </a:r>
            <a:r>
              <a:rPr lang="en-ID" sz="1900" dirty="0" err="1"/>
              <a:t>tarif</a:t>
            </a:r>
            <a:r>
              <a:rPr lang="en-ID" sz="1900" dirty="0"/>
              <a:t> (</a:t>
            </a:r>
            <a:r>
              <a:rPr lang="en-ID" sz="1900" dirty="0" err="1"/>
              <a:t>tarif</a:t>
            </a:r>
            <a:r>
              <a:rPr lang="en-ID" sz="1900" dirty="0"/>
              <a:t> </a:t>
            </a:r>
            <a:r>
              <a:rPr lang="en-ID" sz="1900" dirty="0" err="1"/>
              <a:t>resiprokal</a:t>
            </a:r>
            <a:r>
              <a:rPr lang="en-ID" sz="1900" dirty="0"/>
              <a:t>) pada </a:t>
            </a:r>
            <a:r>
              <a:rPr lang="en-ID" sz="1900" dirty="0" err="1"/>
              <a:t>tahun</a:t>
            </a:r>
            <a:r>
              <a:rPr lang="en-ID" sz="1900" dirty="0"/>
              <a:t> 2025, </a:t>
            </a:r>
            <a:r>
              <a:rPr lang="en-ID" sz="1900" dirty="0" err="1"/>
              <a:t>menjadikannya</a:t>
            </a:r>
            <a:r>
              <a:rPr lang="en-ID" sz="1900" dirty="0"/>
              <a:t> salah </a:t>
            </a:r>
            <a:r>
              <a:rPr lang="en-ID" sz="1900" dirty="0" err="1"/>
              <a:t>satu</a:t>
            </a:r>
            <a:r>
              <a:rPr lang="en-ID" sz="1900" dirty="0"/>
              <a:t> </a:t>
            </a:r>
            <a:r>
              <a:rPr lang="en-ID" sz="1900" dirty="0" err="1"/>
              <a:t>beban</a:t>
            </a:r>
            <a:r>
              <a:rPr lang="en-ID" sz="1900" dirty="0"/>
              <a:t> </a:t>
            </a:r>
            <a:r>
              <a:rPr lang="en-ID" sz="1900" dirty="0" err="1"/>
              <a:t>tarif</a:t>
            </a:r>
            <a:r>
              <a:rPr lang="en-ID" sz="1900" dirty="0"/>
              <a:t> </a:t>
            </a:r>
            <a:r>
              <a:rPr lang="en-ID" sz="1900" dirty="0" err="1"/>
              <a:t>tertinggi</a:t>
            </a:r>
            <a:r>
              <a:rPr lang="en-ID" sz="1900" dirty="0"/>
              <a:t> pada </a:t>
            </a:r>
            <a:r>
              <a:rPr lang="en-ID" sz="1900" dirty="0" err="1"/>
              <a:t>produk</a:t>
            </a:r>
            <a:r>
              <a:rPr lang="en-ID" sz="1900" dirty="0"/>
              <a:t> </a:t>
            </a:r>
            <a:r>
              <a:rPr lang="en-ID" sz="1900" dirty="0" err="1"/>
              <a:t>Brasil</a:t>
            </a:r>
            <a:r>
              <a:rPr lang="en-ID" sz="1900" dirty="0"/>
              <a:t> </a:t>
            </a:r>
            <a:r>
              <a:rPr lang="en-ID" sz="1900" dirty="0" err="1"/>
              <a:t>saat</a:t>
            </a:r>
            <a:r>
              <a:rPr lang="en-ID" sz="1900" dirty="0"/>
              <a:t> </a:t>
            </a:r>
            <a:r>
              <a:rPr lang="en-ID" sz="1900" dirty="0" err="1"/>
              <a:t>itu</a:t>
            </a:r>
            <a:r>
              <a:rPr lang="en-ID" sz="1900" dirty="0"/>
              <a:t> dan </a:t>
            </a:r>
            <a:r>
              <a:rPr lang="en-ID" sz="1900" dirty="0" err="1"/>
              <a:t>memicu</a:t>
            </a:r>
            <a:r>
              <a:rPr lang="en-ID" sz="1900" dirty="0"/>
              <a:t> </a:t>
            </a:r>
            <a:r>
              <a:rPr lang="en-ID" sz="1900" dirty="0" err="1"/>
              <a:t>penahanan</a:t>
            </a:r>
            <a:r>
              <a:rPr lang="en-ID" sz="1900" dirty="0"/>
              <a:t> </a:t>
            </a:r>
            <a:r>
              <a:rPr lang="en-ID" sz="1900" dirty="0" err="1"/>
              <a:t>ekspor</a:t>
            </a:r>
            <a:r>
              <a:rPr lang="en-ID" sz="1900" dirty="0"/>
              <a:t> kopi </a:t>
            </a:r>
            <a:r>
              <a:rPr lang="en-ID" sz="1900" dirty="0" err="1"/>
              <a:t>dari</a:t>
            </a:r>
            <a:r>
              <a:rPr lang="en-ID" sz="1900" dirty="0"/>
              <a:t> </a:t>
            </a:r>
            <a:r>
              <a:rPr lang="en-ID" sz="1900" dirty="0" err="1"/>
              <a:t>Brasil</a:t>
            </a:r>
            <a:r>
              <a:rPr lang="en-ID" sz="1900" dirty="0"/>
              <a:t>. </a:t>
            </a:r>
            <a:endParaRPr lang="en-US" sz="19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91711B-7A6C-440E-B0B4-ACCA1D1FF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1898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735EB2-9603-41D3-E027-E177A44965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Anti-dumping, </a:t>
            </a:r>
            <a:r>
              <a:rPr lang="en-ID" dirty="0" err="1"/>
              <a:t>Subsidi</a:t>
            </a:r>
            <a:r>
              <a:rPr lang="en-ID" dirty="0"/>
              <a:t>  dan Safeguards, Tariff. 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59261B-E9FF-606F-5907-6937B58CCA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/>
              <a:t>Dalam </a:t>
            </a:r>
            <a:r>
              <a:rPr lang="en-ID" dirty="0" err="1"/>
              <a:t>perdagangan</a:t>
            </a:r>
            <a:r>
              <a:rPr lang="en-ID" dirty="0"/>
              <a:t> </a:t>
            </a:r>
            <a:r>
              <a:rPr lang="en-ID" dirty="0" err="1"/>
              <a:t>internasional</a:t>
            </a:r>
            <a:r>
              <a:rPr lang="en-ID" dirty="0"/>
              <a:t>, negara-negara </a:t>
            </a:r>
            <a:r>
              <a:rPr lang="en-ID" dirty="0" err="1"/>
              <a:t>seringkali</a:t>
            </a:r>
            <a:r>
              <a:rPr lang="en-ID" dirty="0"/>
              <a:t> </a:t>
            </a:r>
            <a:r>
              <a:rPr lang="en-ID" dirty="0" err="1"/>
              <a:t>menggunakan</a:t>
            </a:r>
            <a:r>
              <a:rPr lang="en-ID" dirty="0"/>
              <a:t> </a:t>
            </a:r>
            <a:r>
              <a:rPr lang="en-ID" dirty="0" err="1"/>
              <a:t>instrumen-instrumen</a:t>
            </a:r>
            <a:r>
              <a:rPr lang="en-ID" dirty="0"/>
              <a:t> </a:t>
            </a:r>
            <a:r>
              <a:rPr lang="en-ID" dirty="0" err="1"/>
              <a:t>perdagangan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melindungi</a:t>
            </a:r>
            <a:r>
              <a:rPr lang="en-ID" dirty="0"/>
              <a:t> </a:t>
            </a:r>
            <a:r>
              <a:rPr lang="en-ID" dirty="0" err="1"/>
              <a:t>industri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negerinya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import yang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adil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merugikan</a:t>
            </a:r>
            <a:r>
              <a:rPr lang="en-ID" dirty="0"/>
              <a:t>. </a:t>
            </a:r>
          </a:p>
          <a:p>
            <a:r>
              <a:rPr lang="en-ID" dirty="0" err="1"/>
              <a:t>Empat</a:t>
            </a:r>
            <a:r>
              <a:rPr lang="en-ID" dirty="0"/>
              <a:t> </a:t>
            </a:r>
            <a:r>
              <a:rPr lang="en-ID" dirty="0" err="1"/>
              <a:t>instrumen</a:t>
            </a:r>
            <a:r>
              <a:rPr lang="en-ID" dirty="0"/>
              <a:t> </a:t>
            </a:r>
            <a:r>
              <a:rPr lang="en-ID" dirty="0" err="1"/>
              <a:t>perdagangan</a:t>
            </a:r>
            <a:r>
              <a:rPr lang="en-ID" dirty="0"/>
              <a:t> yang </a:t>
            </a:r>
            <a:r>
              <a:rPr lang="en-ID" dirty="0" err="1"/>
              <a:t>umum</a:t>
            </a:r>
            <a:r>
              <a:rPr lang="en-ID" dirty="0"/>
              <a:t> </a:t>
            </a:r>
            <a:r>
              <a:rPr lang="en-ID" dirty="0" err="1"/>
              <a:t>digunakan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:</a:t>
            </a:r>
          </a:p>
          <a:p>
            <a:pPr marL="514350" indent="-514350">
              <a:buAutoNum type="arabicPeriod"/>
            </a:pPr>
            <a:r>
              <a:rPr lang="en-ID" dirty="0"/>
              <a:t>Anti Dumping. </a:t>
            </a:r>
          </a:p>
          <a:p>
            <a:pPr marL="514350" indent="-514350">
              <a:buAutoNum type="arabicPeriod"/>
            </a:pPr>
            <a:r>
              <a:rPr lang="en-ID" dirty="0" err="1"/>
              <a:t>Subsidi</a:t>
            </a:r>
            <a:r>
              <a:rPr lang="en-ID" dirty="0"/>
              <a:t>. </a:t>
            </a:r>
          </a:p>
          <a:p>
            <a:pPr marL="514350" indent="-514350">
              <a:buAutoNum type="arabicPeriod"/>
            </a:pPr>
            <a:r>
              <a:rPr lang="en-ID" dirty="0"/>
              <a:t>Safeguards.</a:t>
            </a:r>
          </a:p>
          <a:p>
            <a:pPr marL="514350" indent="-514350">
              <a:buAutoNum type="arabicPeriod"/>
            </a:pPr>
            <a:r>
              <a:rPr lang="en-ID" dirty="0"/>
              <a:t>Tariff 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6A01DC-952C-C212-F334-D49256A20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6012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5398C1-5238-6CB4-B9BE-DF7A7A28BE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43766"/>
          </a:xfrm>
        </p:spPr>
        <p:txBody>
          <a:bodyPr>
            <a:normAutofit fontScale="90000"/>
          </a:bodyPr>
          <a:lstStyle/>
          <a:p>
            <a:pPr algn="ctr"/>
            <a:r>
              <a:rPr lang="en-ID" sz="3200" b="1" dirty="0">
                <a:latin typeface="+mn-lt"/>
              </a:rPr>
              <a:t>Anti-Dumping</a:t>
            </a:r>
            <a:endParaRPr lang="en-US" sz="3200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5BFFAC-4B86-D178-EF08-9AD5F91CD7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08892"/>
            <a:ext cx="10515600" cy="5547458"/>
          </a:xfrm>
        </p:spPr>
        <p:txBody>
          <a:bodyPr>
            <a:noAutofit/>
          </a:bodyPr>
          <a:lstStyle/>
          <a:p>
            <a:r>
              <a:rPr lang="en-ID" sz="1800" b="1" dirty="0"/>
              <a:t>Anti-dumping </a:t>
            </a:r>
            <a:r>
              <a:rPr lang="en-ID" sz="1800" dirty="0" err="1"/>
              <a:t>adalah</a:t>
            </a:r>
            <a:r>
              <a:rPr lang="en-ID" sz="1800" dirty="0"/>
              <a:t> </a:t>
            </a:r>
            <a:r>
              <a:rPr lang="en-ID" sz="1800" dirty="0" err="1"/>
              <a:t>kebijakan</a:t>
            </a:r>
            <a:r>
              <a:rPr lang="en-ID" sz="1800" dirty="0"/>
              <a:t> </a:t>
            </a:r>
            <a:r>
              <a:rPr lang="en-ID" sz="1800" dirty="0" err="1"/>
              <a:t>perdagangan</a:t>
            </a:r>
            <a:r>
              <a:rPr lang="en-ID" sz="1800" dirty="0"/>
              <a:t> </a:t>
            </a:r>
            <a:r>
              <a:rPr lang="en-ID" sz="1800" dirty="0" err="1"/>
              <a:t>berupa</a:t>
            </a:r>
            <a:r>
              <a:rPr lang="en-ID" sz="1800" dirty="0"/>
              <a:t> </a:t>
            </a:r>
            <a:r>
              <a:rPr lang="en-ID" sz="1800" dirty="0" err="1"/>
              <a:t>pengenaan</a:t>
            </a:r>
            <a:r>
              <a:rPr lang="en-ID" sz="1800" dirty="0"/>
              <a:t> </a:t>
            </a:r>
            <a:r>
              <a:rPr lang="en-ID" sz="1800" dirty="0" err="1"/>
              <a:t>bea</a:t>
            </a:r>
            <a:r>
              <a:rPr lang="en-ID" sz="1800" dirty="0"/>
              <a:t> </a:t>
            </a:r>
            <a:r>
              <a:rPr lang="en-ID" sz="1800" dirty="0" err="1"/>
              <a:t>masuk</a:t>
            </a:r>
            <a:r>
              <a:rPr lang="en-ID" sz="1800" dirty="0"/>
              <a:t> </a:t>
            </a:r>
            <a:r>
              <a:rPr lang="en-ID" sz="1800" dirty="0" err="1"/>
              <a:t>tambahan</a:t>
            </a:r>
            <a:r>
              <a:rPr lang="en-ID" sz="1800" dirty="0"/>
              <a:t> </a:t>
            </a:r>
            <a:r>
              <a:rPr lang="en-ID" sz="1800" dirty="0" err="1"/>
              <a:t>terhadap</a:t>
            </a:r>
            <a:r>
              <a:rPr lang="en-ID" sz="1800" dirty="0"/>
              <a:t> </a:t>
            </a:r>
            <a:r>
              <a:rPr lang="en-ID" sz="1800" dirty="0" err="1"/>
              <a:t>barang</a:t>
            </a:r>
            <a:endParaRPr lang="en-ID" sz="1800" dirty="0"/>
          </a:p>
          <a:p>
            <a:pPr marL="0" indent="0">
              <a:buNone/>
            </a:pPr>
            <a:r>
              <a:rPr lang="en-ID" sz="1800" dirty="0"/>
              <a:t>     </a:t>
            </a:r>
            <a:r>
              <a:rPr lang="en-ID" sz="1800" dirty="0" err="1"/>
              <a:t>impor</a:t>
            </a:r>
            <a:r>
              <a:rPr lang="en-ID" sz="1800" dirty="0"/>
              <a:t> yang </a:t>
            </a:r>
            <a:r>
              <a:rPr lang="en-ID" sz="1800" dirty="0" err="1"/>
              <a:t>harganya</a:t>
            </a:r>
            <a:r>
              <a:rPr lang="en-ID" sz="1800" dirty="0"/>
              <a:t> </a:t>
            </a:r>
            <a:r>
              <a:rPr lang="en-ID" sz="1800" dirty="0" err="1"/>
              <a:t>jauh</a:t>
            </a:r>
            <a:r>
              <a:rPr lang="en-ID" sz="1800" dirty="0"/>
              <a:t> </a:t>
            </a:r>
            <a:r>
              <a:rPr lang="en-ID" sz="1800" dirty="0" err="1"/>
              <a:t>lebih</a:t>
            </a:r>
            <a:r>
              <a:rPr lang="en-ID" sz="1800" dirty="0"/>
              <a:t> </a:t>
            </a:r>
            <a:r>
              <a:rPr lang="en-ID" sz="1800" dirty="0" err="1"/>
              <a:t>murah</a:t>
            </a:r>
            <a:r>
              <a:rPr lang="en-ID" sz="1800" dirty="0"/>
              <a:t> </a:t>
            </a:r>
            <a:r>
              <a:rPr lang="en-ID" sz="1800" dirty="0" err="1"/>
              <a:t>daripada</a:t>
            </a:r>
            <a:r>
              <a:rPr lang="en-ID" sz="1800" dirty="0"/>
              <a:t> </a:t>
            </a:r>
            <a:r>
              <a:rPr lang="en-ID" sz="1800" dirty="0" err="1"/>
              <a:t>harga</a:t>
            </a:r>
            <a:r>
              <a:rPr lang="en-ID" sz="1800" dirty="0"/>
              <a:t> normal di negara </a:t>
            </a:r>
            <a:r>
              <a:rPr lang="en-ID" sz="1800" dirty="0" err="1"/>
              <a:t>pengekspor</a:t>
            </a:r>
            <a:r>
              <a:rPr lang="en-ID" sz="1800" dirty="0"/>
              <a:t> (dumping)</a:t>
            </a:r>
          </a:p>
          <a:p>
            <a:r>
              <a:rPr lang="en-ID" sz="1800" b="1" dirty="0"/>
              <a:t>Tujuan Anti Dumping:</a:t>
            </a:r>
          </a:p>
          <a:p>
            <a:pPr marL="0" indent="0">
              <a:buNone/>
            </a:pPr>
            <a:r>
              <a:rPr lang="en-ID" sz="1800" dirty="0"/>
              <a:t>1. </a:t>
            </a:r>
            <a:r>
              <a:rPr lang="en-ID" sz="1800" dirty="0" err="1"/>
              <a:t>Melindungi</a:t>
            </a:r>
            <a:r>
              <a:rPr lang="en-ID" sz="1800" dirty="0"/>
              <a:t> </a:t>
            </a:r>
            <a:r>
              <a:rPr lang="en-ID" sz="1800" dirty="0" err="1"/>
              <a:t>industri</a:t>
            </a:r>
            <a:r>
              <a:rPr lang="en-ID" sz="1800" dirty="0"/>
              <a:t> </a:t>
            </a:r>
            <a:r>
              <a:rPr lang="en-ID" sz="1800" dirty="0" err="1"/>
              <a:t>dalam</a:t>
            </a:r>
            <a:r>
              <a:rPr lang="en-ID" sz="1800" dirty="0"/>
              <a:t> negeri </a:t>
            </a:r>
            <a:r>
              <a:rPr lang="en-ID" sz="1800" dirty="0" err="1"/>
              <a:t>dari</a:t>
            </a:r>
            <a:r>
              <a:rPr lang="en-ID" sz="1800" dirty="0"/>
              <a:t> </a:t>
            </a:r>
            <a:r>
              <a:rPr lang="en-ID" sz="1800" dirty="0" err="1"/>
              <a:t>persaingan</a:t>
            </a:r>
            <a:r>
              <a:rPr lang="en-ID" sz="1800" dirty="0"/>
              <a:t> yang </a:t>
            </a:r>
            <a:r>
              <a:rPr lang="en-ID" sz="1800" dirty="0" err="1"/>
              <a:t>tidak</a:t>
            </a:r>
            <a:r>
              <a:rPr lang="en-ID" sz="1800" dirty="0"/>
              <a:t> </a:t>
            </a:r>
            <a:r>
              <a:rPr lang="en-ID" sz="1800" dirty="0" err="1"/>
              <a:t>adil</a:t>
            </a:r>
            <a:endParaRPr lang="en-ID" sz="1800" dirty="0"/>
          </a:p>
          <a:p>
            <a:pPr marL="0" indent="0">
              <a:buNone/>
            </a:pPr>
            <a:r>
              <a:rPr lang="en-ID" sz="1800" dirty="0"/>
              <a:t>2. </a:t>
            </a:r>
            <a:r>
              <a:rPr lang="en-ID" sz="1800" dirty="0" err="1"/>
              <a:t>Menghentikan</a:t>
            </a:r>
            <a:r>
              <a:rPr lang="en-ID" sz="1800" dirty="0"/>
              <a:t> </a:t>
            </a:r>
            <a:r>
              <a:rPr lang="en-ID" sz="1800" dirty="0" err="1"/>
              <a:t>praktik</a:t>
            </a:r>
            <a:r>
              <a:rPr lang="en-ID" sz="1800" dirty="0"/>
              <a:t> dumping yang </a:t>
            </a:r>
            <a:r>
              <a:rPr lang="en-ID" sz="1800" dirty="0" err="1"/>
              <a:t>merugikan</a:t>
            </a:r>
            <a:r>
              <a:rPr lang="en-ID" sz="1800" dirty="0"/>
              <a:t> </a:t>
            </a:r>
            <a:r>
              <a:rPr lang="en-ID" sz="1800" dirty="0" err="1"/>
              <a:t>industri</a:t>
            </a:r>
            <a:r>
              <a:rPr lang="en-ID" sz="1800" dirty="0"/>
              <a:t> </a:t>
            </a:r>
            <a:r>
              <a:rPr lang="en-ID" sz="1800" dirty="0" err="1"/>
              <a:t>dalam</a:t>
            </a:r>
            <a:r>
              <a:rPr lang="en-ID" sz="1800" dirty="0"/>
              <a:t> negeri</a:t>
            </a:r>
          </a:p>
          <a:p>
            <a:pPr marL="0" indent="0">
              <a:buNone/>
            </a:pPr>
            <a:r>
              <a:rPr lang="en-ID" sz="1800" dirty="0"/>
              <a:t>3. </a:t>
            </a:r>
            <a:r>
              <a:rPr lang="en-ID" sz="1800" dirty="0" err="1"/>
              <a:t>Memulihkan</a:t>
            </a:r>
            <a:r>
              <a:rPr lang="en-ID" sz="1800" dirty="0"/>
              <a:t> </a:t>
            </a:r>
            <a:r>
              <a:rPr lang="en-ID" sz="1800" dirty="0" err="1"/>
              <a:t>kerugian</a:t>
            </a:r>
            <a:r>
              <a:rPr lang="en-ID" sz="1800" dirty="0"/>
              <a:t> yang </a:t>
            </a:r>
            <a:r>
              <a:rPr lang="en-ID" sz="1800" dirty="0" err="1"/>
              <a:t>dialami</a:t>
            </a:r>
            <a:r>
              <a:rPr lang="en-ID" sz="1800" dirty="0"/>
              <a:t> oleh </a:t>
            </a:r>
            <a:r>
              <a:rPr lang="en-ID" sz="1800" dirty="0" err="1"/>
              <a:t>industri</a:t>
            </a:r>
            <a:r>
              <a:rPr lang="en-ID" sz="1800" dirty="0"/>
              <a:t> </a:t>
            </a:r>
            <a:r>
              <a:rPr lang="en-ID" sz="1800" dirty="0" err="1"/>
              <a:t>dalam</a:t>
            </a:r>
            <a:r>
              <a:rPr lang="en-ID" sz="1800" dirty="0"/>
              <a:t> negeri</a:t>
            </a:r>
          </a:p>
          <a:p>
            <a:pPr marL="0" indent="0">
              <a:buNone/>
            </a:pPr>
            <a:endParaRPr lang="en-ID" sz="1800" dirty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800" b="1" dirty="0">
                <a:solidFill>
                  <a:srgbClr val="0A0A0A"/>
                </a:solidFill>
              </a:rPr>
              <a:t>Cara </a:t>
            </a:r>
            <a:r>
              <a:rPr lang="en-US" altLang="en-US" sz="1800" b="1" dirty="0" err="1">
                <a:solidFill>
                  <a:srgbClr val="0A0A0A"/>
                </a:solidFill>
              </a:rPr>
              <a:t>Kerja</a:t>
            </a:r>
            <a:r>
              <a:rPr lang="en-US" altLang="en-US" sz="1800" b="1" dirty="0">
                <a:solidFill>
                  <a:srgbClr val="0A0A0A"/>
                </a:solidFill>
              </a:rPr>
              <a:t> Anti-dumping</a:t>
            </a:r>
            <a:endParaRPr lang="en-US" altLang="en-US" sz="1800" dirty="0"/>
          </a:p>
          <a:p>
            <a:pPr marL="0" lvl="0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en-US" altLang="en-US" sz="1800" b="1" dirty="0" err="1">
                <a:solidFill>
                  <a:srgbClr val="0A0A0A"/>
                </a:solidFill>
              </a:rPr>
              <a:t>Investigasi</a:t>
            </a:r>
            <a:r>
              <a:rPr lang="en-US" altLang="en-US" sz="1800" b="1" dirty="0">
                <a:solidFill>
                  <a:srgbClr val="0A0A0A"/>
                </a:solidFill>
              </a:rPr>
              <a:t>:</a:t>
            </a:r>
            <a:r>
              <a:rPr lang="en-US" altLang="en-US" sz="1800" dirty="0">
                <a:solidFill>
                  <a:srgbClr val="0A0A0A"/>
                </a:solidFill>
              </a:rPr>
              <a:t> </a:t>
            </a:r>
            <a:r>
              <a:rPr lang="en-US" altLang="en-US" sz="1800" dirty="0" err="1">
                <a:solidFill>
                  <a:srgbClr val="0A0A0A"/>
                </a:solidFill>
              </a:rPr>
              <a:t>Pemerintah</a:t>
            </a:r>
            <a:r>
              <a:rPr lang="en-US" altLang="en-US" sz="1800" dirty="0">
                <a:solidFill>
                  <a:srgbClr val="0A0A0A"/>
                </a:solidFill>
              </a:rPr>
              <a:t> (di Indonesia </a:t>
            </a:r>
            <a:r>
              <a:rPr lang="en-US" altLang="en-US" sz="1800" dirty="0" err="1">
                <a:solidFill>
                  <a:srgbClr val="0A0A0A"/>
                </a:solidFill>
              </a:rPr>
              <a:t>melalui</a:t>
            </a:r>
            <a:r>
              <a:rPr lang="en-US" altLang="en-US" sz="1800" dirty="0">
                <a:solidFill>
                  <a:srgbClr val="0A0A0A"/>
                </a:solidFill>
              </a:rPr>
              <a:t> </a:t>
            </a:r>
            <a:r>
              <a:rPr lang="en-US" altLang="en-US" sz="1800" dirty="0" err="1">
                <a:solidFill>
                  <a:srgbClr val="0A0A0A"/>
                </a:solidFill>
              </a:rPr>
              <a:t>Komite</a:t>
            </a:r>
            <a:r>
              <a:rPr lang="en-US" altLang="en-US" sz="1800" dirty="0">
                <a:solidFill>
                  <a:srgbClr val="0A0A0A"/>
                </a:solidFill>
              </a:rPr>
              <a:t> Anti Dumping Indonesia (KADI)) </a:t>
            </a:r>
            <a:r>
              <a:rPr lang="en-US" altLang="en-US" sz="1800" dirty="0" err="1">
                <a:solidFill>
                  <a:srgbClr val="0A0A0A"/>
                </a:solidFill>
              </a:rPr>
              <a:t>melakukan</a:t>
            </a:r>
            <a:endParaRPr lang="en-US" altLang="en-US" sz="1800" dirty="0">
              <a:solidFill>
                <a:srgbClr val="0A0A0A"/>
              </a:solidFill>
            </a:endParaRPr>
          </a:p>
          <a:p>
            <a:pPr marL="0" lvl="0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800" dirty="0">
                <a:solidFill>
                  <a:srgbClr val="0A0A0A"/>
                </a:solidFill>
              </a:rPr>
              <a:t>   </a:t>
            </a:r>
            <a:r>
              <a:rPr lang="en-US" altLang="en-US" sz="1800" dirty="0" err="1">
                <a:solidFill>
                  <a:srgbClr val="0A0A0A"/>
                </a:solidFill>
              </a:rPr>
              <a:t>penyelidikan</a:t>
            </a:r>
            <a:r>
              <a:rPr lang="en-US" altLang="en-US" sz="1800" dirty="0">
                <a:solidFill>
                  <a:srgbClr val="0A0A0A"/>
                </a:solidFill>
              </a:rPr>
              <a:t> </a:t>
            </a:r>
            <a:r>
              <a:rPr lang="en-US" altLang="en-US" sz="1800" dirty="0" err="1">
                <a:solidFill>
                  <a:srgbClr val="0A0A0A"/>
                </a:solidFill>
              </a:rPr>
              <a:t>untuk</a:t>
            </a:r>
            <a:r>
              <a:rPr lang="en-US" altLang="en-US" sz="1800" dirty="0">
                <a:solidFill>
                  <a:srgbClr val="0A0A0A"/>
                </a:solidFill>
              </a:rPr>
              <a:t> </a:t>
            </a:r>
            <a:r>
              <a:rPr lang="en-US" altLang="en-US" sz="1800" dirty="0" err="1">
                <a:solidFill>
                  <a:srgbClr val="0A0A0A"/>
                </a:solidFill>
              </a:rPr>
              <a:t>membuktikan</a:t>
            </a:r>
            <a:r>
              <a:rPr lang="en-US" altLang="en-US" sz="1800" dirty="0">
                <a:solidFill>
                  <a:srgbClr val="0A0A0A"/>
                </a:solidFill>
              </a:rPr>
              <a:t> </a:t>
            </a:r>
            <a:r>
              <a:rPr lang="en-US" altLang="en-US" sz="1800" dirty="0" err="1">
                <a:solidFill>
                  <a:srgbClr val="0A0A0A"/>
                </a:solidFill>
              </a:rPr>
              <a:t>apakah</a:t>
            </a:r>
            <a:r>
              <a:rPr lang="en-US" altLang="en-US" sz="1800" dirty="0">
                <a:solidFill>
                  <a:srgbClr val="0A0A0A"/>
                </a:solidFill>
              </a:rPr>
              <a:t> </a:t>
            </a:r>
            <a:r>
              <a:rPr lang="en-US" altLang="en-US" sz="1800" dirty="0" err="1">
                <a:solidFill>
                  <a:srgbClr val="0A0A0A"/>
                </a:solidFill>
              </a:rPr>
              <a:t>benar</a:t>
            </a:r>
            <a:r>
              <a:rPr lang="en-US" altLang="en-US" sz="1800" dirty="0">
                <a:solidFill>
                  <a:srgbClr val="0A0A0A"/>
                </a:solidFill>
              </a:rPr>
              <a:t> </a:t>
            </a:r>
            <a:r>
              <a:rPr lang="en-US" altLang="en-US" sz="1800" dirty="0" err="1">
                <a:solidFill>
                  <a:srgbClr val="0A0A0A"/>
                </a:solidFill>
              </a:rPr>
              <a:t>terjadi</a:t>
            </a:r>
            <a:r>
              <a:rPr lang="en-US" altLang="en-US" sz="1800" dirty="0">
                <a:solidFill>
                  <a:srgbClr val="0A0A0A"/>
                </a:solidFill>
              </a:rPr>
              <a:t> </a:t>
            </a:r>
            <a:r>
              <a:rPr lang="en-US" altLang="en-US" sz="1800" dirty="0" err="1">
                <a:solidFill>
                  <a:srgbClr val="0A0A0A"/>
                </a:solidFill>
              </a:rPr>
              <a:t>praktik</a:t>
            </a:r>
            <a:r>
              <a:rPr lang="en-US" altLang="en-US" sz="1800" dirty="0">
                <a:solidFill>
                  <a:srgbClr val="0A0A0A"/>
                </a:solidFill>
              </a:rPr>
              <a:t> dumping.</a:t>
            </a:r>
          </a:p>
          <a:p>
            <a:pPr marL="0" lvl="0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AutoNum type="arabicPeriod" startAt="2"/>
            </a:pPr>
            <a:r>
              <a:rPr lang="en-US" altLang="en-US" sz="1800" b="1" dirty="0" err="1">
                <a:solidFill>
                  <a:srgbClr val="0A0A0A"/>
                </a:solidFill>
              </a:rPr>
              <a:t>Pembuktian</a:t>
            </a:r>
            <a:r>
              <a:rPr lang="en-US" altLang="en-US" sz="1800" b="1" dirty="0">
                <a:solidFill>
                  <a:srgbClr val="0A0A0A"/>
                </a:solidFill>
              </a:rPr>
              <a:t> </a:t>
            </a:r>
            <a:r>
              <a:rPr lang="en-US" altLang="en-US" sz="1800" b="1" dirty="0" err="1">
                <a:solidFill>
                  <a:srgbClr val="0A0A0A"/>
                </a:solidFill>
              </a:rPr>
              <a:t>Kerugian</a:t>
            </a:r>
            <a:r>
              <a:rPr lang="en-US" altLang="en-US" sz="1800" b="1" dirty="0">
                <a:solidFill>
                  <a:srgbClr val="0A0A0A"/>
                </a:solidFill>
              </a:rPr>
              <a:t>:</a:t>
            </a:r>
            <a:r>
              <a:rPr lang="en-US" altLang="en-US" sz="1800" dirty="0">
                <a:solidFill>
                  <a:srgbClr val="0A0A0A"/>
                </a:solidFill>
              </a:rPr>
              <a:t> Harus </a:t>
            </a:r>
            <a:r>
              <a:rPr lang="en-US" altLang="en-US" sz="1800" dirty="0" err="1">
                <a:solidFill>
                  <a:srgbClr val="0A0A0A"/>
                </a:solidFill>
              </a:rPr>
              <a:t>ada</a:t>
            </a:r>
            <a:r>
              <a:rPr lang="en-US" altLang="en-US" sz="1800" dirty="0">
                <a:solidFill>
                  <a:srgbClr val="0A0A0A"/>
                </a:solidFill>
              </a:rPr>
              <a:t> </a:t>
            </a:r>
            <a:r>
              <a:rPr lang="en-US" altLang="en-US" sz="1800" dirty="0" err="1">
                <a:solidFill>
                  <a:srgbClr val="0A0A0A"/>
                </a:solidFill>
              </a:rPr>
              <a:t>bukti</a:t>
            </a:r>
            <a:r>
              <a:rPr lang="en-US" altLang="en-US" sz="1800" dirty="0">
                <a:solidFill>
                  <a:srgbClr val="0A0A0A"/>
                </a:solidFill>
              </a:rPr>
              <a:t> </a:t>
            </a:r>
            <a:r>
              <a:rPr lang="en-US" altLang="en-US" sz="1800" dirty="0" err="1">
                <a:solidFill>
                  <a:srgbClr val="0A0A0A"/>
                </a:solidFill>
              </a:rPr>
              <a:t>bahwa</a:t>
            </a:r>
            <a:r>
              <a:rPr lang="en-US" altLang="en-US" sz="1800" dirty="0">
                <a:solidFill>
                  <a:srgbClr val="0A0A0A"/>
                </a:solidFill>
              </a:rPr>
              <a:t> </a:t>
            </a:r>
            <a:r>
              <a:rPr lang="en-US" altLang="en-US" sz="1800" dirty="0" err="1">
                <a:solidFill>
                  <a:srgbClr val="0A0A0A"/>
                </a:solidFill>
              </a:rPr>
              <a:t>barang</a:t>
            </a:r>
            <a:r>
              <a:rPr lang="en-US" altLang="en-US" sz="1800" dirty="0">
                <a:solidFill>
                  <a:srgbClr val="0A0A0A"/>
                </a:solidFill>
              </a:rPr>
              <a:t> </a:t>
            </a:r>
            <a:r>
              <a:rPr lang="en-US" altLang="en-US" sz="1800" dirty="0" err="1">
                <a:solidFill>
                  <a:srgbClr val="0A0A0A"/>
                </a:solidFill>
              </a:rPr>
              <a:t>impor</a:t>
            </a:r>
            <a:r>
              <a:rPr lang="en-US" altLang="en-US" sz="1800" dirty="0">
                <a:solidFill>
                  <a:srgbClr val="0A0A0A"/>
                </a:solidFill>
              </a:rPr>
              <a:t> </a:t>
            </a:r>
            <a:r>
              <a:rPr lang="en-US" altLang="en-US" sz="1800" dirty="0" err="1">
                <a:solidFill>
                  <a:srgbClr val="0A0A0A"/>
                </a:solidFill>
              </a:rPr>
              <a:t>murah</a:t>
            </a:r>
            <a:r>
              <a:rPr lang="en-US" altLang="en-US" sz="1800" dirty="0">
                <a:solidFill>
                  <a:srgbClr val="0A0A0A"/>
                </a:solidFill>
              </a:rPr>
              <a:t> </a:t>
            </a:r>
            <a:r>
              <a:rPr lang="en-US" altLang="en-US" sz="1800" dirty="0" err="1">
                <a:solidFill>
                  <a:srgbClr val="0A0A0A"/>
                </a:solidFill>
              </a:rPr>
              <a:t>tersebut</a:t>
            </a:r>
            <a:r>
              <a:rPr lang="en-US" altLang="en-US" sz="1800" dirty="0">
                <a:solidFill>
                  <a:srgbClr val="0A0A0A"/>
                </a:solidFill>
              </a:rPr>
              <a:t> </a:t>
            </a:r>
            <a:r>
              <a:rPr lang="en-US" altLang="en-US" sz="1800" dirty="0" err="1">
                <a:solidFill>
                  <a:srgbClr val="0A0A0A"/>
                </a:solidFill>
              </a:rPr>
              <a:t>menyebabkan</a:t>
            </a:r>
            <a:r>
              <a:rPr lang="en-US" altLang="en-US" sz="1800" dirty="0">
                <a:solidFill>
                  <a:srgbClr val="0A0A0A"/>
                </a:solidFill>
              </a:rPr>
              <a:t> </a:t>
            </a:r>
            <a:r>
              <a:rPr lang="en-US" altLang="en-US" sz="1800" dirty="0" err="1">
                <a:solidFill>
                  <a:srgbClr val="0A0A0A"/>
                </a:solidFill>
              </a:rPr>
              <a:t>kerugian</a:t>
            </a:r>
            <a:r>
              <a:rPr lang="en-US" altLang="en-US" sz="1800" dirty="0">
                <a:solidFill>
                  <a:srgbClr val="0A0A0A"/>
                </a:solidFill>
              </a:rPr>
              <a:t> material</a:t>
            </a:r>
          </a:p>
          <a:p>
            <a:pPr marL="0" lvl="0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800" dirty="0">
                <a:solidFill>
                  <a:srgbClr val="0A0A0A"/>
                </a:solidFill>
              </a:rPr>
              <a:t>   </a:t>
            </a:r>
            <a:r>
              <a:rPr lang="en-US" altLang="en-US" sz="1800" dirty="0" err="1">
                <a:solidFill>
                  <a:srgbClr val="0A0A0A"/>
                </a:solidFill>
              </a:rPr>
              <a:t>bagi</a:t>
            </a:r>
            <a:r>
              <a:rPr lang="en-US" altLang="en-US" sz="1800" dirty="0">
                <a:solidFill>
                  <a:srgbClr val="0A0A0A"/>
                </a:solidFill>
              </a:rPr>
              <a:t> </a:t>
            </a:r>
            <a:r>
              <a:rPr lang="en-US" altLang="en-US" sz="1800" dirty="0" err="1">
                <a:solidFill>
                  <a:srgbClr val="0A0A0A"/>
                </a:solidFill>
              </a:rPr>
              <a:t>produsen</a:t>
            </a:r>
            <a:r>
              <a:rPr lang="en-US" altLang="en-US" sz="1800" dirty="0">
                <a:solidFill>
                  <a:srgbClr val="0A0A0A"/>
                </a:solidFill>
              </a:rPr>
              <a:t> </a:t>
            </a:r>
            <a:r>
              <a:rPr lang="en-US" altLang="en-US" sz="1800" dirty="0" err="1">
                <a:solidFill>
                  <a:srgbClr val="0A0A0A"/>
                </a:solidFill>
              </a:rPr>
              <a:t>lokal</a:t>
            </a:r>
            <a:r>
              <a:rPr lang="en-US" altLang="en-US" sz="1800" dirty="0">
                <a:solidFill>
                  <a:srgbClr val="0A0A0A"/>
                </a:solidFill>
              </a:rPr>
              <a:t> yang </a:t>
            </a:r>
            <a:r>
              <a:rPr lang="en-US" altLang="en-US" sz="1800" dirty="0" err="1">
                <a:solidFill>
                  <a:srgbClr val="0A0A0A"/>
                </a:solidFill>
              </a:rPr>
              <a:t>memproduksi</a:t>
            </a:r>
            <a:r>
              <a:rPr lang="en-US" altLang="en-US" sz="1800" dirty="0">
                <a:solidFill>
                  <a:srgbClr val="0A0A0A"/>
                </a:solidFill>
              </a:rPr>
              <a:t> </a:t>
            </a:r>
            <a:r>
              <a:rPr lang="en-US" altLang="en-US" sz="1800" dirty="0" err="1">
                <a:solidFill>
                  <a:srgbClr val="0A0A0A"/>
                </a:solidFill>
              </a:rPr>
              <a:t>barang</a:t>
            </a:r>
            <a:r>
              <a:rPr lang="en-US" altLang="en-US" sz="1800" dirty="0">
                <a:solidFill>
                  <a:srgbClr val="0A0A0A"/>
                </a:solidFill>
              </a:rPr>
              <a:t> </a:t>
            </a:r>
            <a:r>
              <a:rPr lang="en-US" altLang="en-US" sz="1800" dirty="0" err="1">
                <a:solidFill>
                  <a:srgbClr val="0A0A0A"/>
                </a:solidFill>
              </a:rPr>
              <a:t>sejenis</a:t>
            </a:r>
            <a:r>
              <a:rPr lang="en-US" altLang="en-US" sz="1800" dirty="0">
                <a:solidFill>
                  <a:srgbClr val="0A0A0A"/>
                </a:solidFill>
              </a:rPr>
              <a:t>.</a:t>
            </a:r>
          </a:p>
          <a:p>
            <a:pPr marL="0" lvl="0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AutoNum type="arabicPeriod" startAt="3"/>
            </a:pPr>
            <a:r>
              <a:rPr lang="en-US" altLang="en-US" sz="1800" b="1" dirty="0" err="1">
                <a:solidFill>
                  <a:srgbClr val="0A0A0A"/>
                </a:solidFill>
              </a:rPr>
              <a:t>Pengenaan</a:t>
            </a:r>
            <a:r>
              <a:rPr lang="en-US" altLang="en-US" sz="1800" b="1" dirty="0">
                <a:solidFill>
                  <a:srgbClr val="0A0A0A"/>
                </a:solidFill>
              </a:rPr>
              <a:t> BMAD:</a:t>
            </a:r>
            <a:r>
              <a:rPr lang="en-US" altLang="en-US" sz="1800" dirty="0">
                <a:solidFill>
                  <a:srgbClr val="0A0A0A"/>
                </a:solidFill>
              </a:rPr>
              <a:t> Jika </a:t>
            </a:r>
            <a:r>
              <a:rPr lang="en-US" altLang="en-US" sz="1800" dirty="0" err="1">
                <a:solidFill>
                  <a:srgbClr val="0A0A0A"/>
                </a:solidFill>
              </a:rPr>
              <a:t>terbukti</a:t>
            </a:r>
            <a:r>
              <a:rPr lang="en-US" altLang="en-US" sz="1800" dirty="0">
                <a:solidFill>
                  <a:srgbClr val="0A0A0A"/>
                </a:solidFill>
              </a:rPr>
              <a:t>, </a:t>
            </a:r>
            <a:r>
              <a:rPr lang="en-US" altLang="en-US" sz="1800" dirty="0" err="1">
                <a:solidFill>
                  <a:srgbClr val="0A0A0A"/>
                </a:solidFill>
              </a:rPr>
              <a:t>pemerintah</a:t>
            </a:r>
            <a:r>
              <a:rPr lang="en-US" altLang="en-US" sz="1800" dirty="0">
                <a:solidFill>
                  <a:srgbClr val="0A0A0A"/>
                </a:solidFill>
              </a:rPr>
              <a:t> </a:t>
            </a:r>
            <a:r>
              <a:rPr lang="en-US" altLang="en-US" sz="1800" dirty="0" err="1">
                <a:solidFill>
                  <a:srgbClr val="0A0A0A"/>
                </a:solidFill>
              </a:rPr>
              <a:t>mengenakan</a:t>
            </a:r>
            <a:r>
              <a:rPr lang="en-US" altLang="en-US" sz="1800" dirty="0">
                <a:solidFill>
                  <a:srgbClr val="0A0A0A"/>
                </a:solidFill>
              </a:rPr>
              <a:t> </a:t>
            </a:r>
            <a:r>
              <a:rPr lang="en-US" altLang="en-US" sz="1800" b="1" dirty="0">
                <a:solidFill>
                  <a:srgbClr val="0A0A0A"/>
                </a:solidFill>
              </a:rPr>
              <a:t>Bea Masuk Anti-Dumping (BMAD)</a:t>
            </a:r>
            <a:r>
              <a:rPr lang="en-US" altLang="en-US" sz="1800" dirty="0">
                <a:solidFill>
                  <a:srgbClr val="0A0A0A"/>
                </a:solidFill>
              </a:rPr>
              <a:t> </a:t>
            </a:r>
            <a:r>
              <a:rPr lang="en-US" altLang="en-US" sz="1800" dirty="0" err="1">
                <a:solidFill>
                  <a:srgbClr val="0A0A0A"/>
                </a:solidFill>
              </a:rPr>
              <a:t>sebagai</a:t>
            </a:r>
            <a:endParaRPr lang="en-US" altLang="en-US" sz="1800" dirty="0">
              <a:solidFill>
                <a:srgbClr val="0A0A0A"/>
              </a:solidFill>
            </a:endParaRPr>
          </a:p>
          <a:p>
            <a:pPr marL="0" lvl="0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800" dirty="0">
                <a:solidFill>
                  <a:srgbClr val="0A0A0A"/>
                </a:solidFill>
              </a:rPr>
              <a:t>    </a:t>
            </a:r>
            <a:r>
              <a:rPr lang="en-US" altLang="en-US" sz="1800" dirty="0" err="1">
                <a:solidFill>
                  <a:srgbClr val="0A0A0A"/>
                </a:solidFill>
              </a:rPr>
              <a:t>tambahan</a:t>
            </a:r>
            <a:r>
              <a:rPr lang="en-US" altLang="en-US" sz="1800" dirty="0">
                <a:solidFill>
                  <a:srgbClr val="0A0A0A"/>
                </a:solidFill>
              </a:rPr>
              <a:t> </a:t>
            </a:r>
            <a:r>
              <a:rPr lang="en-US" altLang="en-US" sz="1800" dirty="0" err="1">
                <a:solidFill>
                  <a:srgbClr val="0A0A0A"/>
                </a:solidFill>
              </a:rPr>
              <a:t>dari</a:t>
            </a:r>
            <a:r>
              <a:rPr lang="en-US" altLang="en-US" sz="1800" dirty="0">
                <a:solidFill>
                  <a:srgbClr val="0A0A0A"/>
                </a:solidFill>
              </a:rPr>
              <a:t> </a:t>
            </a:r>
            <a:r>
              <a:rPr lang="en-US" altLang="en-US" sz="1800" dirty="0" err="1">
                <a:solidFill>
                  <a:srgbClr val="0A0A0A"/>
                </a:solidFill>
              </a:rPr>
              <a:t>bea</a:t>
            </a:r>
            <a:r>
              <a:rPr lang="en-US" altLang="en-US" sz="1800" dirty="0">
                <a:solidFill>
                  <a:srgbClr val="0A0A0A"/>
                </a:solidFill>
              </a:rPr>
              <a:t> </a:t>
            </a:r>
            <a:r>
              <a:rPr lang="en-US" altLang="en-US" sz="1800" dirty="0" err="1">
                <a:solidFill>
                  <a:srgbClr val="0A0A0A"/>
                </a:solidFill>
              </a:rPr>
              <a:t>masuk</a:t>
            </a:r>
            <a:r>
              <a:rPr lang="en-US" altLang="en-US" sz="1800" dirty="0">
                <a:solidFill>
                  <a:srgbClr val="0A0A0A"/>
                </a:solidFill>
              </a:rPr>
              <a:t> </a:t>
            </a:r>
            <a:r>
              <a:rPr lang="en-US" altLang="en-US" sz="1800" dirty="0" err="1">
                <a:solidFill>
                  <a:srgbClr val="0A0A0A"/>
                </a:solidFill>
              </a:rPr>
              <a:t>reguler</a:t>
            </a:r>
            <a:r>
              <a:rPr lang="en-US" altLang="en-US" sz="1800" dirty="0">
                <a:solidFill>
                  <a:srgbClr val="0A0A0A"/>
                </a:solidFill>
              </a:rPr>
              <a:t> </a:t>
            </a:r>
            <a:r>
              <a:rPr lang="en-US" altLang="en-US" sz="1800" dirty="0" err="1">
                <a:solidFill>
                  <a:srgbClr val="0A0A0A"/>
                </a:solidFill>
              </a:rPr>
              <a:t>untuk</a:t>
            </a:r>
            <a:r>
              <a:rPr lang="en-US" altLang="en-US" sz="1800" dirty="0">
                <a:solidFill>
                  <a:srgbClr val="0A0A0A"/>
                </a:solidFill>
              </a:rPr>
              <a:t> </a:t>
            </a:r>
            <a:r>
              <a:rPr lang="en-US" altLang="en-US" sz="1800" dirty="0" err="1">
                <a:solidFill>
                  <a:srgbClr val="0A0A0A"/>
                </a:solidFill>
              </a:rPr>
              <a:t>menyeimbangkan</a:t>
            </a:r>
            <a:r>
              <a:rPr lang="en-US" altLang="en-US" sz="1800" dirty="0">
                <a:solidFill>
                  <a:srgbClr val="0A0A0A"/>
                </a:solidFill>
              </a:rPr>
              <a:t> </a:t>
            </a:r>
            <a:r>
              <a:rPr lang="en-US" altLang="en-US" sz="1800" dirty="0" err="1">
                <a:solidFill>
                  <a:srgbClr val="0A0A0A"/>
                </a:solidFill>
              </a:rPr>
              <a:t>harga</a:t>
            </a:r>
            <a:endParaRPr lang="en-US" altLang="en-US" sz="1800" dirty="0">
              <a:solidFill>
                <a:srgbClr val="0A0A0A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434B99-AEE0-ECD4-358E-7537C62B5B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1217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3521E-1A76-D905-E712-157671445C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97877"/>
            <a:ext cx="10515600" cy="557908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b="1" dirty="0" err="1"/>
              <a:t>Berikut</a:t>
            </a:r>
            <a:r>
              <a:rPr lang="en-US" b="1" dirty="0"/>
              <a:t> </a:t>
            </a:r>
            <a:r>
              <a:rPr lang="en-US" b="1" dirty="0" err="1"/>
              <a:t>beberapa</a:t>
            </a:r>
            <a:r>
              <a:rPr lang="en-US" b="1" dirty="0"/>
              <a:t> </a:t>
            </a:r>
            <a:r>
              <a:rPr lang="en-US" b="1" dirty="0" err="1"/>
              <a:t>contoh</a:t>
            </a:r>
            <a:r>
              <a:rPr lang="en-US" b="1" dirty="0"/>
              <a:t> </a:t>
            </a:r>
            <a:r>
              <a:rPr lang="en-US" b="1" dirty="0" err="1"/>
              <a:t>kasus</a:t>
            </a:r>
            <a:r>
              <a:rPr lang="en-US" b="1" dirty="0"/>
              <a:t> anti-dumping </a:t>
            </a:r>
            <a:r>
              <a:rPr lang="en-US" b="1" dirty="0" err="1"/>
              <a:t>internasional</a:t>
            </a:r>
            <a:r>
              <a:rPr lang="en-US" b="1" dirty="0"/>
              <a:t>:</a:t>
            </a:r>
          </a:p>
          <a:p>
            <a:endParaRPr lang="en-US" dirty="0"/>
          </a:p>
          <a:p>
            <a:r>
              <a:rPr lang="en-US" dirty="0"/>
              <a:t>Uni </a:t>
            </a:r>
            <a:r>
              <a:rPr lang="en-US" dirty="0" err="1"/>
              <a:t>Eropa</a:t>
            </a:r>
            <a:r>
              <a:rPr lang="en-US" dirty="0"/>
              <a:t> vs Cina (Biodiesel): Uni </a:t>
            </a:r>
            <a:r>
              <a:rPr lang="en-US" dirty="0" err="1"/>
              <a:t>Eropa</a:t>
            </a:r>
            <a:r>
              <a:rPr lang="en-US" dirty="0"/>
              <a:t> </a:t>
            </a:r>
            <a:r>
              <a:rPr lang="en-US" dirty="0" err="1"/>
              <a:t>memberlakukan</a:t>
            </a:r>
            <a:r>
              <a:rPr lang="en-US" dirty="0"/>
              <a:t> </a:t>
            </a:r>
            <a:r>
              <a:rPr lang="en-US" dirty="0" err="1"/>
              <a:t>tarif</a:t>
            </a:r>
            <a:r>
              <a:rPr lang="en-US" dirty="0"/>
              <a:t> anti-dumping pada biodiesel Cina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ekspor</a:t>
            </a:r>
            <a:r>
              <a:rPr lang="en-US" dirty="0"/>
              <a:t> Cina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rendah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normal, </a:t>
            </a:r>
            <a:r>
              <a:rPr lang="en-US" dirty="0" err="1"/>
              <a:t>merugikan</a:t>
            </a:r>
            <a:r>
              <a:rPr lang="en-US" dirty="0"/>
              <a:t> </a:t>
            </a:r>
            <a:r>
              <a:rPr lang="en-US" dirty="0" err="1"/>
              <a:t>industri</a:t>
            </a:r>
            <a:r>
              <a:rPr lang="en-US" dirty="0"/>
              <a:t> biodiesel Uni </a:t>
            </a:r>
            <a:r>
              <a:rPr lang="en-US" dirty="0" err="1"/>
              <a:t>Eropa</a:t>
            </a:r>
            <a:r>
              <a:rPr lang="en-US" dirty="0"/>
              <a:t>.</a:t>
            </a:r>
          </a:p>
          <a:p>
            <a:r>
              <a:rPr lang="en-US" dirty="0"/>
              <a:t>Amerika </a:t>
            </a:r>
            <a:r>
              <a:rPr lang="en-US" dirty="0" err="1"/>
              <a:t>Serikat</a:t>
            </a:r>
            <a:r>
              <a:rPr lang="en-US" dirty="0"/>
              <a:t> vs Cina (Panel Surya): Amerika </a:t>
            </a:r>
            <a:r>
              <a:rPr lang="en-US" dirty="0" err="1"/>
              <a:t>Serikat</a:t>
            </a:r>
            <a:r>
              <a:rPr lang="en-US" dirty="0"/>
              <a:t> </a:t>
            </a:r>
            <a:r>
              <a:rPr lang="en-US" dirty="0" err="1"/>
              <a:t>memberlakukan</a:t>
            </a:r>
            <a:r>
              <a:rPr lang="en-US" dirty="0"/>
              <a:t> </a:t>
            </a:r>
            <a:r>
              <a:rPr lang="en-US" dirty="0" err="1"/>
              <a:t>tarif</a:t>
            </a:r>
            <a:r>
              <a:rPr lang="en-US" dirty="0"/>
              <a:t> anti-dumping pada panel </a:t>
            </a:r>
            <a:r>
              <a:rPr lang="en-US" dirty="0" err="1"/>
              <a:t>surya</a:t>
            </a:r>
            <a:r>
              <a:rPr lang="en-US" dirty="0"/>
              <a:t> Cina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ekspor</a:t>
            </a:r>
            <a:r>
              <a:rPr lang="en-US" dirty="0"/>
              <a:t> Cina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rendah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normal, </a:t>
            </a:r>
            <a:r>
              <a:rPr lang="en-US" dirty="0" err="1"/>
              <a:t>merugikan</a:t>
            </a:r>
            <a:r>
              <a:rPr lang="en-US" dirty="0"/>
              <a:t> </a:t>
            </a:r>
            <a:r>
              <a:rPr lang="en-US" dirty="0" err="1"/>
              <a:t>industri</a:t>
            </a:r>
            <a:r>
              <a:rPr lang="en-US" dirty="0"/>
              <a:t> panel </a:t>
            </a:r>
            <a:r>
              <a:rPr lang="en-US" dirty="0" err="1"/>
              <a:t>surya</a:t>
            </a:r>
            <a:r>
              <a:rPr lang="en-US" dirty="0"/>
              <a:t> AS.</a:t>
            </a:r>
          </a:p>
          <a:p>
            <a:r>
              <a:rPr lang="en-US" dirty="0"/>
              <a:t>India vs Uni </a:t>
            </a:r>
            <a:r>
              <a:rPr lang="en-US" dirty="0" err="1"/>
              <a:t>Eropa</a:t>
            </a:r>
            <a:r>
              <a:rPr lang="en-US" dirty="0"/>
              <a:t> (Farmasi): India </a:t>
            </a:r>
            <a:r>
              <a:rPr lang="en-US" dirty="0" err="1"/>
              <a:t>memberlakukan</a:t>
            </a:r>
            <a:r>
              <a:rPr lang="en-US" dirty="0"/>
              <a:t> </a:t>
            </a:r>
            <a:r>
              <a:rPr lang="en-US" dirty="0" err="1"/>
              <a:t>tarif</a:t>
            </a:r>
            <a:r>
              <a:rPr lang="en-US" dirty="0"/>
              <a:t> anti-dumping pada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farmasi</a:t>
            </a:r>
            <a:r>
              <a:rPr lang="en-US" dirty="0"/>
              <a:t> Uni </a:t>
            </a:r>
            <a:r>
              <a:rPr lang="en-US" dirty="0" err="1"/>
              <a:t>Eropa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ekspor</a:t>
            </a:r>
            <a:r>
              <a:rPr lang="en-US" dirty="0"/>
              <a:t> Uni </a:t>
            </a:r>
            <a:r>
              <a:rPr lang="en-US" dirty="0" err="1"/>
              <a:t>Eropa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rendah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normal, </a:t>
            </a:r>
            <a:r>
              <a:rPr lang="en-US" dirty="0" err="1"/>
              <a:t>merugikan</a:t>
            </a:r>
            <a:r>
              <a:rPr lang="en-US" dirty="0"/>
              <a:t> </a:t>
            </a:r>
            <a:r>
              <a:rPr lang="en-US" dirty="0" err="1"/>
              <a:t>industri</a:t>
            </a:r>
            <a:r>
              <a:rPr lang="en-US" dirty="0"/>
              <a:t> </a:t>
            </a:r>
            <a:r>
              <a:rPr lang="en-US" dirty="0" err="1"/>
              <a:t>farmasi</a:t>
            </a:r>
            <a:r>
              <a:rPr lang="en-US" dirty="0"/>
              <a:t> India.</a:t>
            </a:r>
          </a:p>
          <a:p>
            <a:r>
              <a:rPr lang="en-US" dirty="0"/>
              <a:t>Australia vs Cina (Besi dan Baja): Australia </a:t>
            </a:r>
            <a:r>
              <a:rPr lang="en-US" dirty="0" err="1"/>
              <a:t>memberlakukan</a:t>
            </a:r>
            <a:r>
              <a:rPr lang="en-US" dirty="0"/>
              <a:t> </a:t>
            </a:r>
            <a:r>
              <a:rPr lang="en-US" dirty="0" err="1"/>
              <a:t>tarif</a:t>
            </a:r>
            <a:r>
              <a:rPr lang="en-US" dirty="0"/>
              <a:t> anti-dumping pada </a:t>
            </a:r>
            <a:r>
              <a:rPr lang="en-US" dirty="0" err="1"/>
              <a:t>besi</a:t>
            </a:r>
            <a:r>
              <a:rPr lang="en-US" dirty="0"/>
              <a:t> dan baja Cina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ekspor</a:t>
            </a:r>
            <a:r>
              <a:rPr lang="en-US" dirty="0"/>
              <a:t> Cina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rendah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normal, </a:t>
            </a:r>
            <a:r>
              <a:rPr lang="en-US" dirty="0" err="1"/>
              <a:t>merugikan</a:t>
            </a:r>
            <a:r>
              <a:rPr lang="en-US" dirty="0"/>
              <a:t> </a:t>
            </a:r>
            <a:r>
              <a:rPr lang="en-US" dirty="0" err="1"/>
              <a:t>industri</a:t>
            </a:r>
            <a:r>
              <a:rPr lang="en-US" dirty="0"/>
              <a:t> </a:t>
            </a:r>
            <a:r>
              <a:rPr lang="en-US" dirty="0" err="1"/>
              <a:t>besi</a:t>
            </a:r>
            <a:r>
              <a:rPr lang="en-US" dirty="0"/>
              <a:t> dan baja Australia.</a:t>
            </a:r>
          </a:p>
          <a:p>
            <a:r>
              <a:rPr lang="en-US" dirty="0"/>
              <a:t>Kanada vs Amerika </a:t>
            </a:r>
            <a:r>
              <a:rPr lang="en-US" dirty="0" err="1"/>
              <a:t>Serikat</a:t>
            </a:r>
            <a:r>
              <a:rPr lang="en-US" dirty="0"/>
              <a:t> (Kayu Lapis): Kanada </a:t>
            </a:r>
            <a:r>
              <a:rPr lang="en-US" dirty="0" err="1"/>
              <a:t>memberlakukan</a:t>
            </a:r>
            <a:r>
              <a:rPr lang="en-US" dirty="0"/>
              <a:t> </a:t>
            </a:r>
            <a:r>
              <a:rPr lang="en-US" dirty="0" err="1"/>
              <a:t>tarif</a:t>
            </a:r>
            <a:r>
              <a:rPr lang="en-US" dirty="0"/>
              <a:t> anti-dumping pada </a:t>
            </a:r>
            <a:r>
              <a:rPr lang="en-US" dirty="0" err="1"/>
              <a:t>kayu</a:t>
            </a:r>
            <a:r>
              <a:rPr lang="en-US" dirty="0"/>
              <a:t> lapis AS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ekspor</a:t>
            </a:r>
            <a:r>
              <a:rPr lang="en-US" dirty="0"/>
              <a:t> AS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rendah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normal, </a:t>
            </a:r>
            <a:r>
              <a:rPr lang="en-US" dirty="0" err="1"/>
              <a:t>merugikan</a:t>
            </a:r>
            <a:r>
              <a:rPr lang="en-US" dirty="0"/>
              <a:t> </a:t>
            </a:r>
            <a:r>
              <a:rPr lang="en-US" dirty="0" err="1"/>
              <a:t>industri</a:t>
            </a:r>
            <a:r>
              <a:rPr lang="en-US" dirty="0"/>
              <a:t> </a:t>
            </a:r>
            <a:r>
              <a:rPr lang="en-US" dirty="0" err="1"/>
              <a:t>kayu</a:t>
            </a:r>
            <a:r>
              <a:rPr lang="en-US" dirty="0"/>
              <a:t> lapis Kanada.</a:t>
            </a:r>
          </a:p>
          <a:p>
            <a:r>
              <a:rPr lang="en-ID" dirty="0"/>
              <a:t>Indonesia vs India (Ubin </a:t>
            </a:r>
            <a:r>
              <a:rPr lang="en-ID" dirty="0" err="1"/>
              <a:t>Keramik</a:t>
            </a:r>
            <a:r>
              <a:rPr lang="en-ID" dirty="0"/>
              <a:t>)*: Indonesia </a:t>
            </a:r>
            <a:r>
              <a:rPr lang="en-ID" dirty="0" err="1"/>
              <a:t>memberlakukan</a:t>
            </a:r>
            <a:r>
              <a:rPr lang="en-ID" dirty="0"/>
              <a:t> </a:t>
            </a:r>
            <a:r>
              <a:rPr lang="en-ID" dirty="0" err="1"/>
              <a:t>bea</a:t>
            </a:r>
            <a:r>
              <a:rPr lang="en-ID" dirty="0"/>
              <a:t> </a:t>
            </a:r>
            <a:r>
              <a:rPr lang="en-ID" dirty="0" err="1"/>
              <a:t>masuk</a:t>
            </a:r>
            <a:r>
              <a:rPr lang="en-ID" dirty="0"/>
              <a:t> anti-dumping </a:t>
            </a:r>
            <a:r>
              <a:rPr lang="en-ID" dirty="0" err="1"/>
              <a:t>terhadap</a:t>
            </a:r>
            <a:r>
              <a:rPr lang="en-ID" dirty="0"/>
              <a:t> </a:t>
            </a:r>
            <a:r>
              <a:rPr lang="en-ID" dirty="0" err="1"/>
              <a:t>ubin</a:t>
            </a:r>
            <a:r>
              <a:rPr lang="en-ID" dirty="0"/>
              <a:t> </a:t>
            </a:r>
            <a:r>
              <a:rPr lang="en-ID" dirty="0" err="1"/>
              <a:t>keramik</a:t>
            </a:r>
            <a:r>
              <a:rPr lang="en-ID" dirty="0"/>
              <a:t> India </a:t>
            </a:r>
            <a:r>
              <a:rPr lang="en-ID" dirty="0" err="1"/>
              <a:t>karena</a:t>
            </a:r>
            <a:r>
              <a:rPr lang="en-ID" dirty="0"/>
              <a:t> </a:t>
            </a:r>
            <a:r>
              <a:rPr lang="en-ID" dirty="0" err="1"/>
              <a:t>harga</a:t>
            </a:r>
            <a:r>
              <a:rPr lang="en-ID" dirty="0"/>
              <a:t> </a:t>
            </a:r>
            <a:r>
              <a:rPr lang="en-ID" dirty="0" err="1"/>
              <a:t>ekspor</a:t>
            </a:r>
            <a:r>
              <a:rPr lang="en-ID" dirty="0"/>
              <a:t> India yang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rendah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harga</a:t>
            </a:r>
            <a:r>
              <a:rPr lang="en-ID" dirty="0"/>
              <a:t> normal, </a:t>
            </a:r>
            <a:r>
              <a:rPr lang="en-ID" dirty="0" err="1"/>
              <a:t>merugikan</a:t>
            </a:r>
            <a:r>
              <a:rPr lang="en-ID" dirty="0"/>
              <a:t> </a:t>
            </a:r>
            <a:r>
              <a:rPr lang="en-ID" dirty="0" err="1"/>
              <a:t>industri</a:t>
            </a:r>
            <a:r>
              <a:rPr lang="en-ID" dirty="0"/>
              <a:t> </a:t>
            </a:r>
            <a:r>
              <a:rPr lang="en-ID" dirty="0" err="1"/>
              <a:t>ubin</a:t>
            </a:r>
            <a:r>
              <a:rPr lang="en-ID" dirty="0"/>
              <a:t> </a:t>
            </a:r>
            <a:r>
              <a:rPr lang="en-ID" dirty="0" err="1"/>
              <a:t>keramik</a:t>
            </a:r>
            <a:r>
              <a:rPr lang="en-ID" dirty="0"/>
              <a:t> Indonesia.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EB0423-DE62-7BD6-F175-4CC25C530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280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EA8A33-CAA9-1BCB-F18F-55B31841B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6512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b="1" dirty="0" err="1">
                <a:latin typeface="+mn-lt"/>
              </a:rPr>
              <a:t>Subsidi</a:t>
            </a:r>
            <a:endParaRPr lang="en-US" sz="4000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8C8DE0-BC0B-B9DA-B414-F9F58BFE49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922" y="1020417"/>
            <a:ext cx="10515600" cy="5194853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7200" b="1" dirty="0" err="1"/>
              <a:t>Definisi</a:t>
            </a:r>
            <a:r>
              <a:rPr lang="en-US" sz="7200" b="1" dirty="0"/>
              <a:t> </a:t>
            </a:r>
            <a:r>
              <a:rPr lang="en-US" sz="7200" b="1" dirty="0" err="1"/>
              <a:t>Subsidi</a:t>
            </a:r>
            <a:endParaRPr lang="en-US" sz="7200" b="1" dirty="0"/>
          </a:p>
          <a:p>
            <a:pPr marL="0" indent="0">
              <a:buNone/>
            </a:pPr>
            <a:r>
              <a:rPr lang="en-US" sz="7200" dirty="0" err="1"/>
              <a:t>Subsidi</a:t>
            </a:r>
            <a:r>
              <a:rPr lang="en-US" sz="7200" dirty="0"/>
              <a:t> </a:t>
            </a:r>
            <a:r>
              <a:rPr lang="en-US" sz="7200" dirty="0" err="1"/>
              <a:t>adalah</a:t>
            </a:r>
            <a:r>
              <a:rPr lang="en-US" sz="7200" dirty="0"/>
              <a:t> </a:t>
            </a:r>
            <a:r>
              <a:rPr lang="en-US" sz="7200" dirty="0" err="1"/>
              <a:t>bantuan</a:t>
            </a:r>
            <a:r>
              <a:rPr lang="en-US" sz="7200" dirty="0"/>
              <a:t> </a:t>
            </a:r>
            <a:r>
              <a:rPr lang="en-US" sz="7200" dirty="0" err="1"/>
              <a:t>keuangan</a:t>
            </a:r>
            <a:r>
              <a:rPr lang="en-US" sz="7200" dirty="0"/>
              <a:t> yang </a:t>
            </a:r>
            <a:r>
              <a:rPr lang="en-US" sz="7200" dirty="0" err="1"/>
              <a:t>diberikan</a:t>
            </a:r>
            <a:r>
              <a:rPr lang="en-US" sz="7200" dirty="0"/>
              <a:t> oleh </a:t>
            </a:r>
            <a:r>
              <a:rPr lang="en-US" sz="7200" dirty="0" err="1"/>
              <a:t>pemerintah</a:t>
            </a:r>
            <a:r>
              <a:rPr lang="en-US" sz="7200" dirty="0"/>
              <a:t> </a:t>
            </a:r>
            <a:r>
              <a:rPr lang="en-US" sz="7200" dirty="0" err="1"/>
              <a:t>kepada</a:t>
            </a:r>
            <a:r>
              <a:rPr lang="en-US" sz="7200" dirty="0"/>
              <a:t> </a:t>
            </a:r>
            <a:r>
              <a:rPr lang="en-US" sz="7200" dirty="0" err="1"/>
              <a:t>industri</a:t>
            </a:r>
            <a:r>
              <a:rPr lang="en-US" sz="7200" dirty="0"/>
              <a:t> </a:t>
            </a:r>
            <a:r>
              <a:rPr lang="en-US" sz="7200" dirty="0" err="1"/>
              <a:t>atau</a:t>
            </a:r>
            <a:r>
              <a:rPr lang="en-US" sz="7200" dirty="0"/>
              <a:t> </a:t>
            </a:r>
            <a:r>
              <a:rPr lang="en-US" sz="7200" dirty="0" err="1"/>
              <a:t>perusahaan</a:t>
            </a:r>
            <a:r>
              <a:rPr lang="en-US" sz="7200" dirty="0"/>
              <a:t> </a:t>
            </a:r>
            <a:r>
              <a:rPr lang="en-US" sz="7200" dirty="0" err="1"/>
              <a:t>untuk</a:t>
            </a:r>
            <a:endParaRPr lang="en-US" sz="7200" dirty="0"/>
          </a:p>
          <a:p>
            <a:pPr marL="0" indent="0">
              <a:buNone/>
            </a:pPr>
            <a:r>
              <a:rPr lang="en-US" sz="7200" dirty="0" err="1"/>
              <a:t>meningkatkan</a:t>
            </a:r>
            <a:r>
              <a:rPr lang="en-US" sz="7200" dirty="0"/>
              <a:t> </a:t>
            </a:r>
            <a:r>
              <a:rPr lang="en-US" sz="7200" dirty="0" err="1"/>
              <a:t>daya</a:t>
            </a:r>
            <a:r>
              <a:rPr lang="en-US" sz="7200" dirty="0"/>
              <a:t> </a:t>
            </a:r>
            <a:r>
              <a:rPr lang="en-US" sz="7200" dirty="0" err="1"/>
              <a:t>saingnya</a:t>
            </a:r>
            <a:r>
              <a:rPr lang="en-US" sz="7200" dirty="0"/>
              <a:t> di pasar </a:t>
            </a:r>
            <a:r>
              <a:rPr lang="en-US" sz="7200" dirty="0" err="1"/>
              <a:t>internasional</a:t>
            </a:r>
            <a:r>
              <a:rPr lang="en-US" sz="7200" dirty="0"/>
              <a:t>. </a:t>
            </a:r>
            <a:r>
              <a:rPr lang="en-US" sz="7200" dirty="0" err="1"/>
              <a:t>Subsidi</a:t>
            </a:r>
            <a:r>
              <a:rPr lang="en-US" sz="7200" dirty="0"/>
              <a:t> </a:t>
            </a:r>
            <a:r>
              <a:rPr lang="en-US" sz="7200" dirty="0" err="1"/>
              <a:t>dapat</a:t>
            </a:r>
            <a:r>
              <a:rPr lang="en-US" sz="7200" dirty="0"/>
              <a:t> </a:t>
            </a:r>
            <a:r>
              <a:rPr lang="en-US" sz="7200" dirty="0" err="1"/>
              <a:t>berupa</a:t>
            </a:r>
            <a:r>
              <a:rPr lang="en-US" sz="7200" dirty="0"/>
              <a:t> </a:t>
            </a:r>
            <a:r>
              <a:rPr lang="en-US" sz="7200" dirty="0" err="1"/>
              <a:t>pemberian</a:t>
            </a:r>
            <a:r>
              <a:rPr lang="en-US" sz="7200" dirty="0"/>
              <a:t> uang, </a:t>
            </a:r>
            <a:r>
              <a:rPr lang="en-US" sz="7200" dirty="0" err="1"/>
              <a:t>pinjaman</a:t>
            </a:r>
            <a:r>
              <a:rPr lang="en-US" sz="7200" dirty="0"/>
              <a:t> </a:t>
            </a:r>
            <a:r>
              <a:rPr lang="en-US" sz="7200" dirty="0" err="1"/>
              <a:t>dengan</a:t>
            </a:r>
            <a:endParaRPr lang="en-US" sz="7200" dirty="0"/>
          </a:p>
          <a:p>
            <a:pPr marL="0" indent="0">
              <a:buNone/>
            </a:pPr>
            <a:r>
              <a:rPr lang="en-US" sz="7200" dirty="0"/>
              <a:t>bunga </a:t>
            </a:r>
            <a:r>
              <a:rPr lang="en-US" sz="7200" dirty="0" err="1"/>
              <a:t>rendah</a:t>
            </a:r>
            <a:r>
              <a:rPr lang="en-US" sz="7200" dirty="0"/>
              <a:t>, </a:t>
            </a:r>
            <a:r>
              <a:rPr lang="en-US" sz="7200" dirty="0" err="1"/>
              <a:t>atau</a:t>
            </a:r>
            <a:r>
              <a:rPr lang="en-US" sz="7200" dirty="0"/>
              <a:t> </a:t>
            </a:r>
            <a:r>
              <a:rPr lang="en-US" sz="7200" dirty="0" err="1"/>
              <a:t>fasilitas</a:t>
            </a:r>
            <a:r>
              <a:rPr lang="en-US" sz="7200" dirty="0"/>
              <a:t> </a:t>
            </a:r>
            <a:r>
              <a:rPr lang="en-US" sz="7200" dirty="0" err="1"/>
              <a:t>lainnya</a:t>
            </a:r>
            <a:r>
              <a:rPr lang="en-US" sz="7200" dirty="0"/>
              <a:t>.</a:t>
            </a:r>
          </a:p>
          <a:p>
            <a:pPr marL="0" indent="0">
              <a:buNone/>
            </a:pPr>
            <a:endParaRPr lang="en-US" sz="7200" dirty="0"/>
          </a:p>
          <a:p>
            <a:pPr marL="0" indent="0">
              <a:buNone/>
            </a:pPr>
            <a:r>
              <a:rPr lang="en-US" sz="7200" b="1" dirty="0"/>
              <a:t>Tujuan </a:t>
            </a:r>
            <a:r>
              <a:rPr lang="en-US" sz="7200" b="1" dirty="0" err="1"/>
              <a:t>Subsidi</a:t>
            </a:r>
            <a:r>
              <a:rPr lang="en-US" sz="7200" b="1" dirty="0"/>
              <a:t>: </a:t>
            </a:r>
          </a:p>
          <a:p>
            <a:pPr marL="0" indent="0">
              <a:buNone/>
            </a:pPr>
            <a:r>
              <a:rPr lang="en-US" sz="7200" dirty="0"/>
              <a:t>1. </a:t>
            </a:r>
            <a:r>
              <a:rPr lang="en-US" sz="7200" dirty="0" err="1"/>
              <a:t>Meningkatkan</a:t>
            </a:r>
            <a:r>
              <a:rPr lang="en-US" sz="7200" dirty="0"/>
              <a:t> </a:t>
            </a:r>
            <a:r>
              <a:rPr lang="en-US" sz="7200" dirty="0" err="1"/>
              <a:t>daya</a:t>
            </a:r>
            <a:r>
              <a:rPr lang="en-US" sz="7200" dirty="0"/>
              <a:t> </a:t>
            </a:r>
            <a:r>
              <a:rPr lang="en-US" sz="7200" dirty="0" err="1"/>
              <a:t>saing</a:t>
            </a:r>
            <a:r>
              <a:rPr lang="en-US" sz="7200" dirty="0"/>
              <a:t> </a:t>
            </a:r>
            <a:r>
              <a:rPr lang="en-US" sz="7200" dirty="0" err="1"/>
              <a:t>industri</a:t>
            </a:r>
            <a:r>
              <a:rPr lang="en-US" sz="7200" dirty="0"/>
              <a:t> </a:t>
            </a:r>
            <a:r>
              <a:rPr lang="en-US" sz="7200" dirty="0" err="1"/>
              <a:t>dalam</a:t>
            </a:r>
            <a:r>
              <a:rPr lang="en-US" sz="7200" dirty="0"/>
              <a:t> negeri di pasar </a:t>
            </a:r>
            <a:r>
              <a:rPr lang="en-US" sz="7200" dirty="0" err="1"/>
              <a:t>internasional</a:t>
            </a:r>
            <a:endParaRPr lang="en-US" sz="7200" dirty="0"/>
          </a:p>
          <a:p>
            <a:pPr marL="0" indent="0">
              <a:buNone/>
            </a:pPr>
            <a:r>
              <a:rPr lang="en-US" sz="7200" dirty="0"/>
              <a:t>2. </a:t>
            </a:r>
            <a:r>
              <a:rPr lang="en-US" sz="7200" dirty="0" err="1"/>
              <a:t>Meningkatkan</a:t>
            </a:r>
            <a:r>
              <a:rPr lang="en-US" sz="7200" dirty="0"/>
              <a:t> </a:t>
            </a:r>
            <a:r>
              <a:rPr lang="en-US" sz="7200" dirty="0" err="1"/>
              <a:t>produksi</a:t>
            </a:r>
            <a:r>
              <a:rPr lang="en-US" sz="7200" dirty="0"/>
              <a:t> dan </a:t>
            </a:r>
            <a:r>
              <a:rPr lang="en-US" sz="7200" dirty="0" err="1"/>
              <a:t>ekspor</a:t>
            </a:r>
            <a:r>
              <a:rPr lang="en-US" sz="7200" dirty="0"/>
              <a:t> </a:t>
            </a:r>
            <a:r>
              <a:rPr lang="en-US" sz="7200" dirty="0" err="1"/>
              <a:t>barang</a:t>
            </a:r>
            <a:endParaRPr lang="en-US" sz="7200" dirty="0"/>
          </a:p>
          <a:p>
            <a:pPr marL="0" indent="0">
              <a:buNone/>
            </a:pPr>
            <a:r>
              <a:rPr lang="en-US" sz="7200" dirty="0"/>
              <a:t>3. </a:t>
            </a:r>
            <a:r>
              <a:rPr lang="en-US" sz="7200" dirty="0" err="1"/>
              <a:t>Meningkatkan</a:t>
            </a:r>
            <a:r>
              <a:rPr lang="en-US" sz="7200" dirty="0"/>
              <a:t> </a:t>
            </a:r>
            <a:r>
              <a:rPr lang="en-US" sz="7200" dirty="0" err="1"/>
              <a:t>pendapatan</a:t>
            </a:r>
            <a:r>
              <a:rPr lang="en-US" sz="7200" dirty="0"/>
              <a:t> negara</a:t>
            </a:r>
          </a:p>
          <a:p>
            <a:pPr marL="0" indent="0">
              <a:buNone/>
            </a:pPr>
            <a:r>
              <a:rPr lang="en-US" sz="7200" dirty="0"/>
              <a:t>4. </a:t>
            </a:r>
            <a:r>
              <a:rPr lang="en-US" sz="7200" dirty="0" err="1"/>
              <a:t>Meningkatkan</a:t>
            </a:r>
            <a:r>
              <a:rPr lang="en-US" sz="7200" dirty="0"/>
              <a:t> </a:t>
            </a:r>
            <a:r>
              <a:rPr lang="en-US" sz="7200" dirty="0" err="1"/>
              <a:t>lapangan</a:t>
            </a:r>
            <a:r>
              <a:rPr lang="en-US" sz="7200" dirty="0"/>
              <a:t> </a:t>
            </a:r>
            <a:r>
              <a:rPr lang="en-US" sz="7200" dirty="0" err="1"/>
              <a:t>kerja</a:t>
            </a:r>
            <a:endParaRPr lang="en-US" sz="7200" dirty="0"/>
          </a:p>
          <a:p>
            <a:pPr marL="0" indent="0">
              <a:buNone/>
            </a:pPr>
            <a:endParaRPr lang="en-US" sz="7200" dirty="0"/>
          </a:p>
          <a:p>
            <a:pPr marL="0" indent="0">
              <a:buNone/>
            </a:pPr>
            <a:r>
              <a:rPr lang="en-US" sz="7200" b="1" dirty="0" err="1"/>
              <a:t>Mekanisme</a:t>
            </a:r>
            <a:r>
              <a:rPr lang="en-US" sz="7200" b="1" dirty="0"/>
              <a:t> </a:t>
            </a:r>
            <a:r>
              <a:rPr lang="en-US" sz="7200" b="1" dirty="0" err="1"/>
              <a:t>Subsidi</a:t>
            </a:r>
            <a:endParaRPr lang="en-US" sz="7200" b="1" dirty="0"/>
          </a:p>
          <a:p>
            <a:pPr marL="0" indent="0">
              <a:buNone/>
            </a:pPr>
            <a:r>
              <a:rPr lang="en-US" sz="7200" dirty="0"/>
              <a:t>1. </a:t>
            </a:r>
            <a:r>
              <a:rPr lang="en-US" sz="7200" dirty="0" err="1"/>
              <a:t>Pemberian</a:t>
            </a:r>
            <a:r>
              <a:rPr lang="en-US" sz="7200" dirty="0"/>
              <a:t> uang </a:t>
            </a:r>
            <a:r>
              <a:rPr lang="en-US" sz="7200" dirty="0" err="1"/>
              <a:t>langsung</a:t>
            </a:r>
            <a:r>
              <a:rPr lang="en-US" sz="7200" dirty="0"/>
              <a:t> </a:t>
            </a:r>
            <a:r>
              <a:rPr lang="en-US" sz="7200" dirty="0" err="1"/>
              <a:t>kepada</a:t>
            </a:r>
            <a:r>
              <a:rPr lang="en-US" sz="7200" dirty="0"/>
              <a:t> </a:t>
            </a:r>
            <a:r>
              <a:rPr lang="en-US" sz="7200" dirty="0" err="1"/>
              <a:t>industri</a:t>
            </a:r>
            <a:r>
              <a:rPr lang="en-US" sz="7200" dirty="0"/>
              <a:t> </a:t>
            </a:r>
            <a:r>
              <a:rPr lang="en-US" sz="7200" dirty="0" err="1"/>
              <a:t>atau</a:t>
            </a:r>
            <a:r>
              <a:rPr lang="en-US" sz="7200" dirty="0"/>
              <a:t> </a:t>
            </a:r>
            <a:r>
              <a:rPr lang="en-US" sz="7200" dirty="0" err="1"/>
              <a:t>perusahaan</a:t>
            </a:r>
            <a:endParaRPr lang="en-US" sz="7200" dirty="0"/>
          </a:p>
          <a:p>
            <a:pPr marL="0" indent="0">
              <a:buNone/>
            </a:pPr>
            <a:r>
              <a:rPr lang="en-US" sz="7200" dirty="0"/>
              <a:t>2. </a:t>
            </a:r>
            <a:r>
              <a:rPr lang="en-US" sz="7200" dirty="0" err="1"/>
              <a:t>Pinjaman</a:t>
            </a:r>
            <a:r>
              <a:rPr lang="en-US" sz="7200" dirty="0"/>
              <a:t> </a:t>
            </a:r>
            <a:r>
              <a:rPr lang="en-US" sz="7200" dirty="0" err="1"/>
              <a:t>dengan</a:t>
            </a:r>
            <a:r>
              <a:rPr lang="en-US" sz="7200" dirty="0"/>
              <a:t> bunga </a:t>
            </a:r>
            <a:r>
              <a:rPr lang="en-US" sz="7200" dirty="0" err="1"/>
              <a:t>rendah</a:t>
            </a:r>
            <a:endParaRPr lang="en-US" sz="7200" dirty="0"/>
          </a:p>
          <a:p>
            <a:pPr marL="0" indent="0">
              <a:buNone/>
            </a:pPr>
            <a:r>
              <a:rPr lang="en-US" sz="7200" dirty="0"/>
              <a:t>3. </a:t>
            </a:r>
            <a:r>
              <a:rPr lang="en-US" sz="7200" dirty="0" err="1"/>
              <a:t>Fasilitas</a:t>
            </a:r>
            <a:r>
              <a:rPr lang="en-US" sz="7200" dirty="0"/>
              <a:t> </a:t>
            </a:r>
            <a:r>
              <a:rPr lang="en-US" sz="7200" dirty="0" err="1"/>
              <a:t>pajak</a:t>
            </a:r>
            <a:endParaRPr lang="en-US" sz="7200" dirty="0"/>
          </a:p>
          <a:p>
            <a:pPr marL="0" indent="0">
              <a:buNone/>
            </a:pPr>
            <a:r>
              <a:rPr lang="en-US" sz="7200" dirty="0"/>
              <a:t>4. </a:t>
            </a:r>
            <a:r>
              <a:rPr lang="en-US" sz="7200" dirty="0" err="1"/>
              <a:t>Penyediaan</a:t>
            </a:r>
            <a:r>
              <a:rPr lang="en-US" sz="7200" dirty="0"/>
              <a:t> </a:t>
            </a:r>
            <a:r>
              <a:rPr lang="en-US" sz="7200" dirty="0" err="1"/>
              <a:t>infrastruktur</a:t>
            </a:r>
            <a:endParaRPr lang="en-US" sz="7200" dirty="0"/>
          </a:p>
          <a:p>
            <a:pPr marL="0" indent="0">
              <a:buNone/>
            </a:pPr>
            <a:endParaRPr lang="en-US" sz="7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D76B4D-AACA-F72F-A018-4211E75396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4207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D76A14-9F6C-E1B5-33E5-2F3CA6A91F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6835" y="304801"/>
            <a:ext cx="11158329" cy="6051550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4900" b="1" dirty="0"/>
              <a:t>Langkah yang </a:t>
            </a:r>
            <a:r>
              <a:rPr lang="en-US" sz="4900" b="1" dirty="0" err="1"/>
              <a:t>dapat</a:t>
            </a:r>
            <a:r>
              <a:rPr lang="en-US" sz="4900" b="1" dirty="0"/>
              <a:t> </a:t>
            </a:r>
            <a:r>
              <a:rPr lang="en-US" sz="4900" b="1" dirty="0" err="1"/>
              <a:t>dilakukan</a:t>
            </a:r>
            <a:r>
              <a:rPr lang="en-US" sz="4900" b="1" dirty="0"/>
              <a:t> </a:t>
            </a:r>
            <a:r>
              <a:rPr lang="en-US" sz="4900" b="1" dirty="0" err="1"/>
              <a:t>pemerintah</a:t>
            </a:r>
            <a:r>
              <a:rPr lang="en-US" sz="4900" b="1" dirty="0"/>
              <a:t> </a:t>
            </a:r>
            <a:r>
              <a:rPr lang="en-US" sz="4900" b="1" dirty="0" err="1"/>
              <a:t>dalam</a:t>
            </a:r>
            <a:r>
              <a:rPr lang="en-US" sz="4900" b="1" dirty="0"/>
              <a:t> </a:t>
            </a:r>
            <a:r>
              <a:rPr lang="en-US" sz="4900" b="1" dirty="0" err="1"/>
              <a:t>meningkatkan</a:t>
            </a:r>
            <a:r>
              <a:rPr lang="en-US" sz="4900" b="1" dirty="0"/>
              <a:t> </a:t>
            </a:r>
            <a:r>
              <a:rPr lang="en-US" sz="4900" b="1" dirty="0" err="1"/>
              <a:t>subsidi</a:t>
            </a:r>
            <a:r>
              <a:rPr lang="en-US" sz="4900" b="1" dirty="0"/>
              <a:t> </a:t>
            </a:r>
          </a:p>
          <a:p>
            <a:pPr marL="0" indent="0">
              <a:buNone/>
            </a:pPr>
            <a:r>
              <a:rPr lang="en-US" sz="4900" dirty="0"/>
              <a:t>1. </a:t>
            </a:r>
            <a:r>
              <a:rPr lang="en-US" sz="4900" dirty="0" err="1"/>
              <a:t>Identifikasi</a:t>
            </a:r>
            <a:r>
              <a:rPr lang="en-US" sz="4900" dirty="0"/>
              <a:t> Sektor </a:t>
            </a:r>
            <a:r>
              <a:rPr lang="en-US" sz="4900" dirty="0" err="1"/>
              <a:t>Prioritas</a:t>
            </a:r>
            <a:r>
              <a:rPr lang="en-US" sz="4900" dirty="0"/>
              <a:t> yang </a:t>
            </a:r>
            <a:r>
              <a:rPr lang="en-US" sz="4900" dirty="0" err="1"/>
              <a:t>memiliki</a:t>
            </a:r>
            <a:r>
              <a:rPr lang="en-US" sz="4900" dirty="0"/>
              <a:t> </a:t>
            </a:r>
            <a:r>
              <a:rPr lang="en-US" sz="4900" dirty="0" err="1"/>
              <a:t>potensi</a:t>
            </a:r>
            <a:r>
              <a:rPr lang="en-US" sz="4900" dirty="0"/>
              <a:t> </a:t>
            </a:r>
            <a:r>
              <a:rPr lang="en-US" sz="4900" dirty="0" err="1"/>
              <a:t>besar</a:t>
            </a:r>
            <a:r>
              <a:rPr lang="en-US" sz="4900" dirty="0"/>
              <a:t> </a:t>
            </a:r>
            <a:r>
              <a:rPr lang="en-US" sz="4900" dirty="0" err="1"/>
              <a:t>untuk</a:t>
            </a:r>
            <a:r>
              <a:rPr lang="en-US" sz="4900" dirty="0"/>
              <a:t> </a:t>
            </a:r>
            <a:r>
              <a:rPr lang="en-US" sz="4900" dirty="0" err="1"/>
              <a:t>meningkatkan</a:t>
            </a:r>
            <a:r>
              <a:rPr lang="en-US" sz="4900" dirty="0"/>
              <a:t> </a:t>
            </a:r>
            <a:r>
              <a:rPr lang="en-US" sz="4900" dirty="0" err="1"/>
              <a:t>ekspor</a:t>
            </a:r>
            <a:r>
              <a:rPr lang="en-US" sz="4900" dirty="0"/>
              <a:t> dan </a:t>
            </a:r>
            <a:r>
              <a:rPr lang="en-US" sz="4900" dirty="0" err="1"/>
              <a:t>memerlukan</a:t>
            </a:r>
            <a:r>
              <a:rPr lang="en-US" sz="4900" dirty="0"/>
              <a:t> </a:t>
            </a:r>
            <a:r>
              <a:rPr lang="en-US" sz="4900" dirty="0" err="1"/>
              <a:t>subsidi</a:t>
            </a:r>
            <a:r>
              <a:rPr lang="en-US" sz="4900" dirty="0"/>
              <a:t> </a:t>
            </a:r>
            <a:r>
              <a:rPr lang="en-US" sz="4900" dirty="0" err="1"/>
              <a:t>untuk</a:t>
            </a:r>
            <a:r>
              <a:rPr lang="en-US" sz="4900" dirty="0"/>
              <a:t> </a:t>
            </a:r>
            <a:r>
              <a:rPr lang="en-US" sz="4900" dirty="0" err="1"/>
              <a:t>meningkatkan</a:t>
            </a:r>
            <a:r>
              <a:rPr lang="en-US" sz="4900" dirty="0"/>
              <a:t>  </a:t>
            </a:r>
          </a:p>
          <a:p>
            <a:pPr marL="0" indent="0">
              <a:buNone/>
            </a:pPr>
            <a:r>
              <a:rPr lang="en-US" sz="4900" dirty="0"/>
              <a:t>    </a:t>
            </a:r>
            <a:r>
              <a:rPr lang="en-US" sz="4900" dirty="0" err="1"/>
              <a:t>daya</a:t>
            </a:r>
            <a:r>
              <a:rPr lang="en-US" sz="4900" dirty="0"/>
              <a:t> </a:t>
            </a:r>
            <a:r>
              <a:rPr lang="en-US" sz="4900" dirty="0" err="1"/>
              <a:t>saingnya</a:t>
            </a:r>
            <a:r>
              <a:rPr lang="en-US" sz="4900" dirty="0"/>
              <a:t>.</a:t>
            </a:r>
          </a:p>
          <a:p>
            <a:pPr marL="0" indent="0">
              <a:buNone/>
            </a:pPr>
            <a:r>
              <a:rPr lang="en-US" sz="4900" dirty="0"/>
              <a:t>2. </a:t>
            </a:r>
            <a:r>
              <a:rPr lang="en-US" sz="4900" dirty="0" err="1"/>
              <a:t>Penetapan</a:t>
            </a:r>
            <a:r>
              <a:rPr lang="en-US" sz="4900" dirty="0"/>
              <a:t> Tujuan yang </a:t>
            </a:r>
            <a:r>
              <a:rPr lang="en-US" sz="4900" dirty="0" err="1"/>
              <a:t>jelas</a:t>
            </a:r>
            <a:r>
              <a:rPr lang="en-US" sz="4900" dirty="0"/>
              <a:t> dan </a:t>
            </a:r>
            <a:r>
              <a:rPr lang="en-US" sz="4900" dirty="0" err="1"/>
              <a:t>spesifik</a:t>
            </a:r>
            <a:r>
              <a:rPr lang="en-US" sz="4900" dirty="0"/>
              <a:t>, </a:t>
            </a:r>
            <a:r>
              <a:rPr lang="en-US" sz="4900" dirty="0" err="1"/>
              <a:t>seperti</a:t>
            </a:r>
            <a:r>
              <a:rPr lang="en-US" sz="4900" dirty="0"/>
              <a:t> </a:t>
            </a:r>
            <a:r>
              <a:rPr lang="en-US" sz="4900" dirty="0" err="1"/>
              <a:t>meningkatkan</a:t>
            </a:r>
            <a:r>
              <a:rPr lang="en-US" sz="4900" dirty="0"/>
              <a:t> </a:t>
            </a:r>
            <a:r>
              <a:rPr lang="en-US" sz="4900" dirty="0" err="1"/>
              <a:t>ekspor</a:t>
            </a:r>
            <a:r>
              <a:rPr lang="en-US" sz="4900" dirty="0"/>
              <a:t>, </a:t>
            </a:r>
            <a:r>
              <a:rPr lang="en-US" sz="4900" dirty="0" err="1"/>
              <a:t>menciptakan</a:t>
            </a:r>
            <a:r>
              <a:rPr lang="en-US" sz="4900" dirty="0"/>
              <a:t> </a:t>
            </a:r>
            <a:r>
              <a:rPr lang="en-US" sz="4900" dirty="0" err="1"/>
              <a:t>lapangan</a:t>
            </a:r>
            <a:r>
              <a:rPr lang="en-US" sz="4900" dirty="0"/>
              <a:t> </a:t>
            </a:r>
            <a:r>
              <a:rPr lang="en-US" sz="4900" dirty="0" err="1"/>
              <a:t>kerja</a:t>
            </a:r>
            <a:r>
              <a:rPr lang="en-US" sz="4900" dirty="0"/>
              <a:t>, </a:t>
            </a:r>
            <a:r>
              <a:rPr lang="en-US" sz="4900" dirty="0" err="1"/>
              <a:t>atau</a:t>
            </a:r>
            <a:r>
              <a:rPr lang="en-US" sz="4900" dirty="0"/>
              <a:t>  </a:t>
            </a:r>
            <a:r>
              <a:rPr lang="en-US" sz="4900" dirty="0" err="1"/>
              <a:t>meningkatkan</a:t>
            </a:r>
            <a:endParaRPr lang="en-US" sz="4900" dirty="0"/>
          </a:p>
          <a:p>
            <a:pPr marL="0" indent="0">
              <a:buNone/>
            </a:pPr>
            <a:r>
              <a:rPr lang="en-US" sz="4900" dirty="0"/>
              <a:t>    </a:t>
            </a:r>
            <a:r>
              <a:rPr lang="en-US" sz="4900" dirty="0" err="1"/>
              <a:t>pendapatan</a:t>
            </a:r>
            <a:r>
              <a:rPr lang="en-US" sz="4900" dirty="0"/>
              <a:t> </a:t>
            </a:r>
            <a:r>
              <a:rPr lang="en-US" sz="4900" dirty="0" err="1"/>
              <a:t>masyarakat</a:t>
            </a:r>
            <a:r>
              <a:rPr lang="en-US" sz="4900" dirty="0"/>
              <a:t>.</a:t>
            </a:r>
          </a:p>
          <a:p>
            <a:pPr marL="0" indent="0">
              <a:buNone/>
            </a:pPr>
            <a:r>
              <a:rPr lang="en-US" sz="4900" dirty="0"/>
              <a:t>3. </a:t>
            </a:r>
            <a:r>
              <a:rPr lang="en-US" sz="4900" dirty="0" err="1"/>
              <a:t>Analisis</a:t>
            </a:r>
            <a:r>
              <a:rPr lang="en-US" sz="4900" dirty="0"/>
              <a:t> </a:t>
            </a:r>
            <a:r>
              <a:rPr lang="en-US" sz="4900" dirty="0" err="1"/>
              <a:t>Biaya</a:t>
            </a:r>
            <a:r>
              <a:rPr lang="en-US" sz="4900" dirty="0"/>
              <a:t> dan Manfaat </a:t>
            </a:r>
            <a:r>
              <a:rPr lang="en-US" sz="4900" dirty="0" err="1"/>
              <a:t>untuk</a:t>
            </a:r>
            <a:r>
              <a:rPr lang="en-US" sz="4900" dirty="0"/>
              <a:t> </a:t>
            </a:r>
            <a:r>
              <a:rPr lang="en-US" sz="4900" dirty="0" err="1"/>
              <a:t>menentukan</a:t>
            </a:r>
            <a:r>
              <a:rPr lang="en-US" sz="4900" dirty="0"/>
              <a:t> </a:t>
            </a:r>
            <a:r>
              <a:rPr lang="en-US" sz="4900" dirty="0" err="1"/>
              <a:t>apakah</a:t>
            </a:r>
            <a:r>
              <a:rPr lang="en-US" sz="4900" dirty="0"/>
              <a:t> </a:t>
            </a:r>
            <a:r>
              <a:rPr lang="en-US" sz="4900" dirty="0" err="1"/>
              <a:t>subsidi</a:t>
            </a:r>
            <a:r>
              <a:rPr lang="en-US" sz="4900" dirty="0"/>
              <a:t> yang </a:t>
            </a:r>
            <a:r>
              <a:rPr lang="en-US" sz="4900" dirty="0" err="1"/>
              <a:t>diberikan</a:t>
            </a:r>
            <a:r>
              <a:rPr lang="en-US" sz="4900" dirty="0"/>
              <a:t> </a:t>
            </a:r>
            <a:r>
              <a:rPr lang="en-US" sz="4900" dirty="0" err="1"/>
              <a:t>efektif</a:t>
            </a:r>
            <a:r>
              <a:rPr lang="en-US" sz="4900" dirty="0"/>
              <a:t> dan </a:t>
            </a:r>
            <a:r>
              <a:rPr lang="en-US" sz="4900" dirty="0" err="1"/>
              <a:t>efisien</a:t>
            </a:r>
            <a:r>
              <a:rPr lang="en-US" sz="4900" dirty="0"/>
              <a:t>.</a:t>
            </a:r>
          </a:p>
          <a:p>
            <a:pPr marL="0" indent="0">
              <a:buNone/>
            </a:pPr>
            <a:r>
              <a:rPr lang="en-US" sz="4900" dirty="0"/>
              <a:t>4. </a:t>
            </a:r>
            <a:r>
              <a:rPr lang="en-US" sz="4900" dirty="0" err="1"/>
              <a:t>Penetapan</a:t>
            </a:r>
            <a:r>
              <a:rPr lang="en-US" sz="4900" dirty="0"/>
              <a:t> </a:t>
            </a:r>
            <a:r>
              <a:rPr lang="en-US" sz="4900" dirty="0" err="1"/>
              <a:t>Kriteria</a:t>
            </a:r>
            <a:r>
              <a:rPr lang="en-US" sz="4900" dirty="0"/>
              <a:t> </a:t>
            </a:r>
            <a:r>
              <a:rPr lang="en-US" sz="4900" dirty="0" err="1"/>
              <a:t>jelas</a:t>
            </a:r>
            <a:r>
              <a:rPr lang="en-US" sz="4900" dirty="0"/>
              <a:t> </a:t>
            </a:r>
            <a:r>
              <a:rPr lang="en-US" sz="4900" dirty="0" err="1"/>
              <a:t>untuk</a:t>
            </a:r>
            <a:r>
              <a:rPr lang="en-US" sz="4900" dirty="0"/>
              <a:t> </a:t>
            </a:r>
            <a:r>
              <a:rPr lang="en-US" sz="4900" dirty="0" err="1"/>
              <a:t>menentukan</a:t>
            </a:r>
            <a:r>
              <a:rPr lang="en-US" sz="4900" dirty="0"/>
              <a:t> </a:t>
            </a:r>
            <a:r>
              <a:rPr lang="en-US" sz="4900" dirty="0" err="1"/>
              <a:t>siapa</a:t>
            </a:r>
            <a:r>
              <a:rPr lang="en-US" sz="4900" dirty="0"/>
              <a:t> yang </a:t>
            </a:r>
            <a:r>
              <a:rPr lang="en-US" sz="4900" dirty="0" err="1"/>
              <a:t>berhak</a:t>
            </a:r>
            <a:r>
              <a:rPr lang="en-US" sz="4900" dirty="0"/>
              <a:t> </a:t>
            </a:r>
            <a:r>
              <a:rPr lang="en-US" sz="4900" dirty="0" err="1"/>
              <a:t>menerima</a:t>
            </a:r>
            <a:r>
              <a:rPr lang="en-US" sz="4900" dirty="0"/>
              <a:t> </a:t>
            </a:r>
            <a:r>
              <a:rPr lang="en-US" sz="4900" dirty="0" err="1"/>
              <a:t>subsidi</a:t>
            </a:r>
            <a:r>
              <a:rPr lang="en-US" sz="4900" dirty="0"/>
              <a:t> dan </a:t>
            </a:r>
            <a:r>
              <a:rPr lang="en-US" sz="4900" dirty="0" err="1"/>
              <a:t>berapa</a:t>
            </a:r>
            <a:r>
              <a:rPr lang="en-US" sz="4900" dirty="0"/>
              <a:t> </a:t>
            </a:r>
            <a:r>
              <a:rPr lang="en-US" sz="4900" dirty="0" err="1"/>
              <a:t>besar</a:t>
            </a:r>
            <a:r>
              <a:rPr lang="en-US" sz="4900" dirty="0"/>
              <a:t> </a:t>
            </a:r>
            <a:r>
              <a:rPr lang="en-US" sz="4900" dirty="0" err="1"/>
              <a:t>subsidi</a:t>
            </a:r>
            <a:r>
              <a:rPr lang="en-US" sz="4900" dirty="0"/>
              <a:t> yang </a:t>
            </a:r>
            <a:r>
              <a:rPr lang="en-US" sz="4900" dirty="0" err="1"/>
              <a:t>diberikan</a:t>
            </a:r>
            <a:r>
              <a:rPr lang="en-US" sz="4900" dirty="0"/>
              <a:t>.</a:t>
            </a:r>
          </a:p>
          <a:p>
            <a:pPr marL="0" indent="0">
              <a:buNone/>
            </a:pPr>
            <a:r>
              <a:rPr lang="en-US" sz="4900" dirty="0"/>
              <a:t>5. </a:t>
            </a:r>
            <a:r>
              <a:rPr lang="en-US" sz="4900" dirty="0" err="1"/>
              <a:t>Pengawasan</a:t>
            </a:r>
            <a:r>
              <a:rPr lang="en-US" sz="4900" dirty="0"/>
              <a:t> dan </a:t>
            </a:r>
            <a:r>
              <a:rPr lang="en-US" sz="4900" dirty="0" err="1"/>
              <a:t>Evaluasi</a:t>
            </a:r>
            <a:r>
              <a:rPr lang="en-US" sz="4900" dirty="0"/>
              <a:t>, </a:t>
            </a:r>
            <a:r>
              <a:rPr lang="en-US" sz="4900" dirty="0" err="1"/>
              <a:t>secara</a:t>
            </a:r>
            <a:r>
              <a:rPr lang="en-US" sz="4900" dirty="0"/>
              <a:t> </a:t>
            </a:r>
            <a:r>
              <a:rPr lang="en-US" sz="4900" dirty="0" err="1"/>
              <a:t>teratur</a:t>
            </a:r>
            <a:r>
              <a:rPr lang="en-US" sz="4900" dirty="0"/>
              <a:t> </a:t>
            </a:r>
            <a:r>
              <a:rPr lang="en-US" sz="4900" dirty="0" err="1"/>
              <a:t>untuk</a:t>
            </a:r>
            <a:r>
              <a:rPr lang="en-US" sz="4900" dirty="0"/>
              <a:t> </a:t>
            </a:r>
            <a:r>
              <a:rPr lang="en-US" sz="4900" dirty="0" err="1"/>
              <a:t>memastikan</a:t>
            </a:r>
            <a:r>
              <a:rPr lang="en-US" sz="4900" dirty="0"/>
              <a:t> </a:t>
            </a:r>
            <a:r>
              <a:rPr lang="en-US" sz="4900" dirty="0" err="1"/>
              <a:t>bahwa</a:t>
            </a:r>
            <a:r>
              <a:rPr lang="en-US" sz="4900" dirty="0"/>
              <a:t> </a:t>
            </a:r>
            <a:r>
              <a:rPr lang="en-US" sz="4900" dirty="0" err="1"/>
              <a:t>subsidi</a:t>
            </a:r>
            <a:r>
              <a:rPr lang="en-US" sz="4900" dirty="0"/>
              <a:t> yang </a:t>
            </a:r>
            <a:r>
              <a:rPr lang="en-US" sz="4900" dirty="0" err="1"/>
              <a:t>diberikan</a:t>
            </a:r>
            <a:r>
              <a:rPr lang="en-US" sz="4900" dirty="0"/>
              <a:t> </a:t>
            </a:r>
            <a:r>
              <a:rPr lang="en-US" sz="4900" dirty="0" err="1"/>
              <a:t>efektif</a:t>
            </a:r>
            <a:r>
              <a:rPr lang="en-US" sz="4900" dirty="0"/>
              <a:t> dan </a:t>
            </a:r>
            <a:r>
              <a:rPr lang="en-US" sz="4900" dirty="0" err="1"/>
              <a:t>tidak</a:t>
            </a:r>
            <a:r>
              <a:rPr lang="en-US" sz="4900" dirty="0"/>
              <a:t> </a:t>
            </a:r>
            <a:r>
              <a:rPr lang="en-US" sz="4900" dirty="0" err="1"/>
              <a:t>disalahgunakan</a:t>
            </a:r>
            <a:r>
              <a:rPr lang="en-US" sz="4900" dirty="0"/>
              <a:t>.</a:t>
            </a:r>
          </a:p>
          <a:p>
            <a:pPr marL="0" indent="0">
              <a:buNone/>
            </a:pPr>
            <a:r>
              <a:rPr lang="en-US" sz="4900" dirty="0"/>
              <a:t>6. </a:t>
            </a:r>
            <a:r>
              <a:rPr lang="en-US" sz="4900" dirty="0" err="1"/>
              <a:t>Kemitraan</a:t>
            </a:r>
            <a:r>
              <a:rPr lang="en-US" sz="4900" dirty="0"/>
              <a:t> </a:t>
            </a:r>
            <a:r>
              <a:rPr lang="en-US" sz="4900" dirty="0" err="1"/>
              <a:t>dengan</a:t>
            </a:r>
            <a:r>
              <a:rPr lang="en-US" sz="4900" dirty="0"/>
              <a:t> Sektor </a:t>
            </a:r>
            <a:r>
              <a:rPr lang="en-US" sz="4900" dirty="0" err="1"/>
              <a:t>Swasta</a:t>
            </a:r>
            <a:r>
              <a:rPr lang="en-US" sz="4900" dirty="0"/>
              <a:t> </a:t>
            </a:r>
            <a:r>
              <a:rPr lang="en-US" sz="4900" dirty="0" err="1"/>
              <a:t>untuk</a:t>
            </a:r>
            <a:r>
              <a:rPr lang="en-US" sz="4900" dirty="0"/>
              <a:t> </a:t>
            </a:r>
            <a:r>
              <a:rPr lang="en-US" sz="4900" dirty="0" err="1"/>
              <a:t>meningkatkan</a:t>
            </a:r>
            <a:r>
              <a:rPr lang="en-US" sz="4900" dirty="0"/>
              <a:t> </a:t>
            </a:r>
            <a:r>
              <a:rPr lang="en-US" sz="4900" dirty="0" err="1"/>
              <a:t>efektivitas</a:t>
            </a:r>
            <a:r>
              <a:rPr lang="en-US" sz="4900" dirty="0"/>
              <a:t> </a:t>
            </a:r>
            <a:r>
              <a:rPr lang="en-US" sz="4900" dirty="0" err="1"/>
              <a:t>subsidi</a:t>
            </a:r>
            <a:r>
              <a:rPr lang="en-US" sz="4900" dirty="0"/>
              <a:t> dan </a:t>
            </a:r>
            <a:r>
              <a:rPr lang="en-US" sz="4900" dirty="0" err="1"/>
              <a:t>meningkatkan</a:t>
            </a:r>
            <a:r>
              <a:rPr lang="en-US" sz="4900" dirty="0"/>
              <a:t> </a:t>
            </a:r>
            <a:r>
              <a:rPr lang="en-US" sz="4900" dirty="0" err="1"/>
              <a:t>investasi</a:t>
            </a:r>
            <a:r>
              <a:rPr lang="en-US" sz="4900" dirty="0"/>
              <a:t>.</a:t>
            </a:r>
          </a:p>
          <a:p>
            <a:pPr marL="0" indent="0">
              <a:buNone/>
            </a:pPr>
            <a:r>
              <a:rPr lang="en-US" sz="4900" dirty="0"/>
              <a:t>7. </a:t>
            </a:r>
            <a:r>
              <a:rPr lang="en-US" sz="4900" dirty="0" err="1"/>
              <a:t>Pengembangan</a:t>
            </a:r>
            <a:r>
              <a:rPr lang="en-US" sz="4900" dirty="0"/>
              <a:t> </a:t>
            </a:r>
            <a:r>
              <a:rPr lang="en-US" sz="4900" dirty="0" err="1"/>
              <a:t>Infrastruktur</a:t>
            </a:r>
            <a:r>
              <a:rPr lang="en-US" sz="4900" dirty="0"/>
              <a:t> yang </a:t>
            </a:r>
            <a:r>
              <a:rPr lang="en-US" sz="4900" dirty="0" err="1"/>
              <a:t>mendukung</a:t>
            </a:r>
            <a:r>
              <a:rPr lang="en-US" sz="4900" dirty="0"/>
              <a:t> </a:t>
            </a:r>
            <a:r>
              <a:rPr lang="en-US" sz="4900" dirty="0" err="1"/>
              <a:t>sektor</a:t>
            </a:r>
            <a:r>
              <a:rPr lang="en-US" sz="4900" dirty="0"/>
              <a:t> yang </a:t>
            </a:r>
            <a:r>
              <a:rPr lang="en-US" sz="4900" dirty="0" err="1"/>
              <a:t>diberi</a:t>
            </a:r>
            <a:r>
              <a:rPr lang="en-US" sz="4900" dirty="0"/>
              <a:t> </a:t>
            </a:r>
            <a:r>
              <a:rPr lang="en-US" sz="4900" dirty="0" err="1"/>
              <a:t>subsidi</a:t>
            </a:r>
            <a:r>
              <a:rPr lang="en-US" sz="4900" dirty="0"/>
              <a:t>, </a:t>
            </a:r>
            <a:r>
              <a:rPr lang="en-US" sz="4900" dirty="0" err="1"/>
              <a:t>seperti</a:t>
            </a:r>
            <a:r>
              <a:rPr lang="en-US" sz="4900" dirty="0"/>
              <a:t> </a:t>
            </a:r>
            <a:r>
              <a:rPr lang="en-US" sz="4900" dirty="0" err="1"/>
              <a:t>infrastruktur</a:t>
            </a:r>
            <a:r>
              <a:rPr lang="en-US" sz="4900" dirty="0"/>
              <a:t> </a:t>
            </a:r>
            <a:r>
              <a:rPr lang="en-US" sz="4900" dirty="0" err="1"/>
              <a:t>transportasi</a:t>
            </a:r>
            <a:r>
              <a:rPr lang="en-US" sz="4900" dirty="0"/>
              <a:t>, </a:t>
            </a:r>
            <a:r>
              <a:rPr lang="en-US" sz="4900" dirty="0" err="1"/>
              <a:t>energi</a:t>
            </a:r>
            <a:r>
              <a:rPr lang="en-US" sz="4900" dirty="0"/>
              <a:t>, dan</a:t>
            </a:r>
          </a:p>
          <a:p>
            <a:pPr marL="0" indent="0">
              <a:buNone/>
            </a:pPr>
            <a:r>
              <a:rPr lang="en-US" sz="4900" dirty="0"/>
              <a:t>    </a:t>
            </a:r>
            <a:r>
              <a:rPr lang="en-US" sz="4900" dirty="0" err="1"/>
              <a:t>komunikasi</a:t>
            </a:r>
            <a:r>
              <a:rPr lang="en-US" sz="4900" dirty="0"/>
              <a:t>.</a:t>
            </a:r>
          </a:p>
          <a:p>
            <a:pPr marL="0" indent="0">
              <a:buNone/>
            </a:pPr>
            <a:r>
              <a:rPr lang="en-US" sz="4900" dirty="0"/>
              <a:t>8. </a:t>
            </a:r>
            <a:r>
              <a:rPr lang="en-US" sz="4900" dirty="0" err="1"/>
              <a:t>Peningkatan</a:t>
            </a:r>
            <a:r>
              <a:rPr lang="en-US" sz="4900" dirty="0"/>
              <a:t> </a:t>
            </a:r>
            <a:r>
              <a:rPr lang="en-US" sz="4900" dirty="0" err="1"/>
              <a:t>Kapasitas</a:t>
            </a:r>
            <a:r>
              <a:rPr lang="en-US" sz="4900" dirty="0"/>
              <a:t>,  </a:t>
            </a:r>
            <a:r>
              <a:rPr lang="en-US" sz="4900" dirty="0" err="1"/>
              <a:t>dalam</a:t>
            </a:r>
            <a:r>
              <a:rPr lang="en-US" sz="4900" dirty="0"/>
              <a:t> </a:t>
            </a:r>
            <a:r>
              <a:rPr lang="en-US" sz="4900" dirty="0" err="1"/>
              <a:t>mengelola</a:t>
            </a:r>
            <a:r>
              <a:rPr lang="en-US" sz="4900" dirty="0"/>
              <a:t> dan </a:t>
            </a:r>
            <a:r>
              <a:rPr lang="en-US" sz="4900" dirty="0" err="1"/>
              <a:t>meningkatkan</a:t>
            </a:r>
            <a:r>
              <a:rPr lang="en-US" sz="4900" dirty="0"/>
              <a:t> </a:t>
            </a:r>
            <a:r>
              <a:rPr lang="en-US" sz="4900" dirty="0" err="1"/>
              <a:t>daya</a:t>
            </a:r>
            <a:r>
              <a:rPr lang="en-US" sz="4900" dirty="0"/>
              <a:t> </a:t>
            </a:r>
            <a:r>
              <a:rPr lang="en-US" sz="4900" dirty="0" err="1"/>
              <a:t>saing</a:t>
            </a:r>
            <a:r>
              <a:rPr lang="en-US" sz="4900" dirty="0"/>
              <a:t>.</a:t>
            </a:r>
          </a:p>
          <a:p>
            <a:pPr marL="0" indent="0">
              <a:buNone/>
            </a:pPr>
            <a:r>
              <a:rPr lang="en-US" sz="4900" dirty="0"/>
              <a:t>9. </a:t>
            </a:r>
            <a:r>
              <a:rPr lang="en-US" sz="4900" dirty="0" err="1"/>
              <a:t>Transparansi</a:t>
            </a:r>
            <a:r>
              <a:rPr lang="en-US" sz="4900" dirty="0"/>
              <a:t> dan </a:t>
            </a:r>
            <a:r>
              <a:rPr lang="en-US" sz="4900" dirty="0" err="1"/>
              <a:t>Akuntabilitas</a:t>
            </a:r>
            <a:r>
              <a:rPr lang="en-US" sz="4900" dirty="0"/>
              <a:t> , </a:t>
            </a:r>
            <a:r>
              <a:rPr lang="en-US" sz="4900" dirty="0" err="1"/>
              <a:t>untuk</a:t>
            </a:r>
            <a:r>
              <a:rPr lang="en-US" sz="4900" dirty="0"/>
              <a:t> </a:t>
            </a:r>
            <a:r>
              <a:rPr lang="en-US" sz="4900" dirty="0" err="1"/>
              <a:t>mencegah</a:t>
            </a:r>
            <a:r>
              <a:rPr lang="en-US" sz="4900" dirty="0"/>
              <a:t> </a:t>
            </a:r>
            <a:r>
              <a:rPr lang="en-US" sz="4900" dirty="0" err="1"/>
              <a:t>korupsi</a:t>
            </a:r>
            <a:r>
              <a:rPr lang="en-US" sz="4900" dirty="0"/>
              <a:t> dan </a:t>
            </a:r>
            <a:r>
              <a:rPr lang="en-US" sz="4900" dirty="0" err="1"/>
              <a:t>penyalahgunaan</a:t>
            </a:r>
            <a:r>
              <a:rPr lang="en-US" sz="4900" dirty="0"/>
              <a:t>.</a:t>
            </a:r>
          </a:p>
          <a:p>
            <a:pPr marL="0" indent="0">
              <a:buNone/>
            </a:pPr>
            <a:r>
              <a:rPr lang="en-US" sz="4900" dirty="0"/>
              <a:t>10. </a:t>
            </a:r>
            <a:r>
              <a:rPr lang="en-US" sz="4900" dirty="0" err="1"/>
              <a:t>Konsistensi</a:t>
            </a:r>
            <a:r>
              <a:rPr lang="en-US" sz="4900" dirty="0"/>
              <a:t> </a:t>
            </a:r>
            <a:r>
              <a:rPr lang="en-US" sz="4900" dirty="0" err="1"/>
              <a:t>dengan</a:t>
            </a:r>
            <a:r>
              <a:rPr lang="en-US" sz="4900" dirty="0"/>
              <a:t> </a:t>
            </a:r>
            <a:r>
              <a:rPr lang="en-US" sz="4900" dirty="0" err="1"/>
              <a:t>Perjanjian</a:t>
            </a:r>
            <a:r>
              <a:rPr lang="en-US" sz="4900" dirty="0"/>
              <a:t> Internasional, </a:t>
            </a:r>
            <a:r>
              <a:rPr lang="en-US" sz="4900" dirty="0" err="1"/>
              <a:t>seperti</a:t>
            </a:r>
            <a:r>
              <a:rPr lang="en-US" sz="4900" dirty="0"/>
              <a:t> </a:t>
            </a:r>
            <a:r>
              <a:rPr lang="en-US" sz="4900" dirty="0" err="1"/>
              <a:t>Perjanjian</a:t>
            </a:r>
            <a:r>
              <a:rPr lang="en-US" sz="4900" dirty="0"/>
              <a:t> WTO, </a:t>
            </a:r>
            <a:r>
              <a:rPr lang="en-US" sz="4900" dirty="0" err="1"/>
              <a:t>untuk</a:t>
            </a:r>
            <a:r>
              <a:rPr lang="en-US" sz="4900" dirty="0"/>
              <a:t> </a:t>
            </a:r>
            <a:r>
              <a:rPr lang="en-US" sz="4900" dirty="0" err="1"/>
              <a:t>mencegah</a:t>
            </a:r>
            <a:r>
              <a:rPr lang="en-US" sz="4900" dirty="0"/>
              <a:t> </a:t>
            </a:r>
            <a:r>
              <a:rPr lang="en-US" sz="4900" dirty="0" err="1"/>
              <a:t>sengketa</a:t>
            </a:r>
            <a:r>
              <a:rPr lang="en-US" sz="4900" dirty="0"/>
              <a:t> </a:t>
            </a:r>
            <a:r>
              <a:rPr lang="en-US" sz="4900" dirty="0" err="1"/>
              <a:t>perdagangan</a:t>
            </a:r>
            <a:r>
              <a:rPr lang="en-US" sz="4900" dirty="0"/>
              <a:t>.</a:t>
            </a:r>
          </a:p>
          <a:p>
            <a:pPr marL="0" indent="0">
              <a:buNone/>
            </a:pPr>
            <a:endParaRPr lang="en-US" sz="4900" dirty="0"/>
          </a:p>
          <a:p>
            <a:pPr marL="0" indent="0">
              <a:buNone/>
            </a:pPr>
            <a:r>
              <a:rPr lang="en-US" sz="4900" b="1" dirty="0" err="1"/>
              <a:t>Contoh</a:t>
            </a:r>
            <a:r>
              <a:rPr lang="en-US" sz="4900" b="1" dirty="0"/>
              <a:t> </a:t>
            </a:r>
            <a:r>
              <a:rPr lang="en-US" sz="4900" b="1" dirty="0" err="1"/>
              <a:t>subsidi</a:t>
            </a:r>
            <a:r>
              <a:rPr lang="en-US" sz="4900" b="1" dirty="0"/>
              <a:t> yang </a:t>
            </a:r>
            <a:r>
              <a:rPr lang="en-US" sz="4900" b="1" dirty="0" err="1"/>
              <a:t>efektif</a:t>
            </a:r>
            <a:endParaRPr lang="en-US" sz="4900" b="1" dirty="0"/>
          </a:p>
          <a:p>
            <a:pPr marL="0" indent="0">
              <a:buNone/>
            </a:pPr>
            <a:r>
              <a:rPr lang="en-US" sz="4900" dirty="0"/>
              <a:t>- </a:t>
            </a:r>
            <a:r>
              <a:rPr lang="en-US" sz="4900" dirty="0" err="1"/>
              <a:t>Subsidi</a:t>
            </a:r>
            <a:r>
              <a:rPr lang="en-US" sz="4900" dirty="0"/>
              <a:t> </a:t>
            </a:r>
            <a:r>
              <a:rPr lang="en-US" sz="4900" dirty="0" err="1"/>
              <a:t>untuk</a:t>
            </a:r>
            <a:r>
              <a:rPr lang="en-US" sz="4900" dirty="0"/>
              <a:t> </a:t>
            </a:r>
            <a:r>
              <a:rPr lang="en-US" sz="4900" dirty="0" err="1"/>
              <a:t>industri</a:t>
            </a:r>
            <a:r>
              <a:rPr lang="en-US" sz="4900" dirty="0"/>
              <a:t> </a:t>
            </a:r>
            <a:r>
              <a:rPr lang="en-US" sz="4900" dirty="0" err="1"/>
              <a:t>pertanian</a:t>
            </a:r>
            <a:r>
              <a:rPr lang="en-US" sz="4900" dirty="0"/>
              <a:t> di Amerika </a:t>
            </a:r>
            <a:r>
              <a:rPr lang="en-US" sz="4900" dirty="0" err="1"/>
              <a:t>Serikat</a:t>
            </a:r>
            <a:r>
              <a:rPr lang="en-US" sz="4900" dirty="0"/>
              <a:t>, yang </a:t>
            </a:r>
            <a:r>
              <a:rPr lang="en-US" sz="4900" dirty="0" err="1"/>
              <a:t>membantu</a:t>
            </a:r>
            <a:r>
              <a:rPr lang="en-US" sz="4900" dirty="0"/>
              <a:t> </a:t>
            </a:r>
            <a:r>
              <a:rPr lang="en-US" sz="4900" dirty="0" err="1"/>
              <a:t>meningkatkan</a:t>
            </a:r>
            <a:r>
              <a:rPr lang="en-US" sz="4900" dirty="0"/>
              <a:t> </a:t>
            </a:r>
            <a:r>
              <a:rPr lang="en-US" sz="4900" dirty="0" err="1"/>
              <a:t>produksi</a:t>
            </a:r>
            <a:r>
              <a:rPr lang="en-US" sz="4900" dirty="0"/>
              <a:t> dan </a:t>
            </a:r>
            <a:r>
              <a:rPr lang="en-US" sz="4900" dirty="0" err="1"/>
              <a:t>ekspor</a:t>
            </a:r>
            <a:r>
              <a:rPr lang="en-US" sz="4900" dirty="0"/>
              <a:t> </a:t>
            </a:r>
            <a:r>
              <a:rPr lang="en-US" sz="4900" dirty="0" err="1"/>
              <a:t>produk</a:t>
            </a:r>
            <a:r>
              <a:rPr lang="en-US" sz="4900" dirty="0"/>
              <a:t> </a:t>
            </a:r>
            <a:r>
              <a:rPr lang="en-US" sz="4900" dirty="0" err="1"/>
              <a:t>pertanian</a:t>
            </a:r>
            <a:r>
              <a:rPr lang="en-US" sz="4900" dirty="0"/>
              <a:t>.</a:t>
            </a:r>
          </a:p>
          <a:p>
            <a:pPr marL="0" indent="0">
              <a:buNone/>
            </a:pPr>
            <a:r>
              <a:rPr lang="en-US" sz="4900" dirty="0"/>
              <a:t>- </a:t>
            </a:r>
            <a:r>
              <a:rPr lang="en-US" sz="4900" dirty="0" err="1"/>
              <a:t>Subsidi</a:t>
            </a:r>
            <a:r>
              <a:rPr lang="en-US" sz="4900" dirty="0"/>
              <a:t> </a:t>
            </a:r>
            <a:r>
              <a:rPr lang="en-US" sz="4900" dirty="0" err="1"/>
              <a:t>untuk</a:t>
            </a:r>
            <a:r>
              <a:rPr lang="en-US" sz="4900" dirty="0"/>
              <a:t> </a:t>
            </a:r>
            <a:r>
              <a:rPr lang="en-US" sz="4900" dirty="0" err="1"/>
              <a:t>industri</a:t>
            </a:r>
            <a:r>
              <a:rPr lang="en-US" sz="4900" dirty="0"/>
              <a:t> </a:t>
            </a:r>
            <a:r>
              <a:rPr lang="en-US" sz="4900" dirty="0" err="1"/>
              <a:t>teknologi</a:t>
            </a:r>
            <a:r>
              <a:rPr lang="en-US" sz="4900" dirty="0"/>
              <a:t> di Korea Selatan, yang </a:t>
            </a:r>
            <a:r>
              <a:rPr lang="en-US" sz="4900" dirty="0" err="1"/>
              <a:t>membantu</a:t>
            </a:r>
            <a:r>
              <a:rPr lang="en-US" sz="4900" dirty="0"/>
              <a:t> </a:t>
            </a:r>
            <a:r>
              <a:rPr lang="en-US" sz="4900" dirty="0" err="1"/>
              <a:t>meningkatkan</a:t>
            </a:r>
            <a:r>
              <a:rPr lang="en-US" sz="4900" dirty="0"/>
              <a:t> </a:t>
            </a:r>
            <a:r>
              <a:rPr lang="en-US" sz="4900" dirty="0" err="1"/>
              <a:t>produksi</a:t>
            </a:r>
            <a:r>
              <a:rPr lang="en-US" sz="4900" dirty="0"/>
              <a:t> dan </a:t>
            </a:r>
            <a:r>
              <a:rPr lang="en-US" sz="4900" dirty="0" err="1"/>
              <a:t>ekspor</a:t>
            </a:r>
            <a:r>
              <a:rPr lang="en-US" sz="4900" dirty="0"/>
              <a:t> </a:t>
            </a:r>
            <a:r>
              <a:rPr lang="en-US" sz="4900" dirty="0" err="1"/>
              <a:t>produk</a:t>
            </a:r>
            <a:r>
              <a:rPr lang="en-US" sz="4900" dirty="0"/>
              <a:t> </a:t>
            </a:r>
            <a:r>
              <a:rPr lang="en-US" sz="4900" dirty="0" err="1"/>
              <a:t>teknologi</a:t>
            </a:r>
            <a:r>
              <a:rPr lang="en-US" sz="4900" dirty="0"/>
              <a:t>.</a:t>
            </a:r>
          </a:p>
          <a:p>
            <a:pPr marL="0" indent="0">
              <a:buNone/>
            </a:pPr>
            <a:r>
              <a:rPr lang="en-US" sz="4900" dirty="0"/>
              <a:t>- </a:t>
            </a:r>
            <a:r>
              <a:rPr lang="en-US" sz="4900" dirty="0" err="1"/>
              <a:t>Subsidi</a:t>
            </a:r>
            <a:r>
              <a:rPr lang="en-US" sz="4900" dirty="0"/>
              <a:t> </a:t>
            </a:r>
            <a:r>
              <a:rPr lang="en-US" sz="4900" dirty="0" err="1"/>
              <a:t>untuk</a:t>
            </a:r>
            <a:r>
              <a:rPr lang="en-US" sz="4900" dirty="0"/>
              <a:t> </a:t>
            </a:r>
            <a:r>
              <a:rPr lang="en-US" sz="4900" dirty="0" err="1"/>
              <a:t>industri</a:t>
            </a:r>
            <a:r>
              <a:rPr lang="en-US" sz="4900" dirty="0"/>
              <a:t> </a:t>
            </a:r>
            <a:r>
              <a:rPr lang="en-US" sz="4900" dirty="0" err="1"/>
              <a:t>pariwisata</a:t>
            </a:r>
            <a:r>
              <a:rPr lang="en-US" sz="4900" dirty="0"/>
              <a:t> di Thailand, yang </a:t>
            </a:r>
            <a:r>
              <a:rPr lang="en-US" sz="4900" dirty="0" err="1"/>
              <a:t>membantu</a:t>
            </a:r>
            <a:r>
              <a:rPr lang="en-US" sz="4900" dirty="0"/>
              <a:t> </a:t>
            </a:r>
            <a:r>
              <a:rPr lang="en-US" sz="4900" dirty="0" err="1"/>
              <a:t>meningkatkan</a:t>
            </a:r>
            <a:r>
              <a:rPr lang="en-US" sz="4900" dirty="0"/>
              <a:t> </a:t>
            </a:r>
            <a:r>
              <a:rPr lang="en-US" sz="4900" dirty="0" err="1"/>
              <a:t>jumlah</a:t>
            </a:r>
            <a:r>
              <a:rPr lang="en-US" sz="4900" dirty="0"/>
              <a:t> </a:t>
            </a:r>
            <a:r>
              <a:rPr lang="en-US" sz="4900" dirty="0" err="1"/>
              <a:t>wisatawan</a:t>
            </a:r>
            <a:r>
              <a:rPr lang="en-US" sz="4900" dirty="0"/>
              <a:t> dan </a:t>
            </a:r>
            <a:r>
              <a:rPr lang="en-US" sz="4900" dirty="0" err="1"/>
              <a:t>pendapatan</a:t>
            </a:r>
            <a:r>
              <a:rPr lang="en-US" sz="4900" dirty="0"/>
              <a:t> </a:t>
            </a:r>
            <a:r>
              <a:rPr lang="en-US" sz="4900" dirty="0" err="1"/>
              <a:t>dari</a:t>
            </a:r>
            <a:r>
              <a:rPr lang="en-US" sz="4900" dirty="0"/>
              <a:t> </a:t>
            </a:r>
            <a:r>
              <a:rPr lang="en-US" sz="4900" dirty="0" err="1"/>
              <a:t>pariwisata</a:t>
            </a:r>
            <a:r>
              <a:rPr lang="en-US" sz="4900" dirty="0"/>
              <a:t>.</a:t>
            </a:r>
          </a:p>
          <a:p>
            <a:pPr marL="0" indent="0">
              <a:buNone/>
            </a:pPr>
            <a:endParaRPr lang="en-US" sz="49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EFDB77-4982-0BFE-3D37-7AF700371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8984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448970-C2C0-889E-C858-42B8271762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15911"/>
          </a:xfrm>
        </p:spPr>
        <p:txBody>
          <a:bodyPr>
            <a:noAutofit/>
          </a:bodyPr>
          <a:lstStyle/>
          <a:p>
            <a:pPr algn="ctr"/>
            <a:r>
              <a:rPr lang="en-ID" sz="2000" b="1" dirty="0"/>
              <a:t>Safeguards (Tindakan </a:t>
            </a:r>
            <a:r>
              <a:rPr lang="en-ID" sz="2000" b="1" dirty="0" err="1"/>
              <a:t>Pengamanan</a:t>
            </a:r>
            <a:r>
              <a:rPr lang="en-ID" sz="2000" b="1" dirty="0"/>
              <a:t> </a:t>
            </a:r>
            <a:r>
              <a:rPr lang="en-ID" sz="2000" b="1" dirty="0" err="1"/>
              <a:t>Perdagangan</a:t>
            </a:r>
            <a:r>
              <a:rPr lang="en-ID" sz="2000" b="1" dirty="0"/>
              <a:t>)</a:t>
            </a:r>
            <a:endParaRPr lang="en-US" sz="2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736AD9-22E9-ECF2-094D-41B7B66AF3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7538" y="681037"/>
            <a:ext cx="11430000" cy="6040437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ID" sz="3800" b="1" dirty="0" err="1"/>
              <a:t>Definisi</a:t>
            </a:r>
            <a:r>
              <a:rPr lang="en-ID" sz="3800" b="1" dirty="0"/>
              <a:t> Safeguards</a:t>
            </a:r>
            <a:r>
              <a:rPr lang="en-ID" sz="3800" dirty="0"/>
              <a:t>:</a:t>
            </a:r>
          </a:p>
          <a:p>
            <a:pPr marL="0" indent="0">
              <a:buNone/>
            </a:pPr>
            <a:r>
              <a:rPr lang="en-ID" sz="3800" dirty="0"/>
              <a:t>Safeguards </a:t>
            </a:r>
            <a:r>
              <a:rPr lang="en-ID" sz="3800" dirty="0" err="1"/>
              <a:t>adalah</a:t>
            </a:r>
            <a:r>
              <a:rPr lang="en-ID" sz="3800" dirty="0"/>
              <a:t> </a:t>
            </a:r>
            <a:r>
              <a:rPr lang="en-ID" sz="3800" dirty="0" err="1"/>
              <a:t>tindakan</a:t>
            </a:r>
            <a:r>
              <a:rPr lang="en-ID" sz="3800" dirty="0"/>
              <a:t> yang </a:t>
            </a:r>
            <a:r>
              <a:rPr lang="en-ID" sz="3800" dirty="0" err="1"/>
              <a:t>diambil</a:t>
            </a:r>
            <a:r>
              <a:rPr lang="en-ID" sz="3800" dirty="0"/>
              <a:t> oleh </a:t>
            </a:r>
            <a:r>
              <a:rPr lang="en-ID" sz="3800" dirty="0" err="1"/>
              <a:t>pemerintah</a:t>
            </a:r>
            <a:r>
              <a:rPr lang="en-ID" sz="3800" dirty="0"/>
              <a:t> </a:t>
            </a:r>
            <a:r>
              <a:rPr lang="en-ID" sz="3800" dirty="0" err="1"/>
              <a:t>untuk</a:t>
            </a:r>
            <a:r>
              <a:rPr lang="en-ID" sz="3800" dirty="0"/>
              <a:t> </a:t>
            </a:r>
            <a:r>
              <a:rPr lang="en-ID" sz="3800" dirty="0" err="1"/>
              <a:t>melindungi</a:t>
            </a:r>
            <a:r>
              <a:rPr lang="en-ID" sz="3800" dirty="0"/>
              <a:t> </a:t>
            </a:r>
            <a:r>
              <a:rPr lang="en-ID" sz="3800" dirty="0" err="1"/>
              <a:t>industri</a:t>
            </a:r>
            <a:r>
              <a:rPr lang="en-ID" sz="3800" dirty="0"/>
              <a:t> </a:t>
            </a:r>
            <a:r>
              <a:rPr lang="en-ID" sz="3800" dirty="0" err="1"/>
              <a:t>dalam</a:t>
            </a:r>
            <a:r>
              <a:rPr lang="en-ID" sz="3800" dirty="0"/>
              <a:t> </a:t>
            </a:r>
            <a:r>
              <a:rPr lang="en-ID" sz="3800" dirty="0" err="1"/>
              <a:t>negerinya</a:t>
            </a:r>
            <a:r>
              <a:rPr lang="en-ID" sz="3800" dirty="0"/>
              <a:t> </a:t>
            </a:r>
            <a:r>
              <a:rPr lang="en-ID" sz="3800" dirty="0" err="1"/>
              <a:t>dari</a:t>
            </a:r>
            <a:endParaRPr lang="en-ID" sz="3800" dirty="0"/>
          </a:p>
          <a:p>
            <a:r>
              <a:rPr lang="en-ID" sz="3800" dirty="0" err="1"/>
              <a:t>impor</a:t>
            </a:r>
            <a:r>
              <a:rPr lang="en-ID" sz="3800" dirty="0"/>
              <a:t> </a:t>
            </a:r>
            <a:r>
              <a:rPr lang="en-ID" sz="3800" dirty="0" err="1"/>
              <a:t>barang</a:t>
            </a:r>
            <a:r>
              <a:rPr lang="en-ID" sz="3800" dirty="0"/>
              <a:t> yang </a:t>
            </a:r>
            <a:r>
              <a:rPr lang="en-ID" sz="3800" dirty="0" err="1"/>
              <a:t>meningkat</a:t>
            </a:r>
            <a:r>
              <a:rPr lang="en-ID" sz="3800" dirty="0"/>
              <a:t> </a:t>
            </a:r>
            <a:r>
              <a:rPr lang="en-ID" sz="3800" dirty="0" err="1"/>
              <a:t>secara</a:t>
            </a:r>
            <a:r>
              <a:rPr lang="en-ID" sz="3800" dirty="0"/>
              <a:t> </a:t>
            </a:r>
            <a:r>
              <a:rPr lang="en-ID" sz="3800" dirty="0" err="1"/>
              <a:t>tiba-tiba</a:t>
            </a:r>
            <a:r>
              <a:rPr lang="en-ID" sz="3800" dirty="0"/>
              <a:t>, </a:t>
            </a:r>
            <a:r>
              <a:rPr lang="en-ID" sz="3800" dirty="0" err="1"/>
              <a:t>sehingga</a:t>
            </a:r>
            <a:r>
              <a:rPr lang="en-ID" sz="3800" dirty="0"/>
              <a:t> </a:t>
            </a:r>
            <a:r>
              <a:rPr lang="en-ID" sz="3800" dirty="0" err="1"/>
              <a:t>menyebabkan</a:t>
            </a:r>
            <a:r>
              <a:rPr lang="en-ID" sz="3800" dirty="0"/>
              <a:t> </a:t>
            </a:r>
            <a:r>
              <a:rPr lang="en-ID" sz="3800" dirty="0" err="1"/>
              <a:t>kerugian</a:t>
            </a:r>
            <a:r>
              <a:rPr lang="en-ID" sz="3800" dirty="0"/>
              <a:t> </a:t>
            </a:r>
            <a:r>
              <a:rPr lang="en-ID" sz="3800" dirty="0" err="1"/>
              <a:t>bagi</a:t>
            </a:r>
            <a:r>
              <a:rPr lang="en-ID" sz="3800" dirty="0"/>
              <a:t> </a:t>
            </a:r>
            <a:r>
              <a:rPr lang="en-ID" sz="3800" dirty="0" err="1"/>
              <a:t>industri</a:t>
            </a:r>
            <a:r>
              <a:rPr lang="en-ID" sz="3800" dirty="0"/>
              <a:t> </a:t>
            </a:r>
            <a:r>
              <a:rPr lang="en-ID" sz="3800" dirty="0" err="1"/>
              <a:t>dalam</a:t>
            </a:r>
            <a:r>
              <a:rPr lang="en-ID" sz="3800" dirty="0"/>
              <a:t> negeri. Safeguards (</a:t>
            </a:r>
            <a:r>
              <a:rPr lang="en-ID" sz="3800" dirty="0" err="1"/>
              <a:t>tindakan</a:t>
            </a:r>
            <a:r>
              <a:rPr lang="en-ID" sz="3800" dirty="0"/>
              <a:t> </a:t>
            </a:r>
            <a:r>
              <a:rPr lang="en-ID" sz="3800" dirty="0" err="1"/>
              <a:t>pengamanan</a:t>
            </a:r>
            <a:r>
              <a:rPr lang="en-ID" sz="3800" dirty="0"/>
              <a:t>) </a:t>
            </a:r>
            <a:r>
              <a:rPr lang="en-ID" sz="3800" dirty="0" err="1"/>
              <a:t>adalah</a:t>
            </a:r>
            <a:r>
              <a:rPr lang="en-ID" sz="3800" dirty="0"/>
              <a:t> </a:t>
            </a:r>
            <a:r>
              <a:rPr lang="en-ID" sz="3800" dirty="0" err="1"/>
              <a:t>kebijakan</a:t>
            </a:r>
            <a:r>
              <a:rPr lang="en-ID" sz="3800" dirty="0"/>
              <a:t>, </a:t>
            </a:r>
            <a:r>
              <a:rPr lang="en-ID" sz="3800" dirty="0" err="1"/>
              <a:t>prosedur</a:t>
            </a:r>
            <a:r>
              <a:rPr lang="en-ID" sz="3800" dirty="0"/>
              <a:t>, </a:t>
            </a:r>
            <a:r>
              <a:rPr lang="en-ID" sz="3800" dirty="0" err="1"/>
              <a:t>atau</a:t>
            </a:r>
            <a:r>
              <a:rPr lang="en-ID" sz="3800" dirty="0"/>
              <a:t> </a:t>
            </a:r>
            <a:r>
              <a:rPr lang="en-ID" sz="3800" dirty="0" err="1"/>
              <a:t>mekanisme</a:t>
            </a:r>
            <a:r>
              <a:rPr lang="en-ID" sz="3800" dirty="0"/>
              <a:t> yang </a:t>
            </a:r>
            <a:r>
              <a:rPr lang="en-ID" sz="3800" dirty="0" err="1"/>
              <a:t>diterapkan</a:t>
            </a:r>
            <a:r>
              <a:rPr lang="en-ID" sz="3800" dirty="0"/>
              <a:t> </a:t>
            </a:r>
            <a:r>
              <a:rPr lang="en-ID" sz="3800" dirty="0" err="1"/>
              <a:t>untuk</a:t>
            </a:r>
            <a:r>
              <a:rPr lang="en-ID" sz="3800" dirty="0"/>
              <a:t> </a:t>
            </a:r>
            <a:r>
              <a:rPr lang="en-ID" sz="3800" dirty="0" err="1"/>
              <a:t>melindungi</a:t>
            </a:r>
            <a:r>
              <a:rPr lang="en-ID" sz="3800" dirty="0"/>
              <a:t> </a:t>
            </a:r>
            <a:r>
              <a:rPr lang="en-ID" sz="3800" dirty="0" err="1"/>
              <a:t>suatu</a:t>
            </a:r>
            <a:r>
              <a:rPr lang="en-ID" sz="3800" dirty="0"/>
              <a:t> </a:t>
            </a:r>
            <a:r>
              <a:rPr lang="en-ID" sz="3800" dirty="0" err="1"/>
              <a:t>sistem</a:t>
            </a:r>
            <a:r>
              <a:rPr lang="en-ID" sz="3800" dirty="0"/>
              <a:t>, </a:t>
            </a:r>
            <a:r>
              <a:rPr lang="en-ID" sz="3800" dirty="0" err="1"/>
              <a:t>industri</a:t>
            </a:r>
            <a:r>
              <a:rPr lang="en-ID" sz="3800" dirty="0"/>
              <a:t>, </a:t>
            </a:r>
            <a:r>
              <a:rPr lang="en-ID" sz="3800" dirty="0" err="1"/>
              <a:t>atau</a:t>
            </a:r>
            <a:r>
              <a:rPr lang="en-ID" sz="3800" dirty="0"/>
              <a:t> </a:t>
            </a:r>
            <a:r>
              <a:rPr lang="en-ID" sz="3800" dirty="0" err="1"/>
              <a:t>masyarakat</a:t>
            </a:r>
            <a:r>
              <a:rPr lang="en-ID" sz="3800" dirty="0"/>
              <a:t> </a:t>
            </a:r>
            <a:r>
              <a:rPr lang="en-ID" sz="3800" dirty="0" err="1"/>
              <a:t>dari</a:t>
            </a:r>
            <a:r>
              <a:rPr lang="en-ID" sz="3800" dirty="0"/>
              <a:t> </a:t>
            </a:r>
            <a:r>
              <a:rPr lang="en-ID" sz="3800" dirty="0" err="1"/>
              <a:t>dampak</a:t>
            </a:r>
            <a:r>
              <a:rPr lang="en-ID" sz="3800" dirty="0"/>
              <a:t> </a:t>
            </a:r>
            <a:r>
              <a:rPr lang="en-ID" sz="3800" dirty="0" err="1"/>
              <a:t>negatif</a:t>
            </a:r>
            <a:r>
              <a:rPr lang="en-ID" sz="3800" dirty="0"/>
              <a:t>, </a:t>
            </a:r>
            <a:r>
              <a:rPr lang="en-ID" sz="3800" dirty="0" err="1"/>
              <a:t>kerugian</a:t>
            </a:r>
            <a:r>
              <a:rPr lang="en-ID" sz="3800" dirty="0"/>
              <a:t> </a:t>
            </a:r>
            <a:r>
              <a:rPr lang="en-ID" sz="3800" dirty="0" err="1"/>
              <a:t>serius</a:t>
            </a:r>
            <a:r>
              <a:rPr lang="en-ID" sz="3800" dirty="0"/>
              <a:t>, </a:t>
            </a:r>
            <a:r>
              <a:rPr lang="en-ID" sz="3800" dirty="0" err="1"/>
              <a:t>atau</a:t>
            </a:r>
            <a:r>
              <a:rPr lang="en-ID" sz="3800" dirty="0"/>
              <a:t> </a:t>
            </a:r>
            <a:r>
              <a:rPr lang="en-ID" sz="3800" dirty="0" err="1"/>
              <a:t>bahaya</a:t>
            </a:r>
            <a:r>
              <a:rPr lang="en-ID" sz="3800" dirty="0"/>
              <a:t> </a:t>
            </a:r>
            <a:r>
              <a:rPr lang="en-ID" sz="3800" dirty="0" err="1"/>
              <a:t>tertentu</a:t>
            </a:r>
            <a:endParaRPr lang="en-ID" sz="3800" dirty="0"/>
          </a:p>
          <a:p>
            <a:r>
              <a:rPr lang="en-ID" sz="3800" dirty="0"/>
              <a:t>Dalam </a:t>
            </a:r>
            <a:r>
              <a:rPr lang="en-ID" sz="3800" dirty="0" err="1"/>
              <a:t>perdagangan</a:t>
            </a:r>
            <a:r>
              <a:rPr lang="en-ID" sz="3800" dirty="0"/>
              <a:t>, </a:t>
            </a:r>
            <a:r>
              <a:rPr lang="en-ID" sz="3800" dirty="0" err="1"/>
              <a:t>ini</a:t>
            </a:r>
            <a:r>
              <a:rPr lang="en-ID" sz="3800" dirty="0"/>
              <a:t> </a:t>
            </a:r>
            <a:r>
              <a:rPr lang="en-ID" sz="3800" dirty="0" err="1"/>
              <a:t>merujuk</a:t>
            </a:r>
            <a:r>
              <a:rPr lang="en-ID" sz="3800" dirty="0"/>
              <a:t> pada </a:t>
            </a:r>
            <a:r>
              <a:rPr lang="en-ID" sz="3800" dirty="0" err="1"/>
              <a:t>perlindungan</a:t>
            </a:r>
            <a:r>
              <a:rPr lang="en-ID" sz="3800" dirty="0"/>
              <a:t> </a:t>
            </a:r>
            <a:r>
              <a:rPr lang="en-ID" sz="3800" dirty="0" err="1"/>
              <a:t>industri</a:t>
            </a:r>
            <a:r>
              <a:rPr lang="en-ID" sz="3800" dirty="0"/>
              <a:t> </a:t>
            </a:r>
            <a:r>
              <a:rPr lang="en-ID" sz="3800" dirty="0" err="1"/>
              <a:t>dalam</a:t>
            </a:r>
            <a:r>
              <a:rPr lang="en-ID" sz="3800" dirty="0"/>
              <a:t> negeri </a:t>
            </a:r>
            <a:r>
              <a:rPr lang="en-ID" sz="3800" dirty="0" err="1"/>
              <a:t>dari</a:t>
            </a:r>
            <a:r>
              <a:rPr lang="en-ID" sz="3800" dirty="0"/>
              <a:t> </a:t>
            </a:r>
            <a:r>
              <a:rPr lang="en-ID" sz="3800" dirty="0" err="1"/>
              <a:t>lonjakan</a:t>
            </a:r>
            <a:r>
              <a:rPr lang="en-ID" sz="3800" dirty="0"/>
              <a:t> </a:t>
            </a:r>
            <a:r>
              <a:rPr lang="en-ID" sz="3800" dirty="0" err="1"/>
              <a:t>impor</a:t>
            </a:r>
            <a:r>
              <a:rPr lang="en-ID" sz="3800" dirty="0"/>
              <a:t>, </a:t>
            </a:r>
            <a:r>
              <a:rPr lang="en-ID" sz="3800" dirty="0" err="1"/>
              <a:t>sedangkan</a:t>
            </a:r>
            <a:r>
              <a:rPr lang="en-ID" sz="3800" dirty="0"/>
              <a:t> </a:t>
            </a:r>
            <a:r>
              <a:rPr lang="en-ID" sz="3800" dirty="0" err="1"/>
              <a:t>dalam</a:t>
            </a:r>
            <a:r>
              <a:rPr lang="en-ID" sz="3800" dirty="0"/>
              <a:t> </a:t>
            </a:r>
            <a:r>
              <a:rPr lang="en-ID" sz="3800" dirty="0" err="1"/>
              <a:t>proyek</a:t>
            </a:r>
            <a:r>
              <a:rPr lang="en-ID" sz="3800" dirty="0"/>
              <a:t>, </a:t>
            </a:r>
            <a:r>
              <a:rPr lang="en-ID" sz="3800" dirty="0" err="1"/>
              <a:t>ini</a:t>
            </a:r>
            <a:r>
              <a:rPr lang="en-ID" sz="3800" dirty="0"/>
              <a:t> </a:t>
            </a:r>
            <a:r>
              <a:rPr lang="en-ID" sz="3800" dirty="0" err="1"/>
              <a:t>meminimalisir</a:t>
            </a:r>
            <a:r>
              <a:rPr lang="en-ID" sz="3800" dirty="0"/>
              <a:t> </a:t>
            </a:r>
            <a:r>
              <a:rPr lang="en-ID" sz="3800" dirty="0" err="1"/>
              <a:t>dampak</a:t>
            </a:r>
            <a:r>
              <a:rPr lang="en-ID" sz="3800" dirty="0"/>
              <a:t> </a:t>
            </a:r>
            <a:r>
              <a:rPr lang="en-ID" sz="3800" dirty="0" err="1"/>
              <a:t>sosial-lingkungan</a:t>
            </a:r>
            <a:r>
              <a:rPr lang="en-ID" sz="3800" dirty="0"/>
              <a:t>. </a:t>
            </a:r>
          </a:p>
          <a:p>
            <a:r>
              <a:rPr lang="en-ID" sz="3800" dirty="0" err="1"/>
              <a:t>Biasanya</a:t>
            </a:r>
            <a:r>
              <a:rPr lang="en-ID" sz="3800" dirty="0"/>
              <a:t> </a:t>
            </a:r>
            <a:r>
              <a:rPr lang="en-ID" sz="3800" dirty="0" err="1"/>
              <a:t>berupa</a:t>
            </a:r>
            <a:r>
              <a:rPr lang="en-ID" sz="3800" dirty="0"/>
              <a:t> </a:t>
            </a:r>
            <a:r>
              <a:rPr lang="en-ID" sz="3800" dirty="0" err="1"/>
              <a:t>tambahan</a:t>
            </a:r>
            <a:r>
              <a:rPr lang="en-ID" sz="3800" dirty="0"/>
              <a:t> </a:t>
            </a:r>
            <a:r>
              <a:rPr lang="en-ID" sz="3800" dirty="0" err="1"/>
              <a:t>bea</a:t>
            </a:r>
            <a:r>
              <a:rPr lang="en-ID" sz="3800" dirty="0"/>
              <a:t> </a:t>
            </a:r>
            <a:r>
              <a:rPr lang="en-ID" sz="3800" dirty="0" err="1"/>
              <a:t>masuk</a:t>
            </a:r>
            <a:r>
              <a:rPr lang="en-ID" sz="3800" dirty="0"/>
              <a:t> (</a:t>
            </a:r>
            <a:r>
              <a:rPr lang="en-ID" sz="3800" dirty="0" err="1"/>
              <a:t>bea</a:t>
            </a:r>
            <a:r>
              <a:rPr lang="en-ID" sz="3800" dirty="0"/>
              <a:t> </a:t>
            </a:r>
            <a:r>
              <a:rPr lang="en-ID" sz="3800" dirty="0" err="1"/>
              <a:t>masuk</a:t>
            </a:r>
            <a:r>
              <a:rPr lang="en-ID" sz="3800" dirty="0"/>
              <a:t> </a:t>
            </a:r>
            <a:r>
              <a:rPr lang="en-ID" sz="3800" dirty="0" err="1"/>
              <a:t>tindakan</a:t>
            </a:r>
            <a:r>
              <a:rPr lang="en-ID" sz="3800" dirty="0"/>
              <a:t> </a:t>
            </a:r>
            <a:r>
              <a:rPr lang="en-ID" sz="3800" dirty="0" err="1"/>
              <a:t>pengamanan</a:t>
            </a:r>
            <a:r>
              <a:rPr lang="en-ID" sz="3800" dirty="0"/>
              <a:t>) </a:t>
            </a:r>
            <a:r>
              <a:rPr lang="en-ID" sz="3800" dirty="0" err="1"/>
              <a:t>atau</a:t>
            </a:r>
            <a:r>
              <a:rPr lang="en-ID" sz="3800" dirty="0"/>
              <a:t> </a:t>
            </a:r>
            <a:r>
              <a:rPr lang="en-ID" sz="3800" dirty="0" err="1"/>
              <a:t>pembatasan</a:t>
            </a:r>
            <a:r>
              <a:rPr lang="en-ID" sz="3800" dirty="0"/>
              <a:t> </a:t>
            </a:r>
            <a:r>
              <a:rPr lang="en-ID" sz="3800" dirty="0" err="1"/>
              <a:t>kuantitas</a:t>
            </a:r>
            <a:r>
              <a:rPr lang="en-ID" sz="3800" dirty="0"/>
              <a:t> </a:t>
            </a:r>
            <a:r>
              <a:rPr lang="en-ID" sz="3800" dirty="0" err="1"/>
              <a:t>impor</a:t>
            </a:r>
            <a:r>
              <a:rPr lang="en-ID" sz="3800" dirty="0"/>
              <a:t>. </a:t>
            </a:r>
            <a:endParaRPr lang="en-ID" sz="3800" b="1" dirty="0"/>
          </a:p>
          <a:p>
            <a:pPr marL="0" indent="0">
              <a:buNone/>
            </a:pPr>
            <a:r>
              <a:rPr lang="en-ID" sz="3800" b="1" dirty="0"/>
              <a:t>Tujuan Safeguards</a:t>
            </a:r>
            <a:r>
              <a:rPr lang="en-ID" sz="3800" dirty="0"/>
              <a:t>:</a:t>
            </a:r>
          </a:p>
          <a:p>
            <a:pPr marL="0" indent="0">
              <a:buNone/>
            </a:pPr>
            <a:r>
              <a:rPr lang="en-ID" sz="3800" dirty="0"/>
              <a:t>1. </a:t>
            </a:r>
            <a:r>
              <a:rPr lang="en-ID" sz="3800" dirty="0" err="1"/>
              <a:t>Melindungi</a:t>
            </a:r>
            <a:r>
              <a:rPr lang="en-ID" sz="3800" dirty="0"/>
              <a:t> </a:t>
            </a:r>
            <a:r>
              <a:rPr lang="en-ID" sz="3800" dirty="0" err="1"/>
              <a:t>industri</a:t>
            </a:r>
            <a:r>
              <a:rPr lang="en-ID" sz="3800" dirty="0"/>
              <a:t> </a:t>
            </a:r>
            <a:r>
              <a:rPr lang="en-ID" sz="3800" dirty="0" err="1"/>
              <a:t>dalam</a:t>
            </a:r>
            <a:r>
              <a:rPr lang="en-ID" sz="3800" dirty="0"/>
              <a:t> negeri </a:t>
            </a:r>
            <a:r>
              <a:rPr lang="en-ID" sz="3800" dirty="0" err="1"/>
              <a:t>dari</a:t>
            </a:r>
            <a:r>
              <a:rPr lang="en-ID" sz="3800" dirty="0"/>
              <a:t> </a:t>
            </a:r>
            <a:r>
              <a:rPr lang="en-ID" sz="3800" dirty="0" err="1"/>
              <a:t>persaingan</a:t>
            </a:r>
            <a:r>
              <a:rPr lang="en-ID" sz="3800" dirty="0"/>
              <a:t> yang </a:t>
            </a:r>
            <a:r>
              <a:rPr lang="en-ID" sz="3800" dirty="0" err="1"/>
              <a:t>tidak</a:t>
            </a:r>
            <a:r>
              <a:rPr lang="en-ID" sz="3800" dirty="0"/>
              <a:t> </a:t>
            </a:r>
            <a:r>
              <a:rPr lang="en-ID" sz="3800" dirty="0" err="1"/>
              <a:t>terduga</a:t>
            </a:r>
            <a:endParaRPr lang="en-ID" sz="3800" dirty="0"/>
          </a:p>
          <a:p>
            <a:pPr marL="0" indent="0">
              <a:buNone/>
            </a:pPr>
            <a:r>
              <a:rPr lang="en-ID" sz="3800" dirty="0"/>
              <a:t>2. </a:t>
            </a:r>
            <a:r>
              <a:rPr lang="en-ID" sz="3800" dirty="0" err="1"/>
              <a:t>Menghentikan</a:t>
            </a:r>
            <a:r>
              <a:rPr lang="en-ID" sz="3800" dirty="0"/>
              <a:t> </a:t>
            </a:r>
            <a:r>
              <a:rPr lang="en-ID" sz="3800" dirty="0" err="1"/>
              <a:t>impor</a:t>
            </a:r>
            <a:r>
              <a:rPr lang="en-ID" sz="3800" dirty="0"/>
              <a:t> </a:t>
            </a:r>
            <a:r>
              <a:rPr lang="en-ID" sz="3800" dirty="0" err="1"/>
              <a:t>barang</a:t>
            </a:r>
            <a:r>
              <a:rPr lang="en-ID" sz="3800" dirty="0"/>
              <a:t> yang </a:t>
            </a:r>
            <a:r>
              <a:rPr lang="en-ID" sz="3800" dirty="0" err="1"/>
              <a:t>meningkat</a:t>
            </a:r>
            <a:r>
              <a:rPr lang="en-ID" sz="3800" dirty="0"/>
              <a:t> </a:t>
            </a:r>
            <a:r>
              <a:rPr lang="en-ID" sz="3800" dirty="0" err="1"/>
              <a:t>secara</a:t>
            </a:r>
            <a:r>
              <a:rPr lang="en-ID" sz="3800" dirty="0"/>
              <a:t> </a:t>
            </a:r>
            <a:r>
              <a:rPr lang="en-ID" sz="3800" dirty="0" err="1"/>
              <a:t>tiba-tiba</a:t>
            </a:r>
            <a:endParaRPr lang="en-ID" sz="3800" dirty="0"/>
          </a:p>
          <a:p>
            <a:pPr marL="0" indent="0">
              <a:buNone/>
            </a:pPr>
            <a:r>
              <a:rPr lang="en-ID" sz="3800" dirty="0"/>
              <a:t>3. </a:t>
            </a:r>
            <a:r>
              <a:rPr lang="en-ID" sz="3800" dirty="0" err="1"/>
              <a:t>Memberikan</a:t>
            </a:r>
            <a:r>
              <a:rPr lang="en-ID" sz="3800" dirty="0"/>
              <a:t> </a:t>
            </a:r>
            <a:r>
              <a:rPr lang="en-ID" sz="3800" dirty="0" err="1"/>
              <a:t>waktu</a:t>
            </a:r>
            <a:r>
              <a:rPr lang="en-ID" sz="3800" dirty="0"/>
              <a:t> </a:t>
            </a:r>
            <a:r>
              <a:rPr lang="en-ID" sz="3800" dirty="0" err="1"/>
              <a:t>bagi</a:t>
            </a:r>
            <a:r>
              <a:rPr lang="en-ID" sz="3800" dirty="0"/>
              <a:t> </a:t>
            </a:r>
            <a:r>
              <a:rPr lang="en-ID" sz="3800" dirty="0" err="1"/>
              <a:t>industri</a:t>
            </a:r>
            <a:r>
              <a:rPr lang="en-ID" sz="3800" dirty="0"/>
              <a:t> </a:t>
            </a:r>
            <a:r>
              <a:rPr lang="en-ID" sz="3800" dirty="0" err="1"/>
              <a:t>dalam</a:t>
            </a:r>
            <a:r>
              <a:rPr lang="en-ID" sz="3800" dirty="0"/>
              <a:t> negeri </a:t>
            </a:r>
            <a:r>
              <a:rPr lang="en-ID" sz="3800" dirty="0" err="1"/>
              <a:t>untuk</a:t>
            </a:r>
            <a:r>
              <a:rPr lang="en-ID" sz="3800" dirty="0"/>
              <a:t> </a:t>
            </a:r>
            <a:r>
              <a:rPr lang="en-ID" sz="3800" dirty="0" err="1"/>
              <a:t>menyesuaikan</a:t>
            </a:r>
            <a:r>
              <a:rPr lang="en-ID" sz="3800" dirty="0"/>
              <a:t> </a:t>
            </a:r>
            <a:r>
              <a:rPr lang="en-ID" sz="3800" dirty="0" err="1"/>
              <a:t>diri</a:t>
            </a:r>
            <a:r>
              <a:rPr lang="en-ID" sz="3800" dirty="0"/>
              <a:t> </a:t>
            </a:r>
            <a:r>
              <a:rPr lang="en-ID" sz="3800" dirty="0" err="1"/>
              <a:t>dengan</a:t>
            </a:r>
            <a:r>
              <a:rPr lang="en-ID" sz="3800" dirty="0"/>
              <a:t> </a:t>
            </a:r>
            <a:r>
              <a:rPr lang="en-ID" sz="3800" dirty="0" err="1"/>
              <a:t>perubahan</a:t>
            </a:r>
            <a:r>
              <a:rPr lang="en-ID" sz="3800" dirty="0"/>
              <a:t> pasar</a:t>
            </a:r>
          </a:p>
          <a:p>
            <a:pPr marL="0" indent="0">
              <a:buNone/>
            </a:pPr>
            <a:r>
              <a:rPr lang="en-ID" sz="3800" dirty="0"/>
              <a:t>4.</a:t>
            </a:r>
            <a:r>
              <a:rPr lang="en-ID" dirty="0"/>
              <a:t> </a:t>
            </a:r>
            <a:r>
              <a:rPr lang="en-ID" sz="3800" dirty="0"/>
              <a:t>Langkah </a:t>
            </a:r>
            <a:r>
              <a:rPr lang="en-ID" sz="3800" dirty="0" err="1"/>
              <a:t>preventif</a:t>
            </a:r>
            <a:r>
              <a:rPr lang="en-ID" sz="3800" dirty="0"/>
              <a:t> (</a:t>
            </a:r>
            <a:r>
              <a:rPr lang="en-ID" sz="3800" dirty="0" err="1"/>
              <a:t>pencegahan</a:t>
            </a:r>
            <a:r>
              <a:rPr lang="en-ID" sz="3800" dirty="0"/>
              <a:t>) </a:t>
            </a:r>
            <a:r>
              <a:rPr lang="en-ID" sz="3800" dirty="0" err="1"/>
              <a:t>maupun</a:t>
            </a:r>
            <a:r>
              <a:rPr lang="en-ID" sz="3800" dirty="0"/>
              <a:t> </a:t>
            </a:r>
            <a:r>
              <a:rPr lang="en-ID" sz="3800" dirty="0" err="1"/>
              <a:t>kuratif</a:t>
            </a:r>
            <a:r>
              <a:rPr lang="en-ID" sz="3800" dirty="0"/>
              <a:t> (</a:t>
            </a:r>
            <a:r>
              <a:rPr lang="en-ID" sz="3800" dirty="0" err="1"/>
              <a:t>pemulihan</a:t>
            </a:r>
            <a:r>
              <a:rPr lang="en-ID" sz="3800" dirty="0"/>
              <a:t>) </a:t>
            </a:r>
            <a:r>
              <a:rPr lang="en-ID" sz="3800" dirty="0" err="1"/>
              <a:t>untuk</a:t>
            </a:r>
            <a:r>
              <a:rPr lang="en-ID" sz="3800" dirty="0"/>
              <a:t> </a:t>
            </a:r>
            <a:r>
              <a:rPr lang="en-ID" sz="3800" dirty="0" err="1"/>
              <a:t>memastikan</a:t>
            </a:r>
            <a:r>
              <a:rPr lang="en-ID" sz="3800" dirty="0"/>
              <a:t> </a:t>
            </a:r>
            <a:r>
              <a:rPr lang="en-ID" sz="3800" dirty="0" err="1"/>
              <a:t>dampak</a:t>
            </a:r>
            <a:r>
              <a:rPr lang="en-ID" sz="3800" dirty="0"/>
              <a:t> </a:t>
            </a:r>
            <a:r>
              <a:rPr lang="en-ID" sz="3800" dirty="0" err="1"/>
              <a:t>positif</a:t>
            </a:r>
            <a:r>
              <a:rPr lang="en-ID" sz="3800" dirty="0"/>
              <a:t> </a:t>
            </a:r>
            <a:r>
              <a:rPr lang="en-ID" sz="3800" dirty="0" err="1"/>
              <a:t>maksimal</a:t>
            </a:r>
            <a:r>
              <a:rPr lang="en-ID" sz="3800" dirty="0"/>
              <a:t> dan </a:t>
            </a:r>
            <a:r>
              <a:rPr lang="en-ID" sz="3800" dirty="0" err="1"/>
              <a:t>dampak</a:t>
            </a:r>
            <a:r>
              <a:rPr lang="en-ID" sz="3800" dirty="0"/>
              <a:t> </a:t>
            </a:r>
          </a:p>
          <a:p>
            <a:pPr marL="0" indent="0">
              <a:buNone/>
            </a:pPr>
            <a:r>
              <a:rPr lang="en-ID" sz="3800" dirty="0"/>
              <a:t>    </a:t>
            </a:r>
            <a:r>
              <a:rPr lang="en-ID" sz="3800" dirty="0" err="1"/>
              <a:t>negatif</a:t>
            </a:r>
            <a:r>
              <a:rPr lang="en-ID" sz="3800" dirty="0"/>
              <a:t> </a:t>
            </a:r>
            <a:r>
              <a:rPr lang="en-ID" sz="3800" dirty="0" err="1"/>
              <a:t>seminimal</a:t>
            </a:r>
            <a:r>
              <a:rPr lang="en-ID" sz="3800" dirty="0"/>
              <a:t> </a:t>
            </a:r>
            <a:r>
              <a:rPr lang="en-ID" sz="3800" dirty="0" err="1"/>
              <a:t>mungkin</a:t>
            </a:r>
            <a:r>
              <a:rPr lang="en-ID" dirty="0"/>
              <a:t>. </a:t>
            </a:r>
            <a:r>
              <a:rPr lang="en-ID" sz="3800" dirty="0"/>
              <a:t> </a:t>
            </a:r>
          </a:p>
          <a:p>
            <a:pPr marL="0" indent="0">
              <a:buNone/>
            </a:pPr>
            <a:r>
              <a:rPr lang="en-ID" sz="3800" b="1" dirty="0" err="1"/>
              <a:t>Mekanisme</a:t>
            </a:r>
            <a:r>
              <a:rPr lang="en-ID" sz="3800" b="1" dirty="0"/>
              <a:t> Safeguards</a:t>
            </a:r>
            <a:r>
              <a:rPr lang="en-ID" sz="3800" dirty="0"/>
              <a:t>:</a:t>
            </a:r>
          </a:p>
          <a:p>
            <a:pPr marL="0" indent="0">
              <a:buNone/>
            </a:pPr>
            <a:r>
              <a:rPr lang="en-ID" sz="3800" dirty="0"/>
              <a:t>1. </a:t>
            </a:r>
            <a:r>
              <a:rPr lang="en-ID" sz="3800" dirty="0" err="1"/>
              <a:t>Pengajuan</a:t>
            </a:r>
            <a:r>
              <a:rPr lang="en-ID" sz="3800" dirty="0"/>
              <a:t> </a:t>
            </a:r>
            <a:r>
              <a:rPr lang="en-ID" sz="3800" dirty="0" err="1"/>
              <a:t>permohonan</a:t>
            </a:r>
            <a:r>
              <a:rPr lang="en-ID" sz="3800" dirty="0"/>
              <a:t> safeguards oleh </a:t>
            </a:r>
            <a:r>
              <a:rPr lang="en-ID" sz="3800" dirty="0" err="1"/>
              <a:t>industri</a:t>
            </a:r>
            <a:r>
              <a:rPr lang="en-ID" sz="3800" dirty="0"/>
              <a:t> </a:t>
            </a:r>
            <a:r>
              <a:rPr lang="en-ID" sz="3800" dirty="0" err="1"/>
              <a:t>dalam</a:t>
            </a:r>
            <a:r>
              <a:rPr lang="en-ID" sz="3800" dirty="0"/>
              <a:t> negeri</a:t>
            </a:r>
          </a:p>
          <a:p>
            <a:pPr marL="0" indent="0">
              <a:buNone/>
            </a:pPr>
            <a:r>
              <a:rPr lang="en-ID" sz="3800" dirty="0"/>
              <a:t>2. </a:t>
            </a:r>
            <a:r>
              <a:rPr lang="en-ID" sz="3800" dirty="0" err="1"/>
              <a:t>Penyelidikan</a:t>
            </a:r>
            <a:r>
              <a:rPr lang="en-ID" sz="3800" dirty="0"/>
              <a:t> safeguards oleh </a:t>
            </a:r>
            <a:r>
              <a:rPr lang="en-ID" sz="3800" dirty="0" err="1"/>
              <a:t>pemerintah</a:t>
            </a:r>
            <a:endParaRPr lang="en-ID" sz="3800" dirty="0"/>
          </a:p>
          <a:p>
            <a:pPr marL="0" indent="0">
              <a:buNone/>
            </a:pPr>
            <a:r>
              <a:rPr lang="en-ID" sz="3800" dirty="0"/>
              <a:t>3. </a:t>
            </a:r>
            <a:r>
              <a:rPr lang="en-ID" sz="3800" dirty="0" err="1"/>
              <a:t>Penentuan</a:t>
            </a:r>
            <a:r>
              <a:rPr lang="en-ID" sz="3800" dirty="0"/>
              <a:t> </a:t>
            </a:r>
            <a:r>
              <a:rPr lang="en-ID" sz="3800" dirty="0" err="1"/>
              <a:t>apakah</a:t>
            </a:r>
            <a:r>
              <a:rPr lang="en-ID" sz="3800" dirty="0"/>
              <a:t> </a:t>
            </a:r>
            <a:r>
              <a:rPr lang="en-ID" sz="3800" dirty="0" err="1"/>
              <a:t>impor</a:t>
            </a:r>
            <a:r>
              <a:rPr lang="en-ID" sz="3800" dirty="0"/>
              <a:t> </a:t>
            </a:r>
            <a:r>
              <a:rPr lang="en-ID" sz="3800" dirty="0" err="1"/>
              <a:t>barang</a:t>
            </a:r>
            <a:r>
              <a:rPr lang="en-ID" sz="3800" dirty="0"/>
              <a:t> </a:t>
            </a:r>
            <a:r>
              <a:rPr lang="en-ID" sz="3800" dirty="0" err="1"/>
              <a:t>telah</a:t>
            </a:r>
            <a:r>
              <a:rPr lang="en-ID" sz="3800" dirty="0"/>
              <a:t> </a:t>
            </a:r>
            <a:r>
              <a:rPr lang="en-ID" sz="3800" dirty="0" err="1"/>
              <a:t>meningkat</a:t>
            </a:r>
            <a:r>
              <a:rPr lang="en-ID" sz="3800" dirty="0"/>
              <a:t> </a:t>
            </a:r>
            <a:r>
              <a:rPr lang="en-ID" sz="3800" dirty="0" err="1"/>
              <a:t>secara</a:t>
            </a:r>
            <a:r>
              <a:rPr lang="en-ID" sz="3800" dirty="0"/>
              <a:t> </a:t>
            </a:r>
            <a:r>
              <a:rPr lang="en-ID" sz="3800" dirty="0" err="1"/>
              <a:t>tiba-tiba</a:t>
            </a:r>
            <a:r>
              <a:rPr lang="en-ID" sz="3800" dirty="0"/>
              <a:t> dan </a:t>
            </a:r>
            <a:r>
              <a:rPr lang="en-ID" sz="3800" dirty="0" err="1"/>
              <a:t>menyebabkan</a:t>
            </a:r>
            <a:r>
              <a:rPr lang="en-ID" sz="3800" dirty="0"/>
              <a:t> </a:t>
            </a:r>
            <a:r>
              <a:rPr lang="en-ID" sz="3800" dirty="0" err="1"/>
              <a:t>kerugian</a:t>
            </a:r>
            <a:r>
              <a:rPr lang="en-ID" sz="3800" dirty="0"/>
              <a:t> </a:t>
            </a:r>
            <a:r>
              <a:rPr lang="en-ID" sz="3800" dirty="0" err="1"/>
              <a:t>bagi</a:t>
            </a:r>
            <a:r>
              <a:rPr lang="en-ID" sz="3800" dirty="0"/>
              <a:t> industry</a:t>
            </a:r>
          </a:p>
          <a:p>
            <a:pPr marL="0" indent="0">
              <a:buNone/>
            </a:pPr>
            <a:r>
              <a:rPr lang="en-ID" sz="3800" dirty="0"/>
              <a:t>     </a:t>
            </a:r>
            <a:r>
              <a:rPr lang="en-ID" sz="3800" dirty="0" err="1"/>
              <a:t>dalam</a:t>
            </a:r>
            <a:r>
              <a:rPr lang="en-ID" sz="3800" dirty="0"/>
              <a:t> negeri</a:t>
            </a:r>
          </a:p>
          <a:p>
            <a:pPr marL="0" indent="0">
              <a:buNone/>
            </a:pPr>
            <a:r>
              <a:rPr lang="en-ID" sz="3800" dirty="0"/>
              <a:t>4. </a:t>
            </a:r>
            <a:r>
              <a:rPr lang="en-ID" sz="3800" dirty="0" err="1"/>
              <a:t>Pengambil</a:t>
            </a:r>
            <a:r>
              <a:rPr lang="en-ID" sz="3800" dirty="0"/>
              <a:t> </a:t>
            </a:r>
            <a:r>
              <a:rPr lang="en-ID" sz="3800" dirty="0" err="1"/>
              <a:t>keputusan</a:t>
            </a:r>
            <a:r>
              <a:rPr lang="en-ID" sz="3800" dirty="0"/>
              <a:t> </a:t>
            </a:r>
            <a:r>
              <a:rPr lang="en-ID" sz="3800" dirty="0" err="1"/>
              <a:t>untuk</a:t>
            </a:r>
            <a:r>
              <a:rPr lang="en-ID" sz="3800" dirty="0"/>
              <a:t> </a:t>
            </a:r>
            <a:r>
              <a:rPr lang="en-ID" sz="3800" dirty="0" err="1"/>
              <a:t>mengenakan</a:t>
            </a:r>
            <a:r>
              <a:rPr lang="en-ID" sz="3800" dirty="0"/>
              <a:t> </a:t>
            </a:r>
            <a:r>
              <a:rPr lang="en-ID" sz="3800" dirty="0" err="1"/>
              <a:t>tindakan</a:t>
            </a:r>
            <a:r>
              <a:rPr lang="en-ID" sz="3800" dirty="0"/>
              <a:t> safeguards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3D4294-DCA1-DA63-B687-D00FC319F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7112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B51BA3-114E-4EC9-FDE8-5D2AB9CA78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56592"/>
            <a:ext cx="10638183" cy="562037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ID" sz="1800" b="1" dirty="0"/>
              <a:t>Langkah yang </a:t>
            </a:r>
            <a:r>
              <a:rPr lang="en-ID" sz="1800" b="1" dirty="0" err="1"/>
              <a:t>dapat</a:t>
            </a:r>
            <a:r>
              <a:rPr lang="en-ID" sz="1800" b="1" dirty="0"/>
              <a:t> </a:t>
            </a:r>
            <a:r>
              <a:rPr lang="en-ID" sz="1800" b="1" dirty="0" err="1"/>
              <a:t>diambil</a:t>
            </a:r>
            <a:r>
              <a:rPr lang="en-ID" sz="1800" b="1" dirty="0"/>
              <a:t> </a:t>
            </a:r>
            <a:r>
              <a:rPr lang="en-ID" sz="1800" b="1" dirty="0" err="1"/>
              <a:t>pemerintah</a:t>
            </a:r>
            <a:r>
              <a:rPr lang="en-ID" sz="1800" b="1" dirty="0"/>
              <a:t> Indonesia </a:t>
            </a:r>
            <a:r>
              <a:rPr lang="en-ID" sz="1800" b="1" dirty="0" err="1"/>
              <a:t>dalam</a:t>
            </a:r>
            <a:r>
              <a:rPr lang="en-ID" sz="1800" b="1" dirty="0"/>
              <a:t> </a:t>
            </a:r>
            <a:r>
              <a:rPr lang="en-ID" sz="1800" b="1" dirty="0" err="1"/>
              <a:t>menjalankan</a:t>
            </a:r>
            <a:r>
              <a:rPr lang="en-ID" sz="1800" b="1" dirty="0"/>
              <a:t> safeguards:</a:t>
            </a:r>
          </a:p>
          <a:p>
            <a:pPr marL="342900" indent="-342900">
              <a:buAutoNum type="arabicPeriod"/>
            </a:pPr>
            <a:r>
              <a:rPr lang="en-ID" sz="1800" dirty="0" err="1"/>
              <a:t>Identifikasi</a:t>
            </a:r>
            <a:r>
              <a:rPr lang="en-ID" sz="1800" dirty="0"/>
              <a:t> </a:t>
            </a:r>
            <a:r>
              <a:rPr lang="en-ID" sz="1800" dirty="0" err="1"/>
              <a:t>Impor</a:t>
            </a:r>
            <a:r>
              <a:rPr lang="en-ID" sz="1800" dirty="0"/>
              <a:t> yang </a:t>
            </a:r>
            <a:r>
              <a:rPr lang="en-ID" sz="1800" dirty="0" err="1"/>
              <a:t>Merugikan</a:t>
            </a:r>
            <a:r>
              <a:rPr lang="en-ID" sz="1800" dirty="0"/>
              <a:t>, yang </a:t>
            </a:r>
            <a:r>
              <a:rPr lang="en-ID" sz="1800" dirty="0" err="1"/>
              <a:t>meningkat</a:t>
            </a:r>
            <a:r>
              <a:rPr lang="en-ID" sz="1800" dirty="0"/>
              <a:t> </a:t>
            </a:r>
            <a:r>
              <a:rPr lang="en-ID" sz="1800" dirty="0" err="1"/>
              <a:t>secara</a:t>
            </a:r>
            <a:r>
              <a:rPr lang="en-ID" sz="1800" dirty="0"/>
              <a:t> </a:t>
            </a:r>
            <a:r>
              <a:rPr lang="en-ID" sz="1800" dirty="0" err="1"/>
              <a:t>tiba-tiba</a:t>
            </a:r>
            <a:r>
              <a:rPr lang="en-ID" sz="1800" dirty="0"/>
              <a:t> dan </a:t>
            </a:r>
            <a:r>
              <a:rPr lang="en-ID" sz="1800" dirty="0" err="1"/>
              <a:t>menyebabkan</a:t>
            </a:r>
            <a:r>
              <a:rPr lang="en-ID" sz="1800" dirty="0"/>
              <a:t> </a:t>
            </a:r>
            <a:r>
              <a:rPr lang="en-ID" sz="1800" dirty="0" err="1"/>
              <a:t>kerugian</a:t>
            </a:r>
            <a:r>
              <a:rPr lang="en-ID" sz="1800" dirty="0"/>
              <a:t> </a:t>
            </a:r>
            <a:r>
              <a:rPr lang="en-ID" sz="1800" dirty="0" err="1"/>
              <a:t>serius</a:t>
            </a:r>
            <a:r>
              <a:rPr lang="en-ID" sz="1800" dirty="0"/>
              <a:t> </a:t>
            </a:r>
            <a:r>
              <a:rPr lang="en-ID" sz="1800" dirty="0" err="1"/>
              <a:t>bagi</a:t>
            </a:r>
            <a:r>
              <a:rPr lang="en-ID" sz="1800" dirty="0"/>
              <a:t> </a:t>
            </a:r>
            <a:r>
              <a:rPr lang="en-ID" sz="1800" dirty="0" err="1"/>
              <a:t>industri</a:t>
            </a:r>
            <a:r>
              <a:rPr lang="en-ID" sz="1800" dirty="0"/>
              <a:t> </a:t>
            </a:r>
            <a:r>
              <a:rPr lang="en-ID" sz="1800" dirty="0" err="1"/>
              <a:t>dalam</a:t>
            </a:r>
            <a:r>
              <a:rPr lang="en-ID" sz="1800" dirty="0"/>
              <a:t> negeri.</a:t>
            </a:r>
          </a:p>
          <a:p>
            <a:pPr marL="342900" indent="-342900">
              <a:buAutoNum type="arabicPeriod"/>
            </a:pPr>
            <a:r>
              <a:rPr lang="en-ID" sz="1800" dirty="0" err="1"/>
              <a:t>Pengumpulan</a:t>
            </a:r>
            <a:r>
              <a:rPr lang="en-ID" sz="1800" dirty="0"/>
              <a:t> Data, yang </a:t>
            </a:r>
            <a:r>
              <a:rPr lang="en-ID" sz="1800" dirty="0" err="1"/>
              <a:t>akurat</a:t>
            </a:r>
            <a:r>
              <a:rPr lang="en-ID" sz="1800" dirty="0"/>
              <a:t> dan </a:t>
            </a:r>
            <a:r>
              <a:rPr lang="en-ID" sz="1800" dirty="0" err="1"/>
              <a:t>lengkap</a:t>
            </a:r>
            <a:r>
              <a:rPr lang="en-ID" sz="1800" dirty="0"/>
              <a:t> </a:t>
            </a:r>
            <a:r>
              <a:rPr lang="en-ID" sz="1800" dirty="0" err="1"/>
              <a:t>tentang</a:t>
            </a:r>
            <a:r>
              <a:rPr lang="en-ID" sz="1800" dirty="0"/>
              <a:t> </a:t>
            </a:r>
            <a:r>
              <a:rPr lang="en-ID" sz="1800" dirty="0" err="1"/>
              <a:t>impor</a:t>
            </a:r>
            <a:r>
              <a:rPr lang="en-ID" sz="1800" dirty="0"/>
              <a:t> yang </a:t>
            </a:r>
            <a:r>
              <a:rPr lang="en-ID" sz="1800" dirty="0" err="1"/>
              <a:t>merugikan</a:t>
            </a:r>
            <a:r>
              <a:rPr lang="en-ID" sz="1800" dirty="0"/>
              <a:t>, data volume </a:t>
            </a:r>
            <a:r>
              <a:rPr lang="en-ID" sz="1800" dirty="0" err="1"/>
              <a:t>impor</a:t>
            </a:r>
            <a:r>
              <a:rPr lang="en-ID" sz="1800" dirty="0"/>
              <a:t>, </a:t>
            </a:r>
            <a:r>
              <a:rPr lang="en-ID" sz="1800" dirty="0" err="1"/>
              <a:t>harga</a:t>
            </a:r>
            <a:r>
              <a:rPr lang="en-ID" sz="1800" dirty="0"/>
              <a:t>, dan </a:t>
            </a:r>
            <a:r>
              <a:rPr lang="en-ID" sz="1800" dirty="0" err="1"/>
              <a:t>dampaknya</a:t>
            </a:r>
            <a:r>
              <a:rPr lang="en-ID" sz="1800" dirty="0"/>
              <a:t> </a:t>
            </a:r>
            <a:r>
              <a:rPr lang="en-ID" sz="1800" dirty="0" err="1"/>
              <a:t>terhadap</a:t>
            </a:r>
            <a:r>
              <a:rPr lang="en-ID" sz="1800" dirty="0"/>
              <a:t> </a:t>
            </a:r>
            <a:r>
              <a:rPr lang="en-ID" sz="1800" dirty="0" err="1"/>
              <a:t>industri</a:t>
            </a:r>
            <a:r>
              <a:rPr lang="en-ID" sz="1800" dirty="0"/>
              <a:t> </a:t>
            </a:r>
            <a:r>
              <a:rPr lang="en-ID" sz="1800" dirty="0" err="1"/>
              <a:t>dalam</a:t>
            </a:r>
            <a:r>
              <a:rPr lang="en-ID" sz="1800" dirty="0"/>
              <a:t> negeri.</a:t>
            </a:r>
          </a:p>
          <a:p>
            <a:pPr marL="342900" indent="-342900">
              <a:buAutoNum type="arabicPeriod"/>
            </a:pPr>
            <a:r>
              <a:rPr lang="en-ID" sz="1800" dirty="0" err="1"/>
              <a:t>Analisis</a:t>
            </a:r>
            <a:r>
              <a:rPr lang="en-ID" sz="1800" dirty="0"/>
              <a:t> </a:t>
            </a:r>
            <a:r>
              <a:rPr lang="en-ID" sz="1800" dirty="0" err="1"/>
              <a:t>Dampak</a:t>
            </a:r>
            <a:r>
              <a:rPr lang="en-ID" sz="1800" dirty="0"/>
              <a:t> </a:t>
            </a:r>
            <a:r>
              <a:rPr lang="en-ID" sz="1800" dirty="0" err="1"/>
              <a:t>impor</a:t>
            </a:r>
            <a:r>
              <a:rPr lang="en-ID" sz="1800" dirty="0"/>
              <a:t> yang </a:t>
            </a:r>
            <a:r>
              <a:rPr lang="en-ID" sz="1800" dirty="0" err="1"/>
              <a:t>merugikan</a:t>
            </a:r>
            <a:r>
              <a:rPr lang="en-ID" sz="1800" dirty="0"/>
              <a:t> </a:t>
            </a:r>
            <a:r>
              <a:rPr lang="en-ID" sz="1800" dirty="0" err="1"/>
              <a:t>terhadap</a:t>
            </a:r>
            <a:r>
              <a:rPr lang="en-ID" sz="1800" dirty="0"/>
              <a:t> industry, </a:t>
            </a:r>
            <a:r>
              <a:rPr lang="en-ID" sz="1800" dirty="0" err="1"/>
              <a:t>dampak</a:t>
            </a:r>
            <a:r>
              <a:rPr lang="en-ID" sz="1800" dirty="0"/>
              <a:t> </a:t>
            </a:r>
            <a:r>
              <a:rPr lang="en-ID" sz="1800" dirty="0" err="1"/>
              <a:t>terhadap</a:t>
            </a:r>
            <a:r>
              <a:rPr lang="en-ID" sz="1800" dirty="0"/>
              <a:t> </a:t>
            </a:r>
            <a:r>
              <a:rPr lang="en-ID" sz="1800" dirty="0" err="1"/>
              <a:t>produksi</a:t>
            </a:r>
            <a:r>
              <a:rPr lang="en-ID" sz="1800" dirty="0"/>
              <a:t>, </a:t>
            </a:r>
            <a:r>
              <a:rPr lang="en-ID" sz="1800" dirty="0" err="1"/>
              <a:t>lapangan</a:t>
            </a:r>
            <a:r>
              <a:rPr lang="en-ID" sz="1800" dirty="0"/>
              <a:t> </a:t>
            </a:r>
            <a:r>
              <a:rPr lang="en-ID" sz="1800" dirty="0" err="1"/>
              <a:t>kerja</a:t>
            </a:r>
            <a:r>
              <a:rPr lang="en-ID" sz="1800" dirty="0"/>
              <a:t>, dan </a:t>
            </a:r>
            <a:r>
              <a:rPr lang="en-ID" sz="1800" dirty="0" err="1"/>
              <a:t>pendapatan</a:t>
            </a:r>
            <a:r>
              <a:rPr lang="en-ID" sz="1800" dirty="0"/>
              <a:t>.</a:t>
            </a:r>
          </a:p>
          <a:p>
            <a:pPr marL="342900" indent="-342900">
              <a:buAutoNum type="arabicPeriod"/>
            </a:pPr>
            <a:r>
              <a:rPr lang="en-ID" sz="1800" dirty="0" err="1"/>
              <a:t>Penetapan</a:t>
            </a:r>
            <a:r>
              <a:rPr lang="en-ID" sz="1800" dirty="0"/>
              <a:t> Safeguards,  yang </a:t>
            </a:r>
            <a:r>
              <a:rPr lang="en-ID" sz="1800" dirty="0" err="1"/>
              <a:t>sesuai</a:t>
            </a:r>
            <a:r>
              <a:rPr lang="en-ID" sz="1800" dirty="0"/>
              <a:t> </a:t>
            </a:r>
            <a:r>
              <a:rPr lang="en-ID" sz="1800" dirty="0" err="1"/>
              <a:t>untuk</a:t>
            </a:r>
            <a:r>
              <a:rPr lang="en-ID" sz="1800" dirty="0"/>
              <a:t> </a:t>
            </a:r>
            <a:r>
              <a:rPr lang="en-ID" sz="1800" dirty="0" err="1"/>
              <a:t>melindungi</a:t>
            </a:r>
            <a:r>
              <a:rPr lang="en-ID" sz="1800" dirty="0"/>
              <a:t> </a:t>
            </a:r>
            <a:r>
              <a:rPr lang="en-ID" sz="1800" dirty="0" err="1"/>
              <a:t>industri</a:t>
            </a:r>
            <a:r>
              <a:rPr lang="en-ID" sz="1800" dirty="0"/>
              <a:t> </a:t>
            </a:r>
            <a:r>
              <a:rPr lang="en-ID" sz="1800" dirty="0" err="1"/>
              <a:t>dalam</a:t>
            </a:r>
            <a:r>
              <a:rPr lang="en-ID" sz="1800" dirty="0"/>
              <a:t> negeri, </a:t>
            </a:r>
            <a:r>
              <a:rPr lang="en-ID" sz="1800" dirty="0" err="1"/>
              <a:t>seperti</a:t>
            </a:r>
            <a:r>
              <a:rPr lang="en-ID" sz="1800" dirty="0"/>
              <a:t> </a:t>
            </a:r>
            <a:r>
              <a:rPr lang="en-ID" sz="1800" dirty="0" err="1"/>
              <a:t>kuota</a:t>
            </a:r>
            <a:r>
              <a:rPr lang="en-ID" sz="1800" dirty="0"/>
              <a:t> </a:t>
            </a:r>
            <a:r>
              <a:rPr lang="en-ID" sz="1800" dirty="0" err="1"/>
              <a:t>impor</a:t>
            </a:r>
            <a:r>
              <a:rPr lang="en-ID" sz="1800" dirty="0"/>
              <a:t>, </a:t>
            </a:r>
            <a:r>
              <a:rPr lang="en-ID" sz="1800" dirty="0" err="1"/>
              <a:t>tarif</a:t>
            </a:r>
            <a:r>
              <a:rPr lang="en-ID" sz="1800" dirty="0"/>
              <a:t>, </a:t>
            </a:r>
            <a:r>
              <a:rPr lang="en-ID" sz="1800" dirty="0" err="1"/>
              <a:t>atau</a:t>
            </a:r>
            <a:r>
              <a:rPr lang="en-ID" sz="1800" dirty="0"/>
              <a:t> </a:t>
            </a:r>
            <a:r>
              <a:rPr lang="en-ID" sz="1800" dirty="0" err="1"/>
              <a:t>tindakan</a:t>
            </a:r>
            <a:r>
              <a:rPr lang="en-ID" sz="1800" dirty="0"/>
              <a:t> </a:t>
            </a:r>
            <a:r>
              <a:rPr lang="en-ID" sz="1800" dirty="0" err="1"/>
              <a:t>lainnya</a:t>
            </a:r>
            <a:r>
              <a:rPr lang="en-ID" sz="1800" dirty="0"/>
              <a:t>.</a:t>
            </a:r>
          </a:p>
          <a:p>
            <a:pPr marL="342900" indent="-342900">
              <a:buAutoNum type="arabicPeriod"/>
            </a:pPr>
            <a:r>
              <a:rPr lang="en-ID" sz="1800" dirty="0" err="1"/>
              <a:t>Konsultasi</a:t>
            </a:r>
            <a:r>
              <a:rPr lang="en-ID" sz="1800" dirty="0"/>
              <a:t> </a:t>
            </a:r>
            <a:r>
              <a:rPr lang="en-ID" sz="1800" dirty="0" err="1"/>
              <a:t>dengan</a:t>
            </a:r>
            <a:r>
              <a:rPr lang="en-ID" sz="1800" dirty="0"/>
              <a:t> WTO, </a:t>
            </a:r>
            <a:r>
              <a:rPr lang="en-ID" sz="1800" dirty="0" err="1"/>
              <a:t>untuk</a:t>
            </a:r>
            <a:r>
              <a:rPr lang="en-ID" sz="1800" dirty="0"/>
              <a:t> </a:t>
            </a:r>
            <a:r>
              <a:rPr lang="en-ID" sz="1800" dirty="0" err="1"/>
              <a:t>memastikan</a:t>
            </a:r>
            <a:r>
              <a:rPr lang="en-ID" sz="1800" dirty="0"/>
              <a:t> </a:t>
            </a:r>
            <a:r>
              <a:rPr lang="en-ID" sz="1800" dirty="0" err="1"/>
              <a:t>bahwa</a:t>
            </a:r>
            <a:r>
              <a:rPr lang="en-ID" sz="1800" dirty="0"/>
              <a:t> safeguards yang </a:t>
            </a:r>
            <a:r>
              <a:rPr lang="en-ID" sz="1800" dirty="0" err="1"/>
              <a:t>diambil</a:t>
            </a:r>
            <a:r>
              <a:rPr lang="en-ID" sz="1800" dirty="0"/>
              <a:t> </a:t>
            </a:r>
            <a:r>
              <a:rPr lang="en-ID" sz="1800" dirty="0" err="1"/>
              <a:t>konsisten</a:t>
            </a:r>
            <a:r>
              <a:rPr lang="en-ID" sz="1800" dirty="0"/>
              <a:t> </a:t>
            </a:r>
            <a:r>
              <a:rPr lang="en-ID" sz="1800" dirty="0" err="1"/>
              <a:t>dengan</a:t>
            </a:r>
            <a:r>
              <a:rPr lang="en-ID" sz="1800" dirty="0"/>
              <a:t> </a:t>
            </a:r>
            <a:r>
              <a:rPr lang="en-ID" sz="1800" dirty="0" err="1"/>
              <a:t>perjanjian</a:t>
            </a:r>
            <a:r>
              <a:rPr lang="en-ID" sz="1800" dirty="0"/>
              <a:t> </a:t>
            </a:r>
            <a:r>
              <a:rPr lang="en-ID" sz="1800" dirty="0" err="1"/>
              <a:t>internasional</a:t>
            </a:r>
            <a:r>
              <a:rPr lang="en-ID" sz="1800" dirty="0"/>
              <a:t>.</a:t>
            </a:r>
          </a:p>
          <a:p>
            <a:pPr marL="342900" indent="-342900">
              <a:buAutoNum type="arabicPeriod"/>
            </a:pPr>
            <a:r>
              <a:rPr lang="en-ID" sz="1800" dirty="0" err="1"/>
              <a:t>Pengawasan</a:t>
            </a:r>
            <a:r>
              <a:rPr lang="en-ID" sz="1800" dirty="0"/>
              <a:t> dan </a:t>
            </a:r>
            <a:r>
              <a:rPr lang="en-ID" sz="1800" dirty="0" err="1"/>
              <a:t>Evaluasi</a:t>
            </a:r>
            <a:r>
              <a:rPr lang="en-ID" sz="1800" dirty="0"/>
              <a:t>, </a:t>
            </a:r>
            <a:r>
              <a:rPr lang="en-ID" sz="1800" dirty="0" err="1"/>
              <a:t>secara</a:t>
            </a:r>
            <a:r>
              <a:rPr lang="en-ID" sz="1800" dirty="0"/>
              <a:t> </a:t>
            </a:r>
            <a:r>
              <a:rPr lang="en-ID" sz="1800" dirty="0" err="1"/>
              <a:t>teratur</a:t>
            </a:r>
            <a:r>
              <a:rPr lang="en-ID" sz="1800" dirty="0"/>
              <a:t> </a:t>
            </a:r>
            <a:r>
              <a:rPr lang="en-ID" sz="1800" dirty="0" err="1"/>
              <a:t>untuk</a:t>
            </a:r>
            <a:r>
              <a:rPr lang="en-ID" sz="1800" dirty="0"/>
              <a:t> </a:t>
            </a:r>
            <a:r>
              <a:rPr lang="en-ID" sz="1800" dirty="0" err="1"/>
              <a:t>memastikan</a:t>
            </a:r>
            <a:r>
              <a:rPr lang="en-ID" sz="1800" dirty="0"/>
              <a:t> </a:t>
            </a:r>
            <a:r>
              <a:rPr lang="en-ID" sz="1800" dirty="0" err="1"/>
              <a:t>bahwa</a:t>
            </a:r>
            <a:r>
              <a:rPr lang="en-ID" sz="1800" dirty="0"/>
              <a:t> safeguards yang </a:t>
            </a:r>
            <a:r>
              <a:rPr lang="en-ID" sz="1800" dirty="0" err="1"/>
              <a:t>diambil</a:t>
            </a:r>
            <a:r>
              <a:rPr lang="en-ID" sz="1800" dirty="0"/>
              <a:t> </a:t>
            </a:r>
            <a:r>
              <a:rPr lang="en-ID" sz="1800" dirty="0" err="1"/>
              <a:t>efektif</a:t>
            </a:r>
            <a:r>
              <a:rPr lang="en-ID" sz="1800" dirty="0"/>
              <a:t> dan </a:t>
            </a:r>
            <a:r>
              <a:rPr lang="en-ID" sz="1800" dirty="0" err="1"/>
              <a:t>tidak</a:t>
            </a:r>
            <a:r>
              <a:rPr lang="en-ID" sz="1800" dirty="0"/>
              <a:t> </a:t>
            </a:r>
            <a:r>
              <a:rPr lang="en-ID" sz="1800" dirty="0" err="1"/>
              <a:t>disalahgunakan</a:t>
            </a:r>
            <a:r>
              <a:rPr lang="en-ID" sz="1800" dirty="0"/>
              <a:t>.</a:t>
            </a:r>
          </a:p>
          <a:p>
            <a:pPr marL="342900" indent="-342900">
              <a:buAutoNum type="arabicPeriod"/>
            </a:pPr>
            <a:r>
              <a:rPr lang="en-ID" sz="1800" dirty="0" err="1"/>
              <a:t>Penyesuaian</a:t>
            </a:r>
            <a:r>
              <a:rPr lang="en-ID" sz="1800" dirty="0"/>
              <a:t> dan </a:t>
            </a:r>
            <a:r>
              <a:rPr lang="en-ID" sz="1800" dirty="0" err="1"/>
              <a:t>Revisi</a:t>
            </a:r>
            <a:r>
              <a:rPr lang="en-ID" sz="1800" dirty="0"/>
              <a:t>,  </a:t>
            </a:r>
            <a:r>
              <a:rPr lang="en-ID" sz="1800" dirty="0" err="1"/>
              <a:t>jika</a:t>
            </a:r>
            <a:r>
              <a:rPr lang="en-ID" sz="1800" dirty="0"/>
              <a:t> </a:t>
            </a:r>
            <a:r>
              <a:rPr lang="en-ID" sz="1800" dirty="0" err="1"/>
              <a:t>diperlukan</a:t>
            </a:r>
            <a:r>
              <a:rPr lang="en-ID" sz="1800" dirty="0"/>
              <a:t> </a:t>
            </a:r>
            <a:r>
              <a:rPr lang="en-ID" sz="1800" dirty="0" err="1"/>
              <a:t>berdasarkan</a:t>
            </a:r>
            <a:r>
              <a:rPr lang="en-ID" sz="1800" dirty="0"/>
              <a:t> </a:t>
            </a:r>
            <a:r>
              <a:rPr lang="en-ID" sz="1800" dirty="0" err="1"/>
              <a:t>hasil</a:t>
            </a:r>
            <a:r>
              <a:rPr lang="en-ID" sz="1800" dirty="0"/>
              <a:t> </a:t>
            </a:r>
            <a:r>
              <a:rPr lang="en-ID" sz="1800" dirty="0" err="1"/>
              <a:t>evaluasi</a:t>
            </a:r>
            <a:r>
              <a:rPr lang="en-ID" sz="1800" dirty="0"/>
              <a:t> dan </a:t>
            </a:r>
            <a:r>
              <a:rPr lang="en-ID" sz="1800" dirty="0" err="1"/>
              <a:t>perubahan</a:t>
            </a:r>
            <a:r>
              <a:rPr lang="en-ID" sz="1800" dirty="0"/>
              <a:t> </a:t>
            </a:r>
            <a:r>
              <a:rPr lang="en-ID" sz="1800" dirty="0" err="1"/>
              <a:t>situasi</a:t>
            </a:r>
            <a:r>
              <a:rPr lang="en-ID" sz="1800" dirty="0"/>
              <a:t>.</a:t>
            </a:r>
          </a:p>
          <a:p>
            <a:pPr marL="342900" indent="-342900">
              <a:buAutoNum type="arabicPeriod"/>
            </a:pPr>
            <a:r>
              <a:rPr lang="en-ID" sz="1800" dirty="0" err="1"/>
              <a:t>Kemitraan</a:t>
            </a:r>
            <a:r>
              <a:rPr lang="en-ID" sz="1800" dirty="0"/>
              <a:t> </a:t>
            </a:r>
            <a:r>
              <a:rPr lang="en-ID" sz="1800" dirty="0" err="1"/>
              <a:t>dengan</a:t>
            </a:r>
            <a:r>
              <a:rPr lang="en-ID" sz="1800" dirty="0"/>
              <a:t> Industri </a:t>
            </a:r>
            <a:r>
              <a:rPr lang="en-ID" sz="1800" dirty="0" err="1"/>
              <a:t>dalam</a:t>
            </a:r>
            <a:r>
              <a:rPr lang="en-ID" sz="1800" dirty="0"/>
              <a:t> negeri </a:t>
            </a:r>
            <a:r>
              <a:rPr lang="en-ID" sz="1800" dirty="0" err="1"/>
              <a:t>untuk</a:t>
            </a:r>
            <a:r>
              <a:rPr lang="en-ID" sz="1800" dirty="0"/>
              <a:t> </a:t>
            </a:r>
            <a:r>
              <a:rPr lang="en-ID" sz="1800" dirty="0" err="1"/>
              <a:t>meningkatkan</a:t>
            </a:r>
            <a:r>
              <a:rPr lang="en-ID" sz="1800" dirty="0"/>
              <a:t> </a:t>
            </a:r>
            <a:r>
              <a:rPr lang="en-ID" sz="1800" dirty="0" err="1"/>
              <a:t>efektivitas</a:t>
            </a:r>
            <a:r>
              <a:rPr lang="en-ID" sz="1800" dirty="0"/>
              <a:t> safeguards dan </a:t>
            </a:r>
            <a:r>
              <a:rPr lang="en-ID" sz="1800" dirty="0" err="1"/>
              <a:t>meningkatkan</a:t>
            </a:r>
            <a:r>
              <a:rPr lang="en-ID" sz="1800" dirty="0"/>
              <a:t> </a:t>
            </a:r>
            <a:r>
              <a:rPr lang="en-ID" sz="1800" dirty="0" err="1"/>
              <a:t>daya</a:t>
            </a:r>
            <a:r>
              <a:rPr lang="en-ID" sz="1800" dirty="0"/>
              <a:t> </a:t>
            </a:r>
            <a:r>
              <a:rPr lang="en-ID" sz="1800" dirty="0" err="1"/>
              <a:t>saing</a:t>
            </a:r>
            <a:r>
              <a:rPr lang="en-ID" sz="1800" dirty="0"/>
              <a:t> </a:t>
            </a:r>
            <a:r>
              <a:rPr lang="en-ID" sz="1800" dirty="0" err="1"/>
              <a:t>industri</a:t>
            </a:r>
            <a:r>
              <a:rPr lang="en-ID" sz="1800" dirty="0"/>
              <a:t>.</a:t>
            </a:r>
          </a:p>
          <a:p>
            <a:pPr marL="342900" indent="-342900">
              <a:buAutoNum type="arabicPeriod"/>
            </a:pPr>
            <a:r>
              <a:rPr lang="en-ID" sz="1800" dirty="0" err="1"/>
              <a:t>Transparansi</a:t>
            </a:r>
            <a:r>
              <a:rPr lang="en-ID" sz="1800" dirty="0"/>
              <a:t> dan </a:t>
            </a:r>
            <a:r>
              <a:rPr lang="en-ID" sz="1800" dirty="0" err="1"/>
              <a:t>Akuntabilitas</a:t>
            </a:r>
            <a:r>
              <a:rPr lang="en-ID" sz="1800" dirty="0"/>
              <a:t>, </a:t>
            </a:r>
            <a:r>
              <a:rPr lang="en-ID" sz="1800" dirty="0" err="1"/>
              <a:t>dalam</a:t>
            </a:r>
            <a:r>
              <a:rPr lang="en-ID" sz="1800" dirty="0"/>
              <a:t> </a:t>
            </a:r>
            <a:r>
              <a:rPr lang="en-ID" sz="1800" dirty="0" err="1"/>
              <a:t>pengambilan</a:t>
            </a:r>
            <a:r>
              <a:rPr lang="en-ID" sz="1800" dirty="0"/>
              <a:t> </a:t>
            </a:r>
            <a:r>
              <a:rPr lang="en-ID" sz="1800" dirty="0" err="1"/>
              <a:t>keputusan</a:t>
            </a:r>
            <a:r>
              <a:rPr lang="en-ID" sz="1800" dirty="0"/>
              <a:t> safeguards </a:t>
            </a:r>
            <a:r>
              <a:rPr lang="en-ID" sz="1800" dirty="0" err="1"/>
              <a:t>untuk</a:t>
            </a:r>
            <a:r>
              <a:rPr lang="en-ID" sz="1800" dirty="0"/>
              <a:t> </a:t>
            </a:r>
            <a:r>
              <a:rPr lang="en-ID" sz="1800" dirty="0" err="1"/>
              <a:t>mencegah</a:t>
            </a:r>
            <a:r>
              <a:rPr lang="en-ID" sz="1800" dirty="0"/>
              <a:t> </a:t>
            </a:r>
            <a:r>
              <a:rPr lang="en-ID" sz="1800" dirty="0" err="1"/>
              <a:t>korupsi</a:t>
            </a:r>
            <a:r>
              <a:rPr lang="en-ID" sz="1800" dirty="0"/>
              <a:t> dan </a:t>
            </a:r>
            <a:r>
              <a:rPr lang="en-ID" sz="1800" dirty="0" err="1"/>
              <a:t>penyalahgunaan</a:t>
            </a:r>
            <a:r>
              <a:rPr lang="en-ID" sz="1800" dirty="0"/>
              <a:t>.</a:t>
            </a:r>
          </a:p>
          <a:p>
            <a:pPr marL="0" indent="0" algn="just">
              <a:buNone/>
            </a:pPr>
            <a:endParaRPr lang="en-ID" sz="1800" dirty="0"/>
          </a:p>
          <a:p>
            <a:pPr marL="0" indent="0" algn="just">
              <a:buNone/>
            </a:pPr>
            <a:endParaRPr lang="en-ID" sz="1400" dirty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A4CA94-F9F7-98CB-16C4-C9B93A5AEE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182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A62331-EDB9-D57B-47C1-251A548650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556590"/>
            <a:ext cx="10644555" cy="579975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1800" b="1" dirty="0" err="1"/>
              <a:t>Berikut</a:t>
            </a:r>
            <a:r>
              <a:rPr lang="en-US" sz="1800" b="1" dirty="0"/>
              <a:t> </a:t>
            </a:r>
            <a:r>
              <a:rPr lang="en-US" sz="1800" b="1" dirty="0" err="1"/>
              <a:t>beberapa</a:t>
            </a:r>
            <a:r>
              <a:rPr lang="en-US" sz="1800" b="1" dirty="0"/>
              <a:t> </a:t>
            </a:r>
            <a:r>
              <a:rPr lang="en-US" sz="1800" b="1" dirty="0" err="1"/>
              <a:t>contoh</a:t>
            </a:r>
            <a:r>
              <a:rPr lang="en-US" sz="1800" b="1" dirty="0"/>
              <a:t> </a:t>
            </a:r>
            <a:r>
              <a:rPr lang="en-US" sz="1800" b="1" dirty="0" err="1"/>
              <a:t>kasus</a:t>
            </a:r>
            <a:r>
              <a:rPr lang="en-US" sz="1800" b="1" dirty="0"/>
              <a:t> safeguards pada </a:t>
            </a:r>
            <a:r>
              <a:rPr lang="en-US" sz="1800" b="1" dirty="0" err="1"/>
              <a:t>Perdagangan</a:t>
            </a:r>
            <a:r>
              <a:rPr lang="en-US" sz="1800" b="1" dirty="0"/>
              <a:t> Internasional Indonesia:</a:t>
            </a:r>
          </a:p>
          <a:p>
            <a:pPr marL="0" indent="0" algn="just">
              <a:buNone/>
            </a:pPr>
            <a:r>
              <a:rPr lang="en-US" sz="1800" dirty="0"/>
              <a:t>1. Kasus Safeguards </a:t>
            </a:r>
            <a:r>
              <a:rPr lang="en-US" sz="1800" dirty="0" err="1"/>
              <a:t>terhadap</a:t>
            </a:r>
            <a:r>
              <a:rPr lang="en-US" sz="1800" dirty="0"/>
              <a:t> </a:t>
            </a:r>
            <a:r>
              <a:rPr lang="en-US" sz="1800" dirty="0" err="1"/>
              <a:t>Impor</a:t>
            </a:r>
            <a:r>
              <a:rPr lang="en-US" sz="1800" dirty="0"/>
              <a:t> </a:t>
            </a:r>
            <a:r>
              <a:rPr lang="en-US" sz="1800" dirty="0" err="1"/>
              <a:t>Tekstil</a:t>
            </a:r>
            <a:r>
              <a:rPr lang="en-US" sz="1800" dirty="0"/>
              <a:t> </a:t>
            </a:r>
            <a:r>
              <a:rPr lang="en-US" sz="1800" dirty="0" err="1"/>
              <a:t>dari</a:t>
            </a:r>
            <a:r>
              <a:rPr lang="en-US" sz="1800" dirty="0"/>
              <a:t> Cina (2005):</a:t>
            </a:r>
          </a:p>
          <a:p>
            <a:pPr algn="just">
              <a:buFontTx/>
              <a:buChar char="-"/>
            </a:pPr>
            <a:r>
              <a:rPr lang="en-US" sz="1800" dirty="0"/>
              <a:t>Indonesia </a:t>
            </a:r>
            <a:r>
              <a:rPr lang="en-US" sz="1800" dirty="0" err="1"/>
              <a:t>memberlakukan</a:t>
            </a:r>
            <a:r>
              <a:rPr lang="en-US" sz="1800" dirty="0"/>
              <a:t> </a:t>
            </a:r>
            <a:r>
              <a:rPr lang="en-US" sz="1800" dirty="0" err="1"/>
              <a:t>kuota</a:t>
            </a:r>
            <a:r>
              <a:rPr lang="en-US" sz="1800" dirty="0"/>
              <a:t> </a:t>
            </a:r>
            <a:r>
              <a:rPr lang="en-US" sz="1800" dirty="0" err="1"/>
              <a:t>impor</a:t>
            </a:r>
            <a:r>
              <a:rPr lang="en-US" sz="1800" dirty="0"/>
              <a:t> </a:t>
            </a:r>
            <a:r>
              <a:rPr lang="en-US" sz="1800" dirty="0" err="1"/>
              <a:t>terhadap</a:t>
            </a:r>
            <a:r>
              <a:rPr lang="en-US" sz="1800" dirty="0"/>
              <a:t> </a:t>
            </a:r>
            <a:r>
              <a:rPr lang="en-US" sz="1800" dirty="0" err="1"/>
              <a:t>produk</a:t>
            </a:r>
            <a:r>
              <a:rPr lang="en-US" sz="1800" dirty="0"/>
              <a:t> </a:t>
            </a:r>
            <a:r>
              <a:rPr lang="en-US" sz="1800" dirty="0" err="1"/>
              <a:t>tekstil</a:t>
            </a:r>
            <a:r>
              <a:rPr lang="en-US" sz="1800" dirty="0"/>
              <a:t> </a:t>
            </a:r>
            <a:r>
              <a:rPr lang="en-US" sz="1800" dirty="0" err="1"/>
              <a:t>dari</a:t>
            </a:r>
            <a:r>
              <a:rPr lang="en-US" sz="1800" dirty="0"/>
              <a:t> Cina </a:t>
            </a:r>
            <a:r>
              <a:rPr lang="en-US" sz="1800" dirty="0" err="1"/>
              <a:t>karena</a:t>
            </a:r>
            <a:r>
              <a:rPr lang="en-US" sz="1800" dirty="0"/>
              <a:t> </a:t>
            </a:r>
            <a:r>
              <a:rPr lang="en-US" sz="1800" dirty="0" err="1"/>
              <a:t>impor</a:t>
            </a:r>
            <a:r>
              <a:rPr lang="en-US" sz="1800" dirty="0"/>
              <a:t> yang </a:t>
            </a:r>
            <a:r>
              <a:rPr lang="en-US" sz="1800" dirty="0" err="1"/>
              <a:t>meningkat</a:t>
            </a:r>
            <a:endParaRPr lang="en-US" sz="1800" dirty="0"/>
          </a:p>
          <a:p>
            <a:pPr marL="0" indent="0" algn="just">
              <a:buNone/>
            </a:pPr>
            <a:r>
              <a:rPr lang="en-US" sz="1800" dirty="0"/>
              <a:t>     </a:t>
            </a:r>
            <a:r>
              <a:rPr lang="en-US" sz="1800" dirty="0" err="1"/>
              <a:t>secara</a:t>
            </a:r>
            <a:r>
              <a:rPr lang="en-US" sz="1800" dirty="0"/>
              <a:t> </a:t>
            </a:r>
            <a:r>
              <a:rPr lang="en-US" sz="1800" dirty="0" err="1"/>
              <a:t>tiba-tiba</a:t>
            </a:r>
            <a:r>
              <a:rPr lang="en-US" sz="1800" dirty="0"/>
              <a:t> dan </a:t>
            </a:r>
            <a:r>
              <a:rPr lang="en-US" sz="1800" dirty="0" err="1"/>
              <a:t>menyebabkan</a:t>
            </a:r>
            <a:r>
              <a:rPr lang="en-US" sz="1800" dirty="0"/>
              <a:t> </a:t>
            </a:r>
            <a:r>
              <a:rPr lang="en-US" sz="1800" dirty="0" err="1"/>
              <a:t>kerugian</a:t>
            </a:r>
            <a:r>
              <a:rPr lang="en-US" sz="1800" dirty="0"/>
              <a:t> </a:t>
            </a:r>
            <a:r>
              <a:rPr lang="en-US" sz="1800" dirty="0" err="1"/>
              <a:t>serius</a:t>
            </a:r>
            <a:r>
              <a:rPr lang="en-US" sz="1800" dirty="0"/>
              <a:t> </a:t>
            </a:r>
            <a:r>
              <a:rPr lang="en-US" sz="1800" dirty="0" err="1"/>
              <a:t>bagi</a:t>
            </a:r>
            <a:r>
              <a:rPr lang="en-US" sz="1800" dirty="0"/>
              <a:t> </a:t>
            </a:r>
            <a:r>
              <a:rPr lang="en-US" sz="1800" dirty="0" err="1"/>
              <a:t>industri</a:t>
            </a:r>
            <a:r>
              <a:rPr lang="en-US" sz="1800" dirty="0"/>
              <a:t> </a:t>
            </a:r>
            <a:r>
              <a:rPr lang="en-US" sz="1800" dirty="0" err="1"/>
              <a:t>tekstil</a:t>
            </a:r>
            <a:r>
              <a:rPr lang="en-US" sz="1800" dirty="0"/>
              <a:t> </a:t>
            </a:r>
            <a:r>
              <a:rPr lang="en-US" sz="1800" dirty="0" err="1"/>
              <a:t>dalam</a:t>
            </a:r>
            <a:r>
              <a:rPr lang="en-US" sz="1800" dirty="0"/>
              <a:t> negeri. WTO </a:t>
            </a:r>
            <a:r>
              <a:rPr lang="en-US" sz="1800" dirty="0" err="1"/>
              <a:t>menerima</a:t>
            </a:r>
            <a:r>
              <a:rPr lang="en-US" sz="1800" dirty="0"/>
              <a:t> </a:t>
            </a:r>
          </a:p>
          <a:p>
            <a:pPr marL="0" indent="0" algn="just">
              <a:buNone/>
            </a:pPr>
            <a:r>
              <a:rPr lang="en-US" sz="1800" dirty="0"/>
              <a:t>     </a:t>
            </a:r>
            <a:r>
              <a:rPr lang="en-US" sz="1800" dirty="0" err="1"/>
              <a:t>pengajuan</a:t>
            </a:r>
            <a:r>
              <a:rPr lang="en-US" sz="1800" dirty="0"/>
              <a:t> safeguards Indonesia dan </a:t>
            </a:r>
            <a:r>
              <a:rPr lang="en-US" sz="1800" dirty="0" err="1"/>
              <a:t>memutuskan</a:t>
            </a:r>
            <a:r>
              <a:rPr lang="en-US" sz="1800" dirty="0"/>
              <a:t> </a:t>
            </a:r>
            <a:r>
              <a:rPr lang="en-US" sz="1800" dirty="0" err="1"/>
              <a:t>bahwa</a:t>
            </a:r>
            <a:r>
              <a:rPr lang="en-US" sz="1800" dirty="0"/>
              <a:t> Indonesia </a:t>
            </a:r>
            <a:r>
              <a:rPr lang="en-US" sz="1800" dirty="0" err="1"/>
              <a:t>dapat</a:t>
            </a:r>
            <a:r>
              <a:rPr lang="en-US" sz="1800" dirty="0"/>
              <a:t> </a:t>
            </a:r>
            <a:r>
              <a:rPr lang="en-US" sz="1800" dirty="0" err="1"/>
              <a:t>memberlakukan</a:t>
            </a:r>
            <a:endParaRPr lang="en-US" sz="1800" dirty="0"/>
          </a:p>
          <a:p>
            <a:pPr marL="0" indent="0" algn="just">
              <a:buNone/>
            </a:pPr>
            <a:r>
              <a:rPr lang="en-US" sz="1800" dirty="0"/>
              <a:t>     </a:t>
            </a:r>
            <a:r>
              <a:rPr lang="en-US" sz="1800" dirty="0" err="1"/>
              <a:t>kuota</a:t>
            </a:r>
            <a:r>
              <a:rPr lang="en-US" sz="1800" dirty="0"/>
              <a:t> </a:t>
            </a:r>
            <a:r>
              <a:rPr lang="en-US" sz="1800" dirty="0" err="1"/>
              <a:t>impor</a:t>
            </a:r>
            <a:r>
              <a:rPr lang="en-US" sz="1800" dirty="0"/>
              <a:t> </a:t>
            </a:r>
            <a:r>
              <a:rPr lang="en-US" sz="1800" dirty="0" err="1"/>
              <a:t>selama</a:t>
            </a:r>
            <a:r>
              <a:rPr lang="en-US" sz="1800" dirty="0"/>
              <a:t> 3 </a:t>
            </a:r>
            <a:r>
              <a:rPr lang="en-US" sz="1800" dirty="0" err="1"/>
              <a:t>tahun</a:t>
            </a:r>
            <a:r>
              <a:rPr lang="en-US" sz="1800" dirty="0"/>
              <a:t>.</a:t>
            </a:r>
          </a:p>
          <a:p>
            <a:pPr marL="0" indent="0" algn="just">
              <a:buNone/>
            </a:pPr>
            <a:r>
              <a:rPr lang="en-US" sz="1800" dirty="0"/>
              <a:t>2. Kasus Safeguards </a:t>
            </a:r>
            <a:r>
              <a:rPr lang="en-US" sz="1800" dirty="0" err="1"/>
              <a:t>terhadap</a:t>
            </a:r>
            <a:r>
              <a:rPr lang="en-US" sz="1800" dirty="0"/>
              <a:t> </a:t>
            </a:r>
            <a:r>
              <a:rPr lang="en-US" sz="1800" dirty="0" err="1"/>
              <a:t>Impor</a:t>
            </a:r>
            <a:r>
              <a:rPr lang="en-US" sz="1800" dirty="0"/>
              <a:t> </a:t>
            </a:r>
            <a:r>
              <a:rPr lang="en-US" sz="1800" dirty="0" err="1"/>
              <a:t>Produk</a:t>
            </a:r>
            <a:r>
              <a:rPr lang="en-US" sz="1800" dirty="0"/>
              <a:t> Kimia </a:t>
            </a:r>
            <a:r>
              <a:rPr lang="en-US" sz="1800" dirty="0" err="1"/>
              <a:t>dari</a:t>
            </a:r>
            <a:r>
              <a:rPr lang="en-US" sz="1800" dirty="0"/>
              <a:t> Amerika </a:t>
            </a:r>
            <a:r>
              <a:rPr lang="en-US" sz="1800" dirty="0" err="1"/>
              <a:t>Serikat</a:t>
            </a:r>
            <a:r>
              <a:rPr lang="en-US" sz="1800" dirty="0"/>
              <a:t> (2018):</a:t>
            </a:r>
          </a:p>
          <a:p>
            <a:pPr algn="just">
              <a:buFontTx/>
              <a:buChar char="-"/>
            </a:pPr>
            <a:r>
              <a:rPr lang="en-US" sz="1800" dirty="0"/>
              <a:t>Indonesia </a:t>
            </a:r>
            <a:r>
              <a:rPr lang="en-US" sz="1800" dirty="0" err="1"/>
              <a:t>memberlakukan</a:t>
            </a:r>
            <a:r>
              <a:rPr lang="en-US" sz="1800" dirty="0"/>
              <a:t> </a:t>
            </a:r>
            <a:r>
              <a:rPr lang="en-US" sz="1800" dirty="0" err="1"/>
              <a:t>tindakan</a:t>
            </a:r>
            <a:r>
              <a:rPr lang="en-US" sz="1800" dirty="0"/>
              <a:t> anti-dumping </a:t>
            </a:r>
            <a:r>
              <a:rPr lang="en-US" sz="1800" dirty="0" err="1"/>
              <a:t>terhadap</a:t>
            </a:r>
            <a:r>
              <a:rPr lang="en-US" sz="1800" dirty="0"/>
              <a:t> </a:t>
            </a:r>
            <a:r>
              <a:rPr lang="en-US" sz="1800" dirty="0" err="1"/>
              <a:t>produk</a:t>
            </a:r>
            <a:r>
              <a:rPr lang="en-US" sz="1800" dirty="0"/>
              <a:t> </a:t>
            </a:r>
            <a:r>
              <a:rPr lang="en-US" sz="1800" dirty="0" err="1"/>
              <a:t>kimia</a:t>
            </a:r>
            <a:r>
              <a:rPr lang="en-US" sz="1800" dirty="0"/>
              <a:t> </a:t>
            </a:r>
            <a:r>
              <a:rPr lang="en-US" sz="1800" dirty="0" err="1"/>
              <a:t>dari</a:t>
            </a:r>
            <a:r>
              <a:rPr lang="en-US" sz="1800" dirty="0"/>
              <a:t> Amerika </a:t>
            </a:r>
            <a:r>
              <a:rPr lang="en-US" sz="1800" dirty="0" err="1"/>
              <a:t>Serikat</a:t>
            </a:r>
            <a:r>
              <a:rPr lang="en-US" sz="1800" dirty="0"/>
              <a:t> </a:t>
            </a:r>
            <a:r>
              <a:rPr lang="en-US" sz="1800" dirty="0" err="1"/>
              <a:t>karena</a:t>
            </a:r>
            <a:r>
              <a:rPr lang="en-US" sz="1800" dirty="0"/>
              <a:t> </a:t>
            </a:r>
            <a:r>
              <a:rPr lang="en-US" sz="1800" dirty="0" err="1"/>
              <a:t>produk</a:t>
            </a:r>
            <a:r>
              <a:rPr lang="en-US" sz="1800" dirty="0"/>
              <a:t> </a:t>
            </a:r>
          </a:p>
          <a:p>
            <a:pPr marL="0" indent="0" algn="just">
              <a:buNone/>
            </a:pPr>
            <a:r>
              <a:rPr lang="en-US" sz="1800" dirty="0"/>
              <a:t>    </a:t>
            </a:r>
            <a:r>
              <a:rPr lang="en-US" sz="1800" dirty="0" err="1"/>
              <a:t>tersebut</a:t>
            </a:r>
            <a:r>
              <a:rPr lang="en-US" sz="1800" dirty="0"/>
              <a:t> </a:t>
            </a:r>
            <a:r>
              <a:rPr lang="en-US" sz="1800" dirty="0" err="1"/>
              <a:t>dijual</a:t>
            </a:r>
            <a:r>
              <a:rPr lang="en-US" sz="1800" dirty="0"/>
              <a:t> </a:t>
            </a:r>
            <a:r>
              <a:rPr lang="en-US" sz="1800" dirty="0" err="1"/>
              <a:t>dengan</a:t>
            </a:r>
            <a:r>
              <a:rPr lang="en-US" sz="1800" dirty="0"/>
              <a:t> </a:t>
            </a:r>
            <a:r>
              <a:rPr lang="en-US" sz="1800" dirty="0" err="1"/>
              <a:t>harga</a:t>
            </a:r>
            <a:r>
              <a:rPr lang="en-US" sz="1800" dirty="0"/>
              <a:t> yang </a:t>
            </a:r>
            <a:r>
              <a:rPr lang="en-US" sz="1800" dirty="0" err="1"/>
              <a:t>lebih</a:t>
            </a:r>
            <a:r>
              <a:rPr lang="en-US" sz="1800" dirty="0"/>
              <a:t> </a:t>
            </a:r>
            <a:r>
              <a:rPr lang="en-US" sz="1800" dirty="0" err="1"/>
              <a:t>rendah</a:t>
            </a:r>
            <a:r>
              <a:rPr lang="en-US" sz="1800" dirty="0"/>
              <a:t> </a:t>
            </a:r>
            <a:r>
              <a:rPr lang="en-US" sz="1800" dirty="0" err="1"/>
              <a:t>dari</a:t>
            </a:r>
            <a:r>
              <a:rPr lang="en-US" sz="1800" dirty="0"/>
              <a:t> </a:t>
            </a:r>
            <a:r>
              <a:rPr lang="en-US" sz="1800" dirty="0" err="1"/>
              <a:t>harga</a:t>
            </a:r>
            <a:r>
              <a:rPr lang="en-US" sz="1800" dirty="0"/>
              <a:t> normal dan </a:t>
            </a:r>
            <a:r>
              <a:rPr lang="en-US" sz="1800" dirty="0" err="1"/>
              <a:t>menyebabkan</a:t>
            </a:r>
            <a:r>
              <a:rPr lang="en-US" sz="1800" dirty="0"/>
              <a:t> </a:t>
            </a:r>
            <a:r>
              <a:rPr lang="en-US" sz="1800" dirty="0" err="1"/>
              <a:t>kerugian</a:t>
            </a:r>
            <a:r>
              <a:rPr lang="en-US" sz="1800" dirty="0"/>
              <a:t> </a:t>
            </a:r>
            <a:r>
              <a:rPr lang="en-US" sz="1800" dirty="0" err="1"/>
              <a:t>serius</a:t>
            </a:r>
            <a:r>
              <a:rPr lang="en-US" sz="1800" dirty="0"/>
              <a:t> </a:t>
            </a:r>
            <a:r>
              <a:rPr lang="en-US" sz="1800" dirty="0" err="1"/>
              <a:t>bagi</a:t>
            </a:r>
            <a:r>
              <a:rPr lang="en-US" sz="1800" dirty="0"/>
              <a:t> </a:t>
            </a:r>
          </a:p>
          <a:p>
            <a:pPr marL="0" indent="0" algn="just">
              <a:buNone/>
            </a:pPr>
            <a:r>
              <a:rPr lang="en-US" sz="1800" dirty="0"/>
              <a:t>    </a:t>
            </a:r>
            <a:r>
              <a:rPr lang="en-US" sz="1800" dirty="0" err="1"/>
              <a:t>industri</a:t>
            </a:r>
            <a:r>
              <a:rPr lang="en-US" sz="1800" dirty="0"/>
              <a:t> </a:t>
            </a:r>
            <a:r>
              <a:rPr lang="en-US" sz="1800" dirty="0" err="1"/>
              <a:t>kimia</a:t>
            </a:r>
            <a:r>
              <a:rPr lang="en-US" sz="1800" dirty="0"/>
              <a:t> </a:t>
            </a:r>
            <a:r>
              <a:rPr lang="en-US" sz="1800" dirty="0" err="1"/>
              <a:t>dalam</a:t>
            </a:r>
            <a:r>
              <a:rPr lang="en-US" sz="1800" dirty="0"/>
              <a:t> negeri. WTO </a:t>
            </a:r>
            <a:r>
              <a:rPr lang="en-US" sz="1800" dirty="0" err="1"/>
              <a:t>memutuskan</a:t>
            </a:r>
            <a:r>
              <a:rPr lang="en-US" sz="1800" dirty="0"/>
              <a:t> </a:t>
            </a:r>
            <a:r>
              <a:rPr lang="en-US" sz="1800" dirty="0" err="1"/>
              <a:t>bahwa</a:t>
            </a:r>
            <a:r>
              <a:rPr lang="en-US" sz="1800" dirty="0"/>
              <a:t> Indonesia </a:t>
            </a:r>
            <a:r>
              <a:rPr lang="en-US" sz="1800" dirty="0" err="1"/>
              <a:t>dapat</a:t>
            </a:r>
            <a:r>
              <a:rPr lang="en-US" sz="1800" dirty="0"/>
              <a:t> </a:t>
            </a:r>
            <a:r>
              <a:rPr lang="en-US" sz="1800" dirty="0" err="1"/>
              <a:t>memberlakukan</a:t>
            </a:r>
            <a:r>
              <a:rPr lang="en-US" sz="1800" dirty="0"/>
              <a:t> </a:t>
            </a:r>
            <a:r>
              <a:rPr lang="en-US" sz="1800" dirty="0" err="1"/>
              <a:t>tindakan</a:t>
            </a:r>
            <a:r>
              <a:rPr lang="en-US" sz="1800" dirty="0"/>
              <a:t> anti-</a:t>
            </a:r>
          </a:p>
          <a:p>
            <a:pPr marL="0" indent="0" algn="just">
              <a:buNone/>
            </a:pPr>
            <a:r>
              <a:rPr lang="en-US" sz="1800" dirty="0"/>
              <a:t>    dumping </a:t>
            </a:r>
            <a:r>
              <a:rPr lang="en-US" sz="1800" dirty="0" err="1"/>
              <a:t>selama</a:t>
            </a:r>
            <a:r>
              <a:rPr lang="en-US" sz="1800" dirty="0"/>
              <a:t> 5 </a:t>
            </a:r>
            <a:r>
              <a:rPr lang="en-US" sz="1800" dirty="0" err="1"/>
              <a:t>tahun</a:t>
            </a:r>
            <a:r>
              <a:rPr lang="en-US" sz="1800" dirty="0"/>
              <a:t>.</a:t>
            </a:r>
          </a:p>
          <a:p>
            <a:pPr marL="0" indent="0" algn="just">
              <a:buNone/>
            </a:pPr>
            <a:r>
              <a:rPr lang="en-US" sz="1800" dirty="0"/>
              <a:t>3. Kasus Safeguards </a:t>
            </a:r>
            <a:r>
              <a:rPr lang="en-US" sz="1800" dirty="0" err="1"/>
              <a:t>terhadap</a:t>
            </a:r>
            <a:r>
              <a:rPr lang="en-US" sz="1800" dirty="0"/>
              <a:t> </a:t>
            </a:r>
            <a:r>
              <a:rPr lang="en-US" sz="1800" dirty="0" err="1"/>
              <a:t>Impor</a:t>
            </a:r>
            <a:r>
              <a:rPr lang="en-US" sz="1800" dirty="0"/>
              <a:t> </a:t>
            </a:r>
            <a:r>
              <a:rPr lang="en-US" sz="1800" dirty="0" err="1"/>
              <a:t>Produk</a:t>
            </a:r>
            <a:r>
              <a:rPr lang="en-US" sz="1800" dirty="0"/>
              <a:t> Elektronik </a:t>
            </a:r>
            <a:r>
              <a:rPr lang="en-US" sz="1800" dirty="0" err="1"/>
              <a:t>dari</a:t>
            </a:r>
            <a:r>
              <a:rPr lang="en-US" sz="1800" dirty="0"/>
              <a:t> </a:t>
            </a:r>
            <a:r>
              <a:rPr lang="en-US" sz="1800" dirty="0" err="1"/>
              <a:t>Jepang</a:t>
            </a:r>
            <a:r>
              <a:rPr lang="en-US" sz="1800" dirty="0"/>
              <a:t> (2020):</a:t>
            </a:r>
          </a:p>
          <a:p>
            <a:pPr algn="just">
              <a:buFontTx/>
              <a:buChar char="-"/>
            </a:pPr>
            <a:r>
              <a:rPr lang="en-US" sz="1800" dirty="0"/>
              <a:t>Indonesia </a:t>
            </a:r>
            <a:r>
              <a:rPr lang="en-US" sz="1800" dirty="0" err="1"/>
              <a:t>memberlakukan</a:t>
            </a:r>
            <a:r>
              <a:rPr lang="en-US" sz="1800" dirty="0"/>
              <a:t> </a:t>
            </a:r>
            <a:r>
              <a:rPr lang="en-US" sz="1800" dirty="0" err="1"/>
              <a:t>kuota</a:t>
            </a:r>
            <a:r>
              <a:rPr lang="en-US" sz="1800" dirty="0"/>
              <a:t> </a:t>
            </a:r>
            <a:r>
              <a:rPr lang="en-US" sz="1800" dirty="0" err="1"/>
              <a:t>impor</a:t>
            </a:r>
            <a:r>
              <a:rPr lang="en-US" sz="1800" dirty="0"/>
              <a:t> </a:t>
            </a:r>
            <a:r>
              <a:rPr lang="en-US" sz="1800" dirty="0" err="1"/>
              <a:t>terhadap</a:t>
            </a:r>
            <a:r>
              <a:rPr lang="en-US" sz="1800" dirty="0"/>
              <a:t> </a:t>
            </a:r>
            <a:r>
              <a:rPr lang="en-US" sz="1800" dirty="0" err="1"/>
              <a:t>produk</a:t>
            </a:r>
            <a:r>
              <a:rPr lang="en-US" sz="1800" dirty="0"/>
              <a:t> </a:t>
            </a:r>
            <a:r>
              <a:rPr lang="en-US" sz="1800" dirty="0" err="1"/>
              <a:t>elektronik</a:t>
            </a:r>
            <a:r>
              <a:rPr lang="en-US" sz="1800" dirty="0"/>
              <a:t> </a:t>
            </a:r>
            <a:r>
              <a:rPr lang="en-US" sz="1800" dirty="0" err="1"/>
              <a:t>dari</a:t>
            </a:r>
            <a:r>
              <a:rPr lang="en-US" sz="1800" dirty="0"/>
              <a:t> </a:t>
            </a:r>
            <a:r>
              <a:rPr lang="en-US" sz="1800" dirty="0" err="1"/>
              <a:t>Jepang</a:t>
            </a:r>
            <a:r>
              <a:rPr lang="en-US" sz="1800" dirty="0"/>
              <a:t> </a:t>
            </a:r>
            <a:r>
              <a:rPr lang="en-US" sz="1800" dirty="0" err="1"/>
              <a:t>karena</a:t>
            </a:r>
            <a:r>
              <a:rPr lang="en-US" sz="1800" dirty="0"/>
              <a:t> </a:t>
            </a:r>
            <a:r>
              <a:rPr lang="en-US" sz="1800" dirty="0" err="1"/>
              <a:t>impor</a:t>
            </a:r>
            <a:r>
              <a:rPr lang="en-US" sz="1800" dirty="0"/>
              <a:t> yang </a:t>
            </a:r>
            <a:r>
              <a:rPr lang="en-US" sz="1800" dirty="0" err="1"/>
              <a:t>meningkat</a:t>
            </a:r>
            <a:endParaRPr lang="en-US" sz="1800" dirty="0"/>
          </a:p>
          <a:p>
            <a:pPr marL="0" indent="0" algn="just">
              <a:buNone/>
            </a:pPr>
            <a:r>
              <a:rPr lang="en-US" sz="1800" dirty="0"/>
              <a:t>     </a:t>
            </a:r>
            <a:r>
              <a:rPr lang="en-US" sz="1800" dirty="0" err="1"/>
              <a:t>secara</a:t>
            </a:r>
            <a:r>
              <a:rPr lang="en-US" sz="1800" dirty="0"/>
              <a:t> </a:t>
            </a:r>
            <a:r>
              <a:rPr lang="en-US" sz="1800" dirty="0" err="1"/>
              <a:t>tiba-tiba</a:t>
            </a:r>
            <a:r>
              <a:rPr lang="en-US" sz="1800" dirty="0"/>
              <a:t> dan </a:t>
            </a:r>
            <a:r>
              <a:rPr lang="en-US" sz="1800" dirty="0" err="1"/>
              <a:t>menyebabkan</a:t>
            </a:r>
            <a:r>
              <a:rPr lang="en-US" sz="1800" dirty="0"/>
              <a:t> </a:t>
            </a:r>
            <a:r>
              <a:rPr lang="en-US" sz="1800" dirty="0" err="1"/>
              <a:t>kerugian</a:t>
            </a:r>
            <a:r>
              <a:rPr lang="en-US" sz="1800" dirty="0"/>
              <a:t> </a:t>
            </a:r>
            <a:r>
              <a:rPr lang="en-US" sz="1800" dirty="0" err="1"/>
              <a:t>serius</a:t>
            </a:r>
            <a:r>
              <a:rPr lang="en-US" sz="1800" dirty="0"/>
              <a:t> </a:t>
            </a:r>
            <a:r>
              <a:rPr lang="en-US" sz="1800" dirty="0" err="1"/>
              <a:t>bagi</a:t>
            </a:r>
            <a:r>
              <a:rPr lang="en-US" sz="1800" dirty="0"/>
              <a:t> </a:t>
            </a:r>
            <a:r>
              <a:rPr lang="en-US" sz="1800" dirty="0" err="1"/>
              <a:t>industri</a:t>
            </a:r>
            <a:r>
              <a:rPr lang="en-US" sz="1800" dirty="0"/>
              <a:t> </a:t>
            </a:r>
            <a:r>
              <a:rPr lang="en-US" sz="1800" dirty="0" err="1"/>
              <a:t>elektronik</a:t>
            </a:r>
            <a:r>
              <a:rPr lang="en-US" sz="1800" dirty="0"/>
              <a:t> </a:t>
            </a:r>
            <a:r>
              <a:rPr lang="en-US" sz="1800" dirty="0" err="1"/>
              <a:t>dalam</a:t>
            </a:r>
            <a:r>
              <a:rPr lang="en-US" sz="1800" dirty="0"/>
              <a:t> negeri. WTO </a:t>
            </a:r>
            <a:r>
              <a:rPr lang="en-US" sz="1800" dirty="0" err="1"/>
              <a:t>memutuskan</a:t>
            </a:r>
            <a:r>
              <a:rPr lang="en-US" sz="1800" dirty="0"/>
              <a:t> </a:t>
            </a:r>
          </a:p>
          <a:p>
            <a:pPr marL="0" indent="0" algn="just">
              <a:buNone/>
            </a:pPr>
            <a:r>
              <a:rPr lang="en-US" sz="1800" dirty="0"/>
              <a:t>    </a:t>
            </a:r>
            <a:r>
              <a:rPr lang="en-US" sz="1800" dirty="0" err="1"/>
              <a:t>bahwa</a:t>
            </a:r>
            <a:r>
              <a:rPr lang="en-US" sz="1800" dirty="0"/>
              <a:t> Indonesia </a:t>
            </a:r>
            <a:r>
              <a:rPr lang="en-US" sz="1800" dirty="0" err="1"/>
              <a:t>dapat</a:t>
            </a:r>
            <a:r>
              <a:rPr lang="en-US" sz="1800" dirty="0"/>
              <a:t> </a:t>
            </a:r>
            <a:r>
              <a:rPr lang="en-US" sz="1800" dirty="0" err="1"/>
              <a:t>memberlakukan</a:t>
            </a:r>
            <a:r>
              <a:rPr lang="en-US" sz="1800" dirty="0"/>
              <a:t> </a:t>
            </a:r>
            <a:r>
              <a:rPr lang="en-US" sz="1800" dirty="0" err="1"/>
              <a:t>kuota</a:t>
            </a:r>
            <a:r>
              <a:rPr lang="en-US" sz="1800" dirty="0"/>
              <a:t> </a:t>
            </a:r>
            <a:r>
              <a:rPr lang="en-US" sz="1800" dirty="0" err="1"/>
              <a:t>impor</a:t>
            </a:r>
            <a:r>
              <a:rPr lang="en-US" sz="1800" dirty="0"/>
              <a:t> </a:t>
            </a:r>
            <a:r>
              <a:rPr lang="en-US" sz="1800" dirty="0" err="1"/>
              <a:t>selama</a:t>
            </a:r>
            <a:r>
              <a:rPr lang="en-US" sz="1800" dirty="0"/>
              <a:t> 2 </a:t>
            </a:r>
            <a:r>
              <a:rPr lang="en-US" sz="1800" dirty="0" err="1"/>
              <a:t>tahun</a:t>
            </a:r>
            <a:r>
              <a:rPr lang="en-US" sz="1800" dirty="0"/>
              <a:t>.</a:t>
            </a:r>
          </a:p>
          <a:p>
            <a:pPr marL="0" indent="0" algn="just">
              <a:buNone/>
            </a:pPr>
            <a:endParaRPr lang="en-US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613246-653C-5A68-62BC-955B85B27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2674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10115</TotalTime>
  <Words>2436</Words>
  <Application>Microsoft Macintosh PowerPoint</Application>
  <PresentationFormat>Widescreen</PresentationFormat>
  <Paragraphs>209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PowerPoint Presentation</vt:lpstr>
      <vt:lpstr>Anti-dumping, Subsidi  dan Safeguards, Tariff.  </vt:lpstr>
      <vt:lpstr>Anti-Dumping</vt:lpstr>
      <vt:lpstr>PowerPoint Presentation</vt:lpstr>
      <vt:lpstr>Subsidi</vt:lpstr>
      <vt:lpstr>PowerPoint Presentation</vt:lpstr>
      <vt:lpstr>Safeguards (Tindakan Pengamanan Perdagangan)</vt:lpstr>
      <vt:lpstr>PowerPoint Presentation</vt:lpstr>
      <vt:lpstr>PowerPoint Presentation</vt:lpstr>
      <vt:lpstr>PowerPoint Presentation</vt:lpstr>
      <vt:lpstr>PowerPoint Presentation</vt:lpstr>
      <vt:lpstr>TARIFF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Indah Brown</cp:lastModifiedBy>
  <cp:revision>48</cp:revision>
  <cp:lastPrinted>2024-09-24T15:06:24Z</cp:lastPrinted>
  <dcterms:created xsi:type="dcterms:W3CDTF">2024-08-27T07:05:17Z</dcterms:created>
  <dcterms:modified xsi:type="dcterms:W3CDTF">2026-01-30T05:02:31Z</dcterms:modified>
</cp:coreProperties>
</file>