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7"/>
  </p:notesMasterIdLst>
  <p:sldIdLst>
    <p:sldId id="272" r:id="rId2"/>
    <p:sldId id="273" r:id="rId3"/>
    <p:sldId id="290" r:id="rId4"/>
    <p:sldId id="288" r:id="rId5"/>
    <p:sldId id="289" r:id="rId6"/>
    <p:sldId id="291" r:id="rId7"/>
    <p:sldId id="293" r:id="rId8"/>
    <p:sldId id="300" r:id="rId9"/>
    <p:sldId id="302" r:id="rId10"/>
    <p:sldId id="304" r:id="rId11"/>
    <p:sldId id="305" r:id="rId12"/>
    <p:sldId id="294" r:id="rId13"/>
    <p:sldId id="296" r:id="rId14"/>
    <p:sldId id="298" r:id="rId15"/>
    <p:sldId id="29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4153"/>
    <p:restoredTop sz="95921"/>
  </p:normalViewPr>
  <p:slideViewPr>
    <p:cSldViewPr snapToGrid="0" snapToObjects="1">
      <p:cViewPr varScale="1">
        <p:scale>
          <a:sx n="96" d="100"/>
          <a:sy n="96" d="100"/>
        </p:scale>
        <p:origin x="176" y="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EA750-EE85-0446-8B98-88DD5B1405B0}" type="datetimeFigureOut">
              <a:rPr lang="en-US" smtClean="0"/>
              <a:t>1/17/26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B969C4-2FBF-B94A-BA32-8B71423CF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3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DFE9-C44B-DF37-18D9-6BB482F3A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882B7C-6C62-3FE1-2DCB-D207DE2798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60C-87D9-710F-C45F-7D8B2E03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81B6B-10CD-684C-974F-D5DBBBF38A12}" type="datetime1">
              <a:rPr lang="en-ID" smtClean="0"/>
              <a:t>17/01/26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D05B-6579-F267-D368-D44027D1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56660-128F-7AE4-E4A4-C9666319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1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8C316-D271-D775-D347-039C89F2D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77597A-E4FC-660E-1FC0-0F540588FC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B00766-232C-DECE-9FF2-E851D9AF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6DE2-150B-6E42-A049-6E47E5D06865}" type="datetime1">
              <a:rPr lang="en-ID" smtClean="0"/>
              <a:t>17/01/26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23357-A155-9B09-77CA-51662C2B6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EFE7A-4DB2-88BF-F89E-52AC02C78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0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901D4-029F-91D2-5EB1-1C0F3493F5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EE5145-FB6B-B74B-E2ED-7D384EC6A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E5E41-0F56-E50D-0353-EE1B9E214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44258-CE8D-6A40-8DE1-F3939CD57DDE}" type="datetime1">
              <a:rPr lang="en-ID" smtClean="0"/>
              <a:t>17/01/26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B0D11-2FF6-0A2D-F7C3-9BEEA5B83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24870-0AF6-2A53-0C05-4267293E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0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5F32-A8C5-28A1-84B3-7B978FBCF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625C8-12DD-D984-4F7F-1CF8EDBB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1B1AE-F935-A8D3-9C5F-1B7C9BDA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D1CE6-1267-264D-BF7A-D29167D92D70}" type="datetime1">
              <a:rPr lang="en-ID" smtClean="0"/>
              <a:t>17/01/26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98513-0643-6E35-CF82-1AB97B59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A3585-4BF5-7184-1E65-B3E0508D0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A26B0-D411-D97A-5E00-06D95EE9E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8D80B-DFAA-4198-F135-2E744BBB0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07C7C-ABAE-083C-6FDE-0D6646F1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24202-3B22-1D4F-8F8F-22723A86869C}" type="datetime1">
              <a:rPr lang="en-ID" smtClean="0"/>
              <a:t>17/01/26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08352-F10F-3AE3-4160-3ADF7FB3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C6E86-0AD4-8D9B-3147-73743F4E0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0E102-9875-7D36-BD9B-7E89D136F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446CE-A910-3A39-F399-5CF4DFA914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03D7-FBE9-1105-B759-B70C47AA6F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E1B49-4CE1-8C75-BC49-5879E0FC2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C5FF9-1066-E245-B0D8-3AE1635721A3}" type="datetime1">
              <a:rPr lang="en-ID" smtClean="0"/>
              <a:t>17/01/26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975F1-8AFF-0F61-2EE1-83D89BB7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A4BF4-A052-4716-3585-981D13A0A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5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492D2-B69D-FF4D-CC51-0F42C6305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A8574-5E24-C8E1-F312-C43EF7E4F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4C1DC-28AF-E853-422E-207D2A71B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5BCA66-F93A-9637-BD24-B40FC436C6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FD8BF7-3814-DC37-AEED-84B2A61F7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A0D5D4-08A4-91BC-C0ED-222554161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3A4C-5494-4B47-A542-A1BD325A0DC0}" type="datetime1">
              <a:rPr lang="en-ID" smtClean="0"/>
              <a:t>17/01/26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BF720-FBF8-AD60-84FD-6C889434B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91C3F-C265-23AB-EBCD-89AF55940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84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3380C-8D04-4E31-2439-9E3C79700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024C5-2CF5-DF5C-85B9-BC7D10C1E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2ED73-C38B-8A40-910D-1D7D8520B891}" type="datetime1">
              <a:rPr lang="en-ID" smtClean="0"/>
              <a:t>17/01/26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CC6FA-B3C6-1145-DF8C-BB48B1DE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9E8865-F5B5-822D-7390-924327DA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7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D7D9D0-41EC-F886-3883-1B1CE485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7340A-6E13-054F-88BA-EE0715652AB2}" type="datetime1">
              <a:rPr lang="en-ID" smtClean="0"/>
              <a:t>17/01/26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1E41FD-CAE0-84A8-7C72-C72099349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2CF45D-E06B-4437-1C01-A5F78DE4D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8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FAA63-E3B5-43E8-FF54-A18766151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AECD4-41D2-3F77-B877-A67E10968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34EB97-C998-2A68-71A8-4FDE40F00B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79FC9-BFF0-243B-C637-538A7F63A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96542-36F3-BE47-AF1C-039E746F11C5}" type="datetime1">
              <a:rPr lang="en-ID" smtClean="0"/>
              <a:t>17/01/26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D3648-89AD-76CD-54ED-668A470C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65ABC-87BC-F402-E28A-A3105800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14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B300-E3B8-D67E-2C04-E3D85172F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86FBAB-6D58-9C66-1724-F1CD99E87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C810D-B7AB-2487-9085-80C05DEB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5F95D-DE20-1C42-6342-9A6A85C50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07DA-A446-0344-AFB1-C5515D7D8152}" type="datetime1">
              <a:rPr lang="en-ID" smtClean="0"/>
              <a:t>17/01/26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3F94E-3A3A-C18C-4BBB-15642C9E2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E42DA-11AA-BE13-C2D8-D3560F0BD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17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83B65-830C-99AD-5F2C-FC3F25A91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A67939-1150-10FB-265D-B3BCF082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1A983B-278B-7EBD-A9C1-822836D77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7146E-5E93-D844-A353-D4A2CC0D89FA}" type="datetime1">
              <a:rPr lang="en-ID" smtClean="0"/>
              <a:t>17/01/26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07824-015F-67C4-CB2E-683898875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B46C4-1B1E-A2D3-9FC8-5F59737EA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+mj-lt"/>
              </a:rPr>
              <a:t>HUKUM PERDAGANGAN INTERNASIONAL </a:t>
            </a:r>
          </a:p>
          <a:p>
            <a:pPr algn="ctr"/>
            <a:r>
              <a:rPr lang="en-US" sz="2400" dirty="0">
                <a:latin typeface="+mj-lt"/>
              </a:rPr>
              <a:t>BAB </a:t>
            </a:r>
            <a:r>
              <a:rPr lang="en-ID" sz="2400" b="0" i="0" u="none" strike="noStrike" dirty="0">
                <a:effectLst/>
                <a:latin typeface="+mj-lt"/>
              </a:rPr>
              <a:t>X</a:t>
            </a:r>
            <a:endParaRPr lang="en-US" sz="2400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252AAB-9BD9-3930-C59A-31502A1CD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2EE73-0BD9-C66E-B622-836F2E3B23BB}"/>
              </a:ext>
            </a:extLst>
          </p:cNvPr>
          <p:cNvSpPr txBox="1"/>
          <p:nvPr/>
        </p:nvSpPr>
        <p:spPr>
          <a:xfrm>
            <a:off x="771369" y="535166"/>
            <a:ext cx="1064926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Internasional, </a:t>
            </a:r>
            <a:r>
              <a:rPr lang="en-US" dirty="0" err="1"/>
              <a:t>Prosesnya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dan </a:t>
            </a:r>
            <a:r>
              <a:rPr lang="en-US" dirty="0" err="1"/>
              <a:t>berlarut-larut</a:t>
            </a:r>
            <a:r>
              <a:rPr lang="en-US" dirty="0"/>
              <a:t>. Belum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proses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 proses </a:t>
            </a:r>
            <a:r>
              <a:rPr lang="en-US" dirty="0" err="1"/>
              <a:t>berperkara</a:t>
            </a:r>
            <a:r>
              <a:rPr lang="en-US" dirty="0"/>
              <a:t> di </a:t>
            </a:r>
            <a:r>
              <a:rPr lang="en-US" dirty="0" err="1"/>
              <a:t>pengadilan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negeri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. Belum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putusannya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oleh badan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 </a:t>
            </a:r>
            <a:r>
              <a:rPr lang="en-US" dirty="0" err="1"/>
              <a:t>Kemungkinan</a:t>
            </a:r>
            <a:r>
              <a:rPr lang="en-US" dirty="0"/>
              <a:t> yang </a:t>
            </a:r>
            <a:r>
              <a:rPr lang="en-US" dirty="0" err="1"/>
              <a:t>kedua</a:t>
            </a:r>
            <a:r>
              <a:rPr lang="en-US" dirty="0"/>
              <a:t>,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. </a:t>
            </a:r>
            <a:r>
              <a:rPr lang="en-US" dirty="0" err="1"/>
              <a:t>Sayangnya</a:t>
            </a:r>
            <a:r>
              <a:rPr lang="en-US" dirty="0"/>
              <a:t>, </a:t>
            </a:r>
            <a:r>
              <a:rPr lang="en-US" dirty="0" err="1"/>
              <a:t>perjanjian-perjanjian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bilateral dan regional di </a:t>
            </a:r>
            <a:r>
              <a:rPr lang="en-US" dirty="0" err="1"/>
              <a:t>Eropa</a:t>
            </a:r>
            <a:r>
              <a:rPr lang="en-US" dirty="0"/>
              <a:t> Barat. </a:t>
            </a:r>
            <a:r>
              <a:rPr lang="en-US" dirty="0" err="1"/>
              <a:t>Perjanjian</a:t>
            </a:r>
            <a:r>
              <a:rPr lang="en-US" dirty="0"/>
              <a:t> bilateral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negara-negara </a:t>
            </a:r>
            <a:r>
              <a:rPr lang="en-US" dirty="0" err="1"/>
              <a:t>Eropa</a:t>
            </a:r>
            <a:r>
              <a:rPr lang="en-US" dirty="0"/>
              <a:t> Barat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bilateral.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Konvensi</a:t>
            </a:r>
            <a:r>
              <a:rPr lang="en-US" b="1" dirty="0"/>
              <a:t> Brussel 1968</a:t>
            </a:r>
          </a:p>
          <a:p>
            <a:r>
              <a:rPr lang="en-US" dirty="0" err="1"/>
              <a:t>Perjanjian</a:t>
            </a:r>
            <a:r>
              <a:rPr lang="en-US" dirty="0"/>
              <a:t> regional di </a:t>
            </a:r>
            <a:r>
              <a:rPr lang="en-US" dirty="0" err="1"/>
              <a:t>Eropa</a:t>
            </a:r>
            <a:r>
              <a:rPr lang="en-US" dirty="0"/>
              <a:t> Barat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the Convention on Jurisdiction and the Enforcement of Judgment in Civil and Commercial Matters (</a:t>
            </a:r>
            <a:r>
              <a:rPr lang="en-US" dirty="0" err="1"/>
              <a:t>Konvensi</a:t>
            </a:r>
            <a:r>
              <a:rPr lang="en-US" dirty="0"/>
              <a:t> Brussel), 27 September 1968. </a:t>
            </a:r>
            <a:r>
              <a:rPr lang="en-US" dirty="0" err="1"/>
              <a:t>Konvensi</a:t>
            </a:r>
            <a:r>
              <a:rPr lang="en-US" dirty="0"/>
              <a:t> Brussel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beranggotakan</a:t>
            </a:r>
            <a:r>
              <a:rPr lang="en-US" dirty="0"/>
              <a:t> </a:t>
            </a:r>
            <a:r>
              <a:rPr lang="en-US" dirty="0" err="1"/>
              <a:t>Belgia</a:t>
            </a:r>
            <a:r>
              <a:rPr lang="en-US" dirty="0"/>
              <a:t>, Belanda, </a:t>
            </a:r>
            <a:r>
              <a:rPr lang="en-US" dirty="0" err="1"/>
              <a:t>Luksemburg</a:t>
            </a:r>
            <a:r>
              <a:rPr lang="en-US" dirty="0"/>
              <a:t>, </a:t>
            </a:r>
            <a:r>
              <a:rPr lang="en-US" dirty="0" err="1"/>
              <a:t>Prancis</a:t>
            </a:r>
            <a:r>
              <a:rPr lang="en-US" dirty="0"/>
              <a:t>, Jerman, dan Italia). </a:t>
            </a:r>
            <a:r>
              <a:rPr lang="en-US" dirty="0" err="1"/>
              <a:t>Selanjutnya</a:t>
            </a:r>
            <a:r>
              <a:rPr lang="en-US" dirty="0"/>
              <a:t>, negara-negara yang </a:t>
            </a:r>
            <a:r>
              <a:rPr lang="en-US" dirty="0" err="1"/>
              <a:t>bergabung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, </a:t>
            </a:r>
            <a:r>
              <a:rPr lang="en-US" dirty="0" err="1"/>
              <a:t>Irlandia</a:t>
            </a:r>
            <a:r>
              <a:rPr lang="en-US" dirty="0"/>
              <a:t>, dan Denmark (1978), </a:t>
            </a:r>
            <a:r>
              <a:rPr lang="en-US" dirty="0" err="1"/>
              <a:t>Spanyol</a:t>
            </a:r>
            <a:r>
              <a:rPr lang="en-US" dirty="0"/>
              <a:t> dan Portugal (26 Mei 1989).</a:t>
            </a:r>
          </a:p>
          <a:p>
            <a:endParaRPr lang="en-US" dirty="0"/>
          </a:p>
          <a:p>
            <a:r>
              <a:rPr lang="en-US" dirty="0" err="1"/>
              <a:t>Konvensi</a:t>
            </a:r>
            <a:r>
              <a:rPr lang="en-US" dirty="0"/>
              <a:t> Brussel </a:t>
            </a:r>
            <a:r>
              <a:rPr lang="en-US" dirty="0" err="1"/>
              <a:t>bertujuan</a:t>
            </a:r>
            <a:r>
              <a:rPr lang="en-US" dirty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yurisdiksi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di negara-negara </a:t>
            </a:r>
            <a:r>
              <a:rPr lang="en-US" dirty="0" err="1"/>
              <a:t>anggota-nya</a:t>
            </a:r>
            <a:r>
              <a:rPr lang="en-US" dirty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; dan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dokumen-dokumen</a:t>
            </a:r>
            <a:r>
              <a:rPr lang="en-US" dirty="0"/>
              <a:t> </a:t>
            </a:r>
            <a:r>
              <a:rPr lang="en-US" dirty="0" err="1"/>
              <a:t>otentik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negara-negara </a:t>
            </a:r>
            <a:r>
              <a:rPr lang="en-US" dirty="0" err="1"/>
              <a:t>anggotanya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720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1231A-D4DE-06C2-D35D-88C1D97F8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86EB6D-5A57-B5D0-EC5E-4E6AE2835B9E}"/>
              </a:ext>
            </a:extLst>
          </p:cNvPr>
          <p:cNvSpPr txBox="1"/>
          <p:nvPr/>
        </p:nvSpPr>
        <p:spPr>
          <a:xfrm>
            <a:off x="778863" y="889843"/>
            <a:ext cx="10634273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Konvensi</a:t>
            </a:r>
            <a:r>
              <a:rPr lang="en-US" dirty="0"/>
              <a:t> Lugano 1988.  Convention on Jurisdiction and the Enforcement of Judgment in Civil and Commercial Matters (</a:t>
            </a:r>
            <a:r>
              <a:rPr lang="en-US" dirty="0" err="1"/>
              <a:t>Konvensi</a:t>
            </a:r>
            <a:r>
              <a:rPr lang="en-US" dirty="0"/>
              <a:t> Lugano) </a:t>
            </a:r>
            <a:r>
              <a:rPr lang="en-US" dirty="0" err="1"/>
              <a:t>ditandatangani</a:t>
            </a:r>
            <a:r>
              <a:rPr lang="en-US" dirty="0"/>
              <a:t> di Lugano, 16 September 1988.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Negara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dua </a:t>
            </a:r>
            <a:r>
              <a:rPr lang="en-US" dirty="0" err="1"/>
              <a:t>belas</a:t>
            </a:r>
            <a:r>
              <a:rPr lang="en-US" dirty="0"/>
              <a:t> negara Masyarakat </a:t>
            </a:r>
            <a:r>
              <a:rPr lang="en-US" dirty="0" err="1"/>
              <a:t>Eropa</a:t>
            </a:r>
            <a:r>
              <a:rPr lang="en-US" dirty="0"/>
              <a:t> dan </a:t>
            </a:r>
            <a:r>
              <a:rPr lang="en-US" dirty="0" err="1"/>
              <a:t>enam</a:t>
            </a:r>
            <a:r>
              <a:rPr lang="en-US" dirty="0"/>
              <a:t> negara </a:t>
            </a:r>
            <a:r>
              <a:rPr lang="en-US" dirty="0" err="1"/>
              <a:t>anggota</a:t>
            </a:r>
            <a:r>
              <a:rPr lang="en-US" dirty="0"/>
              <a:t> European Free Trade Area (EFTA) </a:t>
            </a:r>
            <a:r>
              <a:rPr lang="en-US" dirty="0" err="1"/>
              <a:t>yaitu</a:t>
            </a:r>
            <a:r>
              <a:rPr lang="en-US" dirty="0"/>
              <a:t> Finlandia, Islandia, </a:t>
            </a:r>
            <a:r>
              <a:rPr lang="en-US" dirty="0" err="1"/>
              <a:t>Norwegia</a:t>
            </a:r>
            <a:r>
              <a:rPr lang="en-US" dirty="0"/>
              <a:t>, Austria, </a:t>
            </a:r>
            <a:r>
              <a:rPr lang="en-US" dirty="0" err="1"/>
              <a:t>Swedia</a:t>
            </a:r>
            <a:r>
              <a:rPr lang="en-US" dirty="0"/>
              <a:t>, dan Swiss.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Brussel,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negara </a:t>
            </a:r>
            <a:r>
              <a:rPr lang="en-US" dirty="0" err="1"/>
              <a:t>anggotanya</a:t>
            </a:r>
            <a:r>
              <a:rPr lang="en-US" dirty="0"/>
              <a:t>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Brussel</a:t>
            </a:r>
          </a:p>
          <a:p>
            <a:endParaRPr lang="en-US" dirty="0"/>
          </a:p>
          <a:p>
            <a:r>
              <a:rPr lang="en-US" dirty="0" err="1"/>
              <a:t>Penutup</a:t>
            </a:r>
            <a:endParaRPr lang="en-US" dirty="0"/>
          </a:p>
          <a:p>
            <a:r>
              <a:rPr lang="en-US" dirty="0"/>
              <a:t>Dalam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Internasional,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pula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.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, </a:t>
            </a:r>
            <a:r>
              <a:rPr lang="en-US" dirty="0" err="1"/>
              <a:t>faktor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kestabilan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Selain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dan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badan </a:t>
            </a:r>
            <a:r>
              <a:rPr lang="en-US" dirty="0" err="1"/>
              <a:t>peradilan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menyelesaikannya</a:t>
            </a:r>
            <a:r>
              <a:rPr lang="en-US" dirty="0"/>
              <a:t>.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yang </a:t>
            </a:r>
            <a:r>
              <a:rPr lang="en-US" dirty="0" err="1"/>
              <a:t>berbeda-beda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badan </a:t>
            </a:r>
            <a:r>
              <a:rPr lang="en-US" dirty="0" err="1"/>
              <a:t>peradilan</a:t>
            </a:r>
            <a:r>
              <a:rPr lang="en-US" dirty="0"/>
              <a:t> di </a:t>
            </a:r>
            <a:r>
              <a:rPr lang="en-US" dirty="0" err="1"/>
              <a:t>suatu</a:t>
            </a:r>
            <a:r>
              <a:rPr lang="en-US" dirty="0"/>
              <a:t> negara </a:t>
            </a:r>
            <a:r>
              <a:rPr lang="en-US" dirty="0" err="1"/>
              <a:t>dengan</a:t>
            </a:r>
            <a:r>
              <a:rPr lang="en-US" dirty="0"/>
              <a:t> badan </a:t>
            </a:r>
            <a:r>
              <a:rPr lang="en-US" dirty="0" err="1"/>
              <a:t>peradilan</a:t>
            </a:r>
            <a:r>
              <a:rPr lang="en-US" dirty="0"/>
              <a:t> di negara </a:t>
            </a:r>
            <a:r>
              <a:rPr lang="en-US" dirty="0" err="1"/>
              <a:t>lainnya</a:t>
            </a:r>
            <a:r>
              <a:rPr lang="en-US" dirty="0"/>
              <a:t>. </a:t>
            </a:r>
            <a:r>
              <a:rPr lang="en-US" dirty="0" err="1"/>
              <a:t>Dilaksanakannya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(</a:t>
            </a:r>
            <a:r>
              <a:rPr lang="en-US" dirty="0" err="1"/>
              <a:t>eksekusi</a:t>
            </a:r>
            <a:r>
              <a:rPr lang="en-US" dirty="0"/>
              <a:t>).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kealpaan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-Upaya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58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1D060F-F31F-A48D-BC5F-2563A887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3D55A1-850C-73B2-43E2-4466153B88EF}"/>
              </a:ext>
            </a:extLst>
          </p:cNvPr>
          <p:cNvSpPr txBox="1"/>
          <p:nvPr/>
        </p:nvSpPr>
        <p:spPr>
          <a:xfrm>
            <a:off x="900793" y="1244007"/>
            <a:ext cx="1039041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 fontAlgn="base">
              <a:buFont typeface="+mj-lt"/>
              <a:buAutoNum type="alphaUcPeriod"/>
            </a:pP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antara</a:t>
            </a:r>
            <a:r>
              <a:rPr lang="en-ID" i="0" u="none" strike="noStrike" dirty="0">
                <a:effectLst/>
              </a:rPr>
              <a:t> Indonesia dan Australia</a:t>
            </a:r>
          </a:p>
          <a:p>
            <a:pPr algn="just" fontAlgn="base"/>
            <a:r>
              <a:rPr lang="en-ID" dirty="0"/>
              <a:t>	</a:t>
            </a:r>
            <a:r>
              <a:rPr lang="en-ID" i="0" u="none" strike="noStrike" dirty="0" err="1">
                <a:effectLst/>
              </a:rPr>
              <a:t>Gugatan</a:t>
            </a:r>
            <a:r>
              <a:rPr lang="en-ID" i="0" u="none" strike="noStrike" dirty="0">
                <a:effectLst/>
              </a:rPr>
              <a:t> Indonesia </a:t>
            </a:r>
            <a:r>
              <a:rPr lang="en-ID" i="0" u="none" strike="noStrike" dirty="0" err="1">
                <a:effectLst/>
              </a:rPr>
              <a:t>atas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kemasan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rokok</a:t>
            </a:r>
            <a:r>
              <a:rPr lang="en-ID" i="0" u="none" strike="noStrike" dirty="0">
                <a:effectLst/>
              </a:rPr>
              <a:t> polos (plain packaging) </a:t>
            </a:r>
            <a:r>
              <a:rPr lang="en-ID" i="0" u="none" strike="noStrike" dirty="0" err="1">
                <a:effectLst/>
              </a:rPr>
              <a:t>terhadap</a:t>
            </a:r>
            <a:r>
              <a:rPr lang="en-ID" i="0" u="none" strike="noStrike" dirty="0">
                <a:effectLst/>
              </a:rPr>
              <a:t> Australia di Badan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Dunia (WTO) </a:t>
            </a:r>
            <a:r>
              <a:rPr lang="en-ID" i="0" u="none" strike="noStrike" dirty="0" err="1">
                <a:effectLst/>
              </a:rPr>
              <a:t>mendapatkan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perhatian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banyak</a:t>
            </a:r>
            <a:r>
              <a:rPr lang="en-ID" i="0" u="none" strike="noStrike" dirty="0">
                <a:effectLst/>
              </a:rPr>
              <a:t> negara. </a:t>
            </a:r>
            <a:r>
              <a:rPr lang="en-ID" i="0" u="none" strike="noStrike" dirty="0" err="1">
                <a:effectLst/>
              </a:rPr>
              <a:t>Tidak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hanya</a:t>
            </a:r>
            <a:r>
              <a:rPr lang="en-ID" i="0" u="none" strike="noStrike" dirty="0">
                <a:effectLst/>
              </a:rPr>
              <a:t> Indonesia, </a:t>
            </a:r>
            <a:r>
              <a:rPr lang="en-ID" i="0" u="none" strike="noStrike" dirty="0" err="1">
                <a:effectLst/>
              </a:rPr>
              <a:t>sebanyak</a:t>
            </a:r>
            <a:r>
              <a:rPr lang="en-ID" i="0" u="none" strike="noStrike" dirty="0">
                <a:effectLst/>
              </a:rPr>
              <a:t> 36 negara juga </a:t>
            </a:r>
            <a:r>
              <a:rPr lang="en-ID" i="0" u="none" strike="noStrike" dirty="0" err="1">
                <a:effectLst/>
              </a:rPr>
              <a:t>terlibat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baik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langsung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maupun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tidak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dalam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kasus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. </a:t>
            </a:r>
            <a:r>
              <a:rPr lang="en-ID" i="0" u="none" strike="noStrike" dirty="0" err="1">
                <a:effectLst/>
              </a:rPr>
              <a:t>Dengan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banyaknya</a:t>
            </a:r>
            <a:r>
              <a:rPr lang="en-ID" i="0" u="none" strike="noStrike" dirty="0">
                <a:effectLst/>
              </a:rPr>
              <a:t> negara yang </a:t>
            </a:r>
            <a:r>
              <a:rPr lang="en-ID" i="0" u="none" strike="noStrike" dirty="0" err="1">
                <a:effectLst/>
              </a:rPr>
              <a:t>terlibat</a:t>
            </a:r>
            <a:r>
              <a:rPr lang="en-ID" i="0" u="none" strike="noStrike" dirty="0">
                <a:effectLst/>
              </a:rPr>
              <a:t>, </a:t>
            </a:r>
            <a:r>
              <a:rPr lang="en-ID" i="0" u="none" strike="noStrike" dirty="0" err="1">
                <a:effectLst/>
              </a:rPr>
              <a:t>Dirjen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Kerja</a:t>
            </a:r>
            <a:r>
              <a:rPr lang="en-ID" i="0" u="none" strike="noStrike" dirty="0">
                <a:effectLst/>
              </a:rPr>
              <a:t> Sama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Internasional</a:t>
            </a:r>
            <a:r>
              <a:rPr lang="en-ID" i="0" u="none" strike="noStrike" dirty="0">
                <a:effectLst/>
              </a:rPr>
              <a:t> (KPI) Kementerian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(</a:t>
            </a:r>
            <a:r>
              <a:rPr lang="en-ID" i="0" u="none" strike="noStrike" dirty="0" err="1">
                <a:effectLst/>
              </a:rPr>
              <a:t>Kemendag</a:t>
            </a:r>
            <a:r>
              <a:rPr lang="en-ID" i="0" u="none" strike="noStrike" dirty="0">
                <a:effectLst/>
              </a:rPr>
              <a:t>) </a:t>
            </a:r>
            <a:r>
              <a:rPr lang="en-ID" i="0" u="none" strike="noStrike" dirty="0" err="1">
                <a:effectLst/>
              </a:rPr>
              <a:t>Bachrul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Chairi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menyebut</a:t>
            </a:r>
            <a:r>
              <a:rPr lang="en-ID" i="0" u="none" strike="noStrike" dirty="0">
                <a:effectLst/>
              </a:rPr>
              <a:t>, </a:t>
            </a: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bisnis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merupakan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bisnis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terbesar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pernah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ditangani</a:t>
            </a:r>
            <a:r>
              <a:rPr lang="en-ID" i="0" u="none" strike="noStrike" dirty="0">
                <a:effectLst/>
              </a:rPr>
              <a:t> WTO </a:t>
            </a:r>
            <a:r>
              <a:rPr lang="en-ID" i="0" u="none" strike="noStrike" dirty="0" err="1">
                <a:effectLst/>
              </a:rPr>
              <a:t>sampai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saat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.</a:t>
            </a:r>
          </a:p>
          <a:p>
            <a:pPr algn="just" fontAlgn="base"/>
            <a:r>
              <a:rPr lang="en-ID" i="0" u="none" strike="noStrike" dirty="0">
                <a:effectLst/>
              </a:rPr>
              <a:t>	</a:t>
            </a:r>
            <a:r>
              <a:rPr lang="en-ID" i="0" u="none" strike="noStrike" dirty="0" err="1">
                <a:effectLst/>
              </a:rPr>
              <a:t>Selain</a:t>
            </a:r>
            <a:r>
              <a:rPr lang="en-ID" i="0" u="none" strike="noStrike" dirty="0">
                <a:effectLst/>
              </a:rPr>
              <a:t> 36 negara lain yang </a:t>
            </a:r>
            <a:r>
              <a:rPr lang="en-ID" i="0" u="none" strike="noStrike" dirty="0" err="1">
                <a:effectLst/>
              </a:rPr>
              <a:t>terlibat</a:t>
            </a:r>
            <a:r>
              <a:rPr lang="en-ID" i="0" u="none" strike="noStrike" dirty="0">
                <a:effectLst/>
              </a:rPr>
              <a:t>, </a:t>
            </a:r>
            <a:r>
              <a:rPr lang="en-ID" i="0" u="none" strike="noStrike" dirty="0" err="1">
                <a:effectLst/>
              </a:rPr>
              <a:t>terdapat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tiga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anggota</a:t>
            </a:r>
            <a:r>
              <a:rPr lang="en-ID" i="0" u="none" strike="noStrike" dirty="0">
                <a:effectLst/>
              </a:rPr>
              <a:t> WTO </a:t>
            </a:r>
            <a:r>
              <a:rPr lang="en-ID" i="0" u="none" strike="noStrike" dirty="0" err="1">
                <a:effectLst/>
              </a:rPr>
              <a:t>lainnya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mengikuti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jejak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sama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dengan</a:t>
            </a:r>
            <a:r>
              <a:rPr lang="en-ID" i="0" u="none" strike="noStrike" dirty="0">
                <a:effectLst/>
              </a:rPr>
              <a:t> Indonesia</a:t>
            </a:r>
            <a:r>
              <a:rPr lang="en-ID" dirty="0"/>
              <a:t> </a:t>
            </a:r>
            <a:r>
              <a:rPr lang="en-ID" dirty="0" err="1"/>
              <a:t>y</a:t>
            </a:r>
            <a:r>
              <a:rPr lang="en-ID" i="0" u="none" strike="noStrike" dirty="0" err="1">
                <a:effectLst/>
              </a:rPr>
              <a:t>aitu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menggugat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diberlakukan</a:t>
            </a:r>
            <a:r>
              <a:rPr lang="en-ID" i="0" u="none" strike="noStrike" dirty="0">
                <a:effectLst/>
              </a:rPr>
              <a:t> Australia </a:t>
            </a:r>
            <a:r>
              <a:rPr lang="en-ID" i="0" u="none" strike="noStrike" dirty="0" err="1">
                <a:effectLst/>
              </a:rPr>
              <a:t>terkait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kemasan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rokok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. </a:t>
            </a:r>
            <a:r>
              <a:rPr lang="en-ID" i="0" u="none" strike="noStrike" dirty="0" err="1">
                <a:effectLst/>
              </a:rPr>
              <a:t>Ketiga</a:t>
            </a:r>
            <a:r>
              <a:rPr lang="en-ID" i="0" u="none" strike="noStrike" dirty="0">
                <a:effectLst/>
              </a:rPr>
              <a:t> negara </a:t>
            </a:r>
            <a:r>
              <a:rPr lang="en-ID" i="0" u="none" strike="noStrike" dirty="0" err="1">
                <a:effectLst/>
              </a:rPr>
              <a:t>tersebut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adalah</a:t>
            </a:r>
            <a:r>
              <a:rPr lang="en-ID" i="0" u="none" strike="noStrike" dirty="0">
                <a:effectLst/>
              </a:rPr>
              <a:t> Honduras, Republik Dominika, dan Kuba. Negara-negara yang </a:t>
            </a:r>
            <a:r>
              <a:rPr lang="en-ID" i="0" u="none" strike="noStrike" dirty="0" err="1">
                <a:effectLst/>
              </a:rPr>
              <a:t>mengajukan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gugatan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atas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Australia pada </a:t>
            </a:r>
            <a:r>
              <a:rPr lang="en-ID" i="0" u="none" strike="noStrike" dirty="0" err="1">
                <a:effectLst/>
              </a:rPr>
              <a:t>awalnya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dilakukan</a:t>
            </a:r>
            <a:r>
              <a:rPr lang="en-ID" i="0" u="none" strike="noStrike" dirty="0">
                <a:effectLst/>
              </a:rPr>
              <a:t> oleh 5 negara, </a:t>
            </a:r>
            <a:r>
              <a:rPr lang="en-ID" i="0" u="none" strike="noStrike" dirty="0" err="1">
                <a:effectLst/>
              </a:rPr>
              <a:t>namun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Ukraina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mengundurkan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diri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dengan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alasan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tidak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bisa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dibuka</a:t>
            </a:r>
            <a:r>
              <a:rPr lang="en-ID" i="0" u="none" strike="noStrike" dirty="0">
                <a:effectLst/>
              </a:rPr>
              <a:t>, </a:t>
            </a:r>
            <a:r>
              <a:rPr lang="en-ID" i="0" u="none" strike="noStrike" dirty="0" err="1">
                <a:effectLst/>
              </a:rPr>
              <a:t>akhirnya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tinggal</a:t>
            </a:r>
            <a:r>
              <a:rPr lang="en-ID" i="0" u="none" strike="noStrike" dirty="0">
                <a:effectLst/>
              </a:rPr>
              <a:t> 4 negara. </a:t>
            </a:r>
            <a:r>
              <a:rPr lang="en-ID" i="0" u="none" strike="noStrike" dirty="0" err="1">
                <a:effectLst/>
              </a:rPr>
              <a:t>Dalam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kasus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ada</a:t>
            </a:r>
            <a:r>
              <a:rPr lang="en-ID" i="0" u="none" strike="noStrike" dirty="0">
                <a:effectLst/>
              </a:rPr>
              <a:t> 36 negara yang </a:t>
            </a:r>
            <a:r>
              <a:rPr lang="en-ID" i="0" u="none" strike="noStrike" dirty="0" err="1">
                <a:effectLst/>
              </a:rPr>
              <a:t>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terkena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dampak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baik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langsung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maupun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tidak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dari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Australia. Dari total 36 negara </a:t>
            </a:r>
            <a:r>
              <a:rPr lang="en-ID" i="0" u="none" strike="noStrike" dirty="0" err="1">
                <a:effectLst/>
              </a:rPr>
              <a:t>tersebut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hanya</a:t>
            </a:r>
            <a:r>
              <a:rPr lang="en-ID" i="0" u="none" strike="noStrike" dirty="0">
                <a:effectLst/>
              </a:rPr>
              <a:t> 20 negara yang </a:t>
            </a:r>
            <a:r>
              <a:rPr lang="en-ID" i="0" u="none" strike="noStrike" dirty="0" err="1">
                <a:effectLst/>
              </a:rPr>
              <a:t>mau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menentukan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pilihan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suaranya</a:t>
            </a:r>
            <a:r>
              <a:rPr lang="en-ID" i="0" u="none" strike="noStrike" dirty="0">
                <a:effectLst/>
              </a:rPr>
              <a:t>. </a:t>
            </a:r>
            <a:r>
              <a:rPr lang="en-ID" i="0" u="none" strike="noStrike" dirty="0" err="1">
                <a:effectLst/>
              </a:rPr>
              <a:t>Kedua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puluh</a:t>
            </a:r>
            <a:r>
              <a:rPr lang="en-ID" i="0" u="none" strike="noStrike" dirty="0">
                <a:effectLst/>
              </a:rPr>
              <a:t> negara yang </a:t>
            </a:r>
            <a:r>
              <a:rPr lang="en-ID" i="0" u="none" strike="noStrike" dirty="0" err="1">
                <a:effectLst/>
              </a:rPr>
              <a:t>memberikan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submisinya</a:t>
            </a:r>
            <a:r>
              <a:rPr lang="en-ID" i="0" u="none" strike="noStrike" dirty="0">
                <a:effectLst/>
              </a:rPr>
              <a:t> (</a:t>
            </a:r>
            <a:r>
              <a:rPr lang="en-ID" i="0" u="none" strike="noStrike" dirty="0" err="1">
                <a:effectLst/>
              </a:rPr>
              <a:t>pendapat</a:t>
            </a:r>
            <a:r>
              <a:rPr lang="en-ID" i="0" u="none" strike="noStrike" dirty="0">
                <a:effectLst/>
              </a:rPr>
              <a:t>/</a:t>
            </a:r>
            <a:r>
              <a:rPr lang="en-ID" i="0" u="none" strike="noStrike" dirty="0" err="1">
                <a:effectLst/>
              </a:rPr>
              <a:t>pilihan</a:t>
            </a:r>
            <a:r>
              <a:rPr lang="en-ID" i="0" u="none" strike="noStrike" dirty="0">
                <a:effectLst/>
              </a:rPr>
              <a:t>) </a:t>
            </a:r>
            <a:r>
              <a:rPr lang="en-ID" i="0" u="none" strike="noStrike" dirty="0" err="1">
                <a:effectLst/>
              </a:rPr>
              <a:t>dengan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komposisinya</a:t>
            </a:r>
            <a:r>
              <a:rPr lang="en-ID" i="0" u="none" strike="noStrike" dirty="0">
                <a:effectLst/>
              </a:rPr>
              <a:t> 8 negara </a:t>
            </a:r>
            <a:r>
              <a:rPr lang="en-ID" i="0" u="none" strike="noStrike" dirty="0" err="1">
                <a:effectLst/>
              </a:rPr>
              <a:t>mendukung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persepsi</a:t>
            </a:r>
            <a:r>
              <a:rPr lang="en-ID" i="0" u="none" strike="noStrike" dirty="0">
                <a:effectLst/>
              </a:rPr>
              <a:t> Indonesia, 7 negara </a:t>
            </a:r>
            <a:r>
              <a:rPr lang="en-ID" i="0" u="none" strike="noStrike" dirty="0" err="1">
                <a:effectLst/>
              </a:rPr>
              <a:t>itu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memihak</a:t>
            </a:r>
            <a:r>
              <a:rPr lang="en-ID" i="0" u="none" strike="noStrike" dirty="0">
                <a:effectLst/>
              </a:rPr>
              <a:t> Australia, dan </a:t>
            </a:r>
            <a:r>
              <a:rPr lang="en-ID" i="0" u="none" strike="noStrike" dirty="0" err="1">
                <a:effectLst/>
              </a:rPr>
              <a:t>sisanya</a:t>
            </a:r>
            <a:r>
              <a:rPr lang="en-ID" i="0" u="none" strike="noStrike" dirty="0">
                <a:effectLst/>
              </a:rPr>
              <a:t> 5 negara </a:t>
            </a:r>
            <a:r>
              <a:rPr lang="en-ID" i="0" u="none" strike="noStrike" dirty="0" err="1">
                <a:effectLst/>
              </a:rPr>
              <a:t>tidak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menentukan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pilihan</a:t>
            </a:r>
            <a:r>
              <a:rPr lang="en-ID" i="0" u="none" strike="noStrike" dirty="0">
                <a:effectLst/>
              </a:rPr>
              <a:t>.</a:t>
            </a:r>
          </a:p>
          <a:p>
            <a:pPr lvl="0">
              <a:spcAft>
                <a:spcPts val="800"/>
              </a:spcAft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4F51DA-F615-BBFD-1260-B09BEAF403AA}"/>
              </a:ext>
            </a:extLst>
          </p:cNvPr>
          <p:cNvSpPr txBox="1"/>
          <p:nvPr/>
        </p:nvSpPr>
        <p:spPr>
          <a:xfrm>
            <a:off x="2270665" y="539283"/>
            <a:ext cx="6312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+mj-lt"/>
              </a:rPr>
              <a:t> </a:t>
            </a:r>
            <a:r>
              <a:rPr lang="en-ID" sz="2400" b="1" i="0" u="none" strike="noStrike" dirty="0" err="1">
                <a:effectLst/>
                <a:latin typeface="+mj-lt"/>
              </a:rPr>
              <a:t>Kasus-kasus</a:t>
            </a:r>
            <a:r>
              <a:rPr lang="en-ID" sz="2400" b="1" i="0" u="none" strike="noStrike" dirty="0">
                <a:effectLst/>
                <a:latin typeface="+mj-lt"/>
              </a:rPr>
              <a:t> (</a:t>
            </a:r>
            <a:r>
              <a:rPr lang="en-ID" sz="2400" b="1" i="0" u="none" strike="noStrike" dirty="0" err="1">
                <a:effectLst/>
                <a:latin typeface="+mj-lt"/>
              </a:rPr>
              <a:t>sengketa</a:t>
            </a:r>
            <a:r>
              <a:rPr lang="en-ID" sz="2400" b="1" i="0" u="none" strike="noStrike" dirty="0">
                <a:effectLst/>
                <a:latin typeface="+mj-lt"/>
              </a:rPr>
              <a:t> </a:t>
            </a:r>
            <a:r>
              <a:rPr lang="en-ID" sz="2400" b="1" i="0" u="none" strike="noStrike" dirty="0" err="1">
                <a:effectLst/>
                <a:latin typeface="+mj-lt"/>
              </a:rPr>
              <a:t>Perdagangan</a:t>
            </a:r>
            <a:r>
              <a:rPr lang="en-ID" sz="2400" b="1" i="0" u="none" strike="noStrike" dirty="0">
                <a:effectLst/>
                <a:latin typeface="+mj-lt"/>
              </a:rPr>
              <a:t> </a:t>
            </a:r>
            <a:r>
              <a:rPr lang="en-ID" sz="2400" b="1" i="0" u="none" strike="noStrike" dirty="0" err="1">
                <a:effectLst/>
                <a:latin typeface="+mj-lt"/>
              </a:rPr>
              <a:t>Internasional</a:t>
            </a:r>
            <a:r>
              <a:rPr lang="en-ID" sz="2400" b="1" i="0" u="none" strike="noStrike" dirty="0">
                <a:effectLst/>
                <a:latin typeface="Rockwell" panose="02060603020205020403" pitchFamily="18" charset="77"/>
              </a:rPr>
              <a:t>)</a:t>
            </a:r>
            <a:endParaRPr lang="en-US" sz="2400" b="1" dirty="0">
              <a:latin typeface="Rockwell" panose="02060603020205020403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9484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418B7E-7383-5439-1C60-81C998BC6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42DE44-9AB6-698C-5B47-234D2874DC8A}"/>
              </a:ext>
            </a:extLst>
          </p:cNvPr>
          <p:cNvSpPr txBox="1"/>
          <p:nvPr/>
        </p:nvSpPr>
        <p:spPr>
          <a:xfrm>
            <a:off x="697006" y="1166842"/>
            <a:ext cx="107979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 fontAlgn="base">
              <a:lnSpc>
                <a:spcPct val="150000"/>
              </a:lnSpc>
              <a:buAutoNum type="alphaUcPeriod" startAt="2"/>
            </a:pP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antara</a:t>
            </a:r>
            <a:r>
              <a:rPr lang="en-ID" i="0" u="none" strike="noStrike" dirty="0">
                <a:effectLst/>
              </a:rPr>
              <a:t> Indonesia dan Pakistan</a:t>
            </a:r>
          </a:p>
          <a:p>
            <a:pPr algn="just" fontAlgn="base">
              <a:lnSpc>
                <a:spcPct val="150000"/>
              </a:lnSpc>
            </a:pPr>
            <a:r>
              <a:rPr lang="en-ID" i="0" u="none" strike="noStrike" dirty="0">
                <a:effectLst/>
              </a:rPr>
              <a:t>	</a:t>
            </a:r>
            <a:r>
              <a:rPr lang="en-ID" i="0" u="none" strike="noStrike" dirty="0" err="1">
                <a:effectLst/>
              </a:rPr>
              <a:t>Kasus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bermula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sejak</a:t>
            </a:r>
            <a:r>
              <a:rPr lang="en-ID" i="0" u="none" strike="noStrike" dirty="0">
                <a:effectLst/>
              </a:rPr>
              <a:t> November 2011, Pakistan </a:t>
            </a:r>
            <a:r>
              <a:rPr lang="en-ID" i="0" u="none" strike="noStrike" dirty="0" err="1">
                <a:effectLst/>
              </a:rPr>
              <a:t>telah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memberlakukan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Anti Dumping dan anti-</a:t>
            </a:r>
            <a:r>
              <a:rPr lang="en-ID" i="0" u="none" strike="noStrike" dirty="0" err="1">
                <a:effectLst/>
              </a:rPr>
              <a:t>subsidi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terhadap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produk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kertas</a:t>
            </a:r>
            <a:r>
              <a:rPr lang="en-ID" i="0" u="none" strike="noStrike" dirty="0">
                <a:effectLst/>
              </a:rPr>
              <a:t> Indonesia yang </a:t>
            </a:r>
            <a:r>
              <a:rPr lang="en-ID" i="0" u="none" strike="noStrike" dirty="0" err="1">
                <a:effectLst/>
              </a:rPr>
              <a:t>masuk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</a:t>
            </a:r>
            <a:r>
              <a:rPr lang="en-ID" i="0" u="none" strike="noStrike" dirty="0">
                <a:effectLst/>
              </a:rPr>
              <a:t> Pakistan </a:t>
            </a:r>
            <a:r>
              <a:rPr lang="en-ID" i="0" u="none" strike="noStrike" dirty="0" err="1">
                <a:effectLst/>
              </a:rPr>
              <a:t>karena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dinilai</a:t>
            </a:r>
            <a:r>
              <a:rPr lang="en-ID" i="0" u="none" strike="noStrike" dirty="0">
                <a:effectLst/>
              </a:rPr>
              <a:t> dumping dan </a:t>
            </a:r>
            <a:r>
              <a:rPr lang="en-ID" i="0" u="none" strike="noStrike" dirty="0" err="1">
                <a:effectLst/>
              </a:rPr>
              <a:t>subsidi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serta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melanggar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dengan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kaidah-kaidah</a:t>
            </a:r>
            <a:r>
              <a:rPr lang="en-ID" i="0" u="none" strike="noStrike" dirty="0">
                <a:effectLst/>
              </a:rPr>
              <a:t> WTO. Kementerian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Indonesia </a:t>
            </a:r>
            <a:r>
              <a:rPr lang="en-ID" i="0" u="none" strike="noStrike" dirty="0" err="1">
                <a:effectLst/>
              </a:rPr>
              <a:t>memperkirakan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tindakan</a:t>
            </a:r>
            <a:r>
              <a:rPr lang="en-ID" i="0" u="none" strike="noStrike" dirty="0">
                <a:effectLst/>
              </a:rPr>
              <a:t> Pakistan </a:t>
            </a:r>
            <a:r>
              <a:rPr lang="en-ID" i="0" u="none" strike="noStrike" dirty="0" err="1">
                <a:effectLst/>
              </a:rPr>
              <a:t>tersebut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telah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menyebabkan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hilangnya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peluang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ekspor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kertas</a:t>
            </a:r>
            <a:r>
              <a:rPr lang="en-ID" i="0" u="none" strike="noStrike" dirty="0">
                <a:effectLst/>
              </a:rPr>
              <a:t> Indonesia </a:t>
            </a:r>
            <a:r>
              <a:rPr lang="en-ID" i="0" u="none" strike="noStrike" dirty="0" err="1">
                <a:effectLst/>
              </a:rPr>
              <a:t>sebesar</a:t>
            </a:r>
            <a:r>
              <a:rPr lang="en-ID" i="0" u="none" strike="noStrike" dirty="0">
                <a:effectLst/>
              </a:rPr>
              <a:t> US$ 1 </a:t>
            </a:r>
            <a:r>
              <a:rPr lang="en-ID" i="0" u="none" strike="noStrike" dirty="0" err="1">
                <a:effectLst/>
              </a:rPr>
              <a:t>juta</a:t>
            </a:r>
            <a:r>
              <a:rPr lang="en-ID" i="0" u="none" strike="noStrike" dirty="0">
                <a:effectLst/>
              </a:rPr>
              <a:t> per </a:t>
            </a:r>
            <a:r>
              <a:rPr lang="en-ID" i="0" u="none" strike="noStrike" dirty="0" err="1">
                <a:effectLst/>
              </a:rPr>
              <a:t>bulan</a:t>
            </a:r>
            <a:r>
              <a:rPr lang="en-ID" i="0" u="none" strike="noStrike" dirty="0">
                <a:effectLst/>
              </a:rPr>
              <a:t>.</a:t>
            </a:r>
          </a:p>
          <a:p>
            <a:pPr algn="just" fontAlgn="base">
              <a:lnSpc>
                <a:spcPct val="150000"/>
              </a:lnSpc>
            </a:pPr>
            <a:endParaRPr lang="en-ID" i="0" u="none" strike="noStrike" dirty="0">
              <a:effectLst/>
            </a:endParaRPr>
          </a:p>
          <a:p>
            <a:pPr algn="just" fontAlgn="base">
              <a:lnSpc>
                <a:spcPct val="150000"/>
              </a:lnSpc>
            </a:pPr>
            <a:r>
              <a:rPr lang="en-ID" i="0" u="none" strike="noStrike" dirty="0">
                <a:effectLst/>
              </a:rPr>
              <a:t>	</a:t>
            </a:r>
            <a:r>
              <a:rPr lang="en-ID" i="0" u="none" strike="noStrike" dirty="0" err="1">
                <a:effectLst/>
              </a:rPr>
              <a:t>Sehingga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kasus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dibawanya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</a:t>
            </a:r>
            <a:r>
              <a:rPr lang="en-ID" i="0" u="none" strike="noStrike" dirty="0">
                <a:effectLst/>
              </a:rPr>
              <a:t> WTO </a:t>
            </a:r>
            <a:r>
              <a:rPr lang="en-ID" i="0" u="none" strike="noStrike" dirty="0" err="1">
                <a:effectLst/>
              </a:rPr>
              <a:t>merupakan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jalan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tepat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bagi</a:t>
            </a:r>
            <a:r>
              <a:rPr lang="en-ID" dirty="0"/>
              <a:t> </a:t>
            </a:r>
            <a:r>
              <a:rPr lang="en-ID" i="0" u="none" strike="noStrike" dirty="0">
                <a:effectLst/>
              </a:rPr>
              <a:t>Indonesia. </a:t>
            </a:r>
            <a:r>
              <a:rPr lang="en-ID" i="0" u="none" strike="noStrike" dirty="0" err="1">
                <a:effectLst/>
              </a:rPr>
              <a:t>Selain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itu</a:t>
            </a:r>
            <a:r>
              <a:rPr lang="en-ID" i="0" u="none" strike="noStrike" dirty="0">
                <a:effectLst/>
              </a:rPr>
              <a:t>, Kementerian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(</a:t>
            </a:r>
            <a:r>
              <a:rPr lang="en-ID" i="0" u="none" strike="noStrike" dirty="0" err="1">
                <a:effectLst/>
              </a:rPr>
              <a:t>Kemendag</a:t>
            </a:r>
            <a:r>
              <a:rPr lang="en-ID" i="0" u="none" strike="noStrike" dirty="0">
                <a:effectLst/>
              </a:rPr>
              <a:t>) juga </a:t>
            </a:r>
            <a:r>
              <a:rPr lang="en-ID" i="0" u="none" strike="noStrike" dirty="0" err="1">
                <a:effectLst/>
              </a:rPr>
              <a:t>telah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membawa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masalah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kebijakan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pajak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tinggi</a:t>
            </a:r>
            <a:r>
              <a:rPr lang="en-ID" i="0" u="none" strike="noStrike" dirty="0">
                <a:effectLst/>
              </a:rPr>
              <a:t> yang </a:t>
            </a:r>
            <a:r>
              <a:rPr lang="en-ID" i="0" u="none" strike="noStrike" dirty="0" err="1">
                <a:effectLst/>
              </a:rPr>
              <a:t>diterapkan</a:t>
            </a:r>
            <a:r>
              <a:rPr lang="en-ID" i="0" u="none" strike="noStrike" dirty="0">
                <a:effectLst/>
              </a:rPr>
              <a:t> Pakistan </a:t>
            </a:r>
            <a:r>
              <a:rPr lang="en-ID" i="0" u="none" strike="noStrike" dirty="0" err="1">
                <a:effectLst/>
              </a:rPr>
              <a:t>terhadap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kertas</a:t>
            </a:r>
            <a:r>
              <a:rPr lang="en-ID" i="0" u="none" strike="noStrike" dirty="0">
                <a:effectLst/>
              </a:rPr>
              <a:t> duplex </a:t>
            </a:r>
            <a:r>
              <a:rPr lang="en-ID" i="0" u="none" strike="noStrike" dirty="0" err="1">
                <a:effectLst/>
              </a:rPr>
              <a:t>asal</a:t>
            </a:r>
            <a:r>
              <a:rPr lang="en-ID" i="0" u="none" strike="noStrike" dirty="0">
                <a:effectLst/>
              </a:rPr>
              <a:t> Indonesia </a:t>
            </a:r>
            <a:r>
              <a:rPr lang="en-ID" i="0" u="none" strike="noStrike" dirty="0" err="1">
                <a:effectLst/>
              </a:rPr>
              <a:t>ke</a:t>
            </a:r>
            <a:r>
              <a:rPr lang="en-ID" i="0" u="none" strike="noStrike" dirty="0">
                <a:effectLst/>
              </a:rPr>
              <a:t> forum </a:t>
            </a:r>
            <a:r>
              <a:rPr lang="en-ID" i="0" u="none" strike="noStrike" dirty="0" err="1">
                <a:effectLst/>
              </a:rPr>
              <a:t>Penyelesaian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di </a:t>
            </a:r>
            <a:r>
              <a:rPr lang="en-ID" i="0" u="none" strike="noStrike" dirty="0" err="1">
                <a:effectLst/>
              </a:rPr>
              <a:t>Organisasi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Dunia (WTO). </a:t>
            </a:r>
            <a:r>
              <a:rPr lang="en-ID" i="0" u="none" strike="noStrike" dirty="0" err="1">
                <a:effectLst/>
              </a:rPr>
              <a:t>Kedua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kasus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ini</a:t>
            </a:r>
            <a:r>
              <a:rPr lang="en-ID" i="0" u="none" strike="noStrike" dirty="0">
                <a:effectLst/>
              </a:rPr>
              <a:t> mash </a:t>
            </a:r>
            <a:r>
              <a:rPr lang="en-ID" i="0" u="none" strike="noStrike" dirty="0" err="1">
                <a:effectLst/>
              </a:rPr>
              <a:t>dalam</a:t>
            </a:r>
            <a:r>
              <a:rPr lang="en-ID" i="0" u="none" strike="noStrike" dirty="0">
                <a:effectLst/>
              </a:rPr>
              <a:t> proses </a:t>
            </a:r>
            <a:r>
              <a:rPr lang="en-ID" i="0" u="none" strike="noStrike" dirty="0" err="1">
                <a:effectLst/>
              </a:rPr>
              <a:t>pemeriksaan</a:t>
            </a:r>
            <a:r>
              <a:rPr lang="en-ID" i="0" u="none" strike="noStrike" dirty="0">
                <a:effectLst/>
              </a:rPr>
              <a:t> di DSB-WTO.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94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9B923D-C98A-898D-6E0D-FF4C79110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9A65CC-B44C-85D6-1277-829EDEC3FA0E}"/>
              </a:ext>
            </a:extLst>
          </p:cNvPr>
          <p:cNvSpPr txBox="1"/>
          <p:nvPr/>
        </p:nvSpPr>
        <p:spPr>
          <a:xfrm>
            <a:off x="745671" y="888240"/>
            <a:ext cx="10700657" cy="508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 fontAlgn="base">
              <a:lnSpc>
                <a:spcPct val="150000"/>
              </a:lnSpc>
              <a:buAutoNum type="alphaUcPeriod" startAt="3"/>
            </a:pPr>
            <a:r>
              <a:rPr lang="en-ID" i="0" u="none" strike="noStrike" dirty="0" err="1">
                <a:effectLst/>
              </a:rPr>
              <a:t>Sengketa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Perdagangan</a:t>
            </a:r>
            <a:r>
              <a:rPr lang="en-ID" i="0" u="none" strike="noStrike" dirty="0">
                <a:effectLst/>
              </a:rPr>
              <a:t> </a:t>
            </a:r>
            <a:r>
              <a:rPr lang="en-ID" i="0" u="none" strike="noStrike" dirty="0" err="1">
                <a:effectLst/>
              </a:rPr>
              <a:t>antara</a:t>
            </a:r>
            <a:r>
              <a:rPr lang="en-ID" i="0" u="none" strike="noStrike" dirty="0">
                <a:effectLst/>
              </a:rPr>
              <a:t> Indonesia dan </a:t>
            </a:r>
            <a:r>
              <a:rPr lang="en-ID" dirty="0" err="1"/>
              <a:t>Jepang</a:t>
            </a:r>
            <a:endParaRPr lang="en-ID" dirty="0"/>
          </a:p>
          <a:p>
            <a:pPr algn="just" fontAlgn="base">
              <a:lnSpc>
                <a:spcPct val="150000"/>
              </a:lnSpc>
            </a:pPr>
            <a:r>
              <a:rPr lang="en-ID" sz="1800" dirty="0"/>
              <a:t>	</a:t>
            </a:r>
            <a:r>
              <a:rPr lang="en-ID" sz="1800" dirty="0" err="1"/>
              <a:t>Sengketa</a:t>
            </a:r>
            <a:r>
              <a:rPr lang="en-ID" sz="1800" dirty="0"/>
              <a:t> </a:t>
            </a:r>
            <a:r>
              <a:rPr lang="en-ID" sz="1800" dirty="0" err="1"/>
              <a:t>ini</a:t>
            </a:r>
            <a:r>
              <a:rPr lang="en-ID" sz="1800" dirty="0"/>
              <a:t> </a:t>
            </a:r>
            <a:r>
              <a:rPr lang="en-ID" sz="1800" dirty="0" err="1"/>
              <a:t>berawal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</a:t>
            </a:r>
            <a:r>
              <a:rPr lang="en-ID" sz="1800" dirty="0" err="1"/>
              <a:t>pemerintah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yang </a:t>
            </a:r>
            <a:r>
              <a:rPr lang="en-ID" sz="1800" dirty="0" err="1"/>
              <a:t>berniat</a:t>
            </a:r>
            <a:r>
              <a:rPr lang="en-ID" sz="1800" dirty="0"/>
              <a:t> </a:t>
            </a:r>
            <a:r>
              <a:rPr lang="en-ID" sz="1800" dirty="0" err="1"/>
              <a:t>menggugat</a:t>
            </a:r>
            <a:r>
              <a:rPr lang="en-ID" sz="1800" dirty="0"/>
              <a:t> Indonesia </a:t>
            </a:r>
            <a:r>
              <a:rPr lang="en-ID" sz="1800" dirty="0" err="1"/>
              <a:t>ke</a:t>
            </a:r>
            <a:r>
              <a:rPr lang="en-ID" sz="1800" dirty="0"/>
              <a:t> World Trade Organization (WTO) </a:t>
            </a:r>
            <a:r>
              <a:rPr lang="en-ID" sz="1800" dirty="0" err="1"/>
              <a:t>terkait</a:t>
            </a:r>
            <a:r>
              <a:rPr lang="en-ID" sz="1800" dirty="0"/>
              <a:t> </a:t>
            </a:r>
            <a:r>
              <a:rPr lang="en-ID" sz="1800" dirty="0" err="1"/>
              <a:t>pelarangan</a:t>
            </a:r>
            <a:r>
              <a:rPr lang="en-ID" sz="1800" dirty="0"/>
              <a:t> </a:t>
            </a:r>
            <a:r>
              <a:rPr lang="en-ID" sz="1800" dirty="0" err="1"/>
              <a:t>ekspor</a:t>
            </a:r>
            <a:r>
              <a:rPr lang="en-ID" sz="1800" dirty="0"/>
              <a:t> </a:t>
            </a:r>
            <a:r>
              <a:rPr lang="en-ID" sz="1800" dirty="0" err="1"/>
              <a:t>tambang</a:t>
            </a:r>
            <a:r>
              <a:rPr lang="en-ID" sz="1800" dirty="0"/>
              <a:t> </a:t>
            </a:r>
            <a:r>
              <a:rPr lang="en-ID" sz="1800" dirty="0" err="1"/>
              <a:t>mentah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Indonesia.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melaporkan</a:t>
            </a:r>
            <a:r>
              <a:rPr lang="en-ID" sz="1800" dirty="0"/>
              <a:t> Indonesia </a:t>
            </a:r>
            <a:r>
              <a:rPr lang="en-ID" sz="1800" dirty="0" err="1"/>
              <a:t>ke</a:t>
            </a:r>
            <a:r>
              <a:rPr lang="en-ID" sz="1800" dirty="0"/>
              <a:t> WTO </a:t>
            </a:r>
            <a:r>
              <a:rPr lang="en-ID" sz="1800" dirty="0" err="1"/>
              <a:t>karena</a:t>
            </a:r>
            <a:r>
              <a:rPr lang="en-ID" sz="1800" dirty="0"/>
              <a:t> </a:t>
            </a:r>
            <a:r>
              <a:rPr lang="en-ID" sz="1800" dirty="0" err="1"/>
              <a:t>mendapatkan</a:t>
            </a:r>
            <a:r>
              <a:rPr lang="en-ID" sz="1800" dirty="0"/>
              <a:t> </a:t>
            </a:r>
            <a:r>
              <a:rPr lang="en-ID" sz="1800" dirty="0" err="1"/>
              <a:t>tekanan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salah </a:t>
            </a:r>
            <a:r>
              <a:rPr lang="en-ID" sz="1800" dirty="0" err="1"/>
              <a:t>satu</a:t>
            </a:r>
            <a:r>
              <a:rPr lang="en-ID" sz="1800" dirty="0"/>
              <a:t> </a:t>
            </a:r>
            <a:r>
              <a:rPr lang="en-ID" sz="1800" dirty="0" err="1"/>
              <a:t>produsen</a:t>
            </a:r>
            <a:r>
              <a:rPr lang="en-ID" sz="1800" dirty="0"/>
              <a:t> </a:t>
            </a:r>
            <a:r>
              <a:rPr lang="en-ID" sz="1800" dirty="0" err="1"/>
              <a:t>otomotif</a:t>
            </a:r>
            <a:r>
              <a:rPr lang="en-ID" sz="1800" dirty="0"/>
              <a:t> </a:t>
            </a:r>
            <a:r>
              <a:rPr lang="en-ID" sz="1800" dirty="0" err="1"/>
              <a:t>terbesar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Mitsubishi. </a:t>
            </a:r>
            <a:r>
              <a:rPr lang="en-ID" sz="1800" dirty="0" err="1"/>
              <a:t>Sebagai</a:t>
            </a:r>
            <a:r>
              <a:rPr lang="en-ID" sz="1800" dirty="0"/>
              <a:t> </a:t>
            </a:r>
            <a:r>
              <a:rPr lang="en-ID" sz="1800" dirty="0" err="1"/>
              <a:t>tanggapan</a:t>
            </a:r>
            <a:r>
              <a:rPr lang="en-ID" sz="1800" dirty="0"/>
              <a:t> </a:t>
            </a:r>
            <a:r>
              <a:rPr lang="en-ID" sz="1800" dirty="0" err="1"/>
              <a:t>atas</a:t>
            </a:r>
            <a:r>
              <a:rPr lang="en-ID" sz="1800" dirty="0"/>
              <a:t> </a:t>
            </a:r>
            <a:r>
              <a:rPr lang="en-ID" sz="1800" dirty="0" err="1"/>
              <a:t>pengaduan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WTO, </a:t>
            </a:r>
            <a:r>
              <a:rPr lang="en-ID" sz="1800" dirty="0" err="1"/>
              <a:t>Menurut</a:t>
            </a:r>
            <a:r>
              <a:rPr lang="en-ID" sz="1800" dirty="0"/>
              <a:t> Menteri </a:t>
            </a:r>
            <a:r>
              <a:rPr lang="en-ID" sz="1800" dirty="0" err="1"/>
              <a:t>Perdagangan</a:t>
            </a:r>
            <a:r>
              <a:rPr lang="en-ID" sz="1800" dirty="0"/>
              <a:t> RI Muhammad Lutfi, Indonesia </a:t>
            </a:r>
            <a:r>
              <a:rPr lang="en-ID" sz="1800" dirty="0" err="1"/>
              <a:t>mengakui</a:t>
            </a:r>
            <a:r>
              <a:rPr lang="en-ID" sz="1800" dirty="0"/>
              <a:t> </a:t>
            </a:r>
            <a:r>
              <a:rPr lang="en-ID" sz="1800" dirty="0" err="1"/>
              <a:t>bahwa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keberatan</a:t>
            </a:r>
            <a:r>
              <a:rPr lang="en-ID" sz="1800" dirty="0"/>
              <a:t> </a:t>
            </a:r>
            <a:r>
              <a:rPr lang="en-ID" sz="1800" dirty="0" err="1"/>
              <a:t>atas</a:t>
            </a:r>
            <a:r>
              <a:rPr lang="en-ID" sz="1800" dirty="0"/>
              <a:t> </a:t>
            </a:r>
            <a:r>
              <a:rPr lang="en-ID" sz="1800" dirty="0" err="1"/>
              <a:t>aturan</a:t>
            </a:r>
            <a:r>
              <a:rPr lang="en-ID" sz="1800" dirty="0"/>
              <a:t> </a:t>
            </a:r>
            <a:r>
              <a:rPr lang="en-ID" sz="1800" dirty="0" err="1"/>
              <a:t>pelarangan</a:t>
            </a:r>
            <a:r>
              <a:rPr lang="en-ID" sz="1800" dirty="0"/>
              <a:t> </a:t>
            </a:r>
            <a:r>
              <a:rPr lang="en-ID" sz="1800" dirty="0" err="1"/>
              <a:t>ekspor</a:t>
            </a:r>
            <a:r>
              <a:rPr lang="en-ID" sz="1800" dirty="0"/>
              <a:t> </a:t>
            </a:r>
            <a:r>
              <a:rPr lang="en-ID" sz="1800" dirty="0" err="1"/>
              <a:t>tambang</a:t>
            </a:r>
            <a:r>
              <a:rPr lang="en-ID" sz="1800" dirty="0"/>
              <a:t> </a:t>
            </a:r>
            <a:r>
              <a:rPr lang="en-ID" sz="1800" dirty="0" err="1"/>
              <a:t>mentah</a:t>
            </a:r>
            <a:r>
              <a:rPr lang="en-ID" sz="1800" dirty="0"/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en-ID" sz="1800" dirty="0"/>
              <a:t>	</a:t>
            </a:r>
            <a:r>
              <a:rPr lang="en-ID" sz="1800" dirty="0" err="1"/>
              <a:t>Keberatan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baru</a:t>
            </a:r>
            <a:r>
              <a:rPr lang="en-ID" sz="1800" dirty="0"/>
              <a:t> </a:t>
            </a:r>
            <a:r>
              <a:rPr lang="en-ID" sz="1800" dirty="0" err="1"/>
              <a:t>sebatas</a:t>
            </a:r>
            <a:r>
              <a:rPr lang="en-ID" sz="1800" dirty="0"/>
              <a:t> </a:t>
            </a:r>
            <a:r>
              <a:rPr lang="en-ID" sz="1800" dirty="0" err="1"/>
              <a:t>meminta</a:t>
            </a:r>
            <a:r>
              <a:rPr lang="en-ID" sz="1800" dirty="0"/>
              <a:t> </a:t>
            </a:r>
            <a:r>
              <a:rPr lang="en-ID" sz="1800" dirty="0" err="1"/>
              <a:t>klarifikasi</a:t>
            </a:r>
            <a:r>
              <a:rPr lang="en-ID" sz="1800" dirty="0"/>
              <a:t> </a:t>
            </a:r>
            <a:r>
              <a:rPr lang="en-ID" sz="1800" dirty="0" err="1"/>
              <a:t>kepada</a:t>
            </a:r>
            <a:r>
              <a:rPr lang="en-ID" sz="1800" dirty="0"/>
              <a:t> Indonesia </a:t>
            </a:r>
            <a:r>
              <a:rPr lang="en-ID" sz="1800" dirty="0" err="1"/>
              <a:t>terkait</a:t>
            </a:r>
            <a:r>
              <a:rPr lang="en-ID" sz="1800" dirty="0"/>
              <a:t> program </a:t>
            </a:r>
            <a:r>
              <a:rPr lang="en-ID" sz="1800" dirty="0" err="1"/>
              <a:t>hilirisasi</a:t>
            </a:r>
            <a:r>
              <a:rPr lang="en-ID" sz="1800" dirty="0"/>
              <a:t> </a:t>
            </a:r>
            <a:r>
              <a:rPr lang="en-ID" sz="1800" dirty="0" err="1"/>
              <a:t>nikel</a:t>
            </a:r>
            <a:r>
              <a:rPr lang="en-ID" sz="1800" dirty="0"/>
              <a:t> </a:t>
            </a:r>
            <a:r>
              <a:rPr lang="en-ID" sz="1800" dirty="0" err="1"/>
              <a:t>berujung</a:t>
            </a:r>
            <a:r>
              <a:rPr lang="en-ID" sz="1800" dirty="0"/>
              <a:t> pada </a:t>
            </a:r>
            <a:r>
              <a:rPr lang="en-ID" sz="1800" dirty="0" err="1"/>
              <a:t>larangan</a:t>
            </a:r>
            <a:r>
              <a:rPr lang="en-ID" sz="1800" dirty="0"/>
              <a:t> </a:t>
            </a:r>
            <a:r>
              <a:rPr lang="en-ID" sz="1800" dirty="0" err="1"/>
              <a:t>ekspor</a:t>
            </a:r>
            <a:r>
              <a:rPr lang="en-ID" sz="1800" dirty="0"/>
              <a:t> </a:t>
            </a:r>
            <a:r>
              <a:rPr lang="en-ID" sz="1800" dirty="0" err="1"/>
              <a:t>bahan</a:t>
            </a:r>
            <a:r>
              <a:rPr lang="en-ID" sz="1800" dirty="0"/>
              <a:t> </a:t>
            </a:r>
            <a:r>
              <a:rPr lang="en-ID" sz="1800" dirty="0" err="1"/>
              <a:t>mentah</a:t>
            </a:r>
            <a:r>
              <a:rPr lang="en-ID" sz="1800" dirty="0"/>
              <a:t> mineral, </a:t>
            </a:r>
            <a:r>
              <a:rPr lang="en-ID" sz="1800" dirty="0" err="1"/>
              <a:t>termasuk</a:t>
            </a:r>
            <a:r>
              <a:rPr lang="en-ID" sz="1800" dirty="0"/>
              <a:t> </a:t>
            </a:r>
            <a:r>
              <a:rPr lang="en-ID" sz="1800" dirty="0" err="1"/>
              <a:t>nikel</a:t>
            </a:r>
            <a:r>
              <a:rPr lang="en-ID" sz="1800" dirty="0"/>
              <a:t>. </a:t>
            </a:r>
            <a:r>
              <a:rPr lang="en-ID" sz="1800" dirty="0" err="1"/>
              <a:t>Walaupun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baru</a:t>
            </a:r>
            <a:r>
              <a:rPr lang="en-ID" sz="1800" dirty="0"/>
              <a:t> </a:t>
            </a:r>
            <a:r>
              <a:rPr lang="en-ID" sz="1800" dirty="0" err="1"/>
              <a:t>sebatas</a:t>
            </a:r>
            <a:r>
              <a:rPr lang="en-ID" sz="1800" dirty="0"/>
              <a:t> </a:t>
            </a:r>
            <a:r>
              <a:rPr lang="en-ID" sz="1800" dirty="0" err="1"/>
              <a:t>meminta</a:t>
            </a:r>
            <a:r>
              <a:rPr lang="en-ID" sz="1800" dirty="0"/>
              <a:t> </a:t>
            </a:r>
            <a:r>
              <a:rPr lang="en-ID" sz="1800" dirty="0" err="1"/>
              <a:t>klariikasi</a:t>
            </a:r>
            <a:r>
              <a:rPr lang="en-ID" sz="1800" dirty="0"/>
              <a:t> </a:t>
            </a:r>
            <a:r>
              <a:rPr lang="en-ID" sz="1800" dirty="0" err="1"/>
              <a:t>mengenai</a:t>
            </a:r>
            <a:r>
              <a:rPr lang="en-ID" sz="1800" dirty="0"/>
              <a:t> </a:t>
            </a:r>
            <a:r>
              <a:rPr lang="en-ID" sz="1800" dirty="0" err="1"/>
              <a:t>larangan</a:t>
            </a:r>
            <a:r>
              <a:rPr lang="en-ID" sz="1800" dirty="0"/>
              <a:t> </a:t>
            </a:r>
            <a:r>
              <a:rPr lang="en-ID" sz="1800" dirty="0" err="1"/>
              <a:t>ekspor</a:t>
            </a:r>
            <a:r>
              <a:rPr lang="en-ID" sz="1800" dirty="0"/>
              <a:t> </a:t>
            </a:r>
            <a:r>
              <a:rPr lang="en-ID" sz="1800" dirty="0" err="1"/>
              <a:t>bahan</a:t>
            </a:r>
            <a:r>
              <a:rPr lang="en-ID" sz="1800" dirty="0"/>
              <a:t> </a:t>
            </a:r>
            <a:r>
              <a:rPr lang="en-ID" sz="1800" dirty="0" err="1"/>
              <a:t>mentah</a:t>
            </a:r>
            <a:r>
              <a:rPr lang="en-ID" sz="1800" dirty="0"/>
              <a:t> </a:t>
            </a:r>
            <a:r>
              <a:rPr lang="en-ID" sz="1800" dirty="0" err="1"/>
              <a:t>nikel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, Indonesia </a:t>
            </a:r>
            <a:r>
              <a:rPr lang="en-ID" sz="1800" dirty="0" err="1"/>
              <a:t>sudah</a:t>
            </a:r>
            <a:r>
              <a:rPr lang="en-ID" sz="1800" dirty="0"/>
              <a:t> </a:t>
            </a:r>
            <a:r>
              <a:rPr lang="en-ID" sz="1800" dirty="0" err="1"/>
              <a:t>bersiap</a:t>
            </a:r>
            <a:r>
              <a:rPr lang="en-ID" sz="1800" dirty="0"/>
              <a:t> </a:t>
            </a:r>
            <a:r>
              <a:rPr lang="en-ID" sz="1800" dirty="0" err="1"/>
              <a:t>jika</a:t>
            </a:r>
            <a:r>
              <a:rPr lang="en-ID" sz="1800" dirty="0"/>
              <a:t>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membawa</a:t>
            </a:r>
            <a:r>
              <a:rPr lang="en-ID" sz="1800" dirty="0"/>
              <a:t> </a:t>
            </a:r>
            <a:r>
              <a:rPr lang="en-ID" sz="1800" dirty="0" err="1"/>
              <a:t>keberatan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 </a:t>
            </a:r>
            <a:r>
              <a:rPr lang="en-ID" sz="1800" dirty="0" err="1"/>
              <a:t>ke</a:t>
            </a:r>
            <a:r>
              <a:rPr lang="en-ID" sz="1800" dirty="0"/>
              <a:t> </a:t>
            </a:r>
            <a:r>
              <a:rPr lang="en-ID" sz="1800" dirty="0" err="1"/>
              <a:t>penyelesaian</a:t>
            </a:r>
            <a:r>
              <a:rPr lang="en-ID" sz="1800" dirty="0"/>
              <a:t> </a:t>
            </a:r>
            <a:r>
              <a:rPr lang="en-ID" sz="1800" dirty="0" err="1"/>
              <a:t>sengketa</a:t>
            </a:r>
            <a:r>
              <a:rPr lang="en-ID" sz="1800" dirty="0"/>
              <a:t> di WTO.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meminta</a:t>
            </a:r>
            <a:r>
              <a:rPr lang="en-ID" sz="1800" dirty="0"/>
              <a:t> </a:t>
            </a:r>
            <a:r>
              <a:rPr lang="en-ID" sz="1800" dirty="0" err="1"/>
              <a:t>klarifikasi</a:t>
            </a:r>
            <a:r>
              <a:rPr lang="en-ID" sz="1800" dirty="0"/>
              <a:t> </a:t>
            </a:r>
            <a:r>
              <a:rPr lang="en-ID" sz="1800" dirty="0" err="1"/>
              <a:t>kepada</a:t>
            </a:r>
            <a:r>
              <a:rPr lang="en-ID" sz="1800" dirty="0"/>
              <a:t> Indonesia </a:t>
            </a:r>
            <a:r>
              <a:rPr lang="en-ID" sz="1800" dirty="0" err="1"/>
              <a:t>karena</a:t>
            </a:r>
            <a:r>
              <a:rPr lang="en-ID" sz="1800" dirty="0"/>
              <a:t> </a:t>
            </a:r>
            <a:r>
              <a:rPr lang="en-ID" sz="1800" dirty="0" err="1"/>
              <a:t>fasilitas</a:t>
            </a:r>
            <a:r>
              <a:rPr lang="en-ID" sz="1800" dirty="0"/>
              <a:t> </a:t>
            </a:r>
            <a:r>
              <a:rPr lang="en-ID" sz="1800" dirty="0" err="1"/>
              <a:t>pemurnian</a:t>
            </a:r>
            <a:r>
              <a:rPr lang="en-ID" sz="1800" dirty="0"/>
              <a:t> </a:t>
            </a:r>
            <a:r>
              <a:rPr lang="en-ID" sz="1800" dirty="0" err="1"/>
              <a:t>nikel</a:t>
            </a:r>
            <a:r>
              <a:rPr lang="en-ID" sz="1800" dirty="0"/>
              <a:t> di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sudah</a:t>
            </a:r>
            <a:r>
              <a:rPr lang="en-ID" sz="1800" dirty="0"/>
              <a:t> </a:t>
            </a:r>
            <a:r>
              <a:rPr lang="en-ID" sz="1800" dirty="0" err="1"/>
              <a:t>didesain</a:t>
            </a:r>
            <a:r>
              <a:rPr lang="en-ID" sz="1800" dirty="0"/>
              <a:t> </a:t>
            </a:r>
            <a:r>
              <a:rPr lang="en-ID" sz="1800" dirty="0" err="1"/>
              <a:t>untuk</a:t>
            </a:r>
            <a:r>
              <a:rPr lang="en-ID" sz="1800" dirty="0"/>
              <a:t> </a:t>
            </a:r>
            <a:r>
              <a:rPr lang="en-ID" sz="1800" dirty="0" err="1"/>
              <a:t>memurnikan</a:t>
            </a:r>
            <a:r>
              <a:rPr lang="en-ID" sz="1800" dirty="0"/>
              <a:t> </a:t>
            </a:r>
            <a:r>
              <a:rPr lang="en-ID" sz="1800" dirty="0" err="1"/>
              <a:t>nikel</a:t>
            </a:r>
            <a:r>
              <a:rPr lang="en-ID" sz="1800" dirty="0"/>
              <a:t> </a:t>
            </a:r>
            <a:r>
              <a:rPr lang="en-ID" sz="1800" dirty="0" err="1"/>
              <a:t>khusus</a:t>
            </a:r>
            <a:r>
              <a:rPr lang="en-ID" sz="1800" dirty="0"/>
              <a:t> </a:t>
            </a:r>
            <a:r>
              <a:rPr lang="en-ID" sz="1800" dirty="0" err="1"/>
              <a:t>dari</a:t>
            </a:r>
            <a:r>
              <a:rPr lang="en-ID" sz="1800" dirty="0"/>
              <a:t> Indonesia. </a:t>
            </a:r>
            <a:r>
              <a:rPr lang="en-ID" sz="1800" dirty="0" err="1"/>
              <a:t>Dengan</a:t>
            </a:r>
            <a:r>
              <a:rPr lang="en-ID" sz="1800" dirty="0"/>
              <a:t> </a:t>
            </a:r>
            <a:r>
              <a:rPr lang="en-ID" sz="1800" dirty="0" err="1"/>
              <a:t>larangan</a:t>
            </a:r>
            <a:r>
              <a:rPr lang="en-ID" sz="1800" dirty="0"/>
              <a:t> </a:t>
            </a:r>
            <a:r>
              <a:rPr lang="en-ID" sz="1800" dirty="0" err="1"/>
              <a:t>itu</a:t>
            </a:r>
            <a:r>
              <a:rPr lang="en-ID" sz="1800" dirty="0"/>
              <a:t>, </a:t>
            </a:r>
            <a:r>
              <a:rPr lang="en-ID" sz="1800" dirty="0" err="1"/>
              <a:t>fasilitas</a:t>
            </a:r>
            <a:r>
              <a:rPr lang="en-ID" sz="1800" dirty="0"/>
              <a:t> </a:t>
            </a:r>
            <a:r>
              <a:rPr lang="en-ID" sz="1800" dirty="0" err="1"/>
              <a:t>pemurnian</a:t>
            </a:r>
            <a:r>
              <a:rPr lang="en-ID" sz="1800" dirty="0"/>
              <a:t> di </a:t>
            </a:r>
            <a:r>
              <a:rPr lang="en-ID" sz="1800" dirty="0" err="1"/>
              <a:t>Jepang</a:t>
            </a:r>
            <a:r>
              <a:rPr lang="en-ID" sz="1800" dirty="0"/>
              <a:t> </a:t>
            </a:r>
            <a:r>
              <a:rPr lang="en-ID" sz="1800" dirty="0" err="1"/>
              <a:t>tidak</a:t>
            </a:r>
            <a:r>
              <a:rPr lang="en-ID" sz="1800" dirty="0"/>
              <a:t> </a:t>
            </a:r>
            <a:r>
              <a:rPr lang="en-ID" sz="1800" dirty="0" err="1"/>
              <a:t>berfungsi</a:t>
            </a:r>
            <a:r>
              <a:rPr lang="en-ID" sz="1800" dirty="0"/>
              <a:t> optimal.</a:t>
            </a:r>
          </a:p>
        </p:txBody>
      </p:sp>
    </p:spTree>
    <p:extLst>
      <p:ext uri="{BB962C8B-B14F-4D97-AF65-F5344CB8AC3E}">
        <p14:creationId xmlns:p14="http://schemas.microsoft.com/office/powerpoint/2010/main" val="2832854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62B63E-7850-4656-E3DA-0F6BA5897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CF946-E358-68BA-25BD-EF4D10109230}"/>
              </a:ext>
            </a:extLst>
          </p:cNvPr>
          <p:cNvSpPr txBox="1"/>
          <p:nvPr/>
        </p:nvSpPr>
        <p:spPr>
          <a:xfrm>
            <a:off x="934411" y="1162225"/>
            <a:ext cx="10323178" cy="481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ID" dirty="0"/>
              <a:t>	 </a:t>
            </a: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Direktur</a:t>
            </a:r>
            <a:r>
              <a:rPr lang="en-ID" dirty="0"/>
              <a:t> Institute for Development of Economics and Finance, </a:t>
            </a:r>
            <a:r>
              <a:rPr lang="en-ID" dirty="0" err="1"/>
              <a:t>Enny</a:t>
            </a:r>
            <a:r>
              <a:rPr lang="en-ID" dirty="0"/>
              <a:t> Sri </a:t>
            </a:r>
            <a:r>
              <a:rPr lang="en-ID" dirty="0" err="1"/>
              <a:t>Hartati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, Indonesia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memenangi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dibawa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di WTO. Ada </a:t>
            </a:r>
            <a:r>
              <a:rPr lang="en-ID" dirty="0" err="1"/>
              <a:t>kesepakatan</a:t>
            </a:r>
            <a:r>
              <a:rPr lang="en-ID" dirty="0"/>
              <a:t> di WTO yang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pengecualian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dibawa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. Jika Indonesia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bertahan</a:t>
            </a:r>
            <a:r>
              <a:rPr lang="en-ID" dirty="0"/>
              <a:t> pada </a:t>
            </a:r>
            <a:r>
              <a:rPr lang="en-ID" dirty="0" err="1"/>
              <a:t>argumen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Indonesia. </a:t>
            </a:r>
            <a:r>
              <a:rPr lang="en-ID" dirty="0" err="1"/>
              <a:t>Pengecualian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antara</a:t>
            </a:r>
            <a:r>
              <a:rPr lang="en-ID" dirty="0"/>
              <a:t> lain, </a:t>
            </a:r>
            <a:r>
              <a:rPr lang="en-ID" dirty="0" err="1"/>
              <a:t>menyebutkan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program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dibebaskan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mengentaskan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kemiskinan</a:t>
            </a:r>
            <a:r>
              <a:rPr lang="en-ID" dirty="0"/>
              <a:t> dan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pedesaan</a:t>
            </a:r>
            <a:r>
              <a:rPr lang="en-ID" dirty="0"/>
              <a:t> dan </a:t>
            </a:r>
            <a:r>
              <a:rPr lang="en-ID" dirty="0" err="1"/>
              <a:t>ketahanan</a:t>
            </a:r>
            <a:r>
              <a:rPr lang="en-ID" dirty="0"/>
              <a:t> </a:t>
            </a:r>
            <a:r>
              <a:rPr lang="en-ID" dirty="0" err="1"/>
              <a:t>pangan</a:t>
            </a:r>
            <a:r>
              <a:rPr lang="en-ID" dirty="0"/>
              <a:t>. Program </a:t>
            </a:r>
            <a:r>
              <a:rPr lang="en-ID" dirty="0" err="1"/>
              <a:t>hilirisasi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menyerap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tenaga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mengentaskan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kemiskinan</a:t>
            </a:r>
            <a:r>
              <a:rPr lang="en-ID" dirty="0"/>
              <a:t>.</a:t>
            </a:r>
          </a:p>
          <a:p>
            <a:pPr algn="just" fontAlgn="base"/>
            <a:endParaRPr lang="en-ID" dirty="0"/>
          </a:p>
          <a:p>
            <a:pPr algn="just" fontAlgn="base"/>
            <a:r>
              <a:rPr lang="en-ID" dirty="0"/>
              <a:t>	Upaya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menetralkan</a:t>
            </a:r>
            <a:r>
              <a:rPr lang="en-ID" dirty="0"/>
              <a:t> </a:t>
            </a:r>
            <a:r>
              <a:rPr lang="en-ID" dirty="0" err="1"/>
              <a:t>permasalahan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Indonesia dan </a:t>
            </a:r>
            <a:r>
              <a:rPr lang="en-ID" dirty="0" err="1"/>
              <a:t>Jepang</a:t>
            </a:r>
            <a:r>
              <a:rPr lang="en-ID" dirty="0"/>
              <a:t>, </a:t>
            </a:r>
            <a:r>
              <a:rPr lang="en-ID" dirty="0" err="1"/>
              <a:t>kehadiran</a:t>
            </a:r>
            <a:r>
              <a:rPr lang="en-ID" dirty="0"/>
              <a:t> Menteri </a:t>
            </a:r>
            <a:r>
              <a:rPr lang="en-ID" dirty="0" err="1"/>
              <a:t>Luar</a:t>
            </a:r>
            <a:r>
              <a:rPr lang="en-ID" dirty="0"/>
              <a:t> Negeri Indonesia di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berupaya</a:t>
            </a:r>
            <a:r>
              <a:rPr lang="en-ID" dirty="0"/>
              <a:t> </a:t>
            </a:r>
            <a:r>
              <a:rPr lang="en-ID" dirty="0" err="1"/>
              <a:t>keras</a:t>
            </a:r>
            <a:r>
              <a:rPr lang="en-ID" dirty="0"/>
              <a:t>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konsekuensi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pelarangan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 </a:t>
            </a:r>
            <a:r>
              <a:rPr lang="en-ID" dirty="0" err="1"/>
              <a:t>mentah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. </a:t>
            </a:r>
            <a:r>
              <a:rPr lang="en-ID" dirty="0" err="1"/>
              <a:t>Namun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keberatan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pelarangan</a:t>
            </a:r>
            <a:r>
              <a:rPr lang="en-ID" dirty="0"/>
              <a:t> </a:t>
            </a:r>
            <a:r>
              <a:rPr lang="en-ID" dirty="0" err="1"/>
              <a:t>ekspor</a:t>
            </a:r>
            <a:r>
              <a:rPr lang="en-ID" dirty="0"/>
              <a:t> </a:t>
            </a:r>
            <a:r>
              <a:rPr lang="en-ID" dirty="0" err="1"/>
              <a:t>tambang</a:t>
            </a:r>
            <a:r>
              <a:rPr lang="en-ID" dirty="0"/>
              <a:t> </a:t>
            </a:r>
            <a:r>
              <a:rPr lang="en-ID" dirty="0" err="1"/>
              <a:t>mentah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Badan </a:t>
            </a:r>
            <a:r>
              <a:rPr lang="en-ID" dirty="0" err="1"/>
              <a:t>Perdagangan</a:t>
            </a:r>
            <a:r>
              <a:rPr lang="en-ID" dirty="0"/>
              <a:t> Dunia </a:t>
            </a:r>
            <a:r>
              <a:rPr lang="en-ID" dirty="0" err="1"/>
              <a:t>atau</a:t>
            </a:r>
            <a:r>
              <a:rPr lang="en-ID" dirty="0"/>
              <a:t> WTO.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diketahui</a:t>
            </a:r>
            <a:r>
              <a:rPr lang="en-ID" dirty="0"/>
              <a:t>, Mitsubishi </a:t>
            </a:r>
            <a:r>
              <a:rPr lang="en-ID" dirty="0" err="1"/>
              <a:t>menyerap</a:t>
            </a:r>
            <a:r>
              <a:rPr lang="en-ID" dirty="0"/>
              <a:t> </a:t>
            </a:r>
            <a:r>
              <a:rPr lang="en-ID" dirty="0" err="1"/>
              <a:t>nikel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baku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di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otomotif</a:t>
            </a:r>
            <a:r>
              <a:rPr lang="en-ID" dirty="0"/>
              <a:t> yang </a:t>
            </a:r>
            <a:r>
              <a:rPr lang="en-ID" dirty="0" err="1"/>
              <a:t>cukup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. Data </a:t>
            </a:r>
            <a:r>
              <a:rPr lang="en-ID" dirty="0" err="1"/>
              <a:t>dari</a:t>
            </a:r>
            <a:r>
              <a:rPr lang="en-ID" dirty="0"/>
              <a:t> Kementerian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tercatat</a:t>
            </a:r>
            <a:r>
              <a:rPr lang="en-ID" dirty="0"/>
              <a:t>, </a:t>
            </a:r>
            <a:r>
              <a:rPr lang="en-ID" dirty="0" err="1"/>
              <a:t>Jepang</a:t>
            </a:r>
            <a:r>
              <a:rPr lang="en-ID" dirty="0"/>
              <a:t> </a:t>
            </a:r>
            <a:r>
              <a:rPr lang="en-ID" dirty="0" err="1"/>
              <a:t>mengimpor</a:t>
            </a:r>
            <a:r>
              <a:rPr lang="en-ID" dirty="0"/>
              <a:t> 3,65 </a:t>
            </a:r>
            <a:r>
              <a:rPr lang="en-ID" dirty="0" err="1"/>
              <a:t>juta</a:t>
            </a:r>
            <a:r>
              <a:rPr lang="en-ID" dirty="0"/>
              <a:t> ton </a:t>
            </a:r>
            <a:r>
              <a:rPr lang="en-ID" dirty="0" err="1"/>
              <a:t>biji</a:t>
            </a:r>
            <a:r>
              <a:rPr lang="en-ID" dirty="0"/>
              <a:t> </a:t>
            </a:r>
            <a:r>
              <a:rPr lang="en-ID" dirty="0" err="1"/>
              <a:t>nikel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2011. Dari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sebanyak</a:t>
            </a:r>
            <a:r>
              <a:rPr lang="en-ID" dirty="0"/>
              <a:t> 1,95 </a:t>
            </a:r>
            <a:r>
              <a:rPr lang="en-ID" dirty="0" err="1"/>
              <a:t>juta</a:t>
            </a:r>
            <a:r>
              <a:rPr lang="en-ID" dirty="0"/>
              <a:t> ton </a:t>
            </a:r>
            <a:r>
              <a:rPr lang="en-ID" dirty="0" err="1"/>
              <a:t>atau</a:t>
            </a:r>
            <a:r>
              <a:rPr lang="en-ID" dirty="0"/>
              <a:t> 53%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Indonesia.</a:t>
            </a:r>
            <a:endParaRPr lang="en-ID" i="0" u="none" strike="noStrike" dirty="0">
              <a:effectLst/>
            </a:endParaRPr>
          </a:p>
          <a:p>
            <a:pPr lvl="0">
              <a:lnSpc>
                <a:spcPct val="107000"/>
              </a:lnSpc>
            </a:pPr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132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F5309-122C-D7EE-BFAE-539FB056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000000"/>
                </a:solidFill>
              </a:rPr>
              <a:t>PENYELESAIAN SENGKETA DALAM PERDAGANGAN INTERNASIONAL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F26D1-5392-9426-597A-75CA923B9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>
                <a:solidFill>
                  <a:srgbClr val="000000"/>
                </a:solidFill>
              </a:rPr>
              <a:t>Transaksi-transaksi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hubungan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dagang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banyak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bentuknya</a:t>
            </a:r>
            <a:r>
              <a:rPr lang="en-US" sz="1800" dirty="0">
                <a:solidFill>
                  <a:srgbClr val="000000"/>
                </a:solidFill>
              </a:rPr>
              <a:t> dan </a:t>
            </a:r>
            <a:r>
              <a:rPr lang="en-US" sz="1800" dirty="0" err="1">
                <a:solidFill>
                  <a:srgbClr val="000000"/>
                </a:solidFill>
              </a:rPr>
              <a:t>semua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transaksi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tersebut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sarat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potensi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melahirkan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Umumnya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sengketa-sengketa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dagang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kerap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didahului</a:t>
            </a:r>
            <a:r>
              <a:rPr lang="en-US" sz="1800" dirty="0">
                <a:solidFill>
                  <a:srgbClr val="000000"/>
                </a:solidFill>
              </a:rPr>
              <a:t> oleh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negosiasi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Jika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gagal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tidak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berhasil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barulah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ditempuh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cara-cara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lainnya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seperti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melalui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Penyerahan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baik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kepada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maupun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kerap</a:t>
            </a:r>
            <a:r>
              <a:rPr lang="en-US" sz="1800" dirty="0">
                <a:solidFill>
                  <a:srgbClr val="000000"/>
                </a:solidFill>
              </a:rPr>
              <a:t> kali </a:t>
            </a:r>
            <a:r>
              <a:rPr lang="en-US" sz="1800" dirty="0" err="1">
                <a:solidFill>
                  <a:srgbClr val="000000"/>
                </a:solidFill>
              </a:rPr>
              <a:t>berdasarkan</a:t>
            </a:r>
            <a:r>
              <a:rPr lang="en-US" sz="1800" dirty="0">
                <a:solidFill>
                  <a:srgbClr val="000000"/>
                </a:solidFill>
              </a:rPr>
              <a:t> pada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perjanjian</a:t>
            </a:r>
            <a:r>
              <a:rPr lang="en-US" sz="1800" dirty="0">
                <a:solidFill>
                  <a:srgbClr val="000000"/>
                </a:solidFill>
              </a:rPr>
              <a:t> di </a:t>
            </a:r>
            <a:r>
              <a:rPr lang="en-US" sz="1800" dirty="0" err="1">
                <a:solidFill>
                  <a:srgbClr val="000000"/>
                </a:solidFill>
              </a:rPr>
              <a:t>antara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Langkah yang </a:t>
            </a:r>
            <a:r>
              <a:rPr lang="en-US" sz="1800" dirty="0" err="1">
                <a:solidFill>
                  <a:srgbClr val="000000"/>
                </a:solidFill>
              </a:rPr>
              <a:t>biasa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ditempuh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membuat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perjanjian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memasukkan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klausul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kontrak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perjanjian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mereka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buat</a:t>
            </a:r>
            <a:r>
              <a:rPr lang="en-US" sz="1800" dirty="0">
                <a:solidFill>
                  <a:srgbClr val="000000"/>
                </a:solidFill>
              </a:rPr>
              <a:t>. Di </a:t>
            </a:r>
            <a:r>
              <a:rPr lang="en-US" sz="1800" dirty="0" err="1">
                <a:solidFill>
                  <a:srgbClr val="000000"/>
                </a:solidFill>
              </a:rPr>
              <a:t>samping</a:t>
            </a:r>
            <a:r>
              <a:rPr lang="en-US" sz="1800" dirty="0">
                <a:solidFill>
                  <a:srgbClr val="000000"/>
                </a:solidFill>
              </a:rPr>
              <a:t> forum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dan badan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,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dapat</a:t>
            </a:r>
            <a:r>
              <a:rPr lang="en-US" sz="1800" dirty="0">
                <a:solidFill>
                  <a:srgbClr val="000000"/>
                </a:solidFill>
              </a:rPr>
              <a:t> pula </a:t>
            </a:r>
            <a:r>
              <a:rPr lang="en-US" sz="1800" dirty="0" err="1">
                <a:solidFill>
                  <a:srgbClr val="000000"/>
                </a:solidFill>
              </a:rPr>
              <a:t>menyerahkan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kepada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alternatif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, yang </a:t>
            </a:r>
            <a:r>
              <a:rPr lang="en-US" sz="1800" dirty="0" err="1">
                <a:solidFill>
                  <a:srgbClr val="000000"/>
                </a:solidFill>
              </a:rPr>
              <a:t>dikenal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sebagai</a:t>
            </a:r>
            <a:r>
              <a:rPr lang="en-US" sz="1800" dirty="0">
                <a:solidFill>
                  <a:srgbClr val="000000"/>
                </a:solidFill>
              </a:rPr>
              <a:t> ADR (Alternative Dispute Resolution)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APS (</a:t>
            </a:r>
            <a:r>
              <a:rPr lang="en-US" sz="1800" dirty="0" err="1">
                <a:solidFill>
                  <a:srgbClr val="000000"/>
                </a:solidFill>
              </a:rPr>
              <a:t>Alternatif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sz="1900" kern="1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5D289E-0917-D123-5878-0222CD2E6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9902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09A0CC4-7DDD-B3F2-822A-995A1AAE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0482FF-3984-49BC-3975-0576CDCB3D59}"/>
              </a:ext>
            </a:extLst>
          </p:cNvPr>
          <p:cNvSpPr txBox="1"/>
          <p:nvPr/>
        </p:nvSpPr>
        <p:spPr>
          <a:xfrm>
            <a:off x="838200" y="717819"/>
            <a:ext cx="10515600" cy="5638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9083" lvl="1" algn="ctr"/>
            <a:r>
              <a:rPr lang="en-US" b="1" dirty="0">
                <a:solidFill>
                  <a:srgbClr val="000000"/>
                </a:solidFill>
              </a:rPr>
              <a:t>PIHAK-PIHAK DALAM SENGKETA</a:t>
            </a:r>
          </a:p>
          <a:p>
            <a:pPr marL="259083" lvl="1" algn="ctr"/>
            <a:endParaRPr lang="en-US" b="1" dirty="0">
              <a:solidFill>
                <a:srgbClr val="000000"/>
              </a:solidFill>
            </a:endParaRPr>
          </a:p>
          <a:p>
            <a:pPr marL="716283" lvl="1" indent="-457200" algn="just">
              <a:buFont typeface="+mj-lt"/>
              <a:buAutoNum type="arabicPeriod"/>
            </a:pPr>
            <a:r>
              <a:rPr lang="en-US" dirty="0" err="1">
                <a:solidFill>
                  <a:srgbClr val="000000"/>
                </a:solidFill>
              </a:rPr>
              <a:t>Sengketa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antara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pedagang</a:t>
            </a:r>
            <a:r>
              <a:rPr lang="en-US" dirty="0">
                <a:solidFill>
                  <a:srgbClr val="000000"/>
                </a:solidFill>
              </a:rPr>
              <a:t> dan </a:t>
            </a:r>
            <a:r>
              <a:rPr lang="en-US" dirty="0" err="1">
                <a:solidFill>
                  <a:srgbClr val="000000"/>
                </a:solidFill>
              </a:rPr>
              <a:t>pedagang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adalah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sengketa</a:t>
            </a:r>
            <a:r>
              <a:rPr lang="en-US" dirty="0">
                <a:solidFill>
                  <a:srgbClr val="000000"/>
                </a:solidFill>
              </a:rPr>
              <a:t> yang </a:t>
            </a:r>
            <a:r>
              <a:rPr lang="en-US" dirty="0" err="1">
                <a:solidFill>
                  <a:srgbClr val="000000"/>
                </a:solidFill>
              </a:rPr>
              <a:t>sering</a:t>
            </a:r>
            <a:r>
              <a:rPr lang="en-US" dirty="0">
                <a:solidFill>
                  <a:srgbClr val="000000"/>
                </a:solidFill>
              </a:rPr>
              <a:t> dan paling </a:t>
            </a:r>
            <a:r>
              <a:rPr lang="en-US" dirty="0" err="1">
                <a:solidFill>
                  <a:srgbClr val="000000"/>
                </a:solidFill>
              </a:rPr>
              <a:t>banyak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terjadi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Sengketanya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diselesaikan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melalui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berbagai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cara</a:t>
            </a:r>
            <a:r>
              <a:rPr lang="en-US" dirty="0">
                <a:solidFill>
                  <a:srgbClr val="000000"/>
                </a:solidFill>
              </a:rPr>
              <a:t>. Cara </a:t>
            </a:r>
            <a:r>
              <a:rPr lang="en-US" dirty="0" err="1">
                <a:solidFill>
                  <a:srgbClr val="000000"/>
                </a:solidFill>
              </a:rPr>
              <a:t>tersebut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semuanya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bergantung</a:t>
            </a:r>
            <a:r>
              <a:rPr lang="en-US" dirty="0">
                <a:solidFill>
                  <a:srgbClr val="000000"/>
                </a:solidFill>
              </a:rPr>
              <a:t> pada </a:t>
            </a:r>
            <a:r>
              <a:rPr lang="en-US" dirty="0" err="1">
                <a:solidFill>
                  <a:srgbClr val="000000"/>
                </a:solidFill>
              </a:rPr>
              <a:t>kebebasan</a:t>
            </a:r>
            <a:r>
              <a:rPr lang="en-US" dirty="0">
                <a:solidFill>
                  <a:srgbClr val="000000"/>
                </a:solidFill>
              </a:rPr>
              <a:t> dan </a:t>
            </a:r>
            <a:r>
              <a:rPr lang="en-US" dirty="0" err="1">
                <a:solidFill>
                  <a:srgbClr val="000000"/>
                </a:solidFill>
              </a:rPr>
              <a:t>kesepakatan</a:t>
            </a:r>
            <a:r>
              <a:rPr lang="en-US" dirty="0">
                <a:solidFill>
                  <a:srgbClr val="000000"/>
                </a:solidFill>
              </a:rPr>
              <a:t> para </a:t>
            </a:r>
            <a:r>
              <a:rPr lang="en-US" dirty="0" err="1">
                <a:solidFill>
                  <a:srgbClr val="000000"/>
                </a:solidFill>
              </a:rPr>
              <a:t>pihak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716283" lvl="1" indent="-457200" algn="just">
              <a:buFont typeface="+mj-lt"/>
              <a:buAutoNum type="arabicPeriod"/>
            </a:pPr>
            <a:r>
              <a:rPr lang="en-US" dirty="0" err="1">
                <a:solidFill>
                  <a:srgbClr val="000000"/>
                </a:solidFill>
              </a:rPr>
              <a:t>Pedagang</a:t>
            </a:r>
            <a:r>
              <a:rPr lang="en-US" dirty="0">
                <a:solidFill>
                  <a:srgbClr val="000000"/>
                </a:solidFill>
              </a:rPr>
              <a:t> dan negara </a:t>
            </a:r>
            <a:r>
              <a:rPr lang="en-US" dirty="0" err="1">
                <a:solidFill>
                  <a:srgbClr val="000000"/>
                </a:solidFill>
              </a:rPr>
              <a:t>asing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bukan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merupakan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kekecualian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Kontrak-kontrak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dagang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antara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pedagang</a:t>
            </a:r>
            <a:r>
              <a:rPr lang="en-US" dirty="0">
                <a:solidFill>
                  <a:srgbClr val="000000"/>
                </a:solidFill>
              </a:rPr>
              <a:t> dan negara </a:t>
            </a:r>
            <a:r>
              <a:rPr lang="en-US" dirty="0" err="1">
                <a:solidFill>
                  <a:srgbClr val="000000"/>
                </a:solidFill>
              </a:rPr>
              <a:t>lazim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ditandatangani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Kontrak-kontrak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biasanya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dalam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jumlah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nilai</a:t>
            </a:r>
            <a:r>
              <a:rPr lang="en-US" dirty="0">
                <a:solidFill>
                  <a:srgbClr val="000000"/>
                </a:solidFill>
              </a:rPr>
              <a:t>) yang </a:t>
            </a:r>
            <a:r>
              <a:rPr lang="en-US" dirty="0" err="1">
                <a:solidFill>
                  <a:srgbClr val="000000"/>
                </a:solidFill>
              </a:rPr>
              <a:t>relatif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besar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Termasuk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didalamnya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adalah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kontrak-kontrak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pembangunan</a:t>
            </a:r>
            <a:r>
              <a:rPr lang="en-US" dirty="0">
                <a:solidFill>
                  <a:srgbClr val="000000"/>
                </a:solidFill>
              </a:rPr>
              <a:t> (development contracts), </a:t>
            </a:r>
            <a:r>
              <a:rPr lang="en-US" dirty="0" err="1">
                <a:solidFill>
                  <a:srgbClr val="000000"/>
                </a:solidFill>
              </a:rPr>
              <a:t>misalnya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kontrak</a:t>
            </a:r>
            <a:r>
              <a:rPr lang="en-US" dirty="0">
                <a:solidFill>
                  <a:srgbClr val="000000"/>
                </a:solidFill>
              </a:rPr>
              <a:t> di </a:t>
            </a:r>
            <a:r>
              <a:rPr lang="en-US" dirty="0" err="1">
                <a:solidFill>
                  <a:srgbClr val="000000"/>
                </a:solidFill>
              </a:rPr>
              <a:t>bidang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pertambangan</a:t>
            </a:r>
            <a:r>
              <a:rPr lang="en-US" dirty="0">
                <a:solidFill>
                  <a:srgbClr val="000000"/>
                </a:solidFill>
              </a:rPr>
              <a:t>. </a:t>
            </a:r>
            <a:r>
              <a:rPr lang="en-US" dirty="0" err="1">
                <a:solidFill>
                  <a:srgbClr val="000000"/>
                </a:solidFill>
              </a:rPr>
              <a:t>Walaupun</a:t>
            </a:r>
            <a:r>
              <a:rPr lang="en-US" dirty="0">
                <a:solidFill>
                  <a:srgbClr val="000000"/>
                </a:solidFill>
              </a:rPr>
              <a:t> negara </a:t>
            </a:r>
            <a:r>
              <a:rPr lang="en-US" dirty="0" err="1">
                <a:solidFill>
                  <a:srgbClr val="000000"/>
                </a:solidFill>
              </a:rPr>
              <a:t>mempunyai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atau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konsep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imunitas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hukum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ternyata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fleksibel</a:t>
            </a:r>
            <a:r>
              <a:rPr lang="en-US" dirty="0">
                <a:solidFill>
                  <a:srgbClr val="000000"/>
                </a:solidFill>
              </a:rPr>
              <a:t>. Hukum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tidak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semata-mata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mengakui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atribut</a:t>
            </a:r>
            <a:r>
              <a:rPr lang="en-US" dirty="0">
                <a:solidFill>
                  <a:srgbClr val="000000"/>
                </a:solidFill>
              </a:rPr>
              <a:t> negara </a:t>
            </a:r>
            <a:r>
              <a:rPr lang="en-US" dirty="0" err="1">
                <a:solidFill>
                  <a:srgbClr val="000000"/>
                </a:solidFill>
              </a:rPr>
              <a:t>sebagai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subjek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hukum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yang </a:t>
            </a:r>
            <a:r>
              <a:rPr lang="en-US" dirty="0" err="1">
                <a:solidFill>
                  <a:srgbClr val="000000"/>
                </a:solidFill>
              </a:rPr>
              <a:t>sempurna</a:t>
            </a:r>
            <a:r>
              <a:rPr lang="en-US" dirty="0">
                <a:solidFill>
                  <a:srgbClr val="000000"/>
                </a:solidFill>
              </a:rPr>
              <a:t> (par excellence). Hukum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menghormati</a:t>
            </a:r>
            <a:r>
              <a:rPr lang="en-US" dirty="0">
                <a:solidFill>
                  <a:srgbClr val="000000"/>
                </a:solidFill>
              </a:rPr>
              <a:t> pula </a:t>
            </a:r>
            <a:r>
              <a:rPr lang="en-US" dirty="0" err="1">
                <a:solidFill>
                  <a:srgbClr val="000000"/>
                </a:solidFill>
              </a:rPr>
              <a:t>individu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pedagang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dirty="0" err="1">
                <a:solidFill>
                  <a:srgbClr val="000000"/>
                </a:solidFill>
              </a:rPr>
              <a:t>sebagai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subjek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hukum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terbatas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dirty="0">
                <a:solidFill>
                  <a:srgbClr val="000000"/>
                </a:solidFill>
              </a:rPr>
              <a:t>Oleh </a:t>
            </a:r>
            <a:r>
              <a:rPr lang="en-US" dirty="0" err="1">
                <a:solidFill>
                  <a:srgbClr val="000000"/>
                </a:solidFill>
              </a:rPr>
              <a:t>karena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itu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dalam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hukum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berkembang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pengertian</a:t>
            </a:r>
            <a:r>
              <a:rPr lang="en-US" dirty="0">
                <a:solidFill>
                  <a:srgbClr val="000000"/>
                </a:solidFill>
              </a:rPr>
              <a:t> jure </a:t>
            </a:r>
            <a:r>
              <a:rPr lang="en-US" dirty="0" err="1">
                <a:solidFill>
                  <a:srgbClr val="000000"/>
                </a:solidFill>
              </a:rPr>
              <a:t>imperii</a:t>
            </a:r>
            <a:r>
              <a:rPr lang="en-US" dirty="0">
                <a:solidFill>
                  <a:srgbClr val="000000"/>
                </a:solidFill>
              </a:rPr>
              <a:t> dan jure </a:t>
            </a:r>
            <a:r>
              <a:rPr lang="en-US" dirty="0" err="1">
                <a:solidFill>
                  <a:srgbClr val="000000"/>
                </a:solidFill>
              </a:rPr>
              <a:t>gestiones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Jure </a:t>
            </a:r>
            <a:r>
              <a:rPr lang="en-US" dirty="0" err="1">
                <a:solidFill>
                  <a:srgbClr val="000000"/>
                </a:solidFill>
              </a:rPr>
              <a:t>imperii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dirty="0" err="1">
                <a:solidFill>
                  <a:srgbClr val="000000"/>
                </a:solidFill>
              </a:rPr>
              <a:t>Imunitas</a:t>
            </a:r>
            <a:r>
              <a:rPr lang="en-US" dirty="0">
                <a:solidFill>
                  <a:srgbClr val="000000"/>
                </a:solidFill>
              </a:rPr>
              <a:t>) </a:t>
            </a:r>
            <a:r>
              <a:rPr lang="en-US" dirty="0" err="1">
                <a:solidFill>
                  <a:srgbClr val="000000"/>
                </a:solidFill>
              </a:rPr>
              <a:t>adalah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tindakan-tindakan</a:t>
            </a:r>
            <a:r>
              <a:rPr lang="en-US" dirty="0">
                <a:solidFill>
                  <a:srgbClr val="000000"/>
                </a:solidFill>
              </a:rPr>
              <a:t> negara di </a:t>
            </a:r>
            <a:r>
              <a:rPr lang="en-US" dirty="0" err="1">
                <a:solidFill>
                  <a:srgbClr val="000000"/>
                </a:solidFill>
              </a:rPr>
              <a:t>bidang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publik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dalam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kapasitanya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sebagai</a:t>
            </a:r>
            <a:r>
              <a:rPr lang="en-US" dirty="0">
                <a:solidFill>
                  <a:srgbClr val="000000"/>
                </a:solidFill>
              </a:rPr>
              <a:t> negara </a:t>
            </a:r>
            <a:r>
              <a:rPr lang="en-US" dirty="0" err="1">
                <a:solidFill>
                  <a:srgbClr val="000000"/>
                </a:solidFill>
              </a:rPr>
              <a:t>berdaulat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sehingga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tindakan-tindakannya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tidak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pernah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diuji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atau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diadili</a:t>
            </a:r>
            <a:r>
              <a:rPr lang="en-US" dirty="0">
                <a:solidFill>
                  <a:srgbClr val="000000"/>
                </a:solidFill>
              </a:rPr>
              <a:t> di </a:t>
            </a:r>
            <a:r>
              <a:rPr lang="en-US" dirty="0" err="1">
                <a:solidFill>
                  <a:srgbClr val="000000"/>
                </a:solidFill>
              </a:rPr>
              <a:t>hadapan</a:t>
            </a:r>
            <a:r>
              <a:rPr lang="en-US" dirty="0">
                <a:solidFill>
                  <a:srgbClr val="000000"/>
                </a:solidFill>
              </a:rPr>
              <a:t> badan </a:t>
            </a:r>
            <a:r>
              <a:rPr lang="en-US" dirty="0" err="1">
                <a:solidFill>
                  <a:srgbClr val="000000"/>
                </a:solidFill>
              </a:rPr>
              <a:t>peradilan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Jure </a:t>
            </a:r>
            <a:r>
              <a:rPr lang="en-US" dirty="0" err="1">
                <a:solidFill>
                  <a:srgbClr val="000000"/>
                </a:solidFill>
              </a:rPr>
              <a:t>gestiones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yaitu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tindakan-tindakan</a:t>
            </a:r>
            <a:r>
              <a:rPr lang="en-US" dirty="0">
                <a:solidFill>
                  <a:srgbClr val="000000"/>
                </a:solidFill>
              </a:rPr>
              <a:t> negara di </a:t>
            </a:r>
            <a:r>
              <a:rPr lang="en-US" dirty="0" err="1">
                <a:solidFill>
                  <a:srgbClr val="000000"/>
                </a:solidFill>
              </a:rPr>
              <a:t>bidang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keperdataan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atau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dagang</a:t>
            </a:r>
            <a:r>
              <a:rPr lang="en-US" dirty="0">
                <a:solidFill>
                  <a:srgbClr val="000000"/>
                </a:solidFill>
              </a:rPr>
              <a:t>. Jika di </a:t>
            </a:r>
            <a:r>
              <a:rPr lang="en-US" dirty="0" err="1">
                <a:solidFill>
                  <a:srgbClr val="000000"/>
                </a:solidFill>
              </a:rPr>
              <a:t>kemudian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menimbulkan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sengketa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dapat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saja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diselesaikan</a:t>
            </a:r>
            <a:r>
              <a:rPr lang="en-US" dirty="0">
                <a:solidFill>
                  <a:srgbClr val="000000"/>
                </a:solidFill>
              </a:rPr>
              <a:t> di </a:t>
            </a:r>
            <a:r>
              <a:rPr lang="en-US" dirty="0" err="1">
                <a:solidFill>
                  <a:srgbClr val="000000"/>
                </a:solidFill>
              </a:rPr>
              <a:t>hadapan</a:t>
            </a:r>
            <a:r>
              <a:rPr lang="en-US" dirty="0">
                <a:solidFill>
                  <a:srgbClr val="000000"/>
                </a:solidFill>
              </a:rPr>
              <a:t> badan-badan </a:t>
            </a:r>
            <a:r>
              <a:rPr lang="en-US" dirty="0" err="1">
                <a:solidFill>
                  <a:srgbClr val="000000"/>
                </a:solidFill>
              </a:rPr>
              <a:t>peradilan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umum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dirty="0" err="1">
                <a:solidFill>
                  <a:srgbClr val="000000"/>
                </a:solidFill>
              </a:rPr>
              <a:t>arbitrase</a:t>
            </a:r>
            <a:r>
              <a:rPr lang="en-US" dirty="0">
                <a:solidFill>
                  <a:srgbClr val="000000"/>
                </a:solidFill>
              </a:rPr>
              <a:t>, dan lain-lain.</a:t>
            </a:r>
          </a:p>
          <a:p>
            <a:pPr lvl="0">
              <a:lnSpc>
                <a:spcPct val="107000"/>
              </a:lnSpc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875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B29C43-F009-9B19-3CF9-B43E42511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8623A-648B-E634-56C3-CDF26F207C63}"/>
              </a:ext>
            </a:extLst>
          </p:cNvPr>
          <p:cNvSpPr txBox="1"/>
          <p:nvPr/>
        </p:nvSpPr>
        <p:spPr>
          <a:xfrm>
            <a:off x="740628" y="1410316"/>
            <a:ext cx="10613172" cy="4853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9083" lvl="1"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1.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Kesepakatan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Konsensus</a:t>
            </a:r>
            <a:r>
              <a:rPr lang="en-US" sz="1800" dirty="0">
                <a:solidFill>
                  <a:srgbClr val="000000"/>
                </a:solidFill>
              </a:rPr>
              <a:t>).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kesepakatan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merupakan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u="sng" dirty="0" err="1">
                <a:solidFill>
                  <a:srgbClr val="000000"/>
                </a:solidFill>
              </a:rPr>
              <a:t>prinsip</a:t>
            </a:r>
            <a:r>
              <a:rPr lang="en-US" sz="1800" u="sng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fundamental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perdagangan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internasional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menjadi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dasar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dilaksanakan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tidaknya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proses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601983" lvl="1" indent="-342900" algn="just">
              <a:lnSpc>
                <a:spcPct val="150000"/>
              </a:lnSpc>
              <a:buAutoNum type="alphaUcPeriod"/>
            </a:pPr>
            <a:r>
              <a:rPr lang="en-US" sz="1600" dirty="0" err="1">
                <a:solidFill>
                  <a:srgbClr val="000000"/>
                </a:solidFill>
              </a:rPr>
              <a:t>Kesepakatan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kedua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belah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pihak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tidak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berupaya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menipu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</a:p>
          <a:p>
            <a:pPr marL="601983" lvl="1" indent="-342900" algn="just">
              <a:lnSpc>
                <a:spcPct val="150000"/>
              </a:lnSpc>
              <a:buAutoNum type="alphaUcPeriod"/>
            </a:pPr>
            <a:r>
              <a:rPr lang="en-US" sz="1600" dirty="0" err="1">
                <a:solidFill>
                  <a:srgbClr val="000000"/>
                </a:solidFill>
              </a:rPr>
              <a:t>Kesepakatan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perubahan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harus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berasal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dari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kedua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belah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  <a:r>
              <a:rPr lang="en-US" sz="1600" dirty="0" err="1">
                <a:solidFill>
                  <a:srgbClr val="000000"/>
                </a:solidFill>
              </a:rPr>
              <a:t>pihak</a:t>
            </a:r>
            <a:r>
              <a:rPr lang="en-US" sz="1600" dirty="0">
                <a:solidFill>
                  <a:srgbClr val="000000"/>
                </a:solidFill>
              </a:rPr>
              <a:t> </a:t>
            </a:r>
          </a:p>
          <a:p>
            <a:pPr marL="259083" lvl="1"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2. 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Kebebasan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Memilih</a:t>
            </a:r>
            <a:r>
              <a:rPr lang="en-US" sz="1800" dirty="0">
                <a:solidFill>
                  <a:srgbClr val="000000"/>
                </a:solidFill>
              </a:rPr>
              <a:t> Cara-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penting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kedua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di mana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memiliki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kebebasan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penuh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menentukan</a:t>
            </a:r>
            <a:r>
              <a:rPr lang="en-US" sz="1800" dirty="0">
                <a:solidFill>
                  <a:srgbClr val="000000"/>
                </a:solidFill>
              </a:rPr>
              <a:t> dan </a:t>
            </a:r>
            <a:r>
              <a:rPr lang="en-US" sz="1800" dirty="0" err="1">
                <a:solidFill>
                  <a:srgbClr val="000000"/>
                </a:solidFill>
              </a:rPr>
              <a:t>memilih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mekanisme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bagaimana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diselesaikan</a:t>
            </a:r>
            <a:r>
              <a:rPr lang="en-US" sz="1800" dirty="0">
                <a:solidFill>
                  <a:srgbClr val="000000"/>
                </a:solidFill>
              </a:rPr>
              <a:t> (principle of free choice of means).</a:t>
            </a:r>
          </a:p>
          <a:p>
            <a:pPr marL="259083" lvl="1"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3. 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Kebebasan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Memilih</a:t>
            </a:r>
            <a:r>
              <a:rPr lang="en-US" sz="1800" dirty="0">
                <a:solidFill>
                  <a:srgbClr val="000000"/>
                </a:solidFill>
              </a:rPr>
              <a:t> Hukum.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kebebasan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menentukan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sendiri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hukum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apa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akan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diterapkan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bila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diselesaikan</a:t>
            </a:r>
            <a:r>
              <a:rPr lang="en-US" sz="1800" dirty="0">
                <a:solidFill>
                  <a:srgbClr val="000000"/>
                </a:solidFill>
              </a:rPr>
              <a:t>) oleh badan </a:t>
            </a:r>
            <a:r>
              <a:rPr lang="en-US" sz="1800" dirty="0" err="1">
                <a:solidFill>
                  <a:srgbClr val="000000"/>
                </a:solidFill>
              </a:rPr>
              <a:t>peradilan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) </a:t>
            </a:r>
            <a:r>
              <a:rPr lang="en-US" sz="1800" dirty="0" err="1">
                <a:solidFill>
                  <a:srgbClr val="000000"/>
                </a:solidFill>
              </a:rPr>
              <a:t>terhadap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pokok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lvl="0">
              <a:lnSpc>
                <a:spcPct val="107000"/>
              </a:lnSpc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8123E3-B2CC-EB10-D5FE-C3275203D50A}"/>
              </a:ext>
            </a:extLst>
          </p:cNvPr>
          <p:cNvSpPr txBox="1"/>
          <p:nvPr/>
        </p:nvSpPr>
        <p:spPr>
          <a:xfrm>
            <a:off x="1801526" y="583526"/>
            <a:ext cx="8588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+mj-lt"/>
              </a:rPr>
              <a:t>PRINSIP-PRINSIP PENYELESAIAN SENGKETA PERDAGANGAN </a:t>
            </a:r>
          </a:p>
        </p:txBody>
      </p:sp>
    </p:spTree>
    <p:extLst>
      <p:ext uri="{BB962C8B-B14F-4D97-AF65-F5344CB8AC3E}">
        <p14:creationId xmlns:p14="http://schemas.microsoft.com/office/powerpoint/2010/main" val="795980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0E1CEA-8CF5-C966-42AE-44F35AE6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72B30C-2815-A0F6-55B9-3D27EA0CDF9F}"/>
              </a:ext>
            </a:extLst>
          </p:cNvPr>
          <p:cNvSpPr txBox="1"/>
          <p:nvPr/>
        </p:nvSpPr>
        <p:spPr>
          <a:xfrm>
            <a:off x="838200" y="1163732"/>
            <a:ext cx="10515600" cy="4946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9083" lvl="1" algn="just">
              <a:lnSpc>
                <a:spcPct val="150000"/>
              </a:lnSpc>
            </a:pPr>
            <a:r>
              <a:rPr lang="en-ID" kern="100" dirty="0"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Itikad</a:t>
            </a:r>
            <a:r>
              <a:rPr lang="en-US" sz="1800" dirty="0">
                <a:solidFill>
                  <a:srgbClr val="000000"/>
                </a:solidFill>
              </a:rPr>
              <a:t> Baik (Good Faith).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mensyaratkan</a:t>
            </a:r>
            <a:r>
              <a:rPr lang="en-US" sz="1800" dirty="0">
                <a:solidFill>
                  <a:srgbClr val="000000"/>
                </a:solidFill>
              </a:rPr>
              <a:t> dan </a:t>
            </a:r>
            <a:r>
              <a:rPr lang="en-US" sz="1800" dirty="0" err="1">
                <a:solidFill>
                  <a:srgbClr val="000000"/>
                </a:solidFill>
              </a:rPr>
              <a:t>mewajibkan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iktikad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baik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dari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tercermin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dua </a:t>
            </a:r>
            <a:r>
              <a:rPr lang="en-US" sz="1800" dirty="0" err="1">
                <a:solidFill>
                  <a:srgbClr val="000000"/>
                </a:solidFill>
              </a:rPr>
              <a:t>tahap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Pertama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iktikad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baik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disyaratkan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mencegah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timbulnya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dapat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mempengaruhi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hubungan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baik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antar</a:t>
            </a:r>
            <a:r>
              <a:rPr lang="en-US" sz="1800" dirty="0">
                <a:solidFill>
                  <a:srgbClr val="000000"/>
                </a:solidFill>
              </a:rPr>
              <a:t> negara. </a:t>
            </a:r>
            <a:r>
              <a:rPr lang="en-US" sz="1800" dirty="0" err="1">
                <a:solidFill>
                  <a:srgbClr val="000000"/>
                </a:solidFill>
              </a:rPr>
              <a:t>Kedua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melalui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cara-cara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dikenal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hukum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perdagangan</a:t>
            </a:r>
            <a:r>
              <a:rPr lang="en-US" sz="1800" dirty="0">
                <a:solidFill>
                  <a:srgbClr val="000000"/>
                </a:solidFill>
              </a:rPr>
              <a:t>) </a:t>
            </a:r>
            <a:r>
              <a:rPr lang="en-US" sz="1800" dirty="0" err="1">
                <a:solidFill>
                  <a:srgbClr val="000000"/>
                </a:solidFill>
              </a:rPr>
              <a:t>internasional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yakni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negosiasi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mediasi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konsiliasi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cara-cara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pilihan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lainnya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716283" lvl="1" indent="-457200" algn="just">
              <a:lnSpc>
                <a:spcPct val="150000"/>
              </a:lnSpc>
              <a:buFont typeface="+mj-lt"/>
              <a:buAutoNum type="arabicPeriod"/>
            </a:pPr>
            <a:endParaRPr lang="en-US" sz="1800" dirty="0">
              <a:solidFill>
                <a:srgbClr val="000000"/>
              </a:solidFill>
            </a:endParaRPr>
          </a:p>
          <a:p>
            <a:pPr marL="259083" lvl="1" algn="just">
              <a:lnSpc>
                <a:spcPct val="150000"/>
              </a:lnSpc>
            </a:pPr>
            <a:r>
              <a:rPr lang="en-US" sz="1800" dirty="0">
                <a:solidFill>
                  <a:srgbClr val="000000"/>
                </a:solidFill>
              </a:rPr>
              <a:t>5.Prinsip Exhaustion of Local </a:t>
            </a:r>
            <a:r>
              <a:rPr lang="en-US" sz="1800" dirty="0" err="1">
                <a:solidFill>
                  <a:srgbClr val="000000"/>
                </a:solidFill>
              </a:rPr>
              <a:t>Remidies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Menurut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prinsip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hukum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kebiasaan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internasional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menetapkan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bahwa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sebelum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mengajukan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internasional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langkah-langkah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tersedia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diberikan</a:t>
            </a:r>
            <a:r>
              <a:rPr lang="en-US" sz="1800" dirty="0">
                <a:solidFill>
                  <a:srgbClr val="000000"/>
                </a:solidFill>
              </a:rPr>
              <a:t> oleh </a:t>
            </a:r>
            <a:r>
              <a:rPr lang="en-US" sz="1800" dirty="0" err="1">
                <a:solidFill>
                  <a:srgbClr val="000000"/>
                </a:solidFill>
              </a:rPr>
              <a:t>hukum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nasional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negara </a:t>
            </a:r>
            <a:r>
              <a:rPr lang="en-US" sz="1800" dirty="0" err="1">
                <a:solidFill>
                  <a:srgbClr val="000000"/>
                </a:solidFill>
              </a:rPr>
              <a:t>harus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terlebih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dahulu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ditempuh</a:t>
            </a:r>
            <a:r>
              <a:rPr lang="en-US" sz="1800" dirty="0">
                <a:solidFill>
                  <a:srgbClr val="000000"/>
                </a:solidFill>
              </a:rPr>
              <a:t> (exhausted).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981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902D4F3-0B4F-1E0D-B8C5-4DE3ACDB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B38BEE-56F5-28E3-DD99-053EDD5B8DD3}"/>
              </a:ext>
            </a:extLst>
          </p:cNvPr>
          <p:cNvSpPr txBox="1"/>
          <p:nvPr/>
        </p:nvSpPr>
        <p:spPr>
          <a:xfrm>
            <a:off x="559607" y="1183600"/>
            <a:ext cx="1079419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6283" lvl="1" indent="-457200" algn="just">
              <a:buFont typeface="+mj-lt"/>
              <a:buAutoNum type="arabicPeriod"/>
            </a:pPr>
            <a:r>
              <a:rPr lang="en-US" sz="1800" b="1" dirty="0" err="1">
                <a:solidFill>
                  <a:srgbClr val="000000"/>
                </a:solidFill>
              </a:rPr>
              <a:t>Negosiasi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yang paling </a:t>
            </a:r>
            <a:r>
              <a:rPr lang="en-US" sz="1800" dirty="0" err="1">
                <a:solidFill>
                  <a:srgbClr val="000000"/>
                </a:solidFill>
              </a:rPr>
              <a:t>dasar</a:t>
            </a:r>
            <a:r>
              <a:rPr lang="en-US" sz="1800" dirty="0">
                <a:solidFill>
                  <a:srgbClr val="000000"/>
                </a:solidFill>
              </a:rPr>
              <a:t> dan paling </a:t>
            </a:r>
            <a:r>
              <a:rPr lang="en-US" sz="1800" dirty="0" err="1">
                <a:solidFill>
                  <a:srgbClr val="000000"/>
                </a:solidFill>
              </a:rPr>
              <a:t>tua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digunakan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,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dapat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mengawasi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prosedur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sengketanya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716283" lvl="1" indent="-457200" algn="just">
              <a:buFont typeface="+mj-lt"/>
              <a:buAutoNum type="arabicPeriod"/>
            </a:pPr>
            <a:r>
              <a:rPr lang="en-US" sz="1800" b="1" dirty="0" err="1">
                <a:solidFill>
                  <a:srgbClr val="000000"/>
                </a:solidFill>
              </a:rPr>
              <a:t>Mediasi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melalui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ketiga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ketiga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sebagai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netral</a:t>
            </a:r>
            <a:r>
              <a:rPr lang="en-US" sz="1800" dirty="0">
                <a:solidFill>
                  <a:srgbClr val="000000"/>
                </a:solidFill>
              </a:rPr>
              <a:t>)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bisa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individu</a:t>
            </a:r>
            <a:r>
              <a:rPr lang="en-US" sz="1800" dirty="0">
                <a:solidFill>
                  <a:srgbClr val="000000"/>
                </a:solidFill>
              </a:rPr>
              <a:t> (</a:t>
            </a:r>
            <a:r>
              <a:rPr lang="en-US" sz="1800" dirty="0" err="1">
                <a:solidFill>
                  <a:srgbClr val="000000"/>
                </a:solidFill>
              </a:rPr>
              <a:t>pengusaha</a:t>
            </a:r>
            <a:r>
              <a:rPr lang="en-US" sz="1800" dirty="0">
                <a:solidFill>
                  <a:srgbClr val="000000"/>
                </a:solidFill>
              </a:rPr>
              <a:t>)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lembaga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organisasi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profesi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dagang</a:t>
            </a:r>
            <a:r>
              <a:rPr lang="en-US" sz="1800" dirty="0">
                <a:solidFill>
                  <a:srgbClr val="000000"/>
                </a:solidFill>
              </a:rPr>
              <a:t>. Mediator </a:t>
            </a:r>
            <a:r>
              <a:rPr lang="en-US" sz="1800" dirty="0" err="1">
                <a:solidFill>
                  <a:srgbClr val="000000"/>
                </a:solidFill>
              </a:rPr>
              <a:t>ikut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serta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aktif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proses </a:t>
            </a:r>
            <a:r>
              <a:rPr lang="en-US" sz="1800" dirty="0" err="1">
                <a:solidFill>
                  <a:srgbClr val="000000"/>
                </a:solidFill>
              </a:rPr>
              <a:t>negosiasi</a:t>
            </a:r>
            <a:r>
              <a:rPr lang="en-US" sz="1800" dirty="0">
                <a:solidFill>
                  <a:srgbClr val="000000"/>
                </a:solidFill>
              </a:rPr>
              <a:t> dan </a:t>
            </a:r>
            <a:r>
              <a:rPr lang="en-US" sz="1800" dirty="0" err="1">
                <a:solidFill>
                  <a:srgbClr val="000000"/>
                </a:solidFill>
              </a:rPr>
              <a:t>berupaya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mendamaikan</a:t>
            </a:r>
            <a:r>
              <a:rPr lang="en-US" sz="1800" dirty="0">
                <a:solidFill>
                  <a:srgbClr val="000000"/>
                </a:solidFill>
              </a:rPr>
              <a:t> para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memberikan</a:t>
            </a:r>
            <a:r>
              <a:rPr lang="en-US" sz="1800" dirty="0">
                <a:solidFill>
                  <a:srgbClr val="000000"/>
                </a:solidFill>
              </a:rPr>
              <a:t> saran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716283" lvl="1" indent="-457200" algn="just">
              <a:buFont typeface="+mj-lt"/>
              <a:buAutoNum type="arabicPeriod"/>
            </a:pPr>
            <a:r>
              <a:rPr lang="en-US" sz="1800" b="1" dirty="0" err="1">
                <a:solidFill>
                  <a:srgbClr val="000000"/>
                </a:solidFill>
              </a:rPr>
              <a:t>Konsiliasi</a:t>
            </a:r>
            <a:r>
              <a:rPr lang="en-US" sz="1800" b="1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memiliki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kesamaan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mediasi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Kedua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melibatkan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ketiga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menyelesaikan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damai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namun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konsiliasi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lebih</a:t>
            </a:r>
            <a:r>
              <a:rPr lang="en-US" sz="1800" dirty="0">
                <a:solidFill>
                  <a:srgbClr val="000000"/>
                </a:solidFill>
              </a:rPr>
              <a:t> formal </a:t>
            </a:r>
            <a:r>
              <a:rPr lang="en-US" sz="1800" dirty="0" err="1">
                <a:solidFill>
                  <a:srgbClr val="000000"/>
                </a:solidFill>
              </a:rPr>
              <a:t>daripada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mediasi</a:t>
            </a:r>
            <a:r>
              <a:rPr lang="en-US" dirty="0">
                <a:solidFill>
                  <a:srgbClr val="000000"/>
                </a:solidFill>
              </a:rPr>
              <a:t>, dan </a:t>
            </a:r>
            <a:r>
              <a:rPr lang="en-US" dirty="0" err="1">
                <a:solidFill>
                  <a:srgbClr val="000000"/>
                </a:solidFill>
              </a:rPr>
              <a:t>intervensi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lebih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aktif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dari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pihak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ketiga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untuk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memberikan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rekomendasi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Solusinya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sz="1800" dirty="0">
              <a:solidFill>
                <a:srgbClr val="000000"/>
              </a:solidFill>
            </a:endParaRPr>
          </a:p>
          <a:p>
            <a:pPr marL="716283" lvl="1" indent="-457200" algn="just">
              <a:buFont typeface="+mj-lt"/>
              <a:buAutoNum type="arabicPeriod"/>
            </a:pPr>
            <a:r>
              <a:rPr lang="en-US" sz="1800" b="1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penyerahan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sukarela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kepada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ketiga</a:t>
            </a:r>
            <a:r>
              <a:rPr lang="en-US" sz="1800" dirty="0">
                <a:solidFill>
                  <a:srgbClr val="000000"/>
                </a:solidFill>
              </a:rPr>
              <a:t> yang </a:t>
            </a:r>
            <a:r>
              <a:rPr lang="en-US" sz="1800" dirty="0" err="1">
                <a:solidFill>
                  <a:srgbClr val="000000"/>
                </a:solidFill>
              </a:rPr>
              <a:t>netral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Pihak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ketiga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bisa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individu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lembaga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sementara</a:t>
            </a:r>
            <a:r>
              <a:rPr lang="en-US" sz="1800" dirty="0">
                <a:solidFill>
                  <a:srgbClr val="000000"/>
                </a:solidFill>
              </a:rPr>
              <a:t> (ad hoc).</a:t>
            </a:r>
          </a:p>
          <a:p>
            <a:pPr marL="716283" lvl="1" indent="-457200" algn="just">
              <a:buFont typeface="+mj-lt"/>
              <a:buAutoNum type="arabicPeriod"/>
            </a:pPr>
            <a:r>
              <a:rPr lang="en-US" b="1" dirty="0" err="1">
                <a:solidFill>
                  <a:srgbClr val="000000"/>
                </a:solidFill>
              </a:rPr>
              <a:t>Pengadilan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 err="1">
                <a:solidFill>
                  <a:srgbClr val="000000"/>
                </a:solidFill>
              </a:rPr>
              <a:t>nasional</a:t>
            </a:r>
            <a:r>
              <a:rPr lang="en-US" b="1" dirty="0">
                <a:solidFill>
                  <a:srgbClr val="000000"/>
                </a:solidFill>
              </a:rPr>
              <a:t> dan </a:t>
            </a:r>
            <a:r>
              <a:rPr lang="en-US" b="1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, WTO, </a:t>
            </a:r>
            <a:r>
              <a:rPr lang="en-US" dirty="0" err="1">
                <a:solidFill>
                  <a:srgbClr val="000000"/>
                </a:solidFill>
              </a:rPr>
              <a:t>Mahkamah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Internasional</a:t>
            </a:r>
            <a:r>
              <a:rPr lang="en-US" dirty="0">
                <a:solidFill>
                  <a:srgbClr val="000000"/>
                </a:solidFill>
              </a:rPr>
              <a:t> (International Court of Justice)</a:t>
            </a:r>
          </a:p>
          <a:p>
            <a:pPr marL="259083" lvl="1" algn="just"/>
            <a:endParaRPr lang="en-US" sz="1800" dirty="0">
              <a:solidFill>
                <a:srgbClr val="000000"/>
              </a:solidFill>
            </a:endParaRPr>
          </a:p>
          <a:p>
            <a:pPr marL="259083" lvl="1" algn="just"/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praktik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biasanya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penyerahan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badan </a:t>
            </a:r>
            <a:r>
              <a:rPr lang="en-US" sz="1800" dirty="0" err="1">
                <a:solidFill>
                  <a:srgbClr val="000000"/>
                </a:solidFill>
              </a:rPr>
              <a:t>peradilan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tertentu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termasuk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termuat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klausul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penyelesaian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suatu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kontrak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Biasanya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judul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klausul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tersebut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ditulis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langsung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dengan</a:t>
            </a:r>
            <a:r>
              <a:rPr lang="en-US" sz="1800" dirty="0">
                <a:solidFill>
                  <a:srgbClr val="000000"/>
                </a:solidFill>
              </a:rPr>
              <a:t> “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”. </a:t>
            </a:r>
            <a:r>
              <a:rPr lang="en-US" sz="1800" dirty="0" err="1">
                <a:solidFill>
                  <a:srgbClr val="000000"/>
                </a:solidFill>
              </a:rPr>
              <a:t>Kadang-kadang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istilah</a:t>
            </a:r>
            <a:r>
              <a:rPr lang="en-US" sz="1800" dirty="0">
                <a:solidFill>
                  <a:srgbClr val="000000"/>
                </a:solidFill>
              </a:rPr>
              <a:t> lain yang </a:t>
            </a:r>
            <a:r>
              <a:rPr lang="en-US" sz="1800" dirty="0" err="1">
                <a:solidFill>
                  <a:srgbClr val="000000"/>
                </a:solidFill>
              </a:rPr>
              <a:t>digunakan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adalah</a:t>
            </a:r>
            <a:r>
              <a:rPr lang="en-US" sz="1800" dirty="0">
                <a:solidFill>
                  <a:srgbClr val="000000"/>
                </a:solidFill>
              </a:rPr>
              <a:t> “choice of forum”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“choice of </a:t>
            </a:r>
            <a:r>
              <a:rPr lang="en-US" sz="1800" dirty="0" err="1">
                <a:solidFill>
                  <a:srgbClr val="000000"/>
                </a:solidFill>
              </a:rPr>
              <a:t>jusrisdiction</a:t>
            </a:r>
            <a:r>
              <a:rPr lang="en-US" sz="1800" dirty="0">
                <a:solidFill>
                  <a:srgbClr val="000000"/>
                </a:solidFill>
              </a:rPr>
              <a:t>”. </a:t>
            </a:r>
            <a:r>
              <a:rPr lang="en-US" sz="1800" dirty="0" err="1">
                <a:solidFill>
                  <a:srgbClr val="000000"/>
                </a:solidFill>
              </a:rPr>
              <a:t>Istilah</a:t>
            </a:r>
            <a:r>
              <a:rPr lang="en-US" sz="1800" dirty="0">
                <a:solidFill>
                  <a:srgbClr val="000000"/>
                </a:solidFill>
              </a:rPr>
              <a:t> choice of forum </a:t>
            </a:r>
            <a:r>
              <a:rPr lang="en-US" sz="1800" dirty="0" err="1">
                <a:solidFill>
                  <a:srgbClr val="000000"/>
                </a:solidFill>
              </a:rPr>
              <a:t>berarti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pilihan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cara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mengadili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, </a:t>
            </a:r>
            <a:r>
              <a:rPr lang="en-US" sz="1800" dirty="0" err="1">
                <a:solidFill>
                  <a:srgbClr val="000000"/>
                </a:solidFill>
              </a:rPr>
              <a:t>dalam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hal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ini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atau</a:t>
            </a:r>
            <a:r>
              <a:rPr lang="en-US" sz="1800" dirty="0">
                <a:solidFill>
                  <a:srgbClr val="000000"/>
                </a:solidFill>
              </a:rPr>
              <a:t> badan </a:t>
            </a:r>
            <a:r>
              <a:rPr lang="en-US" sz="1800" dirty="0" err="1">
                <a:solidFill>
                  <a:srgbClr val="000000"/>
                </a:solidFill>
              </a:rPr>
              <a:t>arbitrase</a:t>
            </a:r>
            <a:r>
              <a:rPr lang="en-US" sz="1800" dirty="0">
                <a:solidFill>
                  <a:srgbClr val="000000"/>
                </a:solidFill>
              </a:rPr>
              <a:t>. </a:t>
            </a:r>
            <a:r>
              <a:rPr lang="en-US" sz="1800" dirty="0" err="1">
                <a:solidFill>
                  <a:srgbClr val="000000"/>
                </a:solidFill>
              </a:rPr>
              <a:t>Istilah</a:t>
            </a:r>
            <a:r>
              <a:rPr lang="en-US" sz="1800" dirty="0">
                <a:solidFill>
                  <a:srgbClr val="000000"/>
                </a:solidFill>
              </a:rPr>
              <a:t> choice of </a:t>
            </a:r>
            <a:r>
              <a:rPr lang="en-US" sz="1800" dirty="0" err="1">
                <a:solidFill>
                  <a:srgbClr val="000000"/>
                </a:solidFill>
              </a:rPr>
              <a:t>jusrisdiction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berarti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pilihan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tempat</a:t>
            </a:r>
            <a:r>
              <a:rPr lang="en-US" sz="1800" dirty="0">
                <a:solidFill>
                  <a:srgbClr val="000000"/>
                </a:solidFill>
              </a:rPr>
              <a:t> di mana </a:t>
            </a:r>
            <a:r>
              <a:rPr lang="en-US" sz="1800" dirty="0" err="1">
                <a:solidFill>
                  <a:srgbClr val="000000"/>
                </a:solidFill>
              </a:rPr>
              <a:t>pengadilan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memiliki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kewenangan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untuk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menangani</a:t>
            </a:r>
            <a:r>
              <a:rPr lang="en-US" sz="1800" dirty="0">
                <a:solidFill>
                  <a:srgbClr val="000000"/>
                </a:solidFill>
              </a:rPr>
              <a:t> </a:t>
            </a:r>
            <a:r>
              <a:rPr lang="en-US" sz="1800" dirty="0" err="1">
                <a:solidFill>
                  <a:srgbClr val="000000"/>
                </a:solidFill>
              </a:rPr>
              <a:t>sengketa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750F85D-ED42-55DF-4EF3-988CA1657358}"/>
              </a:ext>
            </a:extLst>
          </p:cNvPr>
          <p:cNvSpPr txBox="1"/>
          <p:nvPr/>
        </p:nvSpPr>
        <p:spPr>
          <a:xfrm>
            <a:off x="1701755" y="554182"/>
            <a:ext cx="85098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+mj-lt"/>
              </a:rPr>
              <a:t>FORUM PENYELESAIAN SENGKETA PERDAGANGAN INTERNASIONAL</a:t>
            </a:r>
          </a:p>
        </p:txBody>
      </p:sp>
    </p:spTree>
    <p:extLst>
      <p:ext uri="{BB962C8B-B14F-4D97-AF65-F5344CB8AC3E}">
        <p14:creationId xmlns:p14="http://schemas.microsoft.com/office/powerpoint/2010/main" val="730972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827DD9-7A56-DEBE-D62C-6DE5141E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217011-981D-EAB2-6AEF-9A7383A5669A}"/>
              </a:ext>
            </a:extLst>
          </p:cNvPr>
          <p:cNvSpPr txBox="1"/>
          <p:nvPr/>
        </p:nvSpPr>
        <p:spPr>
          <a:xfrm>
            <a:off x="888946" y="1313356"/>
            <a:ext cx="1087898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base"/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Alternatif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Penyelesaian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Sengketa</a:t>
            </a:r>
            <a:r>
              <a:rPr lang="en-ID" sz="1800" i="0" u="none" strike="noStrike" dirty="0">
                <a:effectLst/>
              </a:rPr>
              <a:t> (APS) </a:t>
            </a:r>
            <a:r>
              <a:rPr lang="en-ID" sz="1800" i="0" u="none" strike="noStrike" dirty="0" err="1">
                <a:effectLst/>
              </a:rPr>
              <a:t>lebih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banyak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bergantung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kepada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itikad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baik</a:t>
            </a:r>
            <a:r>
              <a:rPr lang="en-ID" sz="1800" i="0" u="none" strike="noStrike" dirty="0">
                <a:effectLst/>
              </a:rPr>
              <a:t> para </a:t>
            </a:r>
            <a:r>
              <a:rPr lang="en-ID" sz="1800" i="0" u="none" strike="noStrike" dirty="0" err="1">
                <a:effectLst/>
              </a:rPr>
              <a:t>pihaknya</a:t>
            </a:r>
            <a:r>
              <a:rPr lang="en-ID" sz="1800" i="0" u="none" strike="noStrike" dirty="0">
                <a:effectLst/>
              </a:rPr>
              <a:t>. Hal </a:t>
            </a:r>
            <a:r>
              <a:rPr lang="en-ID" sz="1800" i="0" u="none" strike="noStrike" dirty="0" err="1">
                <a:effectLst/>
              </a:rPr>
              <a:t>ini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semata-mata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karena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sifat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putusannya</a:t>
            </a:r>
            <a:r>
              <a:rPr lang="en-ID" sz="1800" i="0" u="none" strike="noStrike" dirty="0">
                <a:effectLst/>
              </a:rPr>
              <a:t> yang </a:t>
            </a:r>
            <a:r>
              <a:rPr lang="en-ID" sz="1800" i="0" u="none" strike="noStrike" dirty="0" err="1">
                <a:effectLst/>
              </a:rPr>
              <a:t>sejak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awal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dilandasi</a:t>
            </a:r>
            <a:r>
              <a:rPr lang="en-ID" sz="1800" i="0" u="none" strike="noStrike" dirty="0">
                <a:effectLst/>
              </a:rPr>
              <a:t> oleh </a:t>
            </a:r>
            <a:r>
              <a:rPr lang="en-ID" sz="1800" i="0" u="none" strike="noStrike" dirty="0" err="1">
                <a:effectLst/>
              </a:rPr>
              <a:t>asas</a:t>
            </a:r>
            <a:r>
              <a:rPr lang="en-ID" dirty="0"/>
              <a:t> </a:t>
            </a:r>
            <a:r>
              <a:rPr lang="en-ID" sz="1800" i="0" u="none" strike="noStrike" dirty="0" err="1">
                <a:effectLst/>
              </a:rPr>
              <a:t>konsensual</a:t>
            </a:r>
            <a:r>
              <a:rPr lang="en-ID" sz="1800" i="0" u="none" strike="noStrike" dirty="0">
                <a:effectLst/>
              </a:rPr>
              <a:t>. </a:t>
            </a:r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arbitrase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asing</a:t>
            </a:r>
            <a:r>
              <a:rPr lang="en-ID" sz="1800" i="0" u="none" strike="noStrike" dirty="0">
                <a:effectLst/>
              </a:rPr>
              <a:t> juga </a:t>
            </a:r>
            <a:r>
              <a:rPr lang="en-ID" sz="1800" i="0" u="none" strike="noStrike" dirty="0" err="1">
                <a:effectLst/>
              </a:rPr>
              <a:t>sudah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menjadi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isu</a:t>
            </a:r>
            <a:r>
              <a:rPr lang="en-ID" sz="1800" i="0" u="none" strike="noStrike" dirty="0">
                <a:effectLst/>
              </a:rPr>
              <a:t> yang lama. Pada </a:t>
            </a:r>
            <a:r>
              <a:rPr lang="en-ID" sz="1800" i="0" u="none" strike="noStrike" dirty="0" err="1">
                <a:effectLst/>
              </a:rPr>
              <a:t>umumnya</a:t>
            </a:r>
            <a:r>
              <a:rPr lang="en-ID" sz="1800" i="0" u="none" strike="noStrike" dirty="0">
                <a:effectLst/>
              </a:rPr>
              <a:t> yang </a:t>
            </a:r>
            <a:r>
              <a:rPr lang="en-ID" sz="1800" i="0" u="none" strike="noStrike" dirty="0" err="1">
                <a:effectLst/>
              </a:rPr>
              <a:t>menjadi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kendala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dalam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masalah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ini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adalah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(</a:t>
            </a:r>
            <a:r>
              <a:rPr lang="en-ID" sz="1800" i="0" u="none" strike="noStrike" dirty="0" err="1">
                <a:effectLst/>
              </a:rPr>
              <a:t>eksekusi</a:t>
            </a:r>
            <a:r>
              <a:rPr lang="en-ID" sz="1800" i="0" u="none" strike="noStrike" dirty="0">
                <a:effectLst/>
              </a:rPr>
              <a:t>)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oleh </a:t>
            </a:r>
            <a:r>
              <a:rPr lang="en-ID" sz="1800" i="0" u="none" strike="noStrike" dirty="0" err="1">
                <a:effectLst/>
              </a:rPr>
              <a:t>pihak</a:t>
            </a:r>
            <a:r>
              <a:rPr lang="en-ID" sz="1800" i="0" u="none" strike="noStrike" dirty="0">
                <a:effectLst/>
              </a:rPr>
              <a:t> yang </a:t>
            </a:r>
            <a:r>
              <a:rPr lang="en-ID" sz="1800" i="0" u="none" strike="noStrike" dirty="0" err="1">
                <a:effectLst/>
              </a:rPr>
              <a:t>kalah</a:t>
            </a:r>
            <a:r>
              <a:rPr lang="en-ID" sz="1800" i="0" u="none" strike="noStrike" dirty="0">
                <a:effectLst/>
              </a:rPr>
              <a:t>. </a:t>
            </a:r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juga </a:t>
            </a:r>
            <a:r>
              <a:rPr lang="en-ID" sz="1800" i="0" u="none" strike="noStrike" dirty="0" err="1">
                <a:effectLst/>
              </a:rPr>
              <a:t>masih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masih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menjadi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masalah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serius</a:t>
            </a:r>
            <a:r>
              <a:rPr lang="en-ID" sz="1800" i="0" u="none" strike="noStrike" dirty="0">
                <a:effectLst/>
              </a:rPr>
              <a:t>.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merupakan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refleksi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kedaulatan</a:t>
            </a:r>
            <a:r>
              <a:rPr lang="en-ID" sz="1800" i="0" u="none" strike="noStrike" dirty="0">
                <a:effectLst/>
              </a:rPr>
              <a:t> negara </a:t>
            </a:r>
            <a:r>
              <a:rPr lang="en-ID" sz="1800" i="0" u="none" strike="noStrike" dirty="0" err="1">
                <a:effectLst/>
              </a:rPr>
              <a:t>dalam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mengadili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suatu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sengketa</a:t>
            </a:r>
            <a:r>
              <a:rPr lang="en-ID" sz="1800" i="0" u="none" strike="noStrike" dirty="0">
                <a:effectLst/>
              </a:rPr>
              <a:t>. Oleh </a:t>
            </a:r>
            <a:r>
              <a:rPr lang="en-ID" sz="1800" i="0" u="none" strike="noStrike" dirty="0" err="1">
                <a:effectLst/>
              </a:rPr>
              <a:t>karena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itu</a:t>
            </a:r>
            <a:r>
              <a:rPr lang="en-ID" sz="1800" i="0" u="none" strike="noStrike" dirty="0">
                <a:effectLst/>
              </a:rPr>
              <a:t>,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tidak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secara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otomatis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dapat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dilaksanakan</a:t>
            </a:r>
            <a:r>
              <a:rPr lang="en-ID" sz="1800" i="0" u="none" strike="noStrike" dirty="0">
                <a:effectLst/>
              </a:rPr>
              <a:t> di wilayah </a:t>
            </a:r>
            <a:r>
              <a:rPr lang="en-ID" sz="1800" i="0" u="none" strike="noStrike" dirty="0" err="1">
                <a:effectLst/>
              </a:rPr>
              <a:t>kedaulatan</a:t>
            </a:r>
            <a:r>
              <a:rPr lang="en-ID" sz="1800" i="0" u="none" strike="noStrike" dirty="0">
                <a:effectLst/>
              </a:rPr>
              <a:t> negara lain.</a:t>
            </a:r>
          </a:p>
          <a:p>
            <a:pPr algn="l" fontAlgn="base"/>
            <a:endParaRPr lang="en-ID" sz="1800" i="0" u="none" strike="noStrike" dirty="0">
              <a:effectLst/>
            </a:endParaRPr>
          </a:p>
          <a:p>
            <a:pPr algn="l" fontAlgn="base"/>
            <a:r>
              <a:rPr lang="en-ID" sz="1800" i="0" u="none" strike="noStrike" dirty="0" err="1">
                <a:effectLst/>
              </a:rPr>
              <a:t>Supaya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tersebut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dapat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dilaksanakan</a:t>
            </a:r>
            <a:r>
              <a:rPr lang="en-ID" sz="1800" i="0" u="none" strike="noStrike" dirty="0">
                <a:effectLst/>
              </a:rPr>
              <a:t> di </a:t>
            </a:r>
            <a:r>
              <a:rPr lang="en-ID" sz="1800" i="0" u="none" strike="noStrike" dirty="0" err="1">
                <a:effectLst/>
              </a:rPr>
              <a:t>suatu</a:t>
            </a:r>
            <a:r>
              <a:rPr lang="en-ID" sz="1800" i="0" u="none" strike="noStrike" dirty="0">
                <a:effectLst/>
              </a:rPr>
              <a:t> negara lain, </a:t>
            </a:r>
            <a:r>
              <a:rPr lang="en-ID" sz="1800" i="0" u="none" strike="noStrike" dirty="0" err="1">
                <a:effectLst/>
              </a:rPr>
              <a:t>ada</a:t>
            </a:r>
            <a:r>
              <a:rPr lang="en-ID" sz="1800" i="0" u="none" strike="noStrike" dirty="0">
                <a:effectLst/>
              </a:rPr>
              <a:t> dua </a:t>
            </a:r>
            <a:r>
              <a:rPr lang="en-ID" sz="1800" i="0" u="none" strike="noStrike" dirty="0" err="1">
                <a:effectLst/>
              </a:rPr>
              <a:t>kemungkinan</a:t>
            </a:r>
            <a:r>
              <a:rPr lang="en-ID" sz="1800" i="0" u="none" strike="noStrike" dirty="0">
                <a:effectLst/>
              </a:rPr>
              <a:t>, </a:t>
            </a:r>
            <a:r>
              <a:rPr lang="en-ID" sz="1800" i="0" u="none" strike="noStrike" dirty="0" err="1">
                <a:effectLst/>
              </a:rPr>
              <a:t>yaitu</a:t>
            </a:r>
            <a:r>
              <a:rPr lang="en-ID" sz="1800" i="0" u="none" strike="noStrike" dirty="0">
                <a:effectLst/>
              </a:rPr>
              <a:t>:</a:t>
            </a:r>
          </a:p>
          <a:p>
            <a:pPr marL="457200" indent="-457200" algn="l" fontAlgn="base">
              <a:buFont typeface="+mj-lt"/>
              <a:buAutoNum type="arabicParenR"/>
            </a:pPr>
            <a:r>
              <a:rPr lang="en-ID" sz="1800" i="0" u="none" strike="noStrike" dirty="0" err="1">
                <a:effectLst/>
              </a:rPr>
              <a:t>Menyidangkan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kembali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kasus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tersebut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dari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awal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sebagai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sengketa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baru</a:t>
            </a:r>
            <a:r>
              <a:rPr lang="en-ID" sz="1800" i="0" u="none" strike="noStrike" dirty="0">
                <a:effectLst/>
              </a:rPr>
              <a:t> di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tersebut</a:t>
            </a:r>
            <a:r>
              <a:rPr lang="en-ID" sz="1800" i="0" u="none" strike="noStrike" dirty="0">
                <a:effectLst/>
              </a:rPr>
              <a:t> (di mana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dimintakan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pelaksanaannya</a:t>
            </a:r>
            <a:r>
              <a:rPr lang="en-ID" sz="1800" i="0" u="none" strike="noStrike" dirty="0">
                <a:effectLst/>
              </a:rPr>
              <a:t>).</a:t>
            </a:r>
          </a:p>
          <a:p>
            <a:pPr marL="457200" indent="-457200" algn="l" fontAlgn="base">
              <a:buFont typeface="+mj-lt"/>
              <a:buAutoNum type="arabicParenR"/>
            </a:pPr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di </a:t>
            </a:r>
            <a:r>
              <a:rPr lang="en-ID" sz="1800" i="0" u="none" strike="noStrike" dirty="0" err="1">
                <a:effectLst/>
              </a:rPr>
              <a:t>suatu</a:t>
            </a:r>
            <a:r>
              <a:rPr lang="en-ID" sz="1800" i="0" u="none" strike="noStrike" dirty="0">
                <a:effectLst/>
              </a:rPr>
              <a:t> negara </a:t>
            </a:r>
            <a:r>
              <a:rPr lang="en-ID" sz="1800" i="0" u="none" strike="noStrike" dirty="0" err="1">
                <a:effectLst/>
              </a:rPr>
              <a:t>dapat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dilaksanakan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apabila</a:t>
            </a:r>
            <a:r>
              <a:rPr lang="en-ID" sz="1800" i="0" u="none" strike="noStrike" dirty="0">
                <a:effectLst/>
              </a:rPr>
              <a:t> negara-negara yang </a:t>
            </a:r>
            <a:r>
              <a:rPr lang="en-ID" sz="1800" i="0" u="none" strike="noStrike" dirty="0" err="1">
                <a:effectLst/>
              </a:rPr>
              <a:t>terkait</a:t>
            </a:r>
            <a:r>
              <a:rPr lang="en-ID" sz="1800" i="0" u="none" strike="noStrike" dirty="0">
                <a:effectLst/>
              </a:rPr>
              <a:t> (</a:t>
            </a:r>
            <a:r>
              <a:rPr lang="en-ID" sz="1800" i="0" u="none" strike="noStrike" dirty="0" err="1">
                <a:effectLst/>
              </a:rPr>
              <a:t>kedua</a:t>
            </a:r>
            <a:r>
              <a:rPr lang="en-ID" sz="1800" i="0" u="none" strike="noStrike" dirty="0">
                <a:effectLst/>
              </a:rPr>
              <a:t> negara, di mana </a:t>
            </a:r>
            <a:r>
              <a:rPr lang="en-ID" sz="1800" i="0" u="none" strike="noStrike" dirty="0" err="1">
                <a:effectLst/>
              </a:rPr>
              <a:t>pelaksana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dimintakan</a:t>
            </a:r>
            <a:r>
              <a:rPr lang="en-ID" sz="1800" i="0" u="none" strike="noStrike" dirty="0">
                <a:effectLst/>
              </a:rPr>
              <a:t>) </a:t>
            </a:r>
            <a:r>
              <a:rPr lang="en-ID" sz="1800" i="0" u="none" strike="noStrike" dirty="0" err="1">
                <a:effectLst/>
              </a:rPr>
              <a:t>terikat</a:t>
            </a:r>
            <a:r>
              <a:rPr lang="en-ID" sz="1800" i="0" u="none" strike="noStrike" dirty="0">
                <a:effectLst/>
              </a:rPr>
              <a:t>, </a:t>
            </a:r>
            <a:r>
              <a:rPr lang="en-ID" sz="1800" i="0" u="none" strike="noStrike" dirty="0" err="1">
                <a:effectLst/>
              </a:rPr>
              <a:t>baik</a:t>
            </a:r>
            <a:r>
              <a:rPr lang="en-ID" sz="1800" i="0" u="none" strike="noStrike" dirty="0">
                <a:effectLst/>
              </a:rPr>
              <a:t> pada </a:t>
            </a:r>
            <a:r>
              <a:rPr lang="en-ID" sz="1800" i="0" u="none" strike="noStrike" dirty="0" err="1">
                <a:effectLst/>
              </a:rPr>
              <a:t>suatu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perjanjian</a:t>
            </a:r>
            <a:r>
              <a:rPr lang="en-ID" sz="1800" i="0" u="none" strike="noStrike" dirty="0">
                <a:effectLst/>
              </a:rPr>
              <a:t> bilateral </a:t>
            </a:r>
            <a:r>
              <a:rPr lang="en-ID" sz="1800" i="0" u="none" strike="noStrike" dirty="0" err="1">
                <a:effectLst/>
              </a:rPr>
              <a:t>atau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perjanjian</a:t>
            </a:r>
            <a:r>
              <a:rPr lang="en-ID" sz="1800" i="0" u="none" strike="noStrike" dirty="0">
                <a:effectLst/>
              </a:rPr>
              <a:t> multilateral </a:t>
            </a:r>
            <a:r>
              <a:rPr lang="en-ID" sz="1800" i="0" u="none" strike="noStrike" dirty="0" err="1">
                <a:effectLst/>
              </a:rPr>
              <a:t>mengenai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pelaksanaan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putusan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pengadilan</a:t>
            </a:r>
            <a:r>
              <a:rPr lang="en-ID" sz="1800" i="0" u="none" strike="noStrike" dirty="0">
                <a:effectLst/>
              </a:rPr>
              <a:t> di </a:t>
            </a:r>
            <a:r>
              <a:rPr lang="en-ID" sz="1800" i="0" u="none" strike="noStrike" dirty="0" err="1">
                <a:effectLst/>
              </a:rPr>
              <a:t>bidang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sengketa-sengketa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dagang</a:t>
            </a:r>
            <a:r>
              <a:rPr lang="en-ID" sz="1800" i="0" u="none" strike="noStrike" dirty="0">
                <a:effectLst/>
              </a:rPr>
              <a:t> (</a:t>
            </a:r>
            <a:r>
              <a:rPr lang="en-ID" sz="1800" i="0" u="none" strike="noStrike" dirty="0" err="1">
                <a:effectLst/>
              </a:rPr>
              <a:t>sengketa-sengketa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komersial</a:t>
            </a:r>
            <a:r>
              <a:rPr lang="en-ID" sz="1800" i="0" u="none" strike="noStrike" dirty="0">
                <a:effectLst/>
              </a:rPr>
              <a:t>), </a:t>
            </a:r>
            <a:r>
              <a:rPr lang="en-ID" sz="1800" i="0" u="none" strike="noStrike" dirty="0" err="1">
                <a:effectLst/>
              </a:rPr>
              <a:t>seperti</a:t>
            </a:r>
            <a:r>
              <a:rPr lang="en-ID" sz="1800" i="0" u="none" strike="noStrike" dirty="0">
                <a:effectLst/>
              </a:rPr>
              <a:t> </a:t>
            </a:r>
            <a:r>
              <a:rPr lang="en-ID" sz="1800" i="0" u="none" strike="noStrike" dirty="0" err="1">
                <a:effectLst/>
              </a:rPr>
              <a:t>Konvensi</a:t>
            </a:r>
            <a:r>
              <a:rPr lang="en-ID" sz="1800" i="0" u="none" strike="noStrike" dirty="0">
                <a:effectLst/>
              </a:rPr>
              <a:t> Brussel 1968 dan </a:t>
            </a:r>
            <a:r>
              <a:rPr lang="en-ID" sz="1800" i="0" u="none" strike="noStrike" dirty="0" err="1">
                <a:effectLst/>
              </a:rPr>
              <a:t>Konvensi</a:t>
            </a:r>
            <a:r>
              <a:rPr lang="en-ID" sz="1800" i="0" u="none" strike="noStrike" dirty="0">
                <a:effectLst/>
              </a:rPr>
              <a:t> Lugano 1988.</a:t>
            </a:r>
          </a:p>
          <a:p>
            <a:pPr lvl="0"/>
            <a:endParaRPr lang="en-ID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40668B-6D43-A665-5C9C-3F9BFA584BB5}"/>
              </a:ext>
            </a:extLst>
          </p:cNvPr>
          <p:cNvSpPr txBox="1"/>
          <p:nvPr/>
        </p:nvSpPr>
        <p:spPr>
          <a:xfrm>
            <a:off x="3039842" y="537942"/>
            <a:ext cx="5814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latin typeface="+mj-lt"/>
              </a:rPr>
              <a:t> </a:t>
            </a:r>
            <a:r>
              <a:rPr lang="en-ID" sz="2800" b="1" i="0" u="none" strike="noStrike" dirty="0" err="1">
                <a:effectLst/>
                <a:latin typeface="+mj-lt"/>
              </a:rPr>
              <a:t>Pelaksanaan</a:t>
            </a:r>
            <a:r>
              <a:rPr lang="en-ID" sz="2800" b="1" i="0" u="none" strike="noStrike" dirty="0">
                <a:effectLst/>
                <a:latin typeface="+mj-lt"/>
              </a:rPr>
              <a:t> </a:t>
            </a:r>
            <a:r>
              <a:rPr lang="en-ID" sz="2800" b="1" i="0" u="none" strike="noStrike" dirty="0" err="1">
                <a:effectLst/>
                <a:latin typeface="+mj-lt"/>
              </a:rPr>
              <a:t>Putusan</a:t>
            </a:r>
            <a:r>
              <a:rPr lang="en-ID" sz="2800" b="1" i="0" u="none" strike="noStrike" dirty="0">
                <a:effectLst/>
                <a:latin typeface="+mj-lt"/>
              </a:rPr>
              <a:t> </a:t>
            </a:r>
            <a:r>
              <a:rPr lang="en-ID" sz="2800" b="1" i="0" u="none" strike="noStrike" dirty="0" err="1">
                <a:effectLst/>
                <a:latin typeface="+mj-lt"/>
              </a:rPr>
              <a:t>Sengketa</a:t>
            </a:r>
            <a:r>
              <a:rPr lang="en-ID" sz="2800" b="1" i="0" u="none" strike="noStrike" dirty="0">
                <a:effectLst/>
                <a:latin typeface="+mj-lt"/>
              </a:rPr>
              <a:t> </a:t>
            </a:r>
            <a:r>
              <a:rPr lang="en-ID" sz="2800" b="1" i="0" u="none" strike="noStrike" dirty="0" err="1">
                <a:effectLst/>
                <a:latin typeface="+mj-lt"/>
              </a:rPr>
              <a:t>Dagang</a:t>
            </a:r>
            <a:endParaRPr lang="en-U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871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7A51B-5288-AF28-1077-290FB2595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318052"/>
            <a:ext cx="11430000" cy="64034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2900" b="1" dirty="0"/>
              <a:t>3. </a:t>
            </a:r>
            <a:r>
              <a:rPr lang="en-US" sz="2900" b="1" dirty="0" err="1"/>
              <a:t>Pelaksanaan</a:t>
            </a:r>
            <a:r>
              <a:rPr lang="en-US" sz="2900" b="1" dirty="0"/>
              <a:t> </a:t>
            </a:r>
            <a:r>
              <a:rPr lang="en-US" sz="2900" b="1" dirty="0" err="1"/>
              <a:t>Putusan</a:t>
            </a:r>
            <a:r>
              <a:rPr lang="en-US" sz="2900" b="1" dirty="0"/>
              <a:t> </a:t>
            </a:r>
            <a:r>
              <a:rPr lang="en-US" sz="2900" b="1" dirty="0" err="1"/>
              <a:t>Arbitrase</a:t>
            </a:r>
            <a:r>
              <a:rPr lang="en-US" sz="2900" b="1" dirty="0"/>
              <a:t> (Asing)</a:t>
            </a:r>
          </a:p>
          <a:p>
            <a:pPr marL="0" indent="0">
              <a:buNone/>
            </a:pPr>
            <a:endParaRPr lang="en-US" sz="2600" b="1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Tahap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Pra-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Persiapan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di Indonesia)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Pastikan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Syarat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Wajib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Terpenuhi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Asas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Resiprositas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: Negara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tempat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dijatuhkan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terikat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Konvensi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New York 1958.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Lingkup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Hukum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Dagang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Sengketa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harus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terkait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bisnis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/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dagang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Ketertiban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Umum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tidak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boleh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melanggar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dasar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hukum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dan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masyarakat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Indonesia.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Terjemahan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Resmi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Lampirkan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terjemahan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resmi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Bahasa Indonesia.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2.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Daftarkan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Tempat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Panitera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Pengadilan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Negeri Jakarta Pusat (PN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Jakpus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).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Waktu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Paling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lambat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30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hari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sejak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diucapkan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dengan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menyerahkan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salinan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asli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/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otentik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Proses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Panitera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mencatat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dan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menandatangani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berlaku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sebagai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akta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pendaftaran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Pendaftaran</a:t>
            </a:r>
            <a:endParaRPr lang="en-US" altLang="en-US" sz="2600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bisa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via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Sistem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Informasi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Pengadilan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(SIP).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3.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Pengesahan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oleh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Mahkamah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Agung (MA)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</a:t>
            </a:r>
            <a:endParaRPr lang="en-US" altLang="en-US" sz="2600" dirty="0">
              <a:ea typeface="Times New Roman" panose="02020603050405020304" pitchFamily="18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Setelah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pendaftaran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, MA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menetapkan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 </a:t>
            </a:r>
            <a:r>
              <a:rPr lang="en-US" altLang="en-US" sz="2600" i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exequatur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 (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penetapan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perintah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). </a:t>
            </a:r>
            <a:r>
              <a:rPr lang="en-US" altLang="en-US" sz="2600" dirty="0">
                <a:solidFill>
                  <a:srgbClr val="0A0A0A"/>
                </a:solidFill>
                <a:ea typeface="Times New Roman" panose="02020603050405020304" pitchFamily="18" charset="0"/>
              </a:rPr>
              <a:t>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dirty="0">
              <a:solidFill>
                <a:srgbClr val="0A0A0A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4.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Tahap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(di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Pengadilan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Negeri)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-  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Permohonan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Ajukan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permohonan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PN Jakarta Pusat (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sebagai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PN yang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berwenang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).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Peringatan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Aanmaning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Ketua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PN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memerintahkan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juru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sita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memberikan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peringatan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kepada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pihak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kalah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   (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termohon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 agar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memenuhi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putusan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sukarela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Paksa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Jika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termohon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tetap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tidak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membayar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,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Ketua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PN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mengeluarkan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penetapan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sita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eksekusi</a:t>
            </a:r>
            <a:endParaRPr lang="en-US" altLang="en-US" sz="2600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  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terhadap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harta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kekayaan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termohon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sesuai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aturan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hukum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acara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perdata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(HIR/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RBg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). </a:t>
            </a:r>
            <a:r>
              <a:rPr lang="en-US" altLang="en-US" sz="2600" dirty="0">
                <a:solidFill>
                  <a:srgbClr val="0A0A0A"/>
                </a:solidFill>
                <a:ea typeface="Times New Roman" panose="02020603050405020304" pitchFamily="18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b="1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5.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Libatkan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Ahli Hukum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Gunakan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firma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hukum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dengan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spesialisasi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arbitrase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internasional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 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600" b="1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6.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Pilih</a:t>
            </a:r>
            <a:r>
              <a:rPr lang="en-US" altLang="en-US" sz="2600" b="1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Lembaga </a:t>
            </a:r>
            <a:r>
              <a:rPr lang="en-US" altLang="en-US" sz="2600" b="1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Terpercaya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: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Gunakan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lembaga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arbitrase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internasional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terkemuka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(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misalnya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ICC, SIAC)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saat</a:t>
            </a:r>
            <a:endParaRPr lang="en-US" altLang="en-US" sz="2600" dirty="0">
              <a:solidFill>
                <a:srgbClr val="0A0A0A"/>
              </a:solidFill>
              <a:latin typeface="Helvetica Neue" panose="02000503000000020004" pitchFamily="2" charset="0"/>
              <a:ea typeface="Times New Roman" panose="02020603050405020304" pitchFamily="18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   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pembentukan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perjanjian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arbitrase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menghindari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masalah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prosedural</a:t>
            </a:r>
            <a:r>
              <a:rPr lang="en-US" altLang="en-US" sz="2600" dirty="0">
                <a:solidFill>
                  <a:srgbClr val="0A0A0A"/>
                </a:solidFill>
                <a:latin typeface="Helvetica Neue" panose="02000503000000020004" pitchFamily="2" charset="0"/>
                <a:ea typeface="Times New Roman" panose="02020603050405020304" pitchFamily="18" charset="0"/>
              </a:rPr>
              <a:t>. </a:t>
            </a:r>
            <a:endParaRPr lang="en-US" altLang="en-US" sz="2600" dirty="0">
              <a:solidFill>
                <a:srgbClr val="0A0A0A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020499-3575-E552-BE18-B1796F90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15636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8AC9EF-083A-0B83-F662-C0F6C004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z="1600" dirty="0"/>
              <a:t>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827A83-3ECD-9982-340A-EF785694BBAF}"/>
              </a:ext>
            </a:extLst>
          </p:cNvPr>
          <p:cNvSpPr txBox="1"/>
          <p:nvPr/>
        </p:nvSpPr>
        <p:spPr>
          <a:xfrm>
            <a:off x="744511" y="728870"/>
            <a:ext cx="1060928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b="1" dirty="0"/>
              <a:t>KONVENSI2 YANG MENJADI LANDASAN PENGAKUAN DAN PELAKSANAAN PUTUSAN ABRITRASE. </a:t>
            </a:r>
          </a:p>
          <a:p>
            <a:endParaRPr lang="en-ID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b="1" dirty="0" err="1"/>
              <a:t>Konvensi</a:t>
            </a:r>
            <a:r>
              <a:rPr lang="en-ID" b="1" dirty="0"/>
              <a:t> New York 1958 </a:t>
            </a:r>
            <a:r>
              <a:rPr lang="en-ID" b="1" dirty="0" err="1"/>
              <a:t>tentang</a:t>
            </a:r>
            <a:r>
              <a:rPr lang="en-ID" b="1" dirty="0"/>
              <a:t> </a:t>
            </a:r>
            <a:r>
              <a:rPr lang="en-ID" b="1" dirty="0" err="1"/>
              <a:t>Pengakuan</a:t>
            </a:r>
            <a:r>
              <a:rPr lang="en-ID" b="1" dirty="0"/>
              <a:t> dan </a:t>
            </a:r>
            <a:r>
              <a:rPr lang="en-ID" b="1" dirty="0" err="1"/>
              <a:t>Pelaksanaan</a:t>
            </a:r>
            <a:r>
              <a:rPr lang="en-ID" b="1" dirty="0"/>
              <a:t> </a:t>
            </a:r>
            <a:r>
              <a:rPr lang="en-ID" b="1" dirty="0" err="1"/>
              <a:t>Putusan</a:t>
            </a:r>
            <a:r>
              <a:rPr lang="en-ID" b="1" dirty="0"/>
              <a:t> </a:t>
            </a:r>
            <a:r>
              <a:rPr lang="en-ID" b="1" dirty="0" err="1"/>
              <a:t>Arbritase</a:t>
            </a:r>
            <a:r>
              <a:rPr lang="en-ID" b="1" dirty="0"/>
              <a:t> Asing </a:t>
            </a:r>
            <a:r>
              <a:rPr lang="en-ID" dirty="0"/>
              <a:t>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putusan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kepastian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dan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, dan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multilateral paling </a:t>
            </a:r>
            <a:r>
              <a:rPr lang="en-ID" dirty="0" err="1"/>
              <a:t>sukses</a:t>
            </a:r>
            <a:r>
              <a:rPr lang="en-ID" dirty="0"/>
              <a:t> di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Pasal-</a:t>
            </a:r>
            <a:r>
              <a:rPr lang="en-ID" dirty="0" err="1"/>
              <a:t>pasal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ruang</a:t>
            </a:r>
            <a:r>
              <a:rPr lang="en-ID" dirty="0"/>
              <a:t> </a:t>
            </a:r>
            <a:r>
              <a:rPr lang="en-ID" dirty="0" err="1"/>
              <a:t>lingkup</a:t>
            </a:r>
            <a:r>
              <a:rPr lang="en-ID" dirty="0"/>
              <a:t>, </a:t>
            </a:r>
            <a:r>
              <a:rPr lang="en-ID" dirty="0" err="1"/>
              <a:t>persyaratan</a:t>
            </a:r>
            <a:r>
              <a:rPr lang="en-ID" dirty="0"/>
              <a:t> </a:t>
            </a:r>
            <a:r>
              <a:rPr lang="en-ID" dirty="0" err="1"/>
              <a:t>pengajuan</a:t>
            </a:r>
            <a:r>
              <a:rPr lang="en-ID" dirty="0"/>
              <a:t>,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penolakan</a:t>
            </a:r>
            <a:r>
              <a:rPr lang="en-ID" dirty="0"/>
              <a:t>,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lai</a:t>
            </a:r>
            <a:r>
              <a:rPr lang="en-US" dirty="0"/>
              <a:t>n. Point2 </a:t>
            </a:r>
            <a:r>
              <a:rPr lang="en-US" dirty="0" err="1"/>
              <a:t>pentingnya</a:t>
            </a:r>
            <a:r>
              <a:rPr lang="en-US" dirty="0"/>
              <a:t>: 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negeri dan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pada </a:t>
            </a:r>
            <a:r>
              <a:rPr lang="en-US" dirty="0" err="1"/>
              <a:t>kedudukan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mengakui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yang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putusannya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proses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ganda</a:t>
            </a:r>
            <a:r>
              <a:rPr lang="en-US" dirty="0"/>
              <a:t> (double enforcement process).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Konvensi</a:t>
            </a:r>
            <a:r>
              <a:rPr lang="en-US" dirty="0"/>
              <a:t> New York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penyederhanaan</a:t>
            </a: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oleh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dua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 (a)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salinannya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; dan (b)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salinannya</a:t>
            </a:r>
            <a:r>
              <a:rPr lang="en-US" dirty="0"/>
              <a:t> yang </a:t>
            </a:r>
            <a:r>
              <a:rPr lang="en-US" dirty="0" err="1"/>
              <a:t>sah</a:t>
            </a:r>
            <a:r>
              <a:rPr lang="en-US" dirty="0"/>
              <a:t> (Pasal IV)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Konvensi</a:t>
            </a:r>
            <a:r>
              <a:rPr lang="en-US" dirty="0"/>
              <a:t> New York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dan </a:t>
            </a:r>
            <a:r>
              <a:rPr lang="en-US" dirty="0" err="1"/>
              <a:t>komprehensif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pada </a:t>
            </a:r>
            <a:r>
              <a:rPr lang="en-US" dirty="0" err="1"/>
              <a:t>umumnya</a:t>
            </a:r>
            <a:r>
              <a:rPr lang="en-US" dirty="0"/>
              <a:t>. </a:t>
            </a:r>
            <a:r>
              <a:rPr lang="en-US" dirty="0" err="1"/>
              <a:t>Konvensi</a:t>
            </a:r>
            <a:r>
              <a:rPr lang="en-US" dirty="0"/>
              <a:t> New York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, juga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(recognition)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.</a:t>
            </a:r>
          </a:p>
          <a:p>
            <a:r>
              <a:rPr lang="en-US" dirty="0"/>
              <a:t>Indonesia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Konvensi</a:t>
            </a:r>
            <a:r>
              <a:rPr lang="en-US" dirty="0"/>
              <a:t> New York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aksesi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Keputusan </a:t>
            </a:r>
            <a:r>
              <a:rPr lang="en-US" dirty="0" err="1"/>
              <a:t>Presiden</a:t>
            </a:r>
            <a:r>
              <a:rPr lang="en-US" dirty="0"/>
              <a:t> No. 34 </a:t>
            </a:r>
            <a:r>
              <a:rPr lang="en-US" dirty="0" err="1"/>
              <a:t>Tahun</a:t>
            </a:r>
            <a:r>
              <a:rPr lang="en-US" dirty="0"/>
              <a:t> 1981, 5 </a:t>
            </a:r>
            <a:r>
              <a:rPr lang="en-US" dirty="0" err="1"/>
              <a:t>Agustus</a:t>
            </a:r>
            <a:r>
              <a:rPr lang="en-US" dirty="0"/>
              <a:t> 1981. </a:t>
            </a:r>
            <a:r>
              <a:rPr lang="en-US" dirty="0" err="1"/>
              <a:t>Aksesi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didaftar</a:t>
            </a:r>
            <a:r>
              <a:rPr lang="en-US" dirty="0"/>
              <a:t> di </a:t>
            </a:r>
            <a:r>
              <a:rPr lang="en-US" dirty="0" err="1"/>
              <a:t>Sekretaris</a:t>
            </a:r>
            <a:r>
              <a:rPr lang="en-US" dirty="0"/>
              <a:t> </a:t>
            </a:r>
            <a:r>
              <a:rPr lang="en-US" dirty="0" err="1"/>
              <a:t>Jenderal</a:t>
            </a:r>
            <a:r>
              <a:rPr lang="en-US" dirty="0"/>
              <a:t> PBB 7 Oktober 1981.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65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2721</Words>
  <Application>Microsoft Macintosh PowerPoint</Application>
  <PresentationFormat>Widescreen</PresentationFormat>
  <Paragraphs>126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Helvetica Neue</vt:lpstr>
      <vt:lpstr>Rockwell</vt:lpstr>
      <vt:lpstr>Times New Roman</vt:lpstr>
      <vt:lpstr>Office Theme</vt:lpstr>
      <vt:lpstr>PowerPoint Presentation</vt:lpstr>
      <vt:lpstr>PENYELESAIAN SENGKETA DALAM PERDAGANGAN INTERNASIONAL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Indah Brown</cp:lastModifiedBy>
  <cp:revision>35</cp:revision>
  <cp:lastPrinted>2024-09-24T15:06:24Z</cp:lastPrinted>
  <dcterms:created xsi:type="dcterms:W3CDTF">2024-08-27T07:05:17Z</dcterms:created>
  <dcterms:modified xsi:type="dcterms:W3CDTF">2026-01-17T02:42:43Z</dcterms:modified>
</cp:coreProperties>
</file>