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notesMasterIdLst>
    <p:notesMasterId r:id="rId25"/>
  </p:notesMasterIdLst>
  <p:sldIdLst>
    <p:sldId id="272" r:id="rId2"/>
    <p:sldId id="273" r:id="rId3"/>
    <p:sldId id="288" r:id="rId4"/>
    <p:sldId id="289" r:id="rId5"/>
    <p:sldId id="290" r:id="rId6"/>
    <p:sldId id="291" r:id="rId7"/>
    <p:sldId id="293" r:id="rId8"/>
    <p:sldId id="294" r:id="rId9"/>
    <p:sldId id="296" r:id="rId10"/>
    <p:sldId id="298" r:id="rId11"/>
    <p:sldId id="299" r:id="rId12"/>
    <p:sldId id="300" r:id="rId13"/>
    <p:sldId id="301" r:id="rId14"/>
    <p:sldId id="302" r:id="rId15"/>
    <p:sldId id="303" r:id="rId16"/>
    <p:sldId id="304" r:id="rId17"/>
    <p:sldId id="305" r:id="rId18"/>
    <p:sldId id="306" r:id="rId19"/>
    <p:sldId id="307" r:id="rId20"/>
    <p:sldId id="311" r:id="rId21"/>
    <p:sldId id="308" r:id="rId22"/>
    <p:sldId id="309" r:id="rId23"/>
    <p:sldId id="310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1348"/>
    <p:restoredTop sz="95921"/>
  </p:normalViewPr>
  <p:slideViewPr>
    <p:cSldViewPr snapToGrid="0" snapToObjects="1">
      <p:cViewPr varScale="1">
        <p:scale>
          <a:sx n="96" d="100"/>
          <a:sy n="96" d="100"/>
        </p:scale>
        <p:origin x="176" y="6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AEA750-EE85-0446-8B98-88DD5B1405B0}" type="datetimeFigureOut">
              <a:rPr lang="en-US" smtClean="0"/>
              <a:t>1/14/26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B969C4-2FBF-B94A-BA32-8B71423CFE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5397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7EDFE9-C44B-DF37-18D9-6BB482F3A7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882B7C-6C62-3FE1-2DCB-D207DE2798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97B60C-87D9-710F-C45F-7D8B2E036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81B6B-10CD-684C-974F-D5DBBBF38A12}" type="datetime1">
              <a:rPr lang="en-ID" smtClean="0"/>
              <a:t>14/01/26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C9D05B-6579-F267-D368-D44027D1C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856660-128F-7AE4-E4A4-C9666319D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7011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18C316-D271-D775-D347-039C89F2DB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77597A-E4FC-660E-1FC0-0F540588FC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B00766-232C-DECE-9FF2-E851D9AF30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06DE2-150B-6E42-A049-6E47E5D06865}" type="datetime1">
              <a:rPr lang="en-ID" smtClean="0"/>
              <a:t>14/01/26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223357-A155-9B09-77CA-51662C2B6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CEFE7A-4DB2-88BF-F89E-52AC02C78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300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92901D4-029F-91D2-5EB1-1C0F3493F5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EE5145-FB6B-B74B-E2ED-7D384EC6AA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0E5E41-0F56-E50D-0353-EE1B9E2140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44258-CE8D-6A40-8DE1-F3939CD57DDE}" type="datetime1">
              <a:rPr lang="en-ID" smtClean="0"/>
              <a:t>14/01/26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AB0D11-2FF6-0A2D-F7C3-9BEEA5B83C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624870-0AF6-2A53-0C05-4267293EDA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806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025F32-A8C5-28A1-84B3-7B978FBCFD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0625C8-12DD-D984-4F7F-1CF8EDBB3C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51B1AE-F935-A8D3-9C5F-1B7C9BDA1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D1CE6-1267-264D-BF7A-D29167D92D70}" type="datetime1">
              <a:rPr lang="en-ID" smtClean="0"/>
              <a:t>14/01/26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498513-0643-6E35-CF82-1AB97B59CC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FA3585-4BF5-7184-1E65-B3E0508D0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286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8A26B0-D411-D97A-5E00-06D95EE9E2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98D80B-DFAA-4198-F135-2E744BBB0B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07C7C-ABAE-083C-6FDE-0D6646F14B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24202-3B22-1D4F-8F8F-22723A86869C}" type="datetime1">
              <a:rPr lang="en-ID" smtClean="0"/>
              <a:t>14/01/26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F08352-F10F-3AE3-4160-3ADF7FB3A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6C6E86-0AD4-8D9B-3147-73743F4E0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010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80E102-9875-7D36-BD9B-7E89D136F9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C446CE-A910-3A39-F399-5CF4DFA914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7A03D7-FBE9-1105-B759-B70C47AA6F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7E1B49-4CE1-8C75-BC49-5879E0FC2F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C5FF9-1066-E245-B0D8-3AE1635721A3}" type="datetime1">
              <a:rPr lang="en-ID" smtClean="0"/>
              <a:t>14/01/26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4975F1-8AFF-0F61-2EE1-83D89BB7E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FA4BF4-A052-4716-3585-981D13A0AC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459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F492D2-B69D-FF4D-CC51-0F42C6305C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8A8574-5E24-C8E1-F312-C43EF7E4F8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B4C1DC-28AF-E853-422E-207D2A71BC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5BCA66-F93A-9637-BD24-B40FC436C6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0FD8BF7-3814-DC37-AEED-84B2A61F72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A0D5D4-08A4-91BC-C0ED-2225541612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03A4C-5494-4B47-A542-A1BD325A0DC0}" type="datetime1">
              <a:rPr lang="en-ID" smtClean="0"/>
              <a:t>14/01/26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3BF720-FBF8-AD60-84FD-6C889434B9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1F91C3F-C265-23AB-EBCD-89AF55940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84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F3380C-8D04-4E31-2439-9E3C79700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B4024C5-2CF5-DF5C-85B9-BC7D10C1E2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2ED73-C38B-8A40-910D-1D7D8520B891}" type="datetime1">
              <a:rPr lang="en-ID" smtClean="0"/>
              <a:t>14/01/26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8CC6FA-B3C6-1145-DF8C-BB48B1DEE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9E8865-F5B5-822D-7390-924327DA7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174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4D7D9D0-41EC-F886-3883-1B1CE4856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7340A-6E13-054F-88BA-EE0715652AB2}" type="datetime1">
              <a:rPr lang="en-ID" smtClean="0"/>
              <a:t>14/01/26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21E41FD-CAE0-84A8-7C72-C72099349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2CF45D-E06B-4437-1C01-A5F78DE4DB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789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FAA63-E3B5-43E8-FF54-A187661519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2AECD4-41D2-3F77-B877-A67E109683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34EB97-C998-2A68-71A8-4FDE40F00B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B79FC9-BFF0-243B-C637-538A7F63A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96542-36F3-BE47-AF1C-039E746F11C5}" type="datetime1">
              <a:rPr lang="en-ID" smtClean="0"/>
              <a:t>14/01/26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1D3648-89AD-76CD-54ED-668A470C32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E65ABC-87BC-F402-E28A-A310580084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114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58B300-E3B8-D67E-2C04-E3D85172F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D86FBAB-6D58-9C66-1724-F1CD99E87B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5C810D-B7AB-2487-9085-80C05DEB54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35F95D-DE20-1C42-6342-9A6A85C50D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B07DA-A446-0344-AFB1-C5515D7D8152}" type="datetime1">
              <a:rPr lang="en-ID" smtClean="0"/>
              <a:t>14/01/26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93F94E-3A3A-C18C-4BBB-15642C9E2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AE42DA-11AA-BE13-C2D8-D3560F0BD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117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3683B65-830C-99AD-5F2C-FC3F25A917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A67939-1150-10FB-265D-B3BCF08249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1A983B-278B-7EBD-A9C1-822836D77D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D7146E-5E93-D844-A353-D4A2CC0D89FA}" type="datetime1">
              <a:rPr lang="en-ID" smtClean="0"/>
              <a:t>14/01/26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207824-015F-67C4-CB2E-683898875D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6B46C4-1B1E-A2D3-9FC8-5F59737EAB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8209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09EF45A-E49D-7648-BC21-20F726E005B9}"/>
              </a:ext>
            </a:extLst>
          </p:cNvPr>
          <p:cNvSpPr/>
          <p:nvPr/>
        </p:nvSpPr>
        <p:spPr>
          <a:xfrm>
            <a:off x="6518116" y="469858"/>
            <a:ext cx="545054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+mj-lt"/>
              </a:rPr>
              <a:t>HUKUM PERDAGANGAN INTERNASIONAL </a:t>
            </a:r>
          </a:p>
          <a:p>
            <a:pPr algn="ctr"/>
            <a:r>
              <a:rPr lang="en-US" sz="2400" dirty="0">
                <a:latin typeface="+mj-lt"/>
              </a:rPr>
              <a:t>BAB </a:t>
            </a:r>
            <a:r>
              <a:rPr lang="en-ID" sz="2400" dirty="0">
                <a:latin typeface="+mj-lt"/>
              </a:rPr>
              <a:t>VIII</a:t>
            </a:r>
            <a:endParaRPr lang="en-US" sz="2400" dirty="0">
              <a:latin typeface="+mj-lt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844B59-4F90-FF47-8F91-63AFBE84C9A2}"/>
              </a:ext>
            </a:extLst>
          </p:cNvPr>
          <p:cNvSpPr txBox="1">
            <a:spLocks/>
          </p:cNvSpPr>
          <p:nvPr/>
        </p:nvSpPr>
        <p:spPr>
          <a:xfrm>
            <a:off x="5297751" y="1646964"/>
            <a:ext cx="7891272" cy="1069848"/>
          </a:xfrm>
          <a:prstGeom prst="rect">
            <a:avLst/>
          </a:prstGeom>
        </p:spPr>
        <p:txBody>
          <a:bodyPr/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/>
              <a:t>OLEH </a:t>
            </a:r>
          </a:p>
          <a:p>
            <a:pPr marL="0" indent="0" algn="ctr">
              <a:buNone/>
            </a:pPr>
            <a:r>
              <a:rPr lang="en-US" dirty="0"/>
              <a:t>Dr. Indah </a:t>
            </a:r>
            <a:r>
              <a:rPr lang="en-US" dirty="0" err="1"/>
              <a:t>Riyanti</a:t>
            </a:r>
            <a:r>
              <a:rPr lang="en-US" dirty="0"/>
              <a:t>, </a:t>
            </a:r>
            <a:r>
              <a:rPr lang="en-US" dirty="0" err="1"/>
              <a:t>S.Pd</a:t>
            </a:r>
            <a:r>
              <a:rPr lang="en-US" dirty="0"/>
              <a:t>., S.H., M.H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7749AE1-E403-6644-B091-6AB80ECBB4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82568" y="2436517"/>
            <a:ext cx="2121638" cy="2997235"/>
          </a:xfrm>
          <a:prstGeom prst="rect">
            <a:avLst/>
          </a:prstGeom>
        </p:spPr>
      </p:pic>
      <p:sp>
        <p:nvSpPr>
          <p:cNvPr id="8" name="Subtitle 2">
            <a:extLst>
              <a:ext uri="{FF2B5EF4-FFF2-40B4-BE49-F238E27FC236}">
                <a16:creationId xmlns:a16="http://schemas.microsoft.com/office/drawing/2014/main" id="{3B6115D9-D9A8-8947-8A04-330F2C9F4F7F}"/>
              </a:ext>
            </a:extLst>
          </p:cNvPr>
          <p:cNvSpPr txBox="1">
            <a:spLocks/>
          </p:cNvSpPr>
          <p:nvPr/>
        </p:nvSpPr>
        <p:spPr>
          <a:xfrm>
            <a:off x="5482200" y="5423940"/>
            <a:ext cx="7891272" cy="1069848"/>
          </a:xfrm>
          <a:prstGeom prst="rect">
            <a:avLst/>
          </a:prstGeom>
        </p:spPr>
        <p:txBody>
          <a:bodyPr/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/>
              <a:t>PROGRAM STUDI ILMU HUKUM </a:t>
            </a:r>
          </a:p>
          <a:p>
            <a:pPr marL="0" indent="0" algn="ctr">
              <a:buNone/>
            </a:pPr>
            <a:r>
              <a:rPr lang="en-US" dirty="0"/>
              <a:t>UNIVERSITAS JAYABAYA </a:t>
            </a:r>
          </a:p>
          <a:p>
            <a:pPr marL="0" indent="0" algn="ctr">
              <a:buNone/>
            </a:pPr>
            <a:r>
              <a:rPr lang="en-US" dirty="0"/>
              <a:t>2024</a:t>
            </a:r>
          </a:p>
          <a:p>
            <a:pPr marL="0" indent="0" algn="ctr">
              <a:buNone/>
            </a:pPr>
            <a:endParaRPr lang="en-US" dirty="0"/>
          </a:p>
          <a:p>
            <a:pPr algn="ctr"/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137F3E0-E61B-9848-9A2E-9B74DBB85C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0"/>
            <a:ext cx="5870930" cy="6875278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C5686F-F560-E566-07C8-1594233D65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8591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79B923D-C98A-898D-6E0D-FF4C79110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1600" dirty="0"/>
              <a:t>9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29A65CC-B44C-85D6-1277-829EDEC3FA0E}"/>
              </a:ext>
            </a:extLst>
          </p:cNvPr>
          <p:cNvSpPr txBox="1"/>
          <p:nvPr/>
        </p:nvSpPr>
        <p:spPr>
          <a:xfrm>
            <a:off x="745671" y="868812"/>
            <a:ext cx="10608129" cy="4527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>
              <a:lnSpc>
                <a:spcPct val="107000"/>
              </a:lnSpc>
            </a:pP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 marL="285750" lvl="0" indent="-285750">
              <a:lnSpc>
                <a:spcPct val="107000"/>
              </a:lnSpc>
              <a:buFont typeface="Wingdings" pitchFamily="2" charset="2"/>
              <a:buChar char="Ø"/>
            </a:pP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Peningkatan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Daya Saing. 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Kualitas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Standar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Banyak UMKM yang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berusaha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memenuhi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standar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internasional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untuk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meningkatkan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daya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saing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produk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mereka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di pasar global.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sering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kali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melibatkan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sertifikasi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peningkatan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kualitas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produk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 marL="285750" lvl="0" indent="-285750">
              <a:lnSpc>
                <a:spcPct val="107000"/>
              </a:lnSpc>
              <a:buFont typeface="Wingdings" pitchFamily="2" charset="2"/>
              <a:buChar char="Ø"/>
            </a:pPr>
            <a:endParaRPr lang="en-ID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lvl="0" indent="-285750">
              <a:lnSpc>
                <a:spcPct val="107000"/>
              </a:lnSpc>
              <a:buFont typeface="Wingdings" pitchFamily="2" charset="2"/>
              <a:buChar char="Ø"/>
            </a:pP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Pelatihan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Pemberdayaan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Program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pelatihan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bagi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UMKM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membantu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mereka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memahami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aspek-aspek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penting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perdagangan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internasional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seperti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pemasaran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manajemen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dan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kepatuhan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terhadap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regulasi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 marL="457200">
              <a:lnSpc>
                <a:spcPct val="107000"/>
              </a:lnSpc>
            </a:pPr>
            <a:endParaRPr lang="en-ID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lvl="0" indent="-285750">
              <a:lnSpc>
                <a:spcPct val="107000"/>
              </a:lnSpc>
              <a:buFont typeface="Wingdings" pitchFamily="2" charset="2"/>
              <a:buChar char="Ø"/>
            </a:pP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Akses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Pasar Global Platform E-Commerce: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Perkembangan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platform e-commerce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seperti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Tokopedia,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Bukalapak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dan Shopee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memberikan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UMKM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akses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lebih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luas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pasar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internasional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memudahkan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mereka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untuk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menjual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produk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mereka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konsumen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di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luar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negeri.</a:t>
            </a:r>
          </a:p>
          <a:p>
            <a:pPr marL="285750" lvl="0" indent="-285750">
              <a:lnSpc>
                <a:spcPct val="107000"/>
              </a:lnSpc>
              <a:buFont typeface="Wingdings" pitchFamily="2" charset="2"/>
              <a:buChar char="Ø"/>
            </a:pPr>
            <a:endParaRPr lang="en-ID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lvl="0" indent="-285750">
              <a:lnSpc>
                <a:spcPct val="107000"/>
              </a:lnSpc>
              <a:buFont typeface="Wingdings" pitchFamily="2" charset="2"/>
              <a:buChar char="Ø"/>
            </a:pP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Pameran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Promosi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Partisipasi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pameran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internasional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dan program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promosi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membantu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UMKM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untuk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memperkenalkan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produk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mereka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kepada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pembeli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global.</a:t>
            </a:r>
          </a:p>
        </p:txBody>
      </p:sp>
    </p:spTree>
    <p:extLst>
      <p:ext uri="{BB962C8B-B14F-4D97-AF65-F5344CB8AC3E}">
        <p14:creationId xmlns:p14="http://schemas.microsoft.com/office/powerpoint/2010/main" val="28328545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462B63E-7850-4656-E3DA-0F6BA5897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1600" dirty="0"/>
              <a:t>10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3FCF946-E358-68BA-25BD-EF4D10109230}"/>
              </a:ext>
            </a:extLst>
          </p:cNvPr>
          <p:cNvSpPr txBox="1"/>
          <p:nvPr/>
        </p:nvSpPr>
        <p:spPr>
          <a:xfrm>
            <a:off x="849087" y="868812"/>
            <a:ext cx="10323178" cy="4527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lnSpc>
                <a:spcPct val="107000"/>
              </a:lnSpc>
              <a:buFont typeface="Wingdings" pitchFamily="2" charset="2"/>
              <a:buChar char="Ø"/>
            </a:pP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Peran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Diplomasi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Ekonomi</a:t>
            </a:r>
            <a:r>
              <a:rPr lang="en-ID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 Forum Internasional: UMKM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dapat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berkontribusi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forum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internasional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membahas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isu-isu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perdagangan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memberikan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perspektif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mengenai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tantangan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peluang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mereka</a:t>
            </a:r>
            <a:r>
              <a:rPr lang="en-ID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hadapi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Kerjasama Internasional: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Melalui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kerjasama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dengan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negara lain, UMKM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dapat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memperoleh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akses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teknologi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pasar, dan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jaringan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bisnis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lebih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luas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 marL="457200">
              <a:lnSpc>
                <a:spcPct val="107000"/>
              </a:lnSpc>
            </a:pPr>
            <a:endParaRPr lang="en-ID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lvl="0" indent="-285750">
              <a:lnSpc>
                <a:spcPct val="107000"/>
              </a:lnSpc>
              <a:buFont typeface="Wingdings" pitchFamily="2" charset="2"/>
              <a:buChar char="Ø"/>
            </a:pP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Dampak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Sosial dan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Lingkungan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Pemberdayaan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Komunitas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UMKM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sering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kali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beroperasi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di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tingkat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lokal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berkontribusi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pada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pemberdayaan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ekonomi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masyarakat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meningkatkan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kesejahteraan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sosial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</a:p>
          <a:p>
            <a:pPr marL="285750" lvl="0" indent="-285750">
              <a:lnSpc>
                <a:spcPct val="107000"/>
              </a:lnSpc>
              <a:buFont typeface="Wingdings" pitchFamily="2" charset="2"/>
              <a:buChar char="Ø"/>
            </a:pPr>
            <a:endParaRPr lang="en-ID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lvl="0" indent="-285750">
              <a:lnSpc>
                <a:spcPct val="107000"/>
              </a:lnSpc>
              <a:buFont typeface="Wingdings" pitchFamily="2" charset="2"/>
              <a:buChar char="Ø"/>
            </a:pP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Inovasi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Kreativitas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Pengembangan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Produk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Baru: UMKM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sering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kali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berinovasi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menciptakan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produk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baru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menarik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bagi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pasar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internasional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termasuk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produk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ramah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lingkungan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berkelanjutan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 marL="285750" lvl="0" indent="-285750">
              <a:lnSpc>
                <a:spcPct val="107000"/>
              </a:lnSpc>
              <a:buFont typeface="Wingdings" pitchFamily="2" charset="2"/>
              <a:buChar char="Ø"/>
            </a:pPr>
            <a:endParaRPr lang="en-ID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lvl="0" indent="-285750">
              <a:lnSpc>
                <a:spcPct val="107000"/>
              </a:lnSpc>
              <a:buFont typeface="Wingdings" pitchFamily="2" charset="2"/>
              <a:buChar char="Ø"/>
            </a:pP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Adaptasi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terhadap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Permintaan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Pasar: UMKM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cenderung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lebih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fleksibel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menyesuaikan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produk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mereka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sesuai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dengan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tren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permintaan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pasar global.</a:t>
            </a:r>
          </a:p>
        </p:txBody>
      </p:sp>
    </p:spTree>
    <p:extLst>
      <p:ext uri="{BB962C8B-B14F-4D97-AF65-F5344CB8AC3E}">
        <p14:creationId xmlns:p14="http://schemas.microsoft.com/office/powerpoint/2010/main" val="19041322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0AD1C5C-5FC2-3EAB-78F6-A44099D8C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1600" dirty="0"/>
              <a:t>11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265ECB2-EEBC-300F-944E-3E3755F607F7}"/>
              </a:ext>
            </a:extLst>
          </p:cNvPr>
          <p:cNvSpPr txBox="1"/>
          <p:nvPr/>
        </p:nvSpPr>
        <p:spPr>
          <a:xfrm>
            <a:off x="391887" y="870857"/>
            <a:ext cx="10961914" cy="57791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r>
              <a:rPr lang="en-ID" sz="1800" b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5. </a:t>
            </a:r>
            <a:r>
              <a:rPr lang="en-ID" sz="1800" b="1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Inisiatif</a:t>
            </a:r>
            <a:r>
              <a:rPr lang="en-ID" sz="1800" b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Keberlanjutan</a:t>
            </a:r>
            <a:endParaRPr lang="en-ID" sz="1800" b="1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Indonesia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memiliki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peran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strategis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mengintegrasikan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prinsip-prinsip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keberlanjutan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perdagangan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internasional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Melalui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kebijakan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mendukung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produk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berkelanjutan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kerjasama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internasional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, Indonesia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berkontribusi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pada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perdagangan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lebih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bertanggung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jawab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berkomitmen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untuk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menerapkan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praktik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perdagangan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berkelanjutan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etis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termasuk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perlindungan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lingkungan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hak-hak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pekerja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. Hal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ini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semakin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penting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konteks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globalisasi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perhatian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terhadap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isu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keberlanjutan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. Peran Indonesia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inisiatif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berkelanjutan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pada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perdagangan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internasional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sangat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penting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meliputi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beberapa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aspek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 marL="285750" lvl="0" indent="-285750">
              <a:lnSpc>
                <a:spcPct val="107000"/>
              </a:lnSpc>
              <a:buFont typeface="Wingdings" pitchFamily="2" charset="2"/>
              <a:buChar char="Ø"/>
            </a:pP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Komitmen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terhadap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Sustainable Development Goals (SDGs). Indonesia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berkomitmen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untuk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mencapai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SDGs, yang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mencakup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tujuan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untuk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mengurangi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kemiskinan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meningkatkan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kualitas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pendidikan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, dan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melestarikan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lingkungan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Ini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tercermin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kebijakan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perdagangan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mendukung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produk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praktik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berkelanjutan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07000"/>
              </a:lnSpc>
              <a:buFont typeface="Wingdings" pitchFamily="2" charset="2"/>
              <a:buChar char="Ø"/>
            </a:pPr>
            <a:endParaRPr lang="en-ID" sz="18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lvl="0" indent="-285750">
              <a:lnSpc>
                <a:spcPct val="107000"/>
              </a:lnSpc>
              <a:spcAft>
                <a:spcPts val="800"/>
              </a:spcAft>
              <a:buFont typeface="Wingdings" pitchFamily="2" charset="2"/>
              <a:buChar char="Ø"/>
            </a:pP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Ekspor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Produk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Berkelanjutan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en-ID" sz="18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Indonesia </a:t>
            </a:r>
            <a:r>
              <a:rPr lang="en-ID" sz="18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memproduksi</a:t>
            </a:r>
            <a:r>
              <a:rPr lang="en-ID" sz="18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berbagai</a:t>
            </a:r>
            <a:r>
              <a:rPr lang="en-ID" sz="18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komoditas</a:t>
            </a:r>
            <a:r>
              <a:rPr lang="en-ID" sz="18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berkelanjutan</a:t>
            </a:r>
            <a:r>
              <a:rPr lang="en-ID" sz="18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ID" sz="18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seperti</a:t>
            </a:r>
            <a:r>
              <a:rPr lang="en-ID" sz="18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kelapa</a:t>
            </a:r>
            <a:r>
              <a:rPr lang="en-ID" sz="18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sawit</a:t>
            </a:r>
            <a:r>
              <a:rPr lang="en-ID" sz="18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bersertifikat</a:t>
            </a:r>
            <a:r>
              <a:rPr lang="en-ID" sz="18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, kopi </a:t>
            </a:r>
            <a:r>
              <a:rPr lang="en-ID" sz="18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organik</a:t>
            </a:r>
            <a:r>
              <a:rPr lang="en-ID" sz="18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, dan </a:t>
            </a:r>
            <a:r>
              <a:rPr lang="en-ID" sz="18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produk</a:t>
            </a:r>
            <a:r>
              <a:rPr lang="en-ID" sz="18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perikanan</a:t>
            </a:r>
            <a:r>
              <a:rPr lang="en-ID" sz="18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dikelola</a:t>
            </a:r>
            <a:r>
              <a:rPr lang="en-ID" sz="18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secara</a:t>
            </a:r>
            <a:r>
              <a:rPr lang="en-ID" sz="18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berkelanjutan</a:t>
            </a:r>
            <a:r>
              <a:rPr lang="en-ID" sz="18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Sertifikasi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penting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untuk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memenuhi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permintaan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pasar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internasional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semakin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mengutamakan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keberlanjutan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buFont typeface="Wingdings" pitchFamily="2" charset="2"/>
              <a:buChar char="Ø"/>
            </a:pPr>
            <a:endParaRPr lang="en-ID" sz="18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ID" dirty="0"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81949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9FFD29A-CDDF-C65A-029E-C12FAD39A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1600" dirty="0"/>
              <a:t>12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EB00C48-3D1B-43F9-F9DB-539392CD9D55}"/>
              </a:ext>
            </a:extLst>
          </p:cNvPr>
          <p:cNvSpPr txBox="1"/>
          <p:nvPr/>
        </p:nvSpPr>
        <p:spPr>
          <a:xfrm>
            <a:off x="435429" y="868812"/>
            <a:ext cx="11321142" cy="4524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lnSpc>
                <a:spcPct val="107000"/>
              </a:lnSpc>
              <a:buFont typeface="Wingdings" pitchFamily="2" charset="2"/>
              <a:buChar char="Ø"/>
            </a:pP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Perlindungan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Lingkungan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.  Indonesia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terlibat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berbagai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perjanjian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internasional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untuk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melindungi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keanekaragaman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hayati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mengurangi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deforestasi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. Upaya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ini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penting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untuk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menjaga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sumber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daya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alam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meningkatkan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daya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saing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produk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Indonesia di pasar global.</a:t>
            </a:r>
          </a:p>
          <a:p>
            <a:pPr marL="742950" indent="-285750">
              <a:lnSpc>
                <a:spcPct val="107000"/>
              </a:lnSpc>
              <a:buFont typeface="Wingdings" pitchFamily="2" charset="2"/>
              <a:buChar char="Ø"/>
            </a:pPr>
            <a:endParaRPr lang="en-ID" sz="18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lvl="0" indent="-285750">
              <a:lnSpc>
                <a:spcPct val="107000"/>
              </a:lnSpc>
              <a:buFont typeface="Wingdings" pitchFamily="2" charset="2"/>
              <a:buChar char="Ø"/>
            </a:pP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Inisiatif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Perdagangan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Hijau. 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Melalui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inisiatif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perdagangan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hijau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, Indonesia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mendorong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penggunaan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energi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terbarukan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praktik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ramah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lingkungan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produksi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Ini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tidak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hanya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meningkatkan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reputasi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internasional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tetapi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juga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menarik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investasi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 marL="742950" indent="-285750">
              <a:lnSpc>
                <a:spcPct val="107000"/>
              </a:lnSpc>
              <a:buFont typeface="Wingdings" pitchFamily="2" charset="2"/>
              <a:buChar char="Ø"/>
            </a:pPr>
            <a:endParaRPr lang="en-ID" sz="18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lvl="0" indent="-285750">
              <a:lnSpc>
                <a:spcPct val="107000"/>
              </a:lnSpc>
              <a:buFont typeface="Wingdings" pitchFamily="2" charset="2"/>
              <a:buChar char="Ø"/>
            </a:pP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Kerjasama Internasional.  Indonesia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aktif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forum-forum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internasional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seperti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ASEAN dan G20,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untuk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mempromosikan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perdagangan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berkelanjutan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. Kerjasama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ini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membantu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berbagi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pengetahuan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praktik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terbaik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antar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negara.</a:t>
            </a:r>
          </a:p>
          <a:p>
            <a:pPr marL="742950" indent="-285750">
              <a:lnSpc>
                <a:spcPct val="107000"/>
              </a:lnSpc>
              <a:buFont typeface="Wingdings" pitchFamily="2" charset="2"/>
              <a:buChar char="Ø"/>
            </a:pPr>
            <a:endParaRPr lang="en-ID" sz="18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lvl="0" indent="-285750">
              <a:lnSpc>
                <a:spcPct val="107000"/>
              </a:lnSpc>
              <a:buFont typeface="Wingdings" pitchFamily="2" charset="2"/>
              <a:buChar char="Ø"/>
            </a:pP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Diversifikasi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Ekonomi.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Dengan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diversifikasi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ekonomi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menuju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sektor-sektor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lebih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berkelanjutan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seperti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pariwisata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ekologi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pertanian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berkelanjutan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, Indonesia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berupaya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mengurangi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ketergantungan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pada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sumber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daya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tidak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terbarukan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168662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79E2B33-E28B-5E64-ABDB-5A30CDC12A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1600" dirty="0"/>
              <a:t>13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DA7F527-6777-4DA0-4F35-DADD6062B7D9}"/>
              </a:ext>
            </a:extLst>
          </p:cNvPr>
          <p:cNvSpPr txBox="1"/>
          <p:nvPr/>
        </p:nvSpPr>
        <p:spPr>
          <a:xfrm>
            <a:off x="615042" y="808383"/>
            <a:ext cx="10967357" cy="5128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D" sz="1800" b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6. </a:t>
            </a:r>
            <a:r>
              <a:rPr lang="en-ID" sz="1800" b="1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Keterlibatan</a:t>
            </a:r>
            <a:r>
              <a:rPr lang="en-ID" sz="1800" b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ID" sz="1800" b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Diplomasi</a:t>
            </a:r>
            <a:r>
              <a:rPr lang="en-ID" sz="1800" b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Ekonomi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Indonesia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aktif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diplomasi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ekonomi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untuk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memperkuat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hubungan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perdagangan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dengan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negara lain.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Melalui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negosiasi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bilateral dan multilateral, Indonesia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berusaha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untuk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memperjuangkan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kepentingan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nasional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di pasar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internasional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meningkatkan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keterlibatan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diplomasi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ekonomi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pada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perdagangan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internasional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yg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sangat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signifikan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Beberapa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aspek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penting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dibawah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ini</a:t>
            </a:r>
            <a:r>
              <a:rPr lang="en-ID" kern="100" dirty="0">
                <a:ea typeface="Aptos" panose="020B0004020202020204" pitchFamily="34" charset="0"/>
                <a:cs typeface="Times New Roman" panose="02020603050405020304" pitchFamily="18" charset="0"/>
              </a:rPr>
              <a:t>: </a:t>
            </a:r>
            <a:endParaRPr lang="en-ID" sz="18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lvl="0" indent="-285750">
              <a:lnSpc>
                <a:spcPct val="107000"/>
              </a:lnSpc>
              <a:buFont typeface="Wingdings" pitchFamily="2" charset="2"/>
              <a:buChar char="Ø"/>
            </a:pP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Diplomasi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Perdagangan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. Indonesia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aktif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forum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internasional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seperti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ASEAN, G20, dan WTO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untuk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mempromosikan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kepentingan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ekonominya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Melalui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pertemuan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ini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, Indonesia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berusaha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untuk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mengurangi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hambatan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perdagangan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meningkatkan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akses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pasar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bagi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produk-produk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Indonesia.</a:t>
            </a:r>
          </a:p>
          <a:p>
            <a:pPr marL="457200">
              <a:lnSpc>
                <a:spcPct val="107000"/>
              </a:lnSpc>
            </a:pPr>
            <a:endParaRPr lang="en-ID" sz="18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lvl="0" indent="-285750">
              <a:lnSpc>
                <a:spcPct val="107000"/>
              </a:lnSpc>
              <a:buFont typeface="Wingdings" pitchFamily="2" charset="2"/>
              <a:buChar char="Ø"/>
            </a:pP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Perjanjian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Perdagangan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Bilateral dan Multilateral. Indonesia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menandatangani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berbagai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perjanjian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perdagangan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bertujuan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untuk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memperluas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pasar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ekspor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Contohnya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adalah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perjanjian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dengan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negara-negara di Asia dan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Eropa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memberikan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preferensi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tarif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untuk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produk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Indonesia.</a:t>
            </a:r>
          </a:p>
          <a:p>
            <a:pPr marL="285750" lvl="0" indent="-285750">
              <a:lnSpc>
                <a:spcPct val="107000"/>
              </a:lnSpc>
              <a:buFont typeface="Wingdings" pitchFamily="2" charset="2"/>
              <a:buChar char="Ø"/>
            </a:pPr>
            <a:endParaRPr lang="en-ID" kern="100" dirty="0"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lvl="0" indent="-285750">
              <a:lnSpc>
                <a:spcPct val="107000"/>
              </a:lnSpc>
              <a:buFont typeface="Wingdings" pitchFamily="2" charset="2"/>
              <a:buChar char="Ø"/>
            </a:pP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Hubungan Bilateral yang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Strategis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. Indonesia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membangun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hubungan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diplomatik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kuat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dengan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negara-negara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mitra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memfokuskan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pada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sektor-sektor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strategis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seperti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energi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pertanian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, dan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teknologi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260972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4EF14E1-B9D9-758D-B6DE-EB2396FC0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1600" dirty="0"/>
              <a:t>14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C24BD31-1E5E-D226-6D3A-6ED0B19624E7}"/>
              </a:ext>
            </a:extLst>
          </p:cNvPr>
          <p:cNvSpPr txBox="1"/>
          <p:nvPr/>
        </p:nvSpPr>
        <p:spPr>
          <a:xfrm>
            <a:off x="413657" y="1152939"/>
            <a:ext cx="11367526" cy="4527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lnSpc>
                <a:spcPct val="107000"/>
              </a:lnSpc>
              <a:buFont typeface="Wingdings" pitchFamily="2" charset="2"/>
              <a:buChar char="Ø"/>
            </a:pP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Promosi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Investasi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. 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Melalui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lembaga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seperti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Badan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Koordinasi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Penanaman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Modal (BKPM), Indonesia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mempromosikan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investasi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asing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Keterlibatan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diplomasi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ekonomi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tidak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hanya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terbatas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pada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ekspor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tetapi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juga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mencakup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pengundangan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investasi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untuk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pengembangan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infrastruktur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industri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 marL="457200">
              <a:lnSpc>
                <a:spcPct val="107000"/>
              </a:lnSpc>
            </a:pPr>
            <a:endParaRPr lang="en-ID" sz="18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lvl="0" indent="-285750">
              <a:lnSpc>
                <a:spcPct val="107000"/>
              </a:lnSpc>
              <a:buFont typeface="Wingdings" pitchFamily="2" charset="2"/>
              <a:buChar char="Ø"/>
            </a:pP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Peningkatan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Kapasitas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Kompetensi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.  Indonesia juga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fokus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pada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peningkatan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kapasitas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sumber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daya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manusia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industri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lokal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untuk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bersaing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di pasar global. Program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pelatihan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dukungan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bagi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pelaku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usaha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kecil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menengah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(UKM)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menjadi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prioritas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 marL="457200">
              <a:lnSpc>
                <a:spcPct val="107000"/>
              </a:lnSpc>
            </a:pPr>
            <a:endParaRPr lang="en-ID" sz="18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lvl="0" indent="-285750">
              <a:lnSpc>
                <a:spcPct val="107000"/>
              </a:lnSpc>
              <a:buFont typeface="Wingdings" pitchFamily="2" charset="2"/>
              <a:buChar char="Ø"/>
            </a:pP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Keterlibatan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Isu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Global.  Dalam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konteks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isu-isu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global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seperti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perubahan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iklim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keberlanjutan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, Indonesia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berusaha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untuk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menyelaraskan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kebijakan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perdagangan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dengan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komitmen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lingkungan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, yang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semakin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menjadi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perhatian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perdagangan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internasional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 marL="285750" lvl="0" indent="-285750">
              <a:lnSpc>
                <a:spcPct val="107000"/>
              </a:lnSpc>
              <a:buFont typeface="Wingdings" pitchFamily="2" charset="2"/>
              <a:buChar char="Ø"/>
            </a:pPr>
            <a:endParaRPr lang="en-ID" kern="100" dirty="0"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lvl="0" indent="-285750">
              <a:lnSpc>
                <a:spcPct val="107000"/>
              </a:lnSpc>
              <a:buFont typeface="Wingdings" pitchFamily="2" charset="2"/>
              <a:buChar char="Ø"/>
            </a:pP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Penggunaan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Teknologi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Digitalisasi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.  Indonesia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mengadopsi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teknologi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digital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untuk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meningkatkan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efisiensi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perdagangan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termasuk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platform e-commerce yang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memungkinkan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UMKM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untuk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menjangkau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pasar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internasional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 marL="457200">
              <a:lnSpc>
                <a:spcPct val="107000"/>
              </a:lnSpc>
            </a:pPr>
            <a:endParaRPr lang="en-ID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50457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D0B8C1E-A04A-98BB-80A6-351D70B7B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1600" dirty="0"/>
              <a:t>15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88FC601-D1CF-526F-7083-8BCE48EC1CB6}"/>
              </a:ext>
            </a:extLst>
          </p:cNvPr>
          <p:cNvSpPr txBox="1"/>
          <p:nvPr/>
        </p:nvSpPr>
        <p:spPr>
          <a:xfrm>
            <a:off x="566057" y="370114"/>
            <a:ext cx="10787743" cy="59266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/>
              <a:t> </a:t>
            </a:r>
            <a:r>
              <a:rPr lang="en-ID" sz="1800" b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8.  </a:t>
            </a:r>
            <a:r>
              <a:rPr lang="en-ID" sz="1800" b="1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Budaya</a:t>
            </a:r>
            <a:r>
              <a:rPr lang="en-ID" sz="1800" b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b="1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Pariwisata</a:t>
            </a:r>
            <a:endParaRPr lang="en-ID" sz="1800" b="1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Selain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perdagangan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barang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jasa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, Indonesia juga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mempromosikan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budayanya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melalui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sektor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pariwisata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Inisiatif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seperti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"Wonderful Indonesia"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bertujuan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untuk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menarik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wisatawan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menjadikan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sektor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pariwisata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sebagai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salah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satu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pilar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ekonomi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. 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Budaya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wisata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Indonesia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bukan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hanya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menjadi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bagian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dari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identitas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nasional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tetapi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juga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berkontribusi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secara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signifikan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terhadap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perekonomian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penguatan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posisi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Indonesia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perdagangan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internasional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Peran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budaya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wisata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Indonesia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pandangan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masyarakat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internasional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di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bidang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perdagangan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internasional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dapat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dilihat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dari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beberapa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perspektif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berikut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 lvl="0">
              <a:lnSpc>
                <a:spcPct val="107000"/>
              </a:lnSpc>
            </a:pP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1. Daya Tarik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Destinasi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Wisata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</a:p>
          <a:p>
            <a:pPr lvl="0">
              <a:lnSpc>
                <a:spcPct val="107000"/>
              </a:lnSpc>
            </a:pP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Indonesia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dikenal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sebagai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salah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satu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destinasi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wisata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terpopuler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di dunia,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seperti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Bali, Yogyakarta, dan Komodo.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Keindahan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alam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kekayaan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budaya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, dan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keragaman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etnis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menarik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banyak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wisatawan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dari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berbagai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negara, yang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berkontribusi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signifikan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terhadap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perekonomian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melalui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sektor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pariwisata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endParaRPr lang="en-ID" kern="100" dirty="0"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</a:pP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2.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Promosi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Budaya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</a:p>
          <a:p>
            <a:pPr lvl="0">
              <a:lnSpc>
                <a:spcPct val="107000"/>
              </a:lnSpc>
            </a:pP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Budaya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Indonesia yang kaya,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termasuk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seni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tradisional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kuliner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, dan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kerajinan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tangan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menjadi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alat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promosi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efektif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. Event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internasional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seperti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festival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seni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pameran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budaya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membantu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memperkenalkan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produk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budaya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Indonesia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ke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pasar global,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meningkatkan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ekspor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barang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jasa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budaya</a:t>
            </a:r>
            <a:r>
              <a:rPr lang="en-ID" kern="100" dirty="0"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en-ID" sz="18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11372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8D67120-8108-37B1-8A9F-28D50EFC0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1600" dirty="0"/>
              <a:t>16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0FA7A98-4151-D872-9D06-DC800C6A340B}"/>
              </a:ext>
            </a:extLst>
          </p:cNvPr>
          <p:cNvSpPr txBox="1"/>
          <p:nvPr/>
        </p:nvSpPr>
        <p:spPr>
          <a:xfrm>
            <a:off x="680357" y="720630"/>
            <a:ext cx="10831286" cy="51173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07000"/>
              </a:lnSpc>
            </a:pP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3. Citra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Positif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di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Kancah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Internasional. </a:t>
            </a:r>
          </a:p>
          <a:p>
            <a:pPr lvl="0">
              <a:lnSpc>
                <a:spcPct val="107000"/>
              </a:lnSpc>
            </a:pP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Melalui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diplomasi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budaya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partisipasi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acara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internasional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, Indonesia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dapat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membangun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citra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positif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. Negara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ini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dipandang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sebagai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tempat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yang kaya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akan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warisan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budaya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tradisi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, yang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dapat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menarik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minat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investor dan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mitra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dagang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</a:p>
          <a:p>
            <a:pPr marL="457200">
              <a:lnSpc>
                <a:spcPct val="107000"/>
              </a:lnSpc>
            </a:pP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 lvl="0">
              <a:lnSpc>
                <a:spcPct val="107000"/>
              </a:lnSpc>
            </a:pP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4.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Keterlibatan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Ekonomi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Kreatif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</a:p>
          <a:p>
            <a:pPr lvl="0">
              <a:lnSpc>
                <a:spcPct val="107000"/>
              </a:lnSpc>
            </a:pP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Indonesia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berusaha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mengembangkan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sektor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ekonomi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kreatif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, yang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mencakup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seni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desain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, dan media.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Ini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tidak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hanya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memberikan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lapangan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pekerjaan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tetapi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juga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meningkatkan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daya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saing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Indonesia di pasar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internasional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 marL="457200">
              <a:lnSpc>
                <a:spcPct val="107000"/>
              </a:lnSpc>
            </a:pP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 lvl="0">
              <a:lnSpc>
                <a:spcPct val="107000"/>
              </a:lnSpc>
            </a:pP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5. Kerjasama Internasional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Pariwisata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</a:p>
          <a:p>
            <a:pPr lvl="0">
              <a:lnSpc>
                <a:spcPct val="107000"/>
              </a:lnSpc>
            </a:pP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Kerjasama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dengan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negara lain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pengembangan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promosi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pariwisata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seperti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program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pertukaran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budaya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paket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wisata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memperkuat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hubungan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bilateral dan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membuka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peluang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perdagangan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baru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en-ID" kern="100" dirty="0"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</a:pP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 lvl="0">
              <a:lnSpc>
                <a:spcPct val="107000"/>
              </a:lnSpc>
            </a:pP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6. Sustainable Tourism. </a:t>
            </a:r>
          </a:p>
          <a:p>
            <a:pPr lvl="0">
              <a:lnSpc>
                <a:spcPct val="107000"/>
              </a:lnSpc>
            </a:pP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Pendekatan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pariwisata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berkelanjutan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mengedepankan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pelestarian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lingkungan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budaya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lokal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menarik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perhatian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global.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Wisatawan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semakin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mencari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pengalaman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autentik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bertanggung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jawab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sehingga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memberikan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kesempatan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bagi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Indonesia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untuk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menonjolkan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nilai-nilai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ini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12212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F1D2A24-22A5-A3E5-342A-E4BD4BB26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1600" dirty="0"/>
              <a:t>17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753375E-E631-2135-397A-16567E691C00}"/>
              </a:ext>
            </a:extLst>
          </p:cNvPr>
          <p:cNvSpPr txBox="1"/>
          <p:nvPr/>
        </p:nvSpPr>
        <p:spPr>
          <a:xfrm>
            <a:off x="669471" y="2054264"/>
            <a:ext cx="10853057" cy="27494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07000"/>
              </a:lnSpc>
            </a:pP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7.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Inovasi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Teknologi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 lvl="0">
              <a:lnSpc>
                <a:spcPct val="107000"/>
              </a:lnSpc>
            </a:pP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Penggunaan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teknologi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digital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pemasaran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pengelolaan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destinasi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wisata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membantu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Indonesia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menjangkau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audiens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lebih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luas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. Platform media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sosial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, website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pariwisata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, dan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aplikasi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mobile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berperan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penting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promosi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destinasi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 marL="457200">
              <a:lnSpc>
                <a:spcPct val="107000"/>
              </a:lnSpc>
            </a:pP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 lvl="0">
              <a:lnSpc>
                <a:spcPct val="107000"/>
              </a:lnSpc>
            </a:pP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8.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Peningkatan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Kualitas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Layanan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 lvl="0">
              <a:lnSpc>
                <a:spcPct val="107000"/>
              </a:lnSpc>
            </a:pP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Dengan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meningkatnya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jumlah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wisatawan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, Indonesia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berfokus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pada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peningkatan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kualitas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layanan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di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sektor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pariwisata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Pelatihan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bagi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tenaga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kerja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pengembangan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infrastruktur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mendukung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pengalaman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wisata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lebih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baik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650807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AA1E1D-28DE-23B7-F67D-8F306BA50C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27571"/>
          </a:xfrm>
        </p:spPr>
        <p:txBody>
          <a:bodyPr>
            <a:normAutofit fontScale="90000"/>
          </a:bodyPr>
          <a:lstStyle/>
          <a:p>
            <a:r>
              <a:rPr lang="en-GB" sz="2400" kern="1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Dalam </a:t>
            </a:r>
            <a:r>
              <a:rPr lang="en-GB" sz="2400" kern="100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menghadapi</a:t>
            </a:r>
            <a:r>
              <a:rPr lang="en-GB" sz="2400" kern="1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kern="100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globalisasi</a:t>
            </a:r>
            <a:r>
              <a:rPr lang="en-GB" sz="2400" kern="1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kern="100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GB" sz="2400" kern="1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kern="100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perdagangan</a:t>
            </a:r>
            <a:r>
              <a:rPr lang="en-GB" sz="2400" kern="1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kern="100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GB" sz="2400" kern="1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, Indonesia dan </a:t>
            </a:r>
            <a:r>
              <a:rPr lang="en-GB" sz="2400" kern="100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GB" sz="2400" kern="1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kern="100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GB" sz="2400" kern="1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kern="100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memiliki</a:t>
            </a:r>
            <a:r>
              <a:rPr lang="en-GB" sz="2400" kern="1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kern="100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beberapa</a:t>
            </a:r>
            <a:r>
              <a:rPr lang="en-GB" sz="2400" kern="1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kern="100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kerangka</a:t>
            </a:r>
            <a:r>
              <a:rPr lang="en-GB" sz="2400" kern="1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kern="100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GB" sz="2400" kern="1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2400" kern="100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regulasi</a:t>
            </a:r>
            <a:r>
              <a:rPr lang="en-GB" sz="2400" kern="1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kern="100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penting</a:t>
            </a:r>
            <a:r>
              <a:rPr lang="en-GB" sz="2400" kern="1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br>
              <a:rPr lang="en-GB" sz="2400" kern="1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400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909E95-5939-094B-CE45-D53B484D66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98713"/>
            <a:ext cx="10515600" cy="4878250"/>
          </a:xfrm>
        </p:spPr>
        <p:txBody>
          <a:bodyPr>
            <a:normAutofit lnSpcReduction="10000"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Font typeface="Wingdings" pitchFamily="2" charset="2"/>
              <a:buChar char="Ø"/>
            </a:pP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Hukum Nasional Indonesia</a:t>
            </a:r>
            <a:endParaRPr lang="en-ID" sz="20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15000"/>
              </a:lnSpc>
              <a:spcAft>
                <a:spcPts val="800"/>
              </a:spcAft>
              <a:buAutoNum type="arabicPeriod"/>
            </a:pP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UU No. 7/2014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tentang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Perdagangan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Mengatur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prinsip-prinsip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dasar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perdagangan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perlindungan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konsumen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dan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kepentingan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pelaku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usaha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lnSpc>
                <a:spcPct val="115000"/>
              </a:lnSpc>
              <a:spcAft>
                <a:spcPts val="800"/>
              </a:spcAft>
              <a:buAutoNum type="arabicPeriod"/>
            </a:pPr>
            <a:r>
              <a:rPr lang="en-ID" sz="1900" dirty="0" err="1"/>
              <a:t>Undang-Undang</a:t>
            </a:r>
            <a:r>
              <a:rPr lang="en-ID" sz="1900" dirty="0"/>
              <a:t> No. 17 </a:t>
            </a:r>
            <a:r>
              <a:rPr lang="en-ID" sz="1900" dirty="0" err="1"/>
              <a:t>Tahun</a:t>
            </a:r>
            <a:r>
              <a:rPr lang="en-ID" sz="1900" dirty="0"/>
              <a:t> 2006 </a:t>
            </a:r>
            <a:r>
              <a:rPr lang="en-ID" sz="1900" dirty="0" err="1"/>
              <a:t>tentang</a:t>
            </a:r>
            <a:r>
              <a:rPr lang="en-ID" sz="1900" dirty="0"/>
              <a:t> </a:t>
            </a:r>
            <a:r>
              <a:rPr lang="en-ID" sz="1900" dirty="0" err="1"/>
              <a:t>Kepabeanan</a:t>
            </a:r>
            <a:r>
              <a:rPr lang="en-ID" sz="1900" dirty="0"/>
              <a:t>: </a:t>
            </a:r>
            <a:r>
              <a:rPr lang="en-ID" sz="1900" dirty="0" err="1"/>
              <a:t>Undang-undang</a:t>
            </a:r>
            <a:r>
              <a:rPr lang="en-ID" sz="1900" dirty="0"/>
              <a:t> </a:t>
            </a:r>
            <a:r>
              <a:rPr lang="en-ID" sz="1900" dirty="0" err="1"/>
              <a:t>ini</a:t>
            </a:r>
            <a:r>
              <a:rPr lang="en-ID" sz="1900" dirty="0"/>
              <a:t> </a:t>
            </a:r>
            <a:r>
              <a:rPr lang="en-ID" sz="1900" dirty="0" err="1"/>
              <a:t>mengatur</a:t>
            </a:r>
            <a:r>
              <a:rPr lang="en-ID" sz="1900" dirty="0"/>
              <a:t> </a:t>
            </a:r>
            <a:r>
              <a:rPr lang="en-ID" sz="1900" dirty="0" err="1"/>
              <a:t>tentang</a:t>
            </a:r>
            <a:r>
              <a:rPr lang="en-ID" sz="1900" dirty="0"/>
              <a:t> </a:t>
            </a:r>
            <a:r>
              <a:rPr lang="en-ID" sz="1900" dirty="0" err="1"/>
              <a:t>ketentuan</a:t>
            </a:r>
            <a:r>
              <a:rPr lang="en-ID" sz="1900" dirty="0"/>
              <a:t> </a:t>
            </a:r>
            <a:r>
              <a:rPr lang="en-ID" sz="1900" dirty="0" err="1"/>
              <a:t>umum</a:t>
            </a:r>
            <a:r>
              <a:rPr lang="en-ID" sz="1900" dirty="0"/>
              <a:t> dan tata </a:t>
            </a:r>
            <a:r>
              <a:rPr lang="en-ID" sz="1900" dirty="0" err="1"/>
              <a:t>cara</a:t>
            </a:r>
            <a:r>
              <a:rPr lang="en-ID" sz="1900" dirty="0"/>
              <a:t> </a:t>
            </a:r>
            <a:r>
              <a:rPr lang="en-ID" sz="1900" dirty="0" err="1"/>
              <a:t>kepabeanan</a:t>
            </a:r>
            <a:r>
              <a:rPr lang="en-ID" sz="1900" dirty="0"/>
              <a:t> di Indonesia, </a:t>
            </a:r>
            <a:r>
              <a:rPr lang="en-ID" sz="1900" dirty="0" err="1"/>
              <a:t>termasuk</a:t>
            </a:r>
            <a:r>
              <a:rPr lang="en-ID" sz="1900" dirty="0"/>
              <a:t> </a:t>
            </a:r>
            <a:r>
              <a:rPr lang="en-ID" sz="1900" dirty="0" err="1"/>
              <a:t>bea</a:t>
            </a:r>
            <a:r>
              <a:rPr lang="en-ID" sz="1900" dirty="0"/>
              <a:t> </a:t>
            </a:r>
            <a:r>
              <a:rPr lang="en-ID" sz="1900" dirty="0" err="1"/>
              <a:t>masuk</a:t>
            </a:r>
            <a:r>
              <a:rPr lang="en-ID" sz="1900" dirty="0"/>
              <a:t>, </a:t>
            </a:r>
            <a:r>
              <a:rPr lang="en-ID" sz="1900" dirty="0" err="1"/>
              <a:t>pengawasan</a:t>
            </a:r>
            <a:r>
              <a:rPr lang="en-ID" sz="1900" dirty="0"/>
              <a:t> </a:t>
            </a:r>
            <a:r>
              <a:rPr lang="en-ID" sz="1900" dirty="0" err="1"/>
              <a:t>terhadap</a:t>
            </a:r>
            <a:r>
              <a:rPr lang="en-ID" sz="1900" dirty="0"/>
              <a:t> </a:t>
            </a:r>
            <a:r>
              <a:rPr lang="en-ID" sz="1900" dirty="0" err="1"/>
              <a:t>barang</a:t>
            </a:r>
            <a:r>
              <a:rPr lang="en-ID" sz="1900" dirty="0"/>
              <a:t> </a:t>
            </a:r>
            <a:r>
              <a:rPr lang="en-ID" sz="1900" dirty="0" err="1"/>
              <a:t>impor</a:t>
            </a:r>
            <a:r>
              <a:rPr lang="en-ID" sz="1900" dirty="0"/>
              <a:t> dan </a:t>
            </a:r>
            <a:r>
              <a:rPr lang="en-ID" sz="1900" dirty="0" err="1"/>
              <a:t>ekspor</a:t>
            </a:r>
            <a:r>
              <a:rPr lang="en-ID" sz="1900" dirty="0"/>
              <a:t>, </a:t>
            </a:r>
            <a:r>
              <a:rPr lang="en-ID" sz="1900" dirty="0" err="1"/>
              <a:t>serta</a:t>
            </a:r>
            <a:r>
              <a:rPr lang="en-ID" sz="1900" dirty="0"/>
              <a:t> </a:t>
            </a:r>
            <a:r>
              <a:rPr lang="en-ID" sz="1900" dirty="0" err="1"/>
              <a:t>sanksi-sanksi</a:t>
            </a:r>
            <a:r>
              <a:rPr lang="en-ID" sz="1900" dirty="0"/>
              <a:t> </a:t>
            </a:r>
            <a:r>
              <a:rPr lang="en-ID" sz="1900" dirty="0" err="1"/>
              <a:t>bagi</a:t>
            </a:r>
            <a:r>
              <a:rPr lang="en-ID" sz="1900" dirty="0"/>
              <a:t> </a:t>
            </a:r>
            <a:r>
              <a:rPr lang="en-ID" sz="1900" dirty="0" err="1"/>
              <a:t>pelanggaran</a:t>
            </a:r>
            <a:r>
              <a:rPr lang="en-ID" sz="1900" dirty="0"/>
              <a:t> </a:t>
            </a:r>
            <a:r>
              <a:rPr lang="en-ID" sz="1900" dirty="0" err="1"/>
              <a:t>kepabeanan</a:t>
            </a:r>
            <a:r>
              <a:rPr lang="en-ID" sz="1900" dirty="0"/>
              <a:t>.</a:t>
            </a:r>
          </a:p>
          <a:p>
            <a:pPr marL="457200" indent="-457200">
              <a:lnSpc>
                <a:spcPct val="115000"/>
              </a:lnSpc>
              <a:spcAft>
                <a:spcPts val="800"/>
              </a:spcAft>
              <a:buAutoNum type="arabicPeriod"/>
            </a:pP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UU No. 11/2020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tentang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Cipta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Kerja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Bertujuan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meningkatkan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iklim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investasi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kemudahan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berusaha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termasuk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sektor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perdagangan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lnSpc>
                <a:spcPct val="115000"/>
              </a:lnSpc>
              <a:spcAft>
                <a:spcPts val="800"/>
              </a:spcAft>
              <a:buAutoNum type="arabicPeriod"/>
            </a:pPr>
            <a:r>
              <a:rPr lang="en-ID" sz="2100" dirty="0" err="1"/>
              <a:t>Peraturan</a:t>
            </a:r>
            <a:r>
              <a:rPr lang="en-ID" sz="2100" dirty="0"/>
              <a:t> </a:t>
            </a:r>
            <a:r>
              <a:rPr lang="en-ID" sz="2100" dirty="0" err="1"/>
              <a:t>Pemerintah</a:t>
            </a:r>
            <a:r>
              <a:rPr lang="en-ID" sz="2100" dirty="0"/>
              <a:t> No. 10 </a:t>
            </a:r>
            <a:r>
              <a:rPr lang="en-ID" sz="2100" dirty="0" err="1"/>
              <a:t>Tahun</a:t>
            </a:r>
            <a:r>
              <a:rPr lang="en-ID" sz="2100" dirty="0"/>
              <a:t> 2021 </a:t>
            </a:r>
            <a:r>
              <a:rPr lang="en-ID" sz="2100" dirty="0" err="1"/>
              <a:t>tentang</a:t>
            </a:r>
            <a:r>
              <a:rPr lang="en-ID" sz="2100" dirty="0"/>
              <a:t> </a:t>
            </a:r>
            <a:r>
              <a:rPr lang="en-ID" sz="2100" dirty="0" err="1"/>
              <a:t>Pelaksanaan</a:t>
            </a:r>
            <a:r>
              <a:rPr lang="en-ID" sz="2100" dirty="0"/>
              <a:t> </a:t>
            </a:r>
            <a:r>
              <a:rPr lang="en-ID" sz="2100" dirty="0" err="1"/>
              <a:t>Kegiatan</a:t>
            </a:r>
            <a:r>
              <a:rPr lang="en-ID" sz="2100" dirty="0"/>
              <a:t> </a:t>
            </a:r>
            <a:r>
              <a:rPr lang="en-ID" sz="2100" dirty="0" err="1"/>
              <a:t>Berusaha</a:t>
            </a:r>
            <a:r>
              <a:rPr lang="en-ID" sz="2100" dirty="0"/>
              <a:t> di Kawasan </a:t>
            </a:r>
            <a:r>
              <a:rPr lang="en-ID" sz="2100" dirty="0" err="1"/>
              <a:t>Perdagangan</a:t>
            </a:r>
            <a:r>
              <a:rPr lang="en-ID" sz="2100" dirty="0"/>
              <a:t> </a:t>
            </a:r>
            <a:r>
              <a:rPr lang="en-ID" sz="2100" dirty="0" err="1"/>
              <a:t>Bebas</a:t>
            </a:r>
            <a:r>
              <a:rPr lang="en-ID" sz="2100" dirty="0"/>
              <a:t> dan Pelabuhan </a:t>
            </a:r>
            <a:r>
              <a:rPr lang="en-ID" sz="2100" dirty="0" err="1"/>
              <a:t>Bebas</a:t>
            </a:r>
            <a:r>
              <a:rPr lang="en-ID" sz="2100" dirty="0"/>
              <a:t>: PP </a:t>
            </a:r>
            <a:r>
              <a:rPr lang="en-ID" sz="2100" dirty="0" err="1"/>
              <a:t>ini</a:t>
            </a:r>
            <a:r>
              <a:rPr lang="en-ID" sz="2100" dirty="0"/>
              <a:t> </a:t>
            </a:r>
            <a:r>
              <a:rPr lang="en-ID" sz="2100" dirty="0" err="1"/>
              <a:t>mengatur</a:t>
            </a:r>
            <a:r>
              <a:rPr lang="en-ID" sz="2100" dirty="0"/>
              <a:t> </a:t>
            </a:r>
            <a:r>
              <a:rPr lang="en-ID" sz="2100" dirty="0" err="1"/>
              <a:t>tentang</a:t>
            </a:r>
            <a:r>
              <a:rPr lang="en-ID" sz="2100" dirty="0"/>
              <a:t> </a:t>
            </a:r>
            <a:r>
              <a:rPr lang="en-ID" sz="2100" dirty="0" err="1"/>
              <a:t>pelaksanaan</a:t>
            </a:r>
            <a:r>
              <a:rPr lang="en-ID" sz="2100" dirty="0"/>
              <a:t> </a:t>
            </a:r>
            <a:r>
              <a:rPr lang="en-ID" sz="2100" dirty="0" err="1"/>
              <a:t>kegiatan</a:t>
            </a:r>
            <a:r>
              <a:rPr lang="en-ID" sz="2100" dirty="0"/>
              <a:t> </a:t>
            </a:r>
            <a:r>
              <a:rPr lang="en-ID" sz="2100" dirty="0" err="1"/>
              <a:t>berusaha</a:t>
            </a:r>
            <a:r>
              <a:rPr lang="en-ID" sz="2100" dirty="0"/>
              <a:t> di </a:t>
            </a:r>
            <a:r>
              <a:rPr lang="en-ID" sz="2100" dirty="0" err="1"/>
              <a:t>kawasan</a:t>
            </a:r>
            <a:r>
              <a:rPr lang="en-ID" sz="2100" dirty="0"/>
              <a:t> </a:t>
            </a:r>
            <a:r>
              <a:rPr lang="en-ID" sz="2100" dirty="0" err="1"/>
              <a:t>perdagangan</a:t>
            </a:r>
            <a:r>
              <a:rPr lang="en-ID" sz="2100" dirty="0"/>
              <a:t> </a:t>
            </a:r>
            <a:r>
              <a:rPr lang="en-ID" sz="2100" dirty="0" err="1"/>
              <a:t>bebas</a:t>
            </a:r>
            <a:r>
              <a:rPr lang="en-ID" sz="2100" dirty="0"/>
              <a:t> dan </a:t>
            </a:r>
            <a:r>
              <a:rPr lang="en-ID" sz="2100" dirty="0" err="1"/>
              <a:t>pelabuhan</a:t>
            </a:r>
            <a:r>
              <a:rPr lang="en-ID" sz="2100" dirty="0"/>
              <a:t> </a:t>
            </a:r>
            <a:r>
              <a:rPr lang="en-ID" sz="2100" dirty="0" err="1"/>
              <a:t>bebas</a:t>
            </a:r>
            <a:r>
              <a:rPr lang="en-ID" sz="2100" dirty="0"/>
              <a:t>. </a:t>
            </a:r>
            <a:endParaRPr lang="en-ID" sz="21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D216B2-F80C-EBA8-DCF2-E5413F13A8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1600" dirty="0"/>
              <a:t>18</a:t>
            </a:r>
          </a:p>
        </p:txBody>
      </p:sp>
    </p:spTree>
    <p:extLst>
      <p:ext uri="{BB962C8B-B14F-4D97-AF65-F5344CB8AC3E}">
        <p14:creationId xmlns:p14="http://schemas.microsoft.com/office/powerpoint/2010/main" val="7918086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8F5309-122C-D7EE-BFAE-539FB05668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ID" sz="2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PERAN INDONESIA DALAM MENGHADAPI GLOBALISASI PERDAGANGAN INTERNASIONAL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7F26D1-5392-9426-597A-75CA923B97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Peran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serta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Indonesia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perdagangan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internasional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sangat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penting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untuk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pertumbuhan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ekonomi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pengembangan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sosial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Dengan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memanfaatkan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sumber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daya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alam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memperkuat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posisi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perjanjian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perdagangan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, dan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berkomitmen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pada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keberlanjutan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, Indonesia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berupaya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untuk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menjadi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pemain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kunci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di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kancah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perdagangan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global.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Berbagai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aspek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mencerminkan</a:t>
            </a:r>
            <a:endParaRPr lang="en-ID" sz="18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ID" sz="1800" b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1. </a:t>
            </a:r>
            <a:r>
              <a:rPr lang="en-ID" sz="1800" b="1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Sebagai</a:t>
            </a:r>
            <a:r>
              <a:rPr lang="en-ID" sz="1800" b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salah </a:t>
            </a:r>
            <a:r>
              <a:rPr lang="en-ID" sz="1800" b="1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satu</a:t>
            </a:r>
            <a:r>
              <a:rPr lang="en-ID" sz="1800" b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Ekonomi </a:t>
            </a:r>
            <a:r>
              <a:rPr lang="en-ID" sz="1800" b="1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Besar</a:t>
            </a:r>
            <a:r>
              <a:rPr lang="en-ID" sz="1800" b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di Dunia. 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Sebagai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pasar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konsumen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terbesar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di Indonesia, Indonesia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memiliki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pengaruh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signifikan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perdagangan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internasional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Dengan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populasi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besar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kelas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menengah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berkembang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, dan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permintaan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beragam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, Indonesia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menawarkan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peluang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besar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bagi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perusahaan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internasional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untuk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memasuki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bersaing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di pasar.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Melalui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investasi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inovasi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, dan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kebijakan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mendukung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, Indonesia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berusaha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untuk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memaksimalkan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perannya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sebagai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pasar yang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menarik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di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kancah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global. 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Berikut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adalah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beberapa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aspek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utama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dari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peran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Indonesia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konteks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ini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en-ID" sz="18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ID" sz="19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5D289E-0917-D123-5878-0222CD2E60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1600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6990237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F0665B-90FB-7DCC-E5C4-76DC1516A5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01148"/>
            <a:ext cx="10515600" cy="52758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D" sz="2000" dirty="0"/>
              <a:t>5. </a:t>
            </a:r>
            <a:r>
              <a:rPr lang="en-ID" sz="2000" dirty="0" err="1"/>
              <a:t>Peraturan</a:t>
            </a:r>
            <a:r>
              <a:rPr lang="en-ID" sz="2000" dirty="0"/>
              <a:t> Menteri </a:t>
            </a:r>
            <a:r>
              <a:rPr lang="en-ID" sz="2000" dirty="0" err="1"/>
              <a:t>Keuangan</a:t>
            </a:r>
            <a:r>
              <a:rPr lang="en-ID" sz="2000" dirty="0"/>
              <a:t> No. 135/PMK.04/2022 </a:t>
            </a:r>
            <a:r>
              <a:rPr lang="en-ID" sz="2000" dirty="0" err="1"/>
              <a:t>tentang</a:t>
            </a:r>
            <a:r>
              <a:rPr lang="en-ID" sz="2000" dirty="0"/>
              <a:t> </a:t>
            </a:r>
            <a:r>
              <a:rPr lang="en-ID" sz="2000" dirty="0" err="1"/>
              <a:t>Penetapan</a:t>
            </a:r>
            <a:r>
              <a:rPr lang="en-ID" sz="2000" dirty="0"/>
              <a:t> Tarif Bea Masuk dan Tarif</a:t>
            </a:r>
          </a:p>
          <a:p>
            <a:pPr marL="0" indent="0">
              <a:buNone/>
            </a:pPr>
            <a:r>
              <a:rPr lang="en-ID" sz="2000" dirty="0"/>
              <a:t>     Bea Masuk Anti Dumping: PMK </a:t>
            </a:r>
            <a:r>
              <a:rPr lang="en-ID" sz="2000" dirty="0" err="1"/>
              <a:t>ini</a:t>
            </a:r>
            <a:r>
              <a:rPr lang="en-ID" sz="2000" dirty="0"/>
              <a:t> </a:t>
            </a:r>
            <a:r>
              <a:rPr lang="en-ID" sz="2000" dirty="0" err="1"/>
              <a:t>mengatur</a:t>
            </a:r>
            <a:r>
              <a:rPr lang="en-ID" sz="2000" dirty="0"/>
              <a:t> </a:t>
            </a:r>
            <a:r>
              <a:rPr lang="en-ID" sz="2000" dirty="0" err="1"/>
              <a:t>tentang</a:t>
            </a:r>
            <a:r>
              <a:rPr lang="en-ID" sz="2000" dirty="0"/>
              <a:t> </a:t>
            </a:r>
            <a:r>
              <a:rPr lang="en-ID" sz="2000" dirty="0" err="1"/>
              <a:t>penetapan</a:t>
            </a:r>
            <a:r>
              <a:rPr lang="en-ID" sz="2000" dirty="0"/>
              <a:t> </a:t>
            </a:r>
            <a:r>
              <a:rPr lang="en-ID" sz="2000" dirty="0" err="1"/>
              <a:t>tarif</a:t>
            </a:r>
            <a:r>
              <a:rPr lang="en-ID" sz="2000" dirty="0"/>
              <a:t> </a:t>
            </a:r>
            <a:r>
              <a:rPr lang="en-ID" sz="2000" dirty="0" err="1"/>
              <a:t>bea</a:t>
            </a:r>
            <a:r>
              <a:rPr lang="en-ID" sz="2000" dirty="0"/>
              <a:t> </a:t>
            </a:r>
            <a:r>
              <a:rPr lang="en-ID" sz="2000" dirty="0" err="1"/>
              <a:t>masuk</a:t>
            </a:r>
            <a:r>
              <a:rPr lang="en-ID" sz="2000" dirty="0"/>
              <a:t> dan </a:t>
            </a:r>
            <a:r>
              <a:rPr lang="en-ID" sz="2000" dirty="0" err="1"/>
              <a:t>tarif</a:t>
            </a:r>
            <a:r>
              <a:rPr lang="en-ID" sz="2000" dirty="0"/>
              <a:t> </a:t>
            </a:r>
            <a:r>
              <a:rPr lang="en-ID" sz="2000" dirty="0" err="1"/>
              <a:t>bea</a:t>
            </a:r>
            <a:endParaRPr lang="en-ID" sz="2000" dirty="0"/>
          </a:p>
          <a:p>
            <a:pPr marL="0" indent="0">
              <a:buNone/>
            </a:pPr>
            <a:r>
              <a:rPr lang="en-ID" sz="2000" dirty="0"/>
              <a:t>     </a:t>
            </a:r>
            <a:r>
              <a:rPr lang="en-ID" sz="2000" dirty="0" err="1"/>
              <a:t>masuk</a:t>
            </a:r>
            <a:r>
              <a:rPr lang="en-ID" sz="2000" dirty="0"/>
              <a:t> anti dumping </a:t>
            </a:r>
            <a:r>
              <a:rPr lang="en-ID" sz="2000" dirty="0" err="1"/>
              <a:t>untuk</a:t>
            </a:r>
            <a:r>
              <a:rPr lang="en-ID" sz="2000" dirty="0"/>
              <a:t> </a:t>
            </a:r>
            <a:r>
              <a:rPr lang="en-ID" sz="2000" dirty="0" err="1"/>
              <a:t>barang-barang</a:t>
            </a:r>
            <a:r>
              <a:rPr lang="en-ID" sz="2000" dirty="0"/>
              <a:t> </a:t>
            </a:r>
            <a:r>
              <a:rPr lang="en-ID" sz="2000" dirty="0" err="1"/>
              <a:t>impor</a:t>
            </a:r>
            <a:r>
              <a:rPr lang="en-ID" sz="2000" dirty="0"/>
              <a:t> </a:t>
            </a:r>
            <a:r>
              <a:rPr lang="en-ID" sz="2000" dirty="0" err="1"/>
              <a:t>tertentu</a:t>
            </a:r>
            <a:r>
              <a:rPr lang="en-ID" sz="2000" dirty="0"/>
              <a:t>.</a:t>
            </a:r>
          </a:p>
          <a:p>
            <a:pPr marL="0" indent="0">
              <a:buNone/>
            </a:pPr>
            <a:endParaRPr lang="en-ID" sz="2000" dirty="0"/>
          </a:p>
          <a:p>
            <a:pPr marL="0" indent="0">
              <a:buNone/>
            </a:pPr>
            <a:r>
              <a:rPr lang="en-ID" sz="2000" dirty="0"/>
              <a:t>6. </a:t>
            </a:r>
            <a:r>
              <a:rPr lang="en-ID" sz="2000" dirty="0" err="1"/>
              <a:t>Peraturan</a:t>
            </a:r>
            <a:r>
              <a:rPr lang="en-ID" sz="2000" dirty="0"/>
              <a:t> Menteri </a:t>
            </a:r>
            <a:r>
              <a:rPr lang="en-ID" sz="2000" dirty="0" err="1"/>
              <a:t>Keuangan</a:t>
            </a:r>
            <a:r>
              <a:rPr lang="en-ID" sz="2000" dirty="0"/>
              <a:t> No. 183/PMK.04/2022 </a:t>
            </a:r>
            <a:r>
              <a:rPr lang="en-ID" sz="2000" dirty="0" err="1"/>
              <a:t>tentang</a:t>
            </a:r>
            <a:r>
              <a:rPr lang="en-ID" sz="2000" dirty="0"/>
              <a:t> </a:t>
            </a:r>
            <a:r>
              <a:rPr lang="en-ID" sz="2000" dirty="0" err="1"/>
              <a:t>Penggunaan</a:t>
            </a:r>
            <a:r>
              <a:rPr lang="en-ID" sz="2000" dirty="0"/>
              <a:t> </a:t>
            </a:r>
            <a:r>
              <a:rPr lang="en-ID" sz="2000" dirty="0" err="1"/>
              <a:t>Sistem</a:t>
            </a:r>
            <a:r>
              <a:rPr lang="en-ID" sz="2000" dirty="0"/>
              <a:t> </a:t>
            </a:r>
            <a:r>
              <a:rPr lang="en-ID" sz="2000" dirty="0" err="1"/>
              <a:t>Informasi</a:t>
            </a:r>
            <a:r>
              <a:rPr lang="en-ID" sz="2000" dirty="0"/>
              <a:t> </a:t>
            </a:r>
            <a:r>
              <a:rPr lang="en-ID" sz="2000" dirty="0" err="1"/>
              <a:t>untuk</a:t>
            </a:r>
            <a:endParaRPr lang="en-ID" sz="2000" dirty="0"/>
          </a:p>
          <a:p>
            <a:pPr marL="0" indent="0">
              <a:buNone/>
            </a:pPr>
            <a:r>
              <a:rPr lang="en-ID" sz="2000" dirty="0"/>
              <a:t>    </a:t>
            </a:r>
            <a:r>
              <a:rPr lang="en-ID" sz="2000" dirty="0" err="1"/>
              <a:t>Kepabeanan</a:t>
            </a:r>
            <a:r>
              <a:rPr lang="en-ID" sz="2000" dirty="0"/>
              <a:t>: PMK </a:t>
            </a:r>
            <a:r>
              <a:rPr lang="en-ID" sz="2000" dirty="0" err="1"/>
              <a:t>ini</a:t>
            </a:r>
            <a:r>
              <a:rPr lang="en-ID" sz="2000" dirty="0"/>
              <a:t> </a:t>
            </a:r>
            <a:r>
              <a:rPr lang="en-ID" sz="2000" dirty="0" err="1"/>
              <a:t>mengatur</a:t>
            </a:r>
            <a:r>
              <a:rPr lang="en-ID" sz="2000" dirty="0"/>
              <a:t> </a:t>
            </a:r>
            <a:r>
              <a:rPr lang="en-ID" sz="2000" dirty="0" err="1"/>
              <a:t>tentang</a:t>
            </a:r>
            <a:r>
              <a:rPr lang="en-ID" sz="2000" dirty="0"/>
              <a:t> </a:t>
            </a:r>
            <a:r>
              <a:rPr lang="en-ID" sz="2000" dirty="0" err="1"/>
              <a:t>penggunaan</a:t>
            </a:r>
            <a:r>
              <a:rPr lang="en-ID" sz="2000" dirty="0"/>
              <a:t> </a:t>
            </a:r>
            <a:r>
              <a:rPr lang="en-ID" sz="2000" dirty="0" err="1"/>
              <a:t>sistem</a:t>
            </a:r>
            <a:r>
              <a:rPr lang="en-ID" sz="2000" dirty="0"/>
              <a:t> </a:t>
            </a:r>
            <a:r>
              <a:rPr lang="en-ID" sz="2000" dirty="0" err="1"/>
              <a:t>informasi</a:t>
            </a:r>
            <a:r>
              <a:rPr lang="en-ID" sz="2000" dirty="0"/>
              <a:t> </a:t>
            </a:r>
            <a:r>
              <a:rPr lang="en-ID" sz="2000" dirty="0" err="1"/>
              <a:t>untuk</a:t>
            </a:r>
            <a:r>
              <a:rPr lang="en-ID" sz="2000" dirty="0"/>
              <a:t> </a:t>
            </a:r>
            <a:r>
              <a:rPr lang="en-ID" sz="2000" dirty="0" err="1"/>
              <a:t>kepabeanan</a:t>
            </a:r>
            <a:r>
              <a:rPr lang="en-ID" sz="2000" dirty="0"/>
              <a:t>.</a:t>
            </a:r>
          </a:p>
          <a:p>
            <a:pPr marL="0" indent="0">
              <a:buNone/>
            </a:pPr>
            <a:endParaRPr lang="en-ID" sz="2000" dirty="0"/>
          </a:p>
          <a:p>
            <a:pPr marL="0" indent="0">
              <a:buNone/>
            </a:pPr>
            <a:r>
              <a:rPr lang="en-ID" sz="2000" dirty="0"/>
              <a:t>7. </a:t>
            </a:r>
            <a:r>
              <a:rPr lang="en-ID" sz="2000" dirty="0" err="1"/>
              <a:t>Peraturan</a:t>
            </a:r>
            <a:r>
              <a:rPr lang="en-ID" sz="2000" dirty="0"/>
              <a:t> </a:t>
            </a:r>
            <a:r>
              <a:rPr lang="en-ID" sz="2000" dirty="0" err="1"/>
              <a:t>Pemerintah</a:t>
            </a:r>
            <a:r>
              <a:rPr lang="en-ID" sz="2000" dirty="0"/>
              <a:t> No. 22 </a:t>
            </a:r>
            <a:r>
              <a:rPr lang="en-ID" sz="2000" dirty="0" err="1"/>
              <a:t>Tahun</a:t>
            </a:r>
            <a:r>
              <a:rPr lang="en-ID" sz="2000" dirty="0"/>
              <a:t> 2022 </a:t>
            </a:r>
            <a:r>
              <a:rPr lang="en-ID" sz="2000" dirty="0" err="1"/>
              <a:t>tentang</a:t>
            </a:r>
            <a:r>
              <a:rPr lang="en-ID" sz="2000" dirty="0"/>
              <a:t> Kawasan Ekonomi </a:t>
            </a:r>
            <a:r>
              <a:rPr lang="en-ID" sz="2000" dirty="0" err="1"/>
              <a:t>Khusus</a:t>
            </a:r>
            <a:r>
              <a:rPr lang="en-ID" sz="2000" dirty="0"/>
              <a:t> (KEK): PP </a:t>
            </a:r>
            <a:r>
              <a:rPr lang="en-ID" sz="2000" dirty="0" err="1"/>
              <a:t>ini</a:t>
            </a:r>
            <a:endParaRPr lang="en-ID" sz="2000" dirty="0"/>
          </a:p>
          <a:p>
            <a:pPr marL="0" indent="0">
              <a:buNone/>
            </a:pPr>
            <a:r>
              <a:rPr lang="en-ID" sz="2000" dirty="0"/>
              <a:t>    </a:t>
            </a:r>
            <a:r>
              <a:rPr lang="en-ID" sz="2000" dirty="0" err="1"/>
              <a:t>mengatur</a:t>
            </a:r>
            <a:r>
              <a:rPr lang="en-ID" sz="2000" dirty="0"/>
              <a:t> </a:t>
            </a:r>
            <a:r>
              <a:rPr lang="en-ID" sz="2000" dirty="0" err="1"/>
              <a:t>tentang</a:t>
            </a:r>
            <a:r>
              <a:rPr lang="en-ID" sz="2000" dirty="0"/>
              <a:t> </a:t>
            </a:r>
            <a:r>
              <a:rPr lang="en-ID" sz="2000" dirty="0" err="1"/>
              <a:t>kawasan</a:t>
            </a:r>
            <a:r>
              <a:rPr lang="en-ID" sz="2000" dirty="0"/>
              <a:t> </a:t>
            </a:r>
            <a:r>
              <a:rPr lang="en-ID" sz="2000" dirty="0" err="1"/>
              <a:t>ekonomi</a:t>
            </a:r>
            <a:r>
              <a:rPr lang="en-ID" sz="2000" dirty="0"/>
              <a:t> </a:t>
            </a:r>
            <a:r>
              <a:rPr lang="en-ID" sz="2000" dirty="0" err="1"/>
              <a:t>khusus</a:t>
            </a:r>
            <a:r>
              <a:rPr lang="en-ID" sz="2000" dirty="0"/>
              <a:t>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D74643-3BB1-7728-FDC7-1009F4734A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42328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93D6A34-5F66-643B-8F4D-973136EAB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1600" dirty="0"/>
              <a:t>19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AE9EC5E-6EDF-5030-1005-542ED8B39025}"/>
              </a:ext>
            </a:extLst>
          </p:cNvPr>
          <p:cNvSpPr txBox="1"/>
          <p:nvPr/>
        </p:nvSpPr>
        <p:spPr>
          <a:xfrm>
            <a:off x="818283" y="675861"/>
            <a:ext cx="10535518" cy="4729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GB" sz="2000" b="1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Hukum </a:t>
            </a:r>
            <a:r>
              <a:rPr lang="en-GB" sz="20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endParaRPr lang="en-GB" sz="2000" b="1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en-ID" sz="20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800"/>
              </a:spcAft>
              <a:buAutoNum type="arabicPeriod"/>
            </a:pP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WTO (World Trade Organization): Indonesia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anggota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WTO dan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terikat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kesepakatan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multilateral yang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mengatur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perdagangan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termasuk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perjanjian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tentang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non-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20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Perjanjian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Bilateral dan Regional: Indonesia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terlibat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berbagai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perjanjian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perdagangan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bebas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GB" sz="20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(FTA)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negara-negara lain,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seperti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ASEAN Free Trade Area (AFTA) dan Regional. 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GB" sz="20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Comprehensive Economic Partnership (RCEP).</a:t>
            </a:r>
            <a:endParaRPr lang="en-ID" sz="20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Konvensi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Protokol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Internasional: Indonesia juga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terikat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berbagai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konvensi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 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GB" sz="20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berkaitan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perdagangan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hak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asasi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manusia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dan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perlindungan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lingkungan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20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69585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F8967B-B706-0898-A638-526A83D08F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400" kern="100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Berikut</a:t>
            </a:r>
            <a:r>
              <a:rPr lang="en-GB" sz="2400" kern="1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kern="100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GB" sz="2400" kern="1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kern="100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beberapa</a:t>
            </a:r>
            <a:r>
              <a:rPr lang="en-GB" sz="2400" kern="1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kern="100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  <a:r>
              <a:rPr lang="en-GB" sz="2400" kern="1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kern="100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spesifik</a:t>
            </a:r>
            <a:r>
              <a:rPr lang="en-GB" sz="2400" kern="1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kern="100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perjanjian</a:t>
            </a:r>
            <a:r>
              <a:rPr lang="en-GB" sz="2400" kern="1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bilateral Indonesia yang </a:t>
            </a:r>
            <a:r>
              <a:rPr lang="en-GB" sz="2400" kern="100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terkait</a:t>
            </a:r>
            <a:r>
              <a:rPr lang="en-GB" sz="2400" kern="1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kern="100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GB" sz="2400" kern="1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kern="100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perdagangan</a:t>
            </a:r>
            <a:r>
              <a:rPr lang="en-GB" sz="2400" kern="1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26D603-E636-B80B-DCE7-E84772804C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Perjanjian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Kemitraan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Ekonomi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Komprehensif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Indonesia-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Jepang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(CEPA):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Ditandatangani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pada 2018,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perjanjian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bertujuan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meningkatkan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perdagangan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investasi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antara</a:t>
            </a:r>
            <a:endParaRPr lang="en-GB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  Indonesia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Jepang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mengurangi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hambatan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non-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Perjanjian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Perdagangan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Bebas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Indonesia-Australia (IA-CEPA):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Ditandatangani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pada 2019,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perjanjian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mencakup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pengurangan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perdagangan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akses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pasar, dan 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kerjasama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berbagai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sektor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termasuk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investasi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tenaga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kerja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Perjanjian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Kemitraan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Ekonomi Indonesia-Korea Selatan (IK-CEPA):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Ditandatangani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pada 2020,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perjanjian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bertujuan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memperkuat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hubungan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perdagangan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investasi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antara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kedua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negara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fokus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pengurangan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peningkatan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kerjasama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sektor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teknologi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DB6970-A3D5-70B4-8573-4193D0B096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1600" dirty="0"/>
              <a:t>20</a:t>
            </a:r>
          </a:p>
        </p:txBody>
      </p:sp>
    </p:spTree>
    <p:extLst>
      <p:ext uri="{BB962C8B-B14F-4D97-AF65-F5344CB8AC3E}">
        <p14:creationId xmlns:p14="http://schemas.microsoft.com/office/powerpoint/2010/main" val="405249809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7490E78-1AFE-3E2A-7E30-D6F61E7A91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1600" dirty="0"/>
              <a:t>21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DED3E3E-1E9B-8B44-1BF4-15DFE4134AE4}"/>
              </a:ext>
            </a:extLst>
          </p:cNvPr>
          <p:cNvSpPr txBox="1"/>
          <p:nvPr/>
        </p:nvSpPr>
        <p:spPr>
          <a:xfrm>
            <a:off x="809897" y="1713658"/>
            <a:ext cx="10257609" cy="3738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Perjanjian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Kerjasama Ekonomi Indonesia-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Selandia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Baru (INA-NZ FTA):</a:t>
            </a:r>
            <a:endParaRPr lang="en-ID" kern="1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ID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Perjanjian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bertujuan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meningkatkan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perdagangan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investasi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termasuk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sektor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pertanian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layanan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perdagangan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barang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Perjanjian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Perdagangan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Bebas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Indonesia-Malaysia:</a:t>
            </a:r>
            <a:endParaRPr lang="en-ID" kern="1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bagian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ASEAN, Indonesia dan Malaysia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telah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mengadakan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berbagai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kesepakatan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memfasilitasi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perdagangan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antara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kedua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negara,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termasuk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pengurangan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kerjasama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sektor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tertentu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79724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AB29C43-F009-9B19-3CF9-B43E42511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1600" dirty="0"/>
              <a:t>2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C98623A-648B-E634-56C3-CDF26F207C63}"/>
              </a:ext>
            </a:extLst>
          </p:cNvPr>
          <p:cNvSpPr txBox="1"/>
          <p:nvPr/>
        </p:nvSpPr>
        <p:spPr>
          <a:xfrm>
            <a:off x="740628" y="1021610"/>
            <a:ext cx="10710744" cy="51111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Populasi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Besar. </a:t>
            </a:r>
            <a:endParaRPr lang="en-ID" kern="100" dirty="0"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</a:pP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Jumlah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Penduduk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: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Dengan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lebih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dari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270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juta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orang, Indonesia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memiliki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populasi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besar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menawarkan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potensi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pasar yang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signifikan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bagi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produk-produk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dari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luar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negeri.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Kelas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Menengah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Berkembang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Pertumbuhan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kelas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menengah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pesat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di Indonesia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menciptakan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permintaan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lebih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tinggi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untuk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barang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jasa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termasuk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barang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konsumsi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elektronik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pakaian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, dan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makanan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 marL="457200">
              <a:lnSpc>
                <a:spcPct val="107000"/>
              </a:lnSpc>
            </a:pP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 marL="285750" lvl="0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Permintaan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Beragam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</a:p>
          <a:p>
            <a:pPr lvl="0">
              <a:lnSpc>
                <a:spcPct val="107000"/>
              </a:lnSpc>
            </a:pP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Keanekaragaman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Produk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: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Konsumen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Indonesia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memiliki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preferensi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beragam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menciptakan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peluang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bagi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berbagai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sektor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termasuk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makanan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minuman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, fashion,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kosmetik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, dan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teknologi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. Tren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Konsumsi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Berubah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Perubahan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gaya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hidup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meningkatnya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kesadaran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kesehatan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mendorong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permintaan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untuk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produk-produk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sehat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berkelanjutan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membuka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peluang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bagi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bisnis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internasional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 lvl="0">
              <a:lnSpc>
                <a:spcPct val="107000"/>
              </a:lnSpc>
            </a:pPr>
            <a:endParaRPr lang="en-ID" kern="100" dirty="0"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lvl="0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Pemasaran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Distribusi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Global.</a:t>
            </a:r>
          </a:p>
          <a:p>
            <a:pPr lvl="0">
              <a:lnSpc>
                <a:spcPct val="107000"/>
              </a:lnSpc>
            </a:pP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Akses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ke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Produk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Global: Indonesia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menjadi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pasar yang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menarik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bagi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perusahaan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internasional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ingin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memperluas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jangkauan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mereka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Pemasaran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produk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asing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di Indonesia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semakin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meningkat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melalui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e-commerce dan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distribusi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ritel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en-ID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59800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40E1CEA-8CF5-C966-42AE-44F35AE6B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1600" dirty="0"/>
              <a:t>3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72B30C-2815-A0F6-55B9-3D27EA0CDF9F}"/>
              </a:ext>
            </a:extLst>
          </p:cNvPr>
          <p:cNvSpPr txBox="1"/>
          <p:nvPr/>
        </p:nvSpPr>
        <p:spPr>
          <a:xfrm>
            <a:off x="838200" y="716430"/>
            <a:ext cx="10515600" cy="5128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D" sz="1800" b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2. </a:t>
            </a:r>
            <a:r>
              <a:rPr lang="en-ID" sz="1800" b="1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Sumber</a:t>
            </a:r>
            <a:r>
              <a:rPr lang="en-ID" sz="1800" b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Daya Alam yang </a:t>
            </a:r>
            <a:r>
              <a:rPr lang="en-ID" sz="1800" b="1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Melimpah</a:t>
            </a:r>
            <a:endParaRPr lang="en-ID" sz="1800" b="1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Sumber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daya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alam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Indonesia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memiliki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peran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krusial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globalisasi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perdagangan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internasional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Dengan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kekayaan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keberagaman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sumber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daya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, Indonesia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tidak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hanya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memenuhi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kebutuhan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pasar global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tetapi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juga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berkontribusi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pada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pertumbuhan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ekonomi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lokal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nasional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Namun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tantangan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keberlanjutan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perlunya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inovasi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menjadi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faktor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penting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harus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diperhatikan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untuk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memastikan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bahwa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manfaat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perdagangan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internasional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dapat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dirasakan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secara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berkelanjutan</a:t>
            </a:r>
            <a:endParaRPr lang="en-ID" sz="18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ID" sz="18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lvl="0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Kekayaan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Sumber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Daya Alam.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Komoditas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Utama: Indonesia kaya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akan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berbagai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sumber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daya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alam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termasuk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minyak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, gas, batu bara,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kelapa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sawit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karet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, kopi, dan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rempah-rempah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Komoditas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ini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sangat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diminati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di pasar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internasional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berkontribusi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signifikan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terhadap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pendapatan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ekspor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 lvl="0">
              <a:lnSpc>
                <a:spcPct val="107000"/>
              </a:lnSpc>
            </a:pPr>
            <a:endParaRPr lang="en-ID" sz="18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lvl="0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Keanekaragaman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Hayati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: Indonesia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memiliki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keanekaragaman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hayati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tinggi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menjadikannya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penghasil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produk-produk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pertanian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perikanan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unik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, yang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semakin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dicari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di pasar global.</a:t>
            </a:r>
          </a:p>
          <a:p>
            <a:pPr lvl="0">
              <a:lnSpc>
                <a:spcPct val="107000"/>
              </a:lnSpc>
            </a:pPr>
            <a:endParaRPr lang="en-ID" kern="100" dirty="0"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lvl="0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Ekspor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Komoditas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: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Ekspor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komoditas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dari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Indonesia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ke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negara-negara lain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membantu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memenuhi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permintaan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internasional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, yang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berkontribusi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pada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pertumbuhan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ekonomi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global.</a:t>
            </a:r>
          </a:p>
        </p:txBody>
      </p:sp>
    </p:spTree>
    <p:extLst>
      <p:ext uri="{BB962C8B-B14F-4D97-AF65-F5344CB8AC3E}">
        <p14:creationId xmlns:p14="http://schemas.microsoft.com/office/powerpoint/2010/main" val="29129819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09A0CC4-7DDD-B3F2-822A-995A1AAE4A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1600" dirty="0"/>
              <a:t>4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E0482FF-3984-49BC-3975-0576CDCB3D59}"/>
              </a:ext>
            </a:extLst>
          </p:cNvPr>
          <p:cNvSpPr txBox="1"/>
          <p:nvPr/>
        </p:nvSpPr>
        <p:spPr>
          <a:xfrm>
            <a:off x="838200" y="356118"/>
            <a:ext cx="10515600" cy="60064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07000"/>
              </a:lnSpc>
            </a:pPr>
            <a:r>
              <a:rPr lang="en-ID" sz="1800" b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3. </a:t>
            </a:r>
            <a:r>
              <a:rPr lang="en-ID" sz="1800" b="1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Dampak</a:t>
            </a:r>
            <a:r>
              <a:rPr lang="en-ID" sz="1800" b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terhadap</a:t>
            </a:r>
            <a:r>
              <a:rPr lang="en-ID" sz="1800" b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Ekonomi Lokal.  </a:t>
            </a:r>
          </a:p>
          <a:p>
            <a:pPr lvl="0">
              <a:lnSpc>
                <a:spcPct val="107000"/>
              </a:lnSpc>
            </a:pPr>
            <a:endParaRPr lang="en-ID" sz="1800" b="1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lvl="0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Penciptaan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Lapangan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Kerja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: Sektor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ekstraktif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pertanian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terkait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dengan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sumber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daya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alam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menciptakan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banyak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lapangan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kerja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bagi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masyarakat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membantu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meningkatkan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kesejahteraan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lokal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endParaRPr lang="en-ID" kern="100" dirty="0"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lvl="0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Pendapatan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Negara: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Pendapatan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dari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ekspor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sumber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daya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alam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menjadi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salah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satu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sumber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utama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pendapatan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negara, yang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dapat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digunakan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untuk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pembangunan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infrastruktur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layanan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publik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 marL="457200">
              <a:lnSpc>
                <a:spcPct val="107000"/>
              </a:lnSpc>
            </a:pP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 lvl="0">
              <a:lnSpc>
                <a:spcPct val="107000"/>
              </a:lnSpc>
            </a:pPr>
            <a:r>
              <a:rPr lang="en-ID" sz="1800" b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4. </a:t>
            </a:r>
            <a:r>
              <a:rPr lang="en-ID" sz="1800" b="1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Keterlibatan</a:t>
            </a:r>
            <a:r>
              <a:rPr lang="en-ID" sz="1800" b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ID" sz="1800" b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Rantai</a:t>
            </a:r>
            <a:r>
              <a:rPr lang="en-ID" sz="1800" b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Pasokan</a:t>
            </a:r>
            <a:r>
              <a:rPr lang="en-ID" sz="1800" b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Global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</a:p>
          <a:p>
            <a:pPr marL="285750" lvl="0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Integrasi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dengan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Rantai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Pasokan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: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Sumber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daya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alam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Indonesia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terintegrasi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berbagai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rantai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pasokan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global.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Misalnya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industri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kelapa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sawit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Indonesia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menyediakan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bahan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baku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untuk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produk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di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seluruh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dunia,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dari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makanan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hingga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biodiesel.</a:t>
            </a:r>
          </a:p>
          <a:p>
            <a:pPr marL="285750" lvl="0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Strategi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Diversifikas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: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Untuk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mengurangi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ketergantungan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pada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satu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jenis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komoditas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pemerintah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mendorong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diversifikasi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produk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diekspor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termasuk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pengolahan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sumber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daya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alam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menjadi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barang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jadi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 marL="457200">
              <a:lnSpc>
                <a:spcPct val="107000"/>
              </a:lnSpc>
            </a:pP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 lvl="0">
              <a:lnSpc>
                <a:spcPct val="107000"/>
              </a:lnSpc>
            </a:pPr>
            <a:r>
              <a:rPr lang="en-ID" sz="1800" b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5. Peran </a:t>
            </a:r>
            <a:r>
              <a:rPr lang="en-ID" sz="1800" b="1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ID" sz="1800" b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Diplomasi</a:t>
            </a:r>
            <a:r>
              <a:rPr lang="en-ID" sz="1800" b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Perdagangan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</a:p>
          <a:p>
            <a:pPr marL="285750" lvl="0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Negosiasi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Perdagangan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: Indonesia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memanfaatkan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posisi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sebagai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penghasil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sumber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daya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alam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untuk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bernegosiasi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perjanjian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perdagangan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internasional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memastikan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akses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pasar dan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perlindungan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terhadap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industri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lokal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 marL="285750" lvl="0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Kerjasama Regional: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Melalui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asosiasi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seperti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ASEAN, Indonesia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berkolaborasi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dengan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negara-negara lain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untuk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mengelola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mempromosikan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sumber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daya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alam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secara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berkelanjutan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608752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902D4F3-0B4F-1E0D-B8C5-4DE3ACDBE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1600" dirty="0"/>
              <a:t>5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CB38BEE-56F5-28E3-DD99-053EDD5B8DD3}"/>
              </a:ext>
            </a:extLst>
          </p:cNvPr>
          <p:cNvSpPr txBox="1"/>
          <p:nvPr/>
        </p:nvSpPr>
        <p:spPr>
          <a:xfrm>
            <a:off x="698903" y="136525"/>
            <a:ext cx="10794193" cy="65907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07000"/>
              </a:lnSpc>
            </a:pPr>
            <a:r>
              <a:rPr lang="en-ID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4. </a:t>
            </a:r>
            <a:r>
              <a:rPr lang="en-ID" sz="18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Inovasi</a:t>
            </a:r>
            <a:r>
              <a:rPr lang="en-ID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Pengembangan</a:t>
            </a:r>
            <a:r>
              <a:rPr lang="en-ID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Teknologi</a:t>
            </a:r>
            <a:r>
              <a:rPr lang="en-ID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</a:p>
          <a:p>
            <a:pPr marL="285750" lvl="0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Investasi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Teknologi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Hijau: Indonesia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mulai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berinvestasi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teknologi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lebih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ramah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lingkungan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pengelolaan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sumber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daya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alam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seperti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energi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terbarukan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untuk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mendukung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pertumbuhan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berkelanjutan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</a:p>
          <a:p>
            <a:pPr marL="285750" lvl="0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Riset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Pengembangan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Mendorong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riset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untuk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meningkatkan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efisiensi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pengelolaan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sumber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daya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alam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pengembangan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produk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lebih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bernilai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tambah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endParaRPr lang="en-US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D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Peran </a:t>
            </a:r>
            <a:r>
              <a:rPr lang="en-ID" sz="18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ID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Organisasi</a:t>
            </a:r>
            <a:r>
              <a:rPr lang="en-ID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Internasional dan </a:t>
            </a:r>
            <a:r>
              <a:rPr lang="en-ID" sz="18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Partisipasi</a:t>
            </a:r>
            <a:r>
              <a:rPr lang="en-ID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ID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Perjanjian</a:t>
            </a:r>
            <a:r>
              <a:rPr lang="en-ID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Perdagangan</a:t>
            </a:r>
            <a:r>
              <a:rPr lang="en-ID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Internasional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Perdagangan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Indonesia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organisasi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internasional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mencerminkan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komitmen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negara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untuk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berperan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aktif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perekonomian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global.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Dengan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keterlibatan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berbagai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forum dan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organisasi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Indonesia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tidak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hanya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memperjuangkan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kepentingan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nasional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tetapi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juga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berkontribusi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pada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pembangunan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ekonomi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berkelanjutan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kerjasama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internasional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Melalui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Indonesia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dapat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memanfaatkan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peluang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perdagangan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investasi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untuk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mendukung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pertumbuhan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ekonomi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kesejahteraan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masyarakat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ID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D" sz="18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Berikut</a:t>
            </a:r>
            <a:r>
              <a:rPr lang="en-ID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adalah</a:t>
            </a:r>
            <a:r>
              <a:rPr lang="en-ID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beberapa</a:t>
            </a:r>
            <a:r>
              <a:rPr lang="en-ID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aspek</a:t>
            </a:r>
            <a:r>
              <a:rPr lang="en-ID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kunci</a:t>
            </a:r>
            <a:r>
              <a:rPr lang="en-ID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dari</a:t>
            </a:r>
            <a:r>
              <a:rPr lang="en-ID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peran</a:t>
            </a:r>
            <a:r>
              <a:rPr lang="en-ID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Indonesia </a:t>
            </a:r>
            <a:r>
              <a:rPr lang="en-ID" sz="18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ID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konteks</a:t>
            </a:r>
            <a:r>
              <a:rPr lang="en-ID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ini</a:t>
            </a:r>
            <a:r>
              <a:rPr lang="en-ID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Keanggotaan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Organisasi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Perdagangan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Dunia (WTO). Indonesia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adalah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anggota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WTO dan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terlibat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aktif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negosiasi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perjanjian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perdagangan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global,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termasuk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isu-isu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terkait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akses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pasar,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tarif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dan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penyelesaian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sengketa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dan Indonesia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sering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mengadvokasi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posisi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negara-negara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berkembang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pertemuan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WTO,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berusaha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memastikan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bahwa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kepentingan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kebutuhan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mereka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diperhatikan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kebijakan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perdagangan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global.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9722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5827DD9-7A56-DEBE-D62C-6DE5141EDA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1600" dirty="0"/>
              <a:t>6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E217011-981D-EAB2-6AEF-9A7383A5669A}"/>
              </a:ext>
            </a:extLst>
          </p:cNvPr>
          <p:cNvSpPr txBox="1"/>
          <p:nvPr/>
        </p:nvSpPr>
        <p:spPr>
          <a:xfrm>
            <a:off x="888946" y="572449"/>
            <a:ext cx="10414107" cy="5713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>
              <a:lnSpc>
                <a:spcPct val="107000"/>
              </a:lnSpc>
            </a:pP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 marL="342900" lvl="0" indent="-342900">
              <a:lnSpc>
                <a:spcPct val="107000"/>
              </a:lnSpc>
              <a:buFont typeface="Wingdings" pitchFamily="2" charset="2"/>
              <a:buChar char="Ø"/>
            </a:pP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Peran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ASEAN.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Sebagai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negara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dengan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ekonomi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terbesar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di ASEAN, Indonesia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berperan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penting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mendorong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integrasi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ekonomi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di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kawasan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melalui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ASEAN Economic Community (AEC) dan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berkontribusi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pada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pengembangan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kebijakan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perdagangan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menguntungkan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bagi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semua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anggota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ASEAN,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termasuk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perjanjian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perdagangan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bebas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di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kawasan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07000"/>
              </a:lnSpc>
              <a:buFont typeface="Wingdings" pitchFamily="2" charset="2"/>
              <a:buChar char="Ø"/>
            </a:pPr>
            <a:endParaRPr lang="en-ID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Wingdings" pitchFamily="2" charset="2"/>
              <a:buChar char="Ø"/>
            </a:pP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Keterlibatan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G20. Forum Ekonomi Global: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Sebagai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anggota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G20, Indonesia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terlibat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diskusi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tentang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isu-isu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ekonomi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perdagangan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global,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termasuk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kebijakan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perdagangan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berkelanjutan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inklusif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berfungsi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sebagai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jembatan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antara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negara-negara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maju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berkembang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memperjuangkan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kepentingan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negara-negara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berkembang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konteks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global.</a:t>
            </a:r>
          </a:p>
          <a:p>
            <a:pPr marL="342900" lvl="0" indent="-342900">
              <a:lnSpc>
                <a:spcPct val="107000"/>
              </a:lnSpc>
              <a:buFont typeface="Wingdings" pitchFamily="2" charset="2"/>
              <a:buChar char="Ø"/>
            </a:pPr>
            <a:endParaRPr lang="en-ID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buFont typeface="Wingdings" pitchFamily="2" charset="2"/>
              <a:buChar char="Ø"/>
            </a:pP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Organisasi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Kerjasama Islam (OKI). Indonesia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aktif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OKI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untuk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meningkatkan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kerjasama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perdagangan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ekonomi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antar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negara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anggota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termasuk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pengembangan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pasar dan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investasi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berusaha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untuk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memperkuat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posisi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ekonomi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negara-negara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anggota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OKI di pasar global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melalui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kerjasama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strategis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en-ID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buFont typeface="Wingdings" pitchFamily="2" charset="2"/>
              <a:buChar char="Ø"/>
            </a:pPr>
            <a:endParaRPr lang="en-ID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buFont typeface="Wingdings" pitchFamily="2" charset="2"/>
              <a:buChar char="Ø"/>
            </a:pP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Partisipasi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APEC: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Asia-Pacific Economic Cooperation (APEC), Indonesia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berperan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mempromosikan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perdagangan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investasi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di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kawasan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Asia-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Pasifik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serta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memfasilitasi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kerjasama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ekonomi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38714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41D060F-F31F-A48D-BC5F-2563A8875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1600" dirty="0"/>
              <a:t>7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F3D55A1-850C-73B2-43E2-4466153B88EF}"/>
              </a:ext>
            </a:extLst>
          </p:cNvPr>
          <p:cNvSpPr txBox="1"/>
          <p:nvPr/>
        </p:nvSpPr>
        <p:spPr>
          <a:xfrm>
            <a:off x="870858" y="663627"/>
            <a:ext cx="10390414" cy="55307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lnSpc>
                <a:spcPct val="107000"/>
              </a:lnSpc>
              <a:buFont typeface="Wingdings" pitchFamily="2" charset="2"/>
              <a:buChar char="Ø"/>
            </a:pP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Regional Comprehensive Economic Partnership (RCEP)Indonesia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adalah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salah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satu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negara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anggota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RCEP,</a:t>
            </a:r>
          </a:p>
          <a:p>
            <a:pPr lvl="0">
              <a:lnSpc>
                <a:spcPct val="107000"/>
              </a:lnSpc>
            </a:pP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   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perjanjian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perdagangan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bebas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mencakup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negara-negara ASEAN dan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beberapa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negara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mitra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seperti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endParaRPr lang="en-ID" kern="100" dirty="0"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</a:pPr>
            <a:r>
              <a:rPr lang="en-ID" kern="100" dirty="0">
                <a:ea typeface="Aptos" panose="020B0004020202020204" pitchFamily="34" charset="0"/>
                <a:cs typeface="Times New Roman" panose="02020603050405020304" pitchFamily="18" charset="0"/>
              </a:rPr>
              <a:t>     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China,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Jepang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, Korea Selatan, Australia, dan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Selandia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Baru.</a:t>
            </a:r>
          </a:p>
          <a:p>
            <a:pPr marL="457200">
              <a:lnSpc>
                <a:spcPct val="107000"/>
              </a:lnSpc>
            </a:pPr>
            <a:endParaRPr lang="en-ID" sz="18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lvl="0" indent="-285750">
              <a:lnSpc>
                <a:spcPct val="107000"/>
              </a:lnSpc>
              <a:buFont typeface="Wingdings" pitchFamily="2" charset="2"/>
              <a:buChar char="Ø"/>
            </a:pP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United Nations Conference on Trade and Development (UNCTAD). Indonesia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terlibat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UNCTAD, yang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fokus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pada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isu-isu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perdagangan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pembangunan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berkelanjutan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serta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membantu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negara-negara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berkembang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meningkatkan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kapasitas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perdagangan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mereka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 marL="457200">
              <a:lnSpc>
                <a:spcPct val="107000"/>
              </a:lnSpc>
            </a:pP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 marL="285750" lvl="0" indent="-285750">
              <a:lnSpc>
                <a:spcPct val="107000"/>
              </a:lnSpc>
              <a:spcAft>
                <a:spcPts val="800"/>
              </a:spcAft>
              <a:buFont typeface="Wingdings" pitchFamily="2" charset="2"/>
              <a:buChar char="Ø"/>
            </a:pP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Forum Negara Pembangunan (Developing-8/D-8). Indonesia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adalah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anggota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D-8, yang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terdiri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dari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negara-negara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berkembang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dengan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tujuan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memperkuat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kerjasama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ekonomi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perdagangan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antar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anggotanya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endParaRPr lang="en-ID" kern="100" dirty="0"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4. </a:t>
            </a:r>
            <a:r>
              <a:rPr lang="en-ID" sz="1800" b="1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Pengembangan</a:t>
            </a:r>
            <a:r>
              <a:rPr lang="en-ID" sz="1800" b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UMKM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UMKM di Indonesia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memainkan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peran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krusial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perdagangan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internasional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tidak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hanya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sebagai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penggerak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ekonomi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lokal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tetapi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juga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sebagai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kontributor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penting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ekspor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inovasi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produk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Dengan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dukungan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tepat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dari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pemerintah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akses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ke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pasar global, UMKM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dapat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semakin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meningkatkan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kontribusinya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perdagangan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internasional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memperkuat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posisi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Indonesia di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kancah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global.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endParaRPr lang="en-ID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48423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0418B7E-7383-5439-1C60-81C998BC60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1600" dirty="0"/>
              <a:t>8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D42DE44-9AB6-698C-5B47-234D2874DC8A}"/>
              </a:ext>
            </a:extLst>
          </p:cNvPr>
          <p:cNvSpPr txBox="1"/>
          <p:nvPr/>
        </p:nvSpPr>
        <p:spPr>
          <a:xfrm>
            <a:off x="697006" y="873428"/>
            <a:ext cx="10797988" cy="51111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lnSpc>
                <a:spcPct val="107000"/>
              </a:lnSpc>
              <a:buFont typeface="Wingdings" pitchFamily="2" charset="2"/>
              <a:buChar char="Ø"/>
            </a:pP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Kontribusi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terhadap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Ekonomi</a:t>
            </a:r>
          </a:p>
          <a:p>
            <a:pPr lvl="0">
              <a:lnSpc>
                <a:spcPct val="107000"/>
              </a:lnSpc>
            </a:pPr>
            <a:r>
              <a:rPr lang="en-ID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    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Porsi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Besar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Ekonomi: UMKM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menyumbang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sekitar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60%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dari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PDB Indonesia dan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menyerap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lebih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</a:t>
            </a:r>
          </a:p>
          <a:p>
            <a:pPr lvl="0">
              <a:lnSpc>
                <a:spcPct val="107000"/>
              </a:lnSpc>
            </a:pPr>
            <a:r>
              <a:rPr lang="en-ID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    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dari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97%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tenaga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kerja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menunjukkan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betapa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pentingnya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UMKM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perekonomian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nasional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 marL="482600">
              <a:lnSpc>
                <a:spcPct val="107000"/>
              </a:lnSpc>
            </a:pPr>
            <a:endParaRPr lang="en-ID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lvl="0" indent="-285750">
              <a:lnSpc>
                <a:spcPct val="107000"/>
              </a:lnSpc>
              <a:buFont typeface="Wingdings" pitchFamily="2" charset="2"/>
              <a:buChar char="Ø"/>
            </a:pP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Stabilitas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Ekonomi. </a:t>
            </a:r>
            <a:endParaRPr lang="en-ID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</a:pP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    UMKM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berperan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menciptakan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lapangan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kerja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mendukung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pertumbuhan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ekonomi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lokal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yang    </a:t>
            </a:r>
          </a:p>
          <a:p>
            <a:pPr lvl="0">
              <a:lnSpc>
                <a:spcPct val="107000"/>
              </a:lnSpc>
            </a:pPr>
            <a:r>
              <a:rPr lang="en-ID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    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pada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gilirannya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berkontribusi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pada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stabilitas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ekonomi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makro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 marL="482600">
              <a:lnSpc>
                <a:spcPct val="107000"/>
              </a:lnSpc>
            </a:pPr>
            <a:endParaRPr lang="en-ID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lvl="0" indent="-285750">
              <a:lnSpc>
                <a:spcPct val="107000"/>
              </a:lnSpc>
              <a:buFont typeface="Wingdings" pitchFamily="2" charset="2"/>
              <a:buChar char="Ø"/>
            </a:pP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Peningkatan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Ekspor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</a:p>
          <a:p>
            <a:pPr lvl="0">
              <a:lnSpc>
                <a:spcPct val="107000"/>
              </a:lnSpc>
            </a:pPr>
            <a:r>
              <a:rPr lang="en-ID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  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Sumber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Ekspor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Banyak UMKM yang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terlibat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ekspor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produk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termasuk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kerajinan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tangan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produk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</a:t>
            </a:r>
          </a:p>
          <a:p>
            <a:pPr lvl="0">
              <a:lnSpc>
                <a:spcPct val="107000"/>
              </a:lnSpc>
            </a:pPr>
            <a:r>
              <a:rPr lang="en-ID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  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pertanian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dan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makanan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olahan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Ini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membantu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Indonesia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untuk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memasarkan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produk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lokal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di pasar     </a:t>
            </a:r>
          </a:p>
          <a:p>
            <a:pPr lvl="0">
              <a:lnSpc>
                <a:spcPct val="107000"/>
              </a:lnSpc>
            </a:pPr>
            <a:r>
              <a:rPr lang="en-ID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  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internasional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 marL="482600">
              <a:lnSpc>
                <a:spcPct val="107000"/>
              </a:lnSpc>
            </a:pP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 marL="285750" lvl="0" indent="-285750">
              <a:lnSpc>
                <a:spcPct val="107000"/>
              </a:lnSpc>
              <a:buFont typeface="Wingdings" pitchFamily="2" charset="2"/>
              <a:buChar char="Ø"/>
            </a:pP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Diversifikasi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Produk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</a:p>
          <a:p>
            <a:pPr lvl="0">
              <a:lnSpc>
                <a:spcPct val="107000"/>
              </a:lnSpc>
            </a:pP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    UMKM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berkontribusi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terhadap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diversifikasi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produk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ekspor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Indonesia,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dengan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menawarkan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barang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-   </a:t>
            </a:r>
          </a:p>
          <a:p>
            <a:pPr lvl="0">
              <a:lnSpc>
                <a:spcPct val="107000"/>
              </a:lnSpc>
            </a:pPr>
            <a:r>
              <a:rPr lang="en-ID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   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barang</a:t>
            </a:r>
            <a:r>
              <a:rPr lang="en-ID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unik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mencerminkan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budaya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tradisi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lokal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02941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515</TotalTime>
  <Words>3159</Words>
  <Application>Microsoft Macintosh PowerPoint</Application>
  <PresentationFormat>Widescreen</PresentationFormat>
  <Paragraphs>216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Aptos</vt:lpstr>
      <vt:lpstr>Arial</vt:lpstr>
      <vt:lpstr>Calibri</vt:lpstr>
      <vt:lpstr>Calibri Light</vt:lpstr>
      <vt:lpstr>Times New Roman</vt:lpstr>
      <vt:lpstr>Wingdings</vt:lpstr>
      <vt:lpstr>Office Theme</vt:lpstr>
      <vt:lpstr>PowerPoint Presentation</vt:lpstr>
      <vt:lpstr>PERAN INDONESIA DALAM MENGHADAPI GLOBALISASI PERDAGANGAN INTERNASIONAL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Dalam menghadapi globalisasi dalam perdagangan internasional, Indonesia dan hukum internasional memiliki beberapa kerangka hukum dan regulasi penting.  </vt:lpstr>
      <vt:lpstr>PowerPoint Presentation</vt:lpstr>
      <vt:lpstr>PowerPoint Presentation</vt:lpstr>
      <vt:lpstr>Berikut adalah beberapa contoh spesifik perjanjian bilateral Indonesia yang terkait dengan perdagangan: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Indah Brown</cp:lastModifiedBy>
  <cp:revision>29</cp:revision>
  <cp:lastPrinted>2024-09-24T15:06:24Z</cp:lastPrinted>
  <dcterms:created xsi:type="dcterms:W3CDTF">2024-08-27T07:05:17Z</dcterms:created>
  <dcterms:modified xsi:type="dcterms:W3CDTF">2026-01-14T07:21:53Z</dcterms:modified>
</cp:coreProperties>
</file>