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6"/>
  </p:notesMasterIdLst>
  <p:sldIdLst>
    <p:sldId id="272" r:id="rId2"/>
    <p:sldId id="301" r:id="rId3"/>
    <p:sldId id="300" r:id="rId4"/>
    <p:sldId id="302" r:id="rId5"/>
    <p:sldId id="273" r:id="rId6"/>
    <p:sldId id="275" r:id="rId7"/>
    <p:sldId id="305" r:id="rId8"/>
    <p:sldId id="276" r:id="rId9"/>
    <p:sldId id="30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303" r:id="rId22"/>
    <p:sldId id="304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074"/>
    <p:restoredTop sz="95921"/>
  </p:normalViewPr>
  <p:slideViewPr>
    <p:cSldViewPr snapToGrid="0" snapToObjects="1">
      <p:cViewPr varScale="1">
        <p:scale>
          <a:sx n="58" d="100"/>
          <a:sy n="58" d="100"/>
        </p:scale>
        <p:origin x="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17/12/2025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17/12/2025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17/12/2025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17/12/2025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17/12/2025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17/12/2025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17/12/2025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17/12/2025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17/12/2025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17/12/2025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17/12/2025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17/12/2025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2400" dirty="0">
                <a:latin typeface="+mj-lt"/>
              </a:rPr>
              <a:t>BAB </a:t>
            </a:r>
            <a:r>
              <a:rPr lang="en-ID" sz="2400" i="0" u="none" strike="noStrike" dirty="0">
                <a:effectLst/>
                <a:latin typeface="+mj-lt"/>
              </a:rPr>
              <a:t>VII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5686F-F560-E566-07C8-1594233D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722ED8-9BB7-4E4A-C136-4D719B0AC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89830D-A204-3C9A-BE6D-0097724F1ECF}"/>
              </a:ext>
            </a:extLst>
          </p:cNvPr>
          <p:cNvSpPr txBox="1"/>
          <p:nvPr/>
        </p:nvSpPr>
        <p:spPr>
          <a:xfrm>
            <a:off x="838200" y="560379"/>
            <a:ext cx="10515600" cy="577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volume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memperkuat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mendiversifikasi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kontribusi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perekonomian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</a:t>
            </a:r>
            <a:r>
              <a:rPr lang="en-ID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(FTA):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menjalin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Jepang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Australia,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RCEP.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Diversifikasi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menjajaki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negara-negara non-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tradisional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Finansial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Bantuan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Lembaga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(LPEI)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menengah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(UKM)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Pajak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252BE7-B6FA-420C-DE11-12FC61AAC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4B78C6-0FB8-D7FA-4991-41E617397F44}"/>
              </a:ext>
            </a:extLst>
          </p:cNvPr>
          <p:cNvSpPr txBox="1"/>
          <p:nvPr/>
        </p:nvSpPr>
        <p:spPr>
          <a:xfrm>
            <a:off x="754023" y="890238"/>
            <a:ext cx="10599777" cy="546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partisipasi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memperkenalkan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calon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pembeli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citra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branding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unggulan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workshop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strategi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Penyediaan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eksportir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portal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global.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 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Forum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menjajaki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13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4F5F02-05B7-B64E-FAFE-E15F7843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CBB2A-C1B8-8C48-9702-3C832EE45247}"/>
              </a:ext>
            </a:extLst>
          </p:cNvPr>
          <p:cNvSpPr txBox="1"/>
          <p:nvPr/>
        </p:nvSpPr>
        <p:spPr>
          <a:xfrm>
            <a:off x="885264" y="655420"/>
            <a:ext cx="10421471" cy="5547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Mikro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Kecil,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Menengah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(UMKM)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berkontribusi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perekonomian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serangkaian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Mikro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Kecil,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Menengah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(UMKM)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menghadapi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diimplementasikan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Kredit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 Rakyat (KUR):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agar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Bantuan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bantuan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83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3E4639-60DD-E86B-CC3F-DB1DC5893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EEDE5-EDE3-6F4C-ED42-38187D75FD79}"/>
              </a:ext>
            </a:extLst>
          </p:cNvPr>
          <p:cNvSpPr txBox="1"/>
          <p:nvPr/>
        </p:nvSpPr>
        <p:spPr>
          <a:xfrm>
            <a:off x="836791" y="922673"/>
            <a:ext cx="10518418" cy="5012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Menyelenggarakan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dokumentasi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Inkubasi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Mendirikan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inkubasi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strategi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berpartisipasi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memperkenalkan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Platform Digital: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Memfasilitasi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memanfaatkan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platform e-commerce dan media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memasarkan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global.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94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A8796B-6A11-39B8-1656-9031A1C6C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D484B-FF68-B925-E648-8772AA889752}"/>
              </a:ext>
            </a:extLst>
          </p:cNvPr>
          <p:cNvSpPr txBox="1"/>
          <p:nvPr/>
        </p:nvSpPr>
        <p:spPr>
          <a:xfrm>
            <a:off x="582706" y="1133243"/>
            <a:ext cx="10771094" cy="4980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agar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memasarkan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pasar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Proteksi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Lokal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dumping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Kerjasama</a:t>
            </a:r>
            <a:endParaRPr lang="en-ID" sz="2000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Kemitraan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Perusahaan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Menggalang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dan  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pasar.</a:t>
            </a:r>
            <a:endParaRPr lang="en-ID" sz="20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Forum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forum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mempertemukan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UMKM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pembeli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915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92AE91-52C4-FA93-568E-5297FC94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31C95A-8187-A3FD-4EC6-C46AA3487F01}"/>
              </a:ext>
            </a:extLst>
          </p:cNvPr>
          <p:cNvSpPr txBox="1"/>
          <p:nvPr/>
        </p:nvSpPr>
        <p:spPr>
          <a:xfrm>
            <a:off x="681317" y="1343814"/>
            <a:ext cx="10672483" cy="4980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Standarisasi</a:t>
            </a:r>
            <a:endParaRPr lang="en-ID" sz="2000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pasar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bantuan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§"/>
            </a:pP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Riset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</a:t>
            </a:r>
            <a:endParaRPr lang="en-ID" sz="20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Portal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pasar,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portal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Riset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riset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preferensi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67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C1DDF6-15D6-3C7A-377E-FA137D21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EC1642-498A-2909-58AE-A7A8D92E4FC6}"/>
              </a:ext>
            </a:extLst>
          </p:cNvPr>
          <p:cNvSpPr txBox="1"/>
          <p:nvPr/>
        </p:nvSpPr>
        <p:spPr>
          <a:xfrm>
            <a:off x="838200" y="191560"/>
            <a:ext cx="10098162" cy="6094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24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 </a:t>
            </a:r>
            <a:r>
              <a:rPr lang="en-ID" dirty="0" err="1"/>
              <a:t>Pemerintah</a:t>
            </a:r>
            <a:r>
              <a:rPr lang="en-ID" dirty="0"/>
              <a:t> Indonesia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Otoritas</a:t>
            </a:r>
            <a:r>
              <a:rPr lang="en-ID" dirty="0"/>
              <a:t> Jasa </a:t>
            </a:r>
            <a:r>
              <a:rPr lang="en-ID" dirty="0" err="1"/>
              <a:t>Keuangan</a:t>
            </a:r>
            <a:r>
              <a:rPr lang="en-ID" dirty="0"/>
              <a:t> (POJK) </a:t>
            </a:r>
            <a:r>
              <a:rPr lang="en-ID" dirty="0" err="1"/>
              <a:t>Nomor</a:t>
            </a:r>
            <a:r>
              <a:rPr lang="en-ID" dirty="0"/>
              <a:t> 33 </a:t>
            </a:r>
            <a:r>
              <a:rPr lang="en-ID" dirty="0" err="1"/>
              <a:t>Tahun</a:t>
            </a:r>
            <a:r>
              <a:rPr lang="en-ID" dirty="0"/>
              <a:t> 2024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dan </a:t>
            </a:r>
            <a:r>
              <a:rPr lang="en-ID" dirty="0" err="1"/>
              <a:t>Penguatan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di Pasar Modal,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reksadana</a:t>
            </a:r>
            <a:r>
              <a:rPr lang="en-ID" dirty="0"/>
              <a:t> pada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reksadana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negeri (fund of funds).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juga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</a:t>
            </a:r>
            <a:r>
              <a:rPr lang="en-ID" dirty="0" err="1"/>
              <a:t>reksadana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negeri (RDLN)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portofolio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pada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negeri dan RDLN.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Penghapusan</a:t>
            </a:r>
            <a:r>
              <a:rPr lang="en-ID" dirty="0"/>
              <a:t> Daftar </a:t>
            </a:r>
            <a:r>
              <a:rPr lang="en-ID" dirty="0" err="1"/>
              <a:t>Negatif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(DNI) juga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,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sektor-sektor</a:t>
            </a:r>
            <a:r>
              <a:rPr lang="en-ID" dirty="0"/>
              <a:t> yang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tertutup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Pajak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menawarkan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tax holiday dan tax allowance,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Penanaman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Modal Asing (PMA) yang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berinvestasi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sektor-sektor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wilayah-wilayah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Indonesia.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PMA juga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memanfaatkan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modal,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pembebasan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9740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DD0990-341B-9EA0-94EA-9A785D8E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52A8EC-34EF-C2B4-A687-584D33A657DF}"/>
              </a:ext>
            </a:extLst>
          </p:cNvPr>
          <p:cNvSpPr txBox="1"/>
          <p:nvPr/>
        </p:nvSpPr>
        <p:spPr>
          <a:xfrm>
            <a:off x="859316" y="484742"/>
            <a:ext cx="10494484" cy="5674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Online (OSS):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Memperkenalkan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terintegrasi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elektronik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One-Stop Service: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atap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memfasilitasi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Sektor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Strategis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transportasi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telekomunikasi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Sektor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sektor-sektor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berpotensi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manufaktur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agribisnis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Koordinasi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Penanaman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Modal (BKPM):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Menggencarkan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pameran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seminar,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 Internasional: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Menjalin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negara-negara lain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mempromosikan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pasar.</a:t>
            </a: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070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F99DF7-8887-A413-19C1-98B0D1B0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614206-8F4B-BDE3-6B4B-A742C45FB8AC}"/>
              </a:ext>
            </a:extLst>
          </p:cNvPr>
          <p:cNvSpPr txBox="1"/>
          <p:nvPr/>
        </p:nvSpPr>
        <p:spPr>
          <a:xfrm>
            <a:off x="681319" y="136525"/>
            <a:ext cx="10273552" cy="6070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Bilateral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(BIT):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Menandatangani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kepastian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SDM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Pendidikan: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R&amp;D: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pasar global.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Pembangunan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pelabuhan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memperlancar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terintegrasi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pengiriman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32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136A26-3E7A-AD9A-B369-476CBA38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692C66-3D81-686B-8B4B-33AC065333C1}"/>
              </a:ext>
            </a:extLst>
          </p:cNvPr>
          <p:cNvSpPr txBox="1"/>
          <p:nvPr/>
        </p:nvSpPr>
        <p:spPr>
          <a:xfrm>
            <a:off x="717176" y="273918"/>
            <a:ext cx="10636624" cy="638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Etika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mengimplementasikan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ramah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Etika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Adil: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monopoli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Mewajibkan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keselamatan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berwenang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hak-hak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Pengawasan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Penegakan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mengawasi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menegakkan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sanksi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pelanggaran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5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03D066-DC92-D65D-CF75-59CBA520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67D703-035F-2AFD-C25A-5EC057C36E37}"/>
              </a:ext>
            </a:extLst>
          </p:cNvPr>
          <p:cNvSpPr txBox="1"/>
          <p:nvPr/>
        </p:nvSpPr>
        <p:spPr>
          <a:xfrm>
            <a:off x="925417" y="231354"/>
            <a:ext cx="1026772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2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28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Internasional </a:t>
            </a:r>
          </a:p>
          <a:p>
            <a:endParaRPr lang="en-ID" dirty="0"/>
          </a:p>
          <a:p>
            <a:r>
              <a:rPr lang="en-ID" sz="2000" dirty="0" err="1"/>
              <a:t>Kebijakan</a:t>
            </a:r>
            <a:r>
              <a:rPr lang="en-ID" sz="2000" dirty="0"/>
              <a:t> </a:t>
            </a:r>
            <a:r>
              <a:rPr lang="en-ID" sz="2000" dirty="0" err="1"/>
              <a:t>perdagangan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tindakan</a:t>
            </a:r>
            <a:r>
              <a:rPr lang="en-ID" sz="2000" dirty="0"/>
              <a:t> yang </a:t>
            </a:r>
            <a:r>
              <a:rPr lang="en-ID" sz="2000" dirty="0" err="1"/>
              <a:t>dilakukan</a:t>
            </a:r>
            <a:r>
              <a:rPr lang="en-ID" sz="2000" dirty="0"/>
              <a:t> oleh </a:t>
            </a:r>
            <a:r>
              <a:rPr lang="en-ID" sz="2000" dirty="0" err="1"/>
              <a:t>pemerintah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mengendalikan</a:t>
            </a:r>
            <a:r>
              <a:rPr lang="en-ID" sz="2000" dirty="0"/>
              <a:t> </a:t>
            </a:r>
            <a:r>
              <a:rPr lang="en-ID" sz="2000" dirty="0" err="1"/>
              <a:t>arah</a:t>
            </a:r>
            <a:r>
              <a:rPr lang="en-ID" sz="2000" dirty="0"/>
              <a:t>, </a:t>
            </a:r>
            <a:r>
              <a:rPr lang="en-ID" sz="2000" dirty="0" err="1"/>
              <a:t>komposisi</a:t>
            </a:r>
            <a:r>
              <a:rPr lang="en-ID" sz="2000" dirty="0"/>
              <a:t>, dan </a:t>
            </a:r>
            <a:r>
              <a:rPr lang="en-ID" sz="2000" dirty="0" err="1"/>
              <a:t>struktur</a:t>
            </a:r>
            <a:r>
              <a:rPr lang="en-ID" sz="2000" dirty="0"/>
              <a:t> </a:t>
            </a:r>
            <a:r>
              <a:rPr lang="en-ID" sz="2000" dirty="0" err="1"/>
              <a:t>perdagangan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negara-negara. </a:t>
            </a:r>
          </a:p>
          <a:p>
            <a:r>
              <a:rPr lang="en-ID" sz="2000" dirty="0" err="1"/>
              <a:t>Tujuannya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mempromosikan</a:t>
            </a:r>
            <a:r>
              <a:rPr lang="en-ID" sz="2000" dirty="0"/>
              <a:t> </a:t>
            </a:r>
            <a:r>
              <a:rPr lang="en-ID" sz="2000" dirty="0" err="1"/>
              <a:t>pertumbuhan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, </a:t>
            </a:r>
            <a:r>
              <a:rPr lang="en-ID" sz="2000" dirty="0" err="1"/>
              <a:t>meningkatkan</a:t>
            </a:r>
            <a:r>
              <a:rPr lang="en-ID" sz="2000" dirty="0"/>
              <a:t> </a:t>
            </a:r>
            <a:r>
              <a:rPr lang="en-ID" sz="2000" dirty="0" err="1"/>
              <a:t>kesejahteraan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, dan </a:t>
            </a:r>
            <a:r>
              <a:rPr lang="en-ID" sz="2000" dirty="0" err="1"/>
              <a:t>mencapai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.</a:t>
            </a:r>
          </a:p>
          <a:p>
            <a:endParaRPr lang="en-ID" sz="2000" dirty="0"/>
          </a:p>
          <a:p>
            <a:r>
              <a:rPr lang="en-ID" sz="2000" dirty="0" err="1"/>
              <a:t>Pemerintah</a:t>
            </a:r>
            <a:r>
              <a:rPr lang="en-ID" sz="2000" dirty="0"/>
              <a:t> </a:t>
            </a:r>
            <a:r>
              <a:rPr lang="en-ID" sz="2000" dirty="0" err="1"/>
              <a:t>biasanya</a:t>
            </a:r>
            <a:r>
              <a:rPr lang="en-ID" sz="2000" dirty="0"/>
              <a:t> </a:t>
            </a:r>
            <a:r>
              <a:rPr lang="en-ID" sz="2000" dirty="0" err="1"/>
              <a:t>berkoordinasi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lembaga</a:t>
            </a:r>
            <a:r>
              <a:rPr lang="en-ID" sz="2000" dirty="0"/>
              <a:t> </a:t>
            </a:r>
            <a:r>
              <a:rPr lang="en-ID" sz="2000" dirty="0" err="1"/>
              <a:t>utama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Kementerian </a:t>
            </a:r>
            <a:r>
              <a:rPr lang="en-ID" sz="2000" dirty="0" err="1"/>
              <a:t>Perdagangan</a:t>
            </a:r>
            <a:r>
              <a:rPr lang="en-ID" sz="2000" dirty="0"/>
              <a:t> – </a:t>
            </a:r>
            <a:r>
              <a:rPr lang="en-ID" sz="2000" dirty="0" err="1"/>
              <a:t>perancangan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, </a:t>
            </a:r>
            <a:r>
              <a:rPr lang="en-ID" sz="2000" dirty="0" err="1"/>
              <a:t>perjanjian</a:t>
            </a:r>
            <a:r>
              <a:rPr lang="en-ID" sz="2000" dirty="0"/>
              <a:t> FTA, dan </a:t>
            </a:r>
            <a:r>
              <a:rPr lang="en-ID" sz="2000" dirty="0" err="1"/>
              <a:t>regulasi</a:t>
            </a:r>
            <a:r>
              <a:rPr lang="en-ID" sz="2000" dirty="0"/>
              <a:t> </a:t>
            </a:r>
            <a:r>
              <a:rPr lang="en-ID" sz="2000" dirty="0" err="1"/>
              <a:t>ekspor‑impor</a:t>
            </a:r>
            <a:r>
              <a:rPr lang="en-ID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Kementerian Luar Negeri – </a:t>
            </a:r>
            <a:r>
              <a:rPr lang="en-ID" sz="2000" dirty="0" err="1"/>
              <a:t>diplomasi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, </a:t>
            </a:r>
            <a:r>
              <a:rPr lang="en-ID" sz="2000" dirty="0" err="1"/>
              <a:t>negosiasi</a:t>
            </a:r>
            <a:r>
              <a:rPr lang="en-ID" sz="2000" dirty="0"/>
              <a:t> multilateral,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(WTO, ASEAN, </a:t>
            </a:r>
            <a:r>
              <a:rPr lang="en-ID" sz="2000" dirty="0" err="1"/>
              <a:t>dll</a:t>
            </a:r>
            <a:r>
              <a:rPr lang="en-ID" sz="2000" dirty="0"/>
              <a:t>.).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Kementerian </a:t>
            </a:r>
            <a:r>
              <a:rPr lang="en-ID" sz="2000" dirty="0" err="1"/>
              <a:t>Keuangan</a:t>
            </a:r>
            <a:r>
              <a:rPr lang="en-ID" sz="2000" dirty="0"/>
              <a:t> – </a:t>
            </a:r>
            <a:r>
              <a:rPr lang="en-ID" sz="2000" dirty="0" err="1"/>
              <a:t>kebijakan</a:t>
            </a:r>
            <a:r>
              <a:rPr lang="en-ID" sz="2000" dirty="0"/>
              <a:t> </a:t>
            </a:r>
            <a:r>
              <a:rPr lang="en-ID" sz="2000" dirty="0" err="1"/>
              <a:t>fiskal</a:t>
            </a:r>
            <a:r>
              <a:rPr lang="en-ID" sz="2000" dirty="0"/>
              <a:t> </a:t>
            </a:r>
            <a:r>
              <a:rPr lang="en-ID" sz="2000" dirty="0" err="1"/>
              <a:t>terkait</a:t>
            </a:r>
            <a:r>
              <a:rPr lang="en-ID" sz="2000" dirty="0"/>
              <a:t> </a:t>
            </a:r>
            <a:r>
              <a:rPr lang="en-ID" sz="2000" dirty="0" err="1"/>
              <a:t>bea</a:t>
            </a:r>
            <a:r>
              <a:rPr lang="en-ID" sz="2000" dirty="0"/>
              <a:t> </a:t>
            </a:r>
            <a:r>
              <a:rPr lang="en-ID" sz="2000" dirty="0" err="1"/>
              <a:t>masuk</a:t>
            </a:r>
            <a:r>
              <a:rPr lang="en-ID" sz="2000" dirty="0"/>
              <a:t>, </a:t>
            </a:r>
            <a:r>
              <a:rPr lang="en-ID" sz="2000" dirty="0" err="1"/>
              <a:t>pajak</a:t>
            </a:r>
            <a:r>
              <a:rPr lang="en-ID" sz="2000" dirty="0"/>
              <a:t>, dan </a:t>
            </a:r>
            <a:r>
              <a:rPr lang="en-ID" sz="2000" dirty="0" err="1"/>
              <a:t>insentif</a:t>
            </a:r>
            <a:r>
              <a:rPr lang="en-ID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Bank Indonesia – </a:t>
            </a:r>
            <a:r>
              <a:rPr lang="en-ID" sz="2000" dirty="0" err="1"/>
              <a:t>stabilitas</a:t>
            </a:r>
            <a:r>
              <a:rPr lang="en-ID" sz="2000" dirty="0"/>
              <a:t> </a:t>
            </a:r>
            <a:r>
              <a:rPr lang="en-ID" sz="2000" dirty="0" err="1"/>
              <a:t>nilai</a:t>
            </a:r>
            <a:r>
              <a:rPr lang="en-ID" sz="2000" dirty="0"/>
              <a:t> </a:t>
            </a:r>
            <a:r>
              <a:rPr lang="en-ID" sz="2000" dirty="0" err="1"/>
              <a:t>tukar</a:t>
            </a:r>
            <a:r>
              <a:rPr lang="en-ID" sz="2000" dirty="0"/>
              <a:t>, </a:t>
            </a:r>
            <a:r>
              <a:rPr lang="en-ID" sz="2000" dirty="0" err="1"/>
              <a:t>regulasi</a:t>
            </a:r>
            <a:r>
              <a:rPr lang="en-ID" sz="2000" dirty="0"/>
              <a:t> </a:t>
            </a:r>
            <a:r>
              <a:rPr lang="en-ID" sz="2000" dirty="0" err="1"/>
              <a:t>pembayaran</a:t>
            </a:r>
            <a:r>
              <a:rPr lang="en-ID" sz="2000" dirty="0"/>
              <a:t> </a:t>
            </a:r>
            <a:r>
              <a:rPr lang="en-ID" sz="2000" dirty="0" err="1"/>
              <a:t>lintas</a:t>
            </a:r>
            <a:r>
              <a:rPr lang="en-ID" sz="2000" dirty="0"/>
              <a:t> batas,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manajemen</a:t>
            </a:r>
            <a:r>
              <a:rPr lang="en-ID" sz="2000" dirty="0"/>
              <a:t> </a:t>
            </a:r>
            <a:r>
              <a:rPr lang="en-ID" sz="2000" dirty="0" err="1"/>
              <a:t>cadangan</a:t>
            </a:r>
            <a:r>
              <a:rPr lang="en-ID" sz="2000" dirty="0"/>
              <a:t> </a:t>
            </a:r>
            <a:r>
              <a:rPr lang="en-ID" sz="2000" dirty="0" err="1"/>
              <a:t>devisa</a:t>
            </a:r>
            <a:r>
              <a:rPr lang="en-ID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BKPM (Badan </a:t>
            </a:r>
            <a:r>
              <a:rPr lang="en-ID" sz="2000" dirty="0" err="1"/>
              <a:t>Koordinasi</a:t>
            </a:r>
            <a:r>
              <a:rPr lang="en-ID" sz="2000" dirty="0"/>
              <a:t> </a:t>
            </a:r>
            <a:r>
              <a:rPr lang="en-ID" sz="2000" dirty="0" err="1"/>
              <a:t>Penanaman</a:t>
            </a:r>
            <a:r>
              <a:rPr lang="en-ID" sz="2000" dirty="0"/>
              <a:t> Modal) – </a:t>
            </a:r>
            <a:r>
              <a:rPr lang="en-ID" sz="2000" dirty="0" err="1"/>
              <a:t>promosi</a:t>
            </a:r>
            <a:r>
              <a:rPr lang="en-ID" sz="2000" dirty="0"/>
              <a:t> </a:t>
            </a:r>
            <a:r>
              <a:rPr lang="en-ID" sz="2000" dirty="0" err="1"/>
              <a:t>investasi</a:t>
            </a:r>
            <a:r>
              <a:rPr lang="en-ID" sz="2000" dirty="0"/>
              <a:t> dan </a:t>
            </a:r>
            <a:r>
              <a:rPr lang="en-ID" sz="2000" dirty="0" err="1"/>
              <a:t>fasilitasi</a:t>
            </a:r>
            <a:r>
              <a:rPr lang="en-ID" sz="2000" dirty="0"/>
              <a:t> </a:t>
            </a:r>
            <a:r>
              <a:rPr lang="en-ID" sz="2000" dirty="0" err="1"/>
              <a:t>izin</a:t>
            </a:r>
            <a:r>
              <a:rPr lang="en-ID" sz="2000" dirty="0"/>
              <a:t> </a:t>
            </a:r>
            <a:r>
              <a:rPr lang="en-ID" sz="2000" dirty="0" err="1"/>
              <a:t>penanaman</a:t>
            </a:r>
            <a:r>
              <a:rPr lang="en-ID" sz="2000" dirty="0"/>
              <a:t> modal </a:t>
            </a:r>
            <a:r>
              <a:rPr lang="en-ID" sz="2000" dirty="0" err="1"/>
              <a:t>asing</a:t>
            </a:r>
            <a:r>
              <a:rPr lang="en-ID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/>
              <a:t>Lembaga </a:t>
            </a:r>
            <a:r>
              <a:rPr lang="en-ID" sz="2000" dirty="0" err="1"/>
              <a:t>Pengkajian</a:t>
            </a:r>
            <a:r>
              <a:rPr lang="en-ID" sz="2000" dirty="0"/>
              <a:t> dan </a:t>
            </a:r>
            <a:r>
              <a:rPr lang="en-ID" sz="2000" dirty="0" err="1"/>
              <a:t>Pengembangan</a:t>
            </a:r>
            <a:r>
              <a:rPr lang="en-ID" sz="2000" dirty="0"/>
              <a:t> (LP2M) </a:t>
            </a:r>
            <a:r>
              <a:rPr lang="en-ID" sz="2000" dirty="0" err="1"/>
              <a:t>atau</a:t>
            </a:r>
            <a:r>
              <a:rPr lang="en-ID" sz="2000" dirty="0"/>
              <a:t> Badan </a:t>
            </a:r>
            <a:r>
              <a:rPr lang="en-ID" sz="2000" dirty="0" err="1"/>
              <a:t>Kebijakan</a:t>
            </a:r>
            <a:r>
              <a:rPr lang="en-ID" sz="2000" dirty="0"/>
              <a:t> </a:t>
            </a:r>
            <a:r>
              <a:rPr lang="en-ID" sz="2000" dirty="0" err="1"/>
              <a:t>Perdagangan</a:t>
            </a:r>
            <a:r>
              <a:rPr lang="en-ID" sz="2000" dirty="0"/>
              <a:t> – </a:t>
            </a:r>
            <a:r>
              <a:rPr lang="en-ID" sz="2000" dirty="0" err="1"/>
              <a:t>analisis</a:t>
            </a:r>
            <a:r>
              <a:rPr lang="en-ID" sz="2000" dirty="0"/>
              <a:t> </a:t>
            </a:r>
            <a:r>
              <a:rPr lang="en-ID" sz="2000" dirty="0" err="1"/>
              <a:t>dampak</a:t>
            </a:r>
            <a:r>
              <a:rPr lang="en-ID" sz="2000" dirty="0"/>
              <a:t> </a:t>
            </a:r>
            <a:r>
              <a:rPr lang="en-ID" sz="2000" dirty="0" err="1"/>
              <a:t>kebijakan</a:t>
            </a:r>
            <a:r>
              <a:rPr lang="en-ID" sz="2000" dirty="0"/>
              <a:t> dan </a:t>
            </a:r>
            <a:r>
              <a:rPr lang="en-ID" sz="2000" dirty="0" err="1"/>
              <a:t>rekomendasi</a:t>
            </a:r>
            <a:r>
              <a:rPr lang="en-ID" sz="2000" dirty="0"/>
              <a:t> strategi.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D" sz="2000" dirty="0" err="1"/>
              <a:t>lembaga</a:t>
            </a:r>
            <a:r>
              <a:rPr lang="en-ID" sz="2000" dirty="0"/>
              <a:t> </a:t>
            </a:r>
            <a:r>
              <a:rPr lang="en-ID" sz="2000" dirty="0" err="1"/>
              <a:t>standar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 (BSN), Badan </a:t>
            </a:r>
            <a:r>
              <a:rPr lang="en-ID" sz="2000" dirty="0" err="1"/>
              <a:t>Pengawas</a:t>
            </a:r>
            <a:r>
              <a:rPr lang="en-ID" sz="2000" dirty="0"/>
              <a:t> Obat dan </a:t>
            </a:r>
            <a:r>
              <a:rPr lang="en-ID" sz="2000" dirty="0" err="1"/>
              <a:t>Makanan</a:t>
            </a:r>
            <a:r>
              <a:rPr lang="en-ID" sz="2000" dirty="0"/>
              <a:t> (BPOM),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asosiasi</a:t>
            </a:r>
            <a:r>
              <a:rPr lang="en-ID" sz="2000" dirty="0"/>
              <a:t> </a:t>
            </a:r>
            <a:r>
              <a:rPr lang="en-ID" sz="2000" dirty="0" err="1"/>
              <a:t>industri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proses </a:t>
            </a:r>
            <a:r>
              <a:rPr lang="en-ID" sz="2000" dirty="0" err="1"/>
              <a:t>konsultasi</a:t>
            </a:r>
            <a:r>
              <a:rPr lang="en-ID" sz="2000" dirty="0"/>
              <a:t> dan </a:t>
            </a:r>
            <a:r>
              <a:rPr lang="en-ID" sz="2000" dirty="0" err="1"/>
              <a:t>harmonisasi</a:t>
            </a:r>
            <a:r>
              <a:rPr lang="en-ID" sz="2000" dirty="0"/>
              <a:t> </a:t>
            </a:r>
            <a:r>
              <a:rPr lang="en-ID" sz="2000" dirty="0" err="1"/>
              <a:t>regulasi</a:t>
            </a:r>
            <a:r>
              <a:rPr lang="en-ID" sz="2000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34101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F3C6AB-5296-F22B-2C3A-AFF31269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A45AA-4045-712C-36E2-0A43748DC774}"/>
              </a:ext>
            </a:extLst>
          </p:cNvPr>
          <p:cNvSpPr txBox="1"/>
          <p:nvPr/>
        </p:nvSpPr>
        <p:spPr>
          <a:xfrm>
            <a:off x="838199" y="1355075"/>
            <a:ext cx="10608325" cy="4519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endParaRPr lang="en-ID" sz="20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Hidup</a:t>
            </a:r>
            <a:r>
              <a:rPr lang="en-GB" sz="20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dirty="0" err="1"/>
              <a:t>Undang-Undang</a:t>
            </a:r>
            <a:r>
              <a:rPr lang="en-ID" sz="2000" dirty="0"/>
              <a:t> </a:t>
            </a:r>
            <a:r>
              <a:rPr lang="en-ID" sz="2000" dirty="0" err="1"/>
              <a:t>Nomor</a:t>
            </a:r>
            <a:r>
              <a:rPr lang="en-ID" sz="2000" dirty="0"/>
              <a:t> 32 </a:t>
            </a:r>
            <a:r>
              <a:rPr lang="en-ID" sz="2000" dirty="0" err="1"/>
              <a:t>Tahun</a:t>
            </a:r>
            <a:r>
              <a:rPr lang="en-ID" sz="2000" dirty="0"/>
              <a:t> 2009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Perlindungan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Hidup: </a:t>
            </a:r>
            <a:r>
              <a:rPr lang="en-ID" sz="2000" dirty="0" err="1"/>
              <a:t>Undang-undang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perlindungan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standar</a:t>
            </a:r>
            <a:r>
              <a:rPr lang="en-ID" sz="2000" dirty="0"/>
              <a:t> </a:t>
            </a:r>
            <a:r>
              <a:rPr lang="en-ID" sz="2000" dirty="0" err="1"/>
              <a:t>emisi</a:t>
            </a:r>
            <a:r>
              <a:rPr lang="en-ID" sz="2000" dirty="0"/>
              <a:t> gas </a:t>
            </a:r>
            <a:r>
              <a:rPr lang="en-ID" sz="2000" dirty="0" err="1"/>
              <a:t>buang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limbah</a:t>
            </a:r>
            <a:r>
              <a:rPr lang="en-ID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</a:t>
            </a:r>
            <a:r>
              <a:rPr lang="en-ID" sz="2000" dirty="0" err="1"/>
              <a:t>Nomor</a:t>
            </a:r>
            <a:r>
              <a:rPr lang="en-ID" sz="2000" dirty="0"/>
              <a:t> 22 </a:t>
            </a:r>
            <a:r>
              <a:rPr lang="en-ID" sz="2000" dirty="0" err="1"/>
              <a:t>Tahun</a:t>
            </a:r>
            <a:r>
              <a:rPr lang="en-ID" sz="2000" dirty="0"/>
              <a:t> 2021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Penyelenggaraan</a:t>
            </a:r>
            <a:r>
              <a:rPr lang="en-ID" sz="2000" dirty="0"/>
              <a:t> </a:t>
            </a:r>
            <a:r>
              <a:rPr lang="en-ID" sz="2000" dirty="0" err="1"/>
              <a:t>Perlindungan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Hidup: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perlindungan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pemantauan</a:t>
            </a:r>
            <a:r>
              <a:rPr lang="en-ID" sz="2000" dirty="0"/>
              <a:t> </a:t>
            </a:r>
            <a:r>
              <a:rPr lang="en-ID" sz="2000" dirty="0" err="1"/>
              <a:t>emisi</a:t>
            </a:r>
            <a:r>
              <a:rPr lang="en-ID" sz="2000" dirty="0"/>
              <a:t> gas </a:t>
            </a:r>
            <a:r>
              <a:rPr lang="en-ID" sz="2000" dirty="0" err="1"/>
              <a:t>buang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limbah</a:t>
            </a:r>
            <a:r>
              <a:rPr lang="en-ID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dirty="0" err="1"/>
              <a:t>Peraturan</a:t>
            </a:r>
            <a:r>
              <a:rPr lang="en-ID" sz="2000" dirty="0"/>
              <a:t> Menteri </a:t>
            </a:r>
            <a:r>
              <a:rPr lang="en-ID" sz="2000" dirty="0" err="1"/>
              <a:t>Lingkungan</a:t>
            </a:r>
            <a:r>
              <a:rPr lang="en-ID" sz="2000" dirty="0"/>
              <a:t> Hidup dan </a:t>
            </a:r>
            <a:r>
              <a:rPr lang="en-ID" sz="2000" dirty="0" err="1"/>
              <a:t>Kehutanan</a:t>
            </a:r>
            <a:r>
              <a:rPr lang="en-ID" sz="2000" dirty="0"/>
              <a:t> </a:t>
            </a:r>
            <a:r>
              <a:rPr lang="en-ID" sz="2000" dirty="0" err="1"/>
              <a:t>Nomor</a:t>
            </a:r>
            <a:r>
              <a:rPr lang="en-ID" sz="2000" dirty="0"/>
              <a:t> 13 </a:t>
            </a:r>
            <a:r>
              <a:rPr lang="en-ID" sz="2000" dirty="0" err="1"/>
              <a:t>Tahun</a:t>
            </a:r>
            <a:r>
              <a:rPr lang="en-ID" sz="2000" dirty="0"/>
              <a:t> 2021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Pemantauan</a:t>
            </a:r>
            <a:r>
              <a:rPr lang="en-ID" sz="2000" dirty="0"/>
              <a:t> </a:t>
            </a:r>
            <a:r>
              <a:rPr lang="en-ID" sz="2000" dirty="0" err="1"/>
              <a:t>Emisi</a:t>
            </a:r>
            <a:r>
              <a:rPr lang="en-ID" sz="2000" dirty="0"/>
              <a:t> </a:t>
            </a:r>
            <a:r>
              <a:rPr lang="en-ID" sz="2000" dirty="0" err="1"/>
              <a:t>Berkelanjutan</a:t>
            </a:r>
            <a:r>
              <a:rPr lang="en-ID" sz="2000" dirty="0"/>
              <a:t>: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pemantauan</a:t>
            </a:r>
            <a:r>
              <a:rPr lang="en-ID" sz="2000" dirty="0"/>
              <a:t> </a:t>
            </a:r>
            <a:r>
              <a:rPr lang="en-ID" sz="2000" dirty="0" err="1"/>
              <a:t>emisi</a:t>
            </a:r>
            <a:r>
              <a:rPr lang="en-ID" sz="2000" dirty="0"/>
              <a:t> gas </a:t>
            </a:r>
            <a:r>
              <a:rPr lang="en-ID" sz="2000" dirty="0" err="1"/>
              <a:t>buang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berkelanjutan</a:t>
            </a:r>
            <a:r>
              <a:rPr lang="en-ID" sz="2000" dirty="0"/>
              <a:t> dan </a:t>
            </a:r>
            <a:r>
              <a:rPr lang="en-ID" sz="2000" dirty="0" err="1"/>
              <a:t>integrasi</a:t>
            </a:r>
            <a:r>
              <a:rPr lang="en-ID" sz="2000" dirty="0"/>
              <a:t> data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dirty="0"/>
              <a:t> ISO 14001: </a:t>
            </a:r>
            <a:r>
              <a:rPr lang="en-ID" sz="2000" dirty="0" err="1"/>
              <a:t>Standar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manajemen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, yang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 dan </a:t>
            </a:r>
            <a:r>
              <a:rPr lang="en-ID" sz="2000" dirty="0" err="1"/>
              <a:t>pengurangan</a:t>
            </a:r>
            <a:r>
              <a:rPr lang="en-ID" sz="2000" dirty="0"/>
              <a:t> </a:t>
            </a:r>
            <a:r>
              <a:rPr lang="en-ID" sz="2000" dirty="0" err="1"/>
              <a:t>dampak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324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7EDD2B-282C-30C1-8CF2-8A196BC1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BDCE3A-EB89-0667-BB93-9E64F0B22F24}"/>
              </a:ext>
            </a:extLst>
          </p:cNvPr>
          <p:cNvSpPr txBox="1"/>
          <p:nvPr/>
        </p:nvSpPr>
        <p:spPr>
          <a:xfrm>
            <a:off x="1024569" y="297455"/>
            <a:ext cx="9992297" cy="6120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/>
              <a:t>- Indonesian Sustainable Palm Oil (ISPO): </a:t>
            </a:r>
            <a:r>
              <a:rPr lang="en-ID" dirty="0" err="1"/>
              <a:t>Sertifikasi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kelapa</a:t>
            </a:r>
            <a:r>
              <a:rPr lang="en-ID" dirty="0"/>
              <a:t> </a:t>
            </a:r>
            <a:r>
              <a:rPr lang="en-ID" dirty="0" err="1"/>
              <a:t>sawit</a:t>
            </a:r>
            <a:r>
              <a:rPr lang="en-ID" dirty="0"/>
              <a:t> Indonesia,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dan </a:t>
            </a:r>
            <a:r>
              <a:rPr lang="en-ID" dirty="0" err="1"/>
              <a:t>ekonomi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Sertifikasi</a:t>
            </a:r>
            <a:r>
              <a:rPr lang="en-ID" dirty="0"/>
              <a:t> Internasional: </a:t>
            </a:r>
            <a:r>
              <a:rPr lang="en-ID" dirty="0" err="1"/>
              <a:t>Pemerintah</a:t>
            </a:r>
            <a:r>
              <a:rPr lang="en-ID" dirty="0"/>
              <a:t> juga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sertifikasi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Roundtable on Sustainable Palm Oil (RSPO) dan International Sustainability &amp; Carbon Certification (ISCC)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saing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Indonesia di pasar global.</a:t>
            </a:r>
          </a:p>
          <a:p>
            <a:r>
              <a:rPr lang="en-ID" dirty="0"/>
              <a:t>- </a:t>
            </a:r>
            <a:r>
              <a:rPr lang="en-ID" dirty="0" err="1"/>
              <a:t>Taksonomi</a:t>
            </a:r>
            <a:r>
              <a:rPr lang="en-ID" dirty="0"/>
              <a:t> Hijau: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menginisiasi</a:t>
            </a:r>
            <a:r>
              <a:rPr lang="en-ID" dirty="0"/>
              <a:t> </a:t>
            </a:r>
            <a:r>
              <a:rPr lang="en-ID" dirty="0" err="1"/>
              <a:t>taksonomi</a:t>
            </a:r>
            <a:r>
              <a:rPr lang="en-ID" dirty="0"/>
              <a:t> </a:t>
            </a:r>
            <a:r>
              <a:rPr lang="en-ID" dirty="0" err="1"/>
              <a:t>hijau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dan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.</a:t>
            </a:r>
          </a:p>
          <a:p>
            <a:pPr marL="285750" indent="-285750">
              <a:buFontTx/>
              <a:buChar char="-"/>
            </a:pPr>
            <a:r>
              <a:rPr lang="en-ID" dirty="0"/>
              <a:t>Carbon Pricing: </a:t>
            </a:r>
            <a:r>
              <a:rPr lang="en-ID" dirty="0" err="1"/>
              <a:t>Pemerintah</a:t>
            </a:r>
            <a:r>
              <a:rPr lang="en-ID" dirty="0"/>
              <a:t> juga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carbon pricing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emisi</a:t>
            </a:r>
            <a:r>
              <a:rPr lang="en-ID" dirty="0"/>
              <a:t> gas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kaca</a:t>
            </a:r>
            <a:r>
              <a:rPr lang="en-ID" dirty="0"/>
              <a:t>.</a:t>
            </a:r>
          </a:p>
          <a:p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Jawab Sosial Perusahaan (CSR)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2007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Perseroan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(UU PT): Pasal 74 UU PT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mewajibkan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47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2012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Jawab Sosial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Perseroan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(PP 47/2012): PP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CSR,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CSR,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pelaporan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CSR.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90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1A819B-46D5-9062-5533-9126F3BB3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BC470-13A3-F868-84E0-5E483B57C201}"/>
              </a:ext>
            </a:extLst>
          </p:cNvPr>
          <p:cNvSpPr txBox="1"/>
          <p:nvPr/>
        </p:nvSpPr>
        <p:spPr>
          <a:xfrm>
            <a:off x="870333" y="815248"/>
            <a:ext cx="10212635" cy="4626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Inisiatif</a:t>
            </a: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Indonesia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menandatangani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ASEAN Free Trade Area (AFTA), Indonesia-Australia Comprehensive Economic Partnership Agreement (IA-CEPA), dan Regional Comprehensive Economic Partnership (RCEP). 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produk-produk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di pasar global.-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non-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Inisiatif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Global- Indonesia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bergabung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inisiatif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global,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Dunia (WTO) dan 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Sama Ekonomi Asia-</a:t>
            </a:r>
            <a:r>
              <a:rPr lang="en-ID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Pasifik</a:t>
            </a:r>
            <a:r>
              <a:rPr lang="en-ID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(APEC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SDGs: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Mengintegrasikan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(Sustainable Development Goals/SDGs)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736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B29C43-F009-9B19-3CF9-B43E42511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8623A-648B-E634-56C3-CDF26F207C63}"/>
              </a:ext>
            </a:extLst>
          </p:cNvPr>
          <p:cNvSpPr txBox="1"/>
          <p:nvPr/>
        </p:nvSpPr>
        <p:spPr>
          <a:xfrm>
            <a:off x="643056" y="1133243"/>
            <a:ext cx="10710744" cy="4591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Publik: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Menyelenggarakan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Monitoring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Pemantauan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memantau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dampaknya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dampak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80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0E1CEA-8CF5-C966-42AE-44F35AE6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72B30C-2815-A0F6-55B9-3D27EA0CDF9F}"/>
              </a:ext>
            </a:extLst>
          </p:cNvPr>
          <p:cNvSpPr txBox="1"/>
          <p:nvPr/>
        </p:nvSpPr>
        <p:spPr>
          <a:xfrm>
            <a:off x="838200" y="571151"/>
            <a:ext cx="10515600" cy="5228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kondusif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diselesaikan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menguntungkan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Arbitrase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Nasional (BANI):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arbitrase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pihak-pihak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BANI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Menangani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kasus-kasus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kebangkrutan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kepailitan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81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9A0CC4-7DDD-B3F2-822A-995A1AAE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0482FF-3984-49BC-3975-0576CDCB3D59}"/>
              </a:ext>
            </a:extLst>
          </p:cNvPr>
          <p:cNvSpPr txBox="1"/>
          <p:nvPr/>
        </p:nvSpPr>
        <p:spPr>
          <a:xfrm>
            <a:off x="914400" y="1133774"/>
            <a:ext cx="10578353" cy="5228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Keanggotaan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WTO: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Dunia (WTO)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Ketika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perselisihan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WTO.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Bilateral dan Multilateral: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klausul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opsi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pihak-pihak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perselisihan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negosiasi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arbitrase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Mediasi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Negosiasi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Mediasi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mediasi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membawa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arbitrase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menghemat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Negosiasi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Diplomatik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diplomatik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perselisihan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75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02D4F3-0B4F-1E0D-B8C5-4DE3ACDB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B38BEE-56F5-28E3-DD99-053EDD5B8DD3}"/>
              </a:ext>
            </a:extLst>
          </p:cNvPr>
          <p:cNvSpPr txBox="1"/>
          <p:nvPr/>
        </p:nvSpPr>
        <p:spPr>
          <a:xfrm>
            <a:off x="698903" y="1133243"/>
            <a:ext cx="10794193" cy="4591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Penyuluhan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Edukasi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damai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Forum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Partisipasi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Forum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Menghadiri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forum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lain.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 Regional: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negara-negara lain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kawasan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Asia Tenggara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72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464F-901F-9A37-A965-878576947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38851" cy="857747"/>
          </a:xfrm>
        </p:spPr>
        <p:txBody>
          <a:bodyPr>
            <a:noAutofit/>
          </a:bodyPr>
          <a:lstStyle/>
          <a:p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tantangan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7A07A-D971-2DEE-7D40-8FF8CB0C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872"/>
            <a:ext cx="10515600" cy="4954091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Birokrasi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Rumit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Banyaknya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dilalui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memperlambat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Koordinasi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Antar Lembaga: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Kurangnya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koordinasi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kementerian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instansi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menghambat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Non-Tarif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kadang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penghalang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lokal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Administratif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persyaratan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membebani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B730B-A9F7-0715-1F5A-842D285F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366052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827DD9-7A56-DEBE-D62C-6DE5141E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217011-981D-EAB2-6AEF-9A7383A5669A}"/>
              </a:ext>
            </a:extLst>
          </p:cNvPr>
          <p:cNvSpPr txBox="1"/>
          <p:nvPr/>
        </p:nvSpPr>
        <p:spPr>
          <a:xfrm>
            <a:off x="838200" y="136525"/>
            <a:ext cx="10116671" cy="733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Daya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Banyak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lain.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Keterbatasan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menghambat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beradaptasi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Belum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Memadai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Keterbatasan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transportasi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memadai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menghambat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Pelabuhan dan Bandara: Pelabuhan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bandara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keterlambatan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Dinamika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lain,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kuota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Ketidakpastian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Ekonomi: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Ketidakpastian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resesi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fluktuasi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komoditas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berdampak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14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1D060F-F31F-A48D-BC5F-2563A887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7488A3-D050-1776-9D08-8DCB44883AC5}"/>
              </a:ext>
            </a:extLst>
          </p:cNvPr>
          <p:cNvSpPr txBox="1"/>
          <p:nvPr/>
        </p:nvSpPr>
        <p:spPr>
          <a:xfrm>
            <a:off x="809551" y="889160"/>
            <a:ext cx="10572898" cy="6070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6. Pendidikan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Keterbatasan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Tenaga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Kurangnya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menghambat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Masih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rendahnya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khususnya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tantangan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pasar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Sosial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Tuntutan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beradaptasi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Sosial: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Isu-isu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ketenagakerjaan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tantangan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tantangan-tantangan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komprehensif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ekosistem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842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828F0D-B78E-2B38-2C2D-F4665E57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6B4EEA-9BBD-F23D-C40D-2CF58F254F69}"/>
              </a:ext>
            </a:extLst>
          </p:cNvPr>
          <p:cNvSpPr txBox="1"/>
          <p:nvPr/>
        </p:nvSpPr>
        <p:spPr>
          <a:xfrm>
            <a:off x="1156770" y="363558"/>
            <a:ext cx="1032280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dirty="0"/>
          </a:p>
          <a:p>
            <a:pPr algn="ctr"/>
            <a:r>
              <a:rPr lang="en-ID" sz="2400" b="1" dirty="0"/>
              <a:t>Teori </a:t>
            </a:r>
            <a:r>
              <a:rPr lang="en-ID" sz="2400" b="1" dirty="0" err="1"/>
              <a:t>Kebijakan</a:t>
            </a:r>
            <a:r>
              <a:rPr lang="en-ID" sz="2400" b="1" dirty="0"/>
              <a:t> </a:t>
            </a:r>
            <a:r>
              <a:rPr lang="en-ID" sz="2400" b="1" dirty="0" err="1"/>
              <a:t>Perdagangan</a:t>
            </a:r>
            <a:r>
              <a:rPr lang="en-ID" sz="2400" b="1" dirty="0"/>
              <a:t> Internasional </a:t>
            </a:r>
            <a:r>
              <a:rPr lang="en-ID" sz="2400" b="1" dirty="0" err="1"/>
              <a:t>Menurut</a:t>
            </a:r>
            <a:r>
              <a:rPr lang="en-ID" sz="2400" b="1" dirty="0"/>
              <a:t> Para Ahli</a:t>
            </a:r>
          </a:p>
          <a:p>
            <a:pPr algn="ctr"/>
            <a:endParaRPr lang="en-ID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b="1" dirty="0"/>
              <a:t>Teori Keunggulan </a:t>
            </a:r>
            <a:r>
              <a:rPr lang="en-ID" sz="2000" b="1" dirty="0" err="1"/>
              <a:t>Komparatif</a:t>
            </a:r>
            <a:r>
              <a:rPr lang="en-ID" sz="2000" b="1" dirty="0"/>
              <a:t> </a:t>
            </a:r>
            <a:r>
              <a:rPr lang="en-ID" sz="2000" dirty="0"/>
              <a:t>(Comparative Advantage Theory) </a:t>
            </a:r>
            <a:r>
              <a:rPr lang="en-ID" sz="2000" dirty="0" err="1"/>
              <a:t>dikembangkan</a:t>
            </a:r>
            <a:r>
              <a:rPr lang="en-ID" sz="2000" dirty="0"/>
              <a:t> oleh </a:t>
            </a:r>
            <a:r>
              <a:rPr lang="en-ID" sz="2000" b="1" dirty="0"/>
              <a:t>David Ricardo</a:t>
            </a:r>
            <a:r>
              <a:rPr lang="en-ID" sz="2000" dirty="0"/>
              <a:t> </a:t>
            </a:r>
            <a:r>
              <a:rPr lang="en-ID" sz="2000" dirty="0" err="1"/>
              <a:t>yg</a:t>
            </a:r>
            <a:r>
              <a:rPr lang="en-ID" sz="2000" dirty="0"/>
              <a:t> </a:t>
            </a:r>
            <a:r>
              <a:rPr lang="en-ID" sz="2000" dirty="0" err="1"/>
              <a:t>menyatakan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negara </a:t>
            </a:r>
            <a:r>
              <a:rPr lang="en-ID" sz="2000" dirty="0" err="1"/>
              <a:t>sebaiknya</a:t>
            </a:r>
            <a:r>
              <a:rPr lang="en-ID" sz="2000" dirty="0"/>
              <a:t> </a:t>
            </a:r>
            <a:r>
              <a:rPr lang="en-ID" sz="2000" dirty="0" err="1"/>
              <a:t>fokus</a:t>
            </a:r>
            <a:r>
              <a:rPr lang="en-ID" sz="2000" dirty="0"/>
              <a:t> pada </a:t>
            </a:r>
            <a:r>
              <a:rPr lang="en-ID" sz="2000" dirty="0" err="1"/>
              <a:t>produksi</a:t>
            </a:r>
            <a:r>
              <a:rPr lang="en-ID" sz="2000" dirty="0"/>
              <a:t> </a:t>
            </a:r>
            <a:r>
              <a:rPr lang="en-ID" sz="2000" dirty="0" err="1"/>
              <a:t>barang</a:t>
            </a:r>
            <a:r>
              <a:rPr lang="en-ID" sz="2000" dirty="0"/>
              <a:t> dan </a:t>
            </a:r>
            <a:r>
              <a:rPr lang="en-ID" sz="2000" dirty="0" err="1"/>
              <a:t>jasa</a:t>
            </a:r>
            <a:r>
              <a:rPr lang="en-ID" sz="2000" dirty="0"/>
              <a:t> yang </a:t>
            </a:r>
            <a:r>
              <a:rPr lang="en-ID" sz="2000" dirty="0" err="1"/>
              <a:t>mereka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keunggulan</a:t>
            </a:r>
            <a:r>
              <a:rPr lang="en-ID" sz="2000" dirty="0"/>
              <a:t> </a:t>
            </a:r>
            <a:r>
              <a:rPr lang="en-ID" sz="2000" dirty="0" err="1"/>
              <a:t>komparatif</a:t>
            </a:r>
            <a:r>
              <a:rPr lang="en-ID" sz="2000" dirty="0"/>
              <a:t> di </a:t>
            </a:r>
            <a:r>
              <a:rPr lang="en-ID" sz="2000" dirty="0" err="1"/>
              <a:t>atas</a:t>
            </a:r>
            <a:r>
              <a:rPr lang="en-ID" sz="2000" dirty="0"/>
              <a:t> negara lain.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berdagang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keunggulan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, negara-negara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mencapai</a:t>
            </a:r>
            <a:r>
              <a:rPr lang="en-ID" sz="2000" dirty="0"/>
              <a:t> </a:t>
            </a:r>
            <a:r>
              <a:rPr lang="en-ID" sz="2000" dirty="0" err="1"/>
              <a:t>alokasi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daya</a:t>
            </a:r>
            <a:r>
              <a:rPr lang="en-ID" sz="2000" dirty="0"/>
              <a:t>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efisien</a:t>
            </a:r>
            <a:r>
              <a:rPr lang="en-ID" sz="2000" dirty="0"/>
              <a:t> dan </a:t>
            </a:r>
            <a:r>
              <a:rPr lang="en-ID" sz="2000" dirty="0" err="1"/>
              <a:t>pertumbuhan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tinggi</a:t>
            </a:r>
            <a:r>
              <a:rPr lang="en-ID" sz="2000" dirty="0"/>
              <a:t>.</a:t>
            </a:r>
          </a:p>
          <a:p>
            <a:endParaRPr lang="en-ID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b="1" dirty="0"/>
              <a:t>Teori Keunggulan Absolut </a:t>
            </a:r>
            <a:r>
              <a:rPr lang="en-ID" sz="2000" dirty="0"/>
              <a:t>(Absolute Advantage Theory). </a:t>
            </a:r>
            <a:r>
              <a:rPr lang="en-ID" sz="2000" dirty="0" err="1"/>
              <a:t>Menurut</a:t>
            </a:r>
            <a:r>
              <a:rPr lang="en-ID" sz="2000" dirty="0"/>
              <a:t>  </a:t>
            </a:r>
            <a:r>
              <a:rPr lang="en-ID" sz="2000" b="1" dirty="0"/>
              <a:t>Adam Smith</a:t>
            </a:r>
            <a:r>
              <a:rPr lang="en-ID" sz="2000" dirty="0"/>
              <a:t>, negara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mengkhususkan</a:t>
            </a:r>
            <a:r>
              <a:rPr lang="en-ID" sz="2000" dirty="0"/>
              <a:t> </a:t>
            </a:r>
            <a:r>
              <a:rPr lang="en-ID" sz="2000" dirty="0" err="1"/>
              <a:t>diri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produksi</a:t>
            </a:r>
            <a:r>
              <a:rPr lang="en-ID" sz="2000" dirty="0"/>
              <a:t> </a:t>
            </a:r>
            <a:r>
              <a:rPr lang="en-ID" sz="2000" dirty="0" err="1"/>
              <a:t>barang</a:t>
            </a:r>
            <a:r>
              <a:rPr lang="en-ID" sz="2000" dirty="0"/>
              <a:t> yang </a:t>
            </a:r>
            <a:r>
              <a:rPr lang="en-ID" sz="2000" dirty="0" err="1"/>
              <a:t>mereka</a:t>
            </a:r>
            <a:r>
              <a:rPr lang="en-ID" sz="2000" dirty="0"/>
              <a:t>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memproduksi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biaya</a:t>
            </a:r>
            <a:r>
              <a:rPr lang="en-ID" sz="2000" dirty="0"/>
              <a:t> </a:t>
            </a:r>
            <a:r>
              <a:rPr lang="en-ID" sz="2000" dirty="0" err="1"/>
              <a:t>absolut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rendah</a:t>
            </a:r>
            <a:r>
              <a:rPr lang="en-ID" sz="2000" dirty="0"/>
              <a:t> </a:t>
            </a:r>
            <a:r>
              <a:rPr lang="en-ID" sz="2000" dirty="0" err="1"/>
              <a:t>dibandingkan</a:t>
            </a:r>
            <a:r>
              <a:rPr lang="en-ID" sz="2000" dirty="0"/>
              <a:t> negara lain. </a:t>
            </a:r>
          </a:p>
          <a:p>
            <a:endParaRPr lang="en-ID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b="1" dirty="0"/>
              <a:t>Teori </a:t>
            </a:r>
            <a:r>
              <a:rPr lang="en-ID" sz="2000" b="1" dirty="0" err="1"/>
              <a:t>Pertukaran</a:t>
            </a:r>
            <a:r>
              <a:rPr lang="en-ID" sz="2000" b="1" dirty="0"/>
              <a:t> Heckscher-Ohlin </a:t>
            </a:r>
            <a:r>
              <a:rPr lang="en-ID" sz="2000" dirty="0"/>
              <a:t>(Heckscher-Ohlin Trade Theory). </a:t>
            </a:r>
            <a:r>
              <a:rPr lang="en-ID" sz="2000" b="1" dirty="0"/>
              <a:t>Bertil Ohlin dan Eli Heckscher</a:t>
            </a:r>
            <a:r>
              <a:rPr lang="en-ID" sz="2000" dirty="0"/>
              <a:t> </a:t>
            </a:r>
            <a:r>
              <a:rPr lang="en-ID" sz="2000" dirty="0" err="1"/>
              <a:t>mengembangkan</a:t>
            </a:r>
            <a:r>
              <a:rPr lang="en-ID" sz="2000" dirty="0"/>
              <a:t> </a:t>
            </a:r>
            <a:r>
              <a:rPr lang="en-ID" sz="2000" dirty="0" err="1"/>
              <a:t>teori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yang </a:t>
            </a:r>
            <a:r>
              <a:rPr lang="en-ID" sz="2000" dirty="0" err="1"/>
              <a:t>menyatakan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negara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cenderung</a:t>
            </a:r>
            <a:r>
              <a:rPr lang="en-ID" sz="2000" dirty="0"/>
              <a:t> </a:t>
            </a:r>
            <a:r>
              <a:rPr lang="en-ID" sz="2000" dirty="0" err="1"/>
              <a:t>mengkhususkan</a:t>
            </a:r>
            <a:r>
              <a:rPr lang="en-ID" sz="2000" dirty="0"/>
              <a:t> </a:t>
            </a:r>
            <a:r>
              <a:rPr lang="en-ID" sz="2000" dirty="0" err="1"/>
              <a:t>diri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produksi</a:t>
            </a:r>
            <a:r>
              <a:rPr lang="en-ID" sz="2000" dirty="0"/>
              <a:t> </a:t>
            </a:r>
            <a:r>
              <a:rPr lang="en-ID" sz="2000" dirty="0" err="1"/>
              <a:t>barang</a:t>
            </a:r>
            <a:r>
              <a:rPr lang="en-ID" sz="2000" dirty="0"/>
              <a:t> yang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faktor</a:t>
            </a:r>
            <a:r>
              <a:rPr lang="en-ID" sz="2000" dirty="0"/>
              <a:t> </a:t>
            </a:r>
            <a:r>
              <a:rPr lang="en-ID" sz="2000" dirty="0" err="1"/>
              <a:t>produksi</a:t>
            </a:r>
            <a:r>
              <a:rPr lang="en-ID" sz="2000" dirty="0"/>
              <a:t> yang </a:t>
            </a:r>
            <a:r>
              <a:rPr lang="en-ID" sz="2000" dirty="0" err="1"/>
              <a:t>melimpah</a:t>
            </a:r>
            <a:r>
              <a:rPr lang="en-ID" sz="2000" dirty="0"/>
              <a:t> di negara </a:t>
            </a:r>
            <a:r>
              <a:rPr lang="en-ID" sz="2000" dirty="0" err="1"/>
              <a:t>tersebut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, negara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tenaga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melimpah</a:t>
            </a:r>
            <a:r>
              <a:rPr lang="en-ID" sz="2000" dirty="0"/>
              <a:t> </a:t>
            </a:r>
            <a:r>
              <a:rPr lang="en-ID" sz="2000" dirty="0" err="1"/>
              <a:t>cenderung</a:t>
            </a:r>
            <a:r>
              <a:rPr lang="en-ID" sz="2000" dirty="0"/>
              <a:t> </a:t>
            </a:r>
            <a:r>
              <a:rPr lang="en-ID" sz="2000" dirty="0" err="1"/>
              <a:t>berfokus</a:t>
            </a:r>
            <a:r>
              <a:rPr lang="en-ID" sz="2000" dirty="0"/>
              <a:t> pada </a:t>
            </a:r>
            <a:r>
              <a:rPr lang="en-ID" sz="2000" dirty="0" err="1"/>
              <a:t>produksi</a:t>
            </a:r>
            <a:r>
              <a:rPr lang="en-ID" sz="2000" dirty="0"/>
              <a:t> yang </a:t>
            </a:r>
            <a:r>
              <a:rPr lang="en-ID" sz="2000" dirty="0" err="1"/>
              <a:t>memanfaatkan</a:t>
            </a:r>
            <a:r>
              <a:rPr lang="en-ID" sz="2000" dirty="0"/>
              <a:t> </a:t>
            </a:r>
            <a:r>
              <a:rPr lang="en-ID" sz="2000" dirty="0" err="1"/>
              <a:t>tenaga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76897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3563-F139-2820-4D28-D85373B6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2730" cy="1325563"/>
          </a:xfrm>
        </p:spPr>
        <p:txBody>
          <a:bodyPr>
            <a:noAutofit/>
          </a:bodyPr>
          <a:lstStyle/>
          <a:p>
            <a:r>
              <a:rPr lang="en-GB" sz="24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4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24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4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E5DF2-3202-C373-C567-97B004ADD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0160"/>
            <a:ext cx="10515600" cy="531131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7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dan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pengaturan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pasar, dan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3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Perindustrian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iklim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kondusif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25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2007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Penanaman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Modal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Indonesia,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8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1999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hak-hak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beredar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1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21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1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9834E-36A5-9433-01F9-A1953DEB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7239508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18B7E-7383-5439-1C60-81C998BC6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2DE44-9AB6-698C-5B47-234D2874DC8A}"/>
              </a:ext>
            </a:extLst>
          </p:cNvPr>
          <p:cNvSpPr txBox="1"/>
          <p:nvPr/>
        </p:nvSpPr>
        <p:spPr>
          <a:xfrm>
            <a:off x="555812" y="570611"/>
            <a:ext cx="10797988" cy="5433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34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2011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Pengelolaan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Pelabuhan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pengelolaan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pelabuhan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Menteri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Menteri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Otoritas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Jasa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(OJK)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Badan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Koordinasi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Penanaman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Modal (BKPM)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memfasilitasi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D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9. 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11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berdampak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941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6055A-D6BB-B678-CE83-896F40CA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poin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kunci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keterkaitan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UU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800" kern="1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4F4DF-0F2F-D11A-3826-FBE830878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Penyederhanaan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Berbasis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perizinan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di mana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eksportir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importir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Daya Tarik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investor,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memperkuat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di pasar global.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Usaha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Mikro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Kecil,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Menengah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(UMKM)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Fasilitasi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Pasar: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UMKM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berpartisipasi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38393-DDAB-EAC5-3337-C752B0FEE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28316810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9B923D-C98A-898D-6E0D-FF4C7911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8AD870-4D99-B829-C210-FFD6460CB13C}"/>
              </a:ext>
            </a:extLst>
          </p:cNvPr>
          <p:cNvSpPr txBox="1"/>
          <p:nvPr/>
        </p:nvSpPr>
        <p:spPr>
          <a:xfrm>
            <a:off x="914400" y="448236"/>
            <a:ext cx="9932893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Pembangunan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pelabuhan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transportasi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memperlancar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Daya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Tenaga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SDM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yang sangat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berorientasi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Sektor Usaha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Pembukaan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Sektor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membuka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diperdagangkan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Kepastian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investor,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domestik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kepastian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545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62B63E-7850-4656-E3DA-0F6BA589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CF946-E358-68BA-25BD-EF4D10109230}"/>
              </a:ext>
            </a:extLst>
          </p:cNvPr>
          <p:cNvSpPr txBox="1"/>
          <p:nvPr/>
        </p:nvSpPr>
        <p:spPr>
          <a:xfrm>
            <a:off x="1019735" y="1025147"/>
            <a:ext cx="10152529" cy="5012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Rantai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Pasokan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Rantai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Pasokan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UU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berinvestasi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Indonesia,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membuka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rantai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pasokan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global.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Nasional Indonesia (SNI)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diperjualbelikan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Anti-Dumping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Subsidi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dumping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subsidi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13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92DE4E-D59A-AD5C-CF9A-B2E6E86E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5612DB-5C05-781D-51AF-82B6542979A0}"/>
              </a:ext>
            </a:extLst>
          </p:cNvPr>
          <p:cNvSpPr txBox="1"/>
          <p:nvPr/>
        </p:nvSpPr>
        <p:spPr>
          <a:xfrm>
            <a:off x="1531345" y="754098"/>
            <a:ext cx="92651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b="1" dirty="0"/>
              <a:t>Teori </a:t>
            </a:r>
            <a:r>
              <a:rPr lang="en-ID" sz="2000" b="1" dirty="0" err="1"/>
              <a:t>Pertumbuhan</a:t>
            </a:r>
            <a:r>
              <a:rPr lang="en-ID" sz="2000" b="1" dirty="0"/>
              <a:t> Ekonomi dan </a:t>
            </a:r>
            <a:r>
              <a:rPr lang="en-ID" sz="2000" b="1" dirty="0" err="1"/>
              <a:t>Perdagangan</a:t>
            </a:r>
            <a:r>
              <a:rPr lang="en-ID" sz="2000" b="1" dirty="0"/>
              <a:t> </a:t>
            </a:r>
            <a:r>
              <a:rPr lang="en-ID" sz="2000" dirty="0"/>
              <a:t>(New Trade Theory). Teori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mengakui</a:t>
            </a:r>
            <a:r>
              <a:rPr lang="en-ID" sz="2000" dirty="0"/>
              <a:t> </a:t>
            </a:r>
            <a:r>
              <a:rPr lang="en-ID" sz="2000" dirty="0" err="1"/>
              <a:t>pentingnya</a:t>
            </a:r>
            <a:r>
              <a:rPr lang="en-ID" sz="2000" dirty="0"/>
              <a:t> </a:t>
            </a:r>
            <a:r>
              <a:rPr lang="en-ID" sz="2000" dirty="0" err="1"/>
              <a:t>skala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dan </a:t>
            </a:r>
            <a:r>
              <a:rPr lang="en-ID" sz="2000" dirty="0" err="1"/>
              <a:t>inovasi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perdagangan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 </a:t>
            </a:r>
            <a:r>
              <a:rPr lang="en-ID" sz="2000" dirty="0" err="1"/>
              <a:t>Menurut</a:t>
            </a:r>
            <a:r>
              <a:rPr lang="en-ID" sz="2000" dirty="0"/>
              <a:t> </a:t>
            </a:r>
            <a:r>
              <a:rPr lang="en-ID" sz="2000" b="1" dirty="0"/>
              <a:t>Paul Krugman</a:t>
            </a:r>
            <a:r>
              <a:rPr lang="en-ID" sz="2000" dirty="0"/>
              <a:t>, Teori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mengklaim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industri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monopolistik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alami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biaya</a:t>
            </a:r>
            <a:r>
              <a:rPr lang="en-ID" sz="2000" dirty="0"/>
              <a:t> </a:t>
            </a:r>
            <a:r>
              <a:rPr lang="en-ID" sz="2000" dirty="0" err="1"/>
              <a:t>tetap</a:t>
            </a:r>
            <a:r>
              <a:rPr lang="en-ID" sz="2000" dirty="0"/>
              <a:t> yang </a:t>
            </a:r>
            <a:r>
              <a:rPr lang="en-ID" sz="2000" dirty="0" err="1"/>
              <a:t>tinggi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efek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, dan </a:t>
            </a:r>
            <a:r>
              <a:rPr lang="en-ID" sz="2000" dirty="0" err="1"/>
              <a:t>perdagangan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memungkinkan</a:t>
            </a:r>
            <a:r>
              <a:rPr lang="en-ID" sz="2000" dirty="0"/>
              <a:t> negara-negara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mengkhususkan</a:t>
            </a:r>
            <a:r>
              <a:rPr lang="en-ID" sz="2000" dirty="0"/>
              <a:t> </a:t>
            </a:r>
            <a:r>
              <a:rPr lang="en-ID" sz="2000" dirty="0" err="1"/>
              <a:t>diri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industri-industri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 dan </a:t>
            </a:r>
            <a:r>
              <a:rPr lang="en-ID" sz="2000" dirty="0" err="1"/>
              <a:t>memanfaatkan</a:t>
            </a:r>
            <a:r>
              <a:rPr lang="en-ID" sz="2000" dirty="0"/>
              <a:t> </a:t>
            </a:r>
            <a:r>
              <a:rPr lang="en-ID" sz="2000" dirty="0" err="1"/>
              <a:t>skala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.</a:t>
            </a:r>
          </a:p>
          <a:p>
            <a:endParaRPr lang="en-ID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 b="1" dirty="0"/>
              <a:t>Teori </a:t>
            </a:r>
            <a:r>
              <a:rPr lang="en-ID" sz="2000" b="1" dirty="0" err="1"/>
              <a:t>Diferensiasi</a:t>
            </a:r>
            <a:r>
              <a:rPr lang="en-ID" sz="2000" b="1" dirty="0"/>
              <a:t> </a:t>
            </a:r>
            <a:r>
              <a:rPr lang="en-ID" sz="2000" b="1" dirty="0" err="1"/>
              <a:t>Produk</a:t>
            </a:r>
            <a:r>
              <a:rPr lang="en-ID" sz="2000" b="1" dirty="0"/>
              <a:t> </a:t>
            </a:r>
            <a:r>
              <a:rPr lang="en-ID" sz="2000" dirty="0"/>
              <a:t>(Product Differentiation Theory). Teori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mengemukakan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perdagangan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hanya</a:t>
            </a:r>
            <a:r>
              <a:rPr lang="en-ID" sz="2000" dirty="0"/>
              <a:t> </a:t>
            </a:r>
            <a:r>
              <a:rPr lang="en-ID" sz="2000" dirty="0" err="1"/>
              <a:t>didasarkan</a:t>
            </a:r>
            <a:r>
              <a:rPr lang="en-ID" sz="2000" dirty="0"/>
              <a:t> pada </a:t>
            </a:r>
            <a:r>
              <a:rPr lang="en-ID" sz="2000" dirty="0" err="1"/>
              <a:t>perbedaan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biaya</a:t>
            </a:r>
            <a:r>
              <a:rPr lang="en-ID" sz="2000" dirty="0"/>
              <a:t> </a:t>
            </a:r>
            <a:r>
              <a:rPr lang="en-ID" sz="2000" dirty="0" err="1"/>
              <a:t>produksi</a:t>
            </a:r>
            <a:r>
              <a:rPr lang="en-ID" sz="2000" dirty="0"/>
              <a:t>, </a:t>
            </a:r>
            <a:r>
              <a:rPr lang="en-ID" sz="2000" dirty="0" err="1"/>
              <a:t>tetapi</a:t>
            </a:r>
            <a:r>
              <a:rPr lang="en-ID" sz="2000" dirty="0"/>
              <a:t> juga pada </a:t>
            </a:r>
            <a:r>
              <a:rPr lang="en-ID" sz="2000" dirty="0" err="1"/>
              <a:t>perbedaan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karakteristik</a:t>
            </a:r>
            <a:r>
              <a:rPr lang="en-ID" sz="2000" dirty="0"/>
              <a:t> </a:t>
            </a:r>
            <a:r>
              <a:rPr lang="en-ID" sz="2000" dirty="0" err="1"/>
              <a:t>produk</a:t>
            </a:r>
            <a:r>
              <a:rPr lang="en-ID" sz="2000" dirty="0"/>
              <a:t>. Para </a:t>
            </a:r>
            <a:r>
              <a:rPr lang="en-ID" sz="2000" dirty="0" err="1"/>
              <a:t>ahli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b="1" dirty="0"/>
              <a:t>Paul Krugman dan </a:t>
            </a:r>
            <a:r>
              <a:rPr lang="en-ID" sz="2000" b="1" dirty="0" err="1"/>
              <a:t>Helpman</a:t>
            </a:r>
            <a:r>
              <a:rPr lang="en-ID" sz="2000" b="1" dirty="0"/>
              <a:t>-Melitz-Rubinstein </a:t>
            </a:r>
            <a:r>
              <a:rPr lang="en-ID" sz="2000" dirty="0" err="1"/>
              <a:t>memajukan</a:t>
            </a:r>
            <a:r>
              <a:rPr lang="en-ID" sz="2000" dirty="0"/>
              <a:t> </a:t>
            </a:r>
            <a:r>
              <a:rPr lang="en-ID" sz="2000" dirty="0" err="1"/>
              <a:t>teori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. </a:t>
            </a:r>
            <a:r>
              <a:rPr lang="en-ID" sz="2000" dirty="0" err="1"/>
              <a:t>Konsep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menjelaskan</a:t>
            </a:r>
            <a:r>
              <a:rPr lang="en-ID" sz="2000" dirty="0"/>
              <a:t> </a:t>
            </a:r>
            <a:r>
              <a:rPr lang="en-ID" sz="2000" dirty="0" err="1"/>
              <a:t>mengapa</a:t>
            </a:r>
            <a:r>
              <a:rPr lang="en-ID" sz="2000" dirty="0"/>
              <a:t> </a:t>
            </a:r>
            <a:r>
              <a:rPr lang="en-ID" sz="2000" dirty="0" err="1"/>
              <a:t>produk</a:t>
            </a:r>
            <a:r>
              <a:rPr lang="en-ID" sz="2000" dirty="0"/>
              <a:t> yang </a:t>
            </a:r>
            <a:r>
              <a:rPr lang="en-ID" sz="2000" dirty="0" err="1"/>
              <a:t>serupa</a:t>
            </a:r>
            <a:r>
              <a:rPr lang="en-ID" sz="2000" dirty="0"/>
              <a:t> </a:t>
            </a:r>
            <a:r>
              <a:rPr lang="en-ID" sz="2000" dirty="0" err="1"/>
              <a:t>tetapi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ciri</a:t>
            </a:r>
            <a:r>
              <a:rPr lang="en-ID" sz="2000" dirty="0"/>
              <a:t> </a:t>
            </a:r>
            <a:r>
              <a:rPr lang="en-ID" sz="2000" dirty="0" err="1"/>
              <a:t>unik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merek</a:t>
            </a:r>
            <a:r>
              <a:rPr lang="en-ID" sz="2000" dirty="0"/>
              <a:t> yang </a:t>
            </a:r>
            <a:r>
              <a:rPr lang="en-ID" sz="2000" dirty="0" err="1"/>
              <a:t>berbeda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diperdagangkan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harga</a:t>
            </a:r>
            <a:r>
              <a:rPr lang="en-ID" sz="2000" dirty="0"/>
              <a:t> yang </a:t>
            </a:r>
            <a:r>
              <a:rPr lang="en-ID" sz="2000" dirty="0" err="1"/>
              <a:t>berbeda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24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26D1-5392-9426-597A-75CA923B9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19489"/>
            <a:ext cx="10938831" cy="640198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9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GB" sz="2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29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6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26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endParaRPr lang="en-ID" sz="26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bilateral dan multilateral di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2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6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Bilateral</a:t>
            </a:r>
            <a:endParaRPr lang="en-ID" sz="26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(FTA)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Australia: Indonesia dan Australia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menandatangani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negara.</a:t>
            </a:r>
            <a:endParaRPr lang="en-ID" sz="2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Jepang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(IA-CEPA): Indonesia dan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Jepang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menandatangani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Indonesia-Japan Comprehensive Economic Partnership Agreement (IA-CEPA)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pasar dan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GB" sz="26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6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6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Multilateral</a:t>
            </a:r>
            <a:endParaRPr lang="en-ID" sz="2600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</a:pP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Keanggotaan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ASEAN: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ASEAN Free Trade Area (AFTA), Indonesia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berkomitmen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kawasan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Asia Tenggara.</a:t>
            </a:r>
            <a:endParaRPr lang="en-ID" sz="26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</a:pP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Partisipasi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World Trade Organization (WTO): Indonesia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WTO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mempromosikan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global,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negosiasi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6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D289E-0917-D123-5878-0222CD2E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90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909884-C14A-FC57-F0C1-03495EE1B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698385-E91D-6D24-968A-B9DE4B032038}"/>
              </a:ext>
            </a:extLst>
          </p:cNvPr>
          <p:cNvSpPr txBox="1"/>
          <p:nvPr/>
        </p:nvSpPr>
        <p:spPr>
          <a:xfrm>
            <a:off x="645459" y="828780"/>
            <a:ext cx="10901082" cy="555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Tarif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endParaRPr lang="en-ID" sz="1800" b="1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Indonesia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 7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izin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lisensi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mewajibkan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badan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berwenang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Badan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Standarisasi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Nasional (BSN).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beredar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Larangan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Pembatasan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larangan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pembatasan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berpotensi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Industri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antidumping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menghindari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lokal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02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5B075-CD6F-B8CD-DBC5-C19BF301D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D8D353-7C60-194A-F658-B329628331EF}"/>
              </a:ext>
            </a:extLst>
          </p:cNvPr>
          <p:cNvSpPr txBox="1"/>
          <p:nvPr/>
        </p:nvSpPr>
        <p:spPr>
          <a:xfrm>
            <a:off x="947451" y="275422"/>
            <a:ext cx="10576192" cy="5339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Larangan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Pembatasan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larangan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pembatasan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berpotensi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dirty="0"/>
              <a:t>Barang yang </a:t>
            </a:r>
            <a:r>
              <a:rPr lang="en-ID" dirty="0" err="1"/>
              <a:t>Dilarang</a:t>
            </a:r>
            <a:r>
              <a:rPr lang="en-ID" dirty="0"/>
              <a:t> </a:t>
            </a:r>
            <a:r>
              <a:rPr lang="en-ID" dirty="0" err="1"/>
              <a:t>Impor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Narkotika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Obat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Terlarang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Senjata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Izin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kimia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limbah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B3,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merkuri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Pakaian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Bekas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Limbah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Gula dan Beras Jenis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Industri Dalam Negeri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rabicPeriod"/>
            </a:pPr>
            <a:r>
              <a:rPr lang="en-ID" dirty="0"/>
              <a:t>Tarif Bea Masuk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Kuota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yang </a:t>
            </a:r>
            <a:r>
              <a:rPr lang="en-ID" dirty="0" err="1"/>
              <a:t>ketat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Subsidi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dan Pelabuhan</a:t>
            </a:r>
          </a:p>
          <a:p>
            <a:pPr marL="342900" indent="-342900">
              <a:buAutoNum type="arabicPeriod"/>
            </a:pPr>
            <a:r>
              <a:rPr lang="en-ID" dirty="0"/>
              <a:t>Program </a:t>
            </a:r>
            <a:r>
              <a:rPr lang="en-ID" dirty="0" err="1"/>
              <a:t>Pengembangan</a:t>
            </a:r>
            <a:r>
              <a:rPr lang="en-ID" dirty="0"/>
              <a:t> Industri </a:t>
            </a:r>
            <a:r>
              <a:rPr lang="en-ID" dirty="0" err="1"/>
              <a:t>kreatif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(HKI).</a:t>
            </a:r>
            <a:endParaRPr lang="en-ID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6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E80BCC-5541-0A56-3FEE-A43FB597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15BE53-6B20-092F-4EFE-EDEA72AD235E}"/>
              </a:ext>
            </a:extLst>
          </p:cNvPr>
          <p:cNvSpPr txBox="1"/>
          <p:nvPr/>
        </p:nvSpPr>
        <p:spPr>
          <a:xfrm>
            <a:off x="242371" y="136525"/>
            <a:ext cx="11369407" cy="6649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Tarif</a:t>
            </a:r>
            <a:endParaRPr lang="en-ID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mengacu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Indonesia: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Tarif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berubah-ubah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 Indonesia dan negara-negara lain:</a:t>
            </a:r>
          </a:p>
          <a:p>
            <a:pPr marL="285750" lvl="0" indent="-285750">
              <a:lnSpc>
                <a:spcPct val="115000"/>
              </a:lnSpc>
              <a:buFontTx/>
              <a:buChar char="-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Tarif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Amerika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Serikat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(AS)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diturunkan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19%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32%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Presiden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Prabowo Subianto dan Donald Trump.</a:t>
            </a:r>
          </a:p>
          <a:p>
            <a:pPr marL="285750" lvl="0" indent="-285750">
              <a:lnSpc>
                <a:spcPct val="115000"/>
              </a:lnSpc>
              <a:buFontTx/>
              <a:buChar char="-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Uni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Eropa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: Indonesia dan Uni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Eropa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menandatangani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Kemitraan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Komprehensif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(CEPA) yang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menurunkan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impor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hampir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0% pada September 2025.</a:t>
            </a:r>
          </a:p>
          <a:p>
            <a:pPr marL="285750" lvl="0" indent="-285750">
              <a:lnSpc>
                <a:spcPct val="115000"/>
              </a:lnSpc>
              <a:buFontTx/>
              <a:buChar char="-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Negara-negara ASEAN: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Vietnam: 20%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Malaysia: 25%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Thailand: 36%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Kamboja: 36%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Laos: 40%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Myanmar: 40%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Filipina: 20%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Singapura: 25%</a:t>
            </a:r>
          </a:p>
          <a:p>
            <a:pPr marL="285750" lvl="0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Brunei: 25%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95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E8F632-B089-452D-DD27-A93CB79F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D9C8BB-A305-6079-F6E8-05A18081C513}"/>
              </a:ext>
            </a:extLst>
          </p:cNvPr>
          <p:cNvSpPr txBox="1"/>
          <p:nvPr/>
        </p:nvSpPr>
        <p:spPr>
          <a:xfrm>
            <a:off x="1145754" y="594912"/>
            <a:ext cx="10208046" cy="5202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Dalam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mengontrol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pengiriman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seringkali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pasokan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negeri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tambah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 err="1"/>
              <a:t>Penyesuaian</a:t>
            </a:r>
            <a:r>
              <a:rPr lang="en-ID" dirty="0"/>
              <a:t> Tarif </a:t>
            </a:r>
            <a:r>
              <a:rPr lang="en-ID" dirty="0" err="1"/>
              <a:t>Pungutan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Badan </a:t>
            </a:r>
            <a:r>
              <a:rPr lang="en-ID" dirty="0" err="1"/>
              <a:t>Layanan</a:t>
            </a:r>
            <a:r>
              <a:rPr lang="en-ID" dirty="0"/>
              <a:t> Umum (BLU) Badan </a:t>
            </a:r>
            <a:r>
              <a:rPr lang="en-ID" dirty="0" err="1"/>
              <a:t>Pengelola</a:t>
            </a:r>
            <a:r>
              <a:rPr lang="en-ID" dirty="0"/>
              <a:t> Dana Perkebunan Kelapa </a:t>
            </a:r>
            <a:r>
              <a:rPr lang="en-ID" dirty="0" err="1"/>
              <a:t>Sawit</a:t>
            </a:r>
            <a:r>
              <a:rPr lang="en-ID" dirty="0"/>
              <a:t> (BPDPKS)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Menteri </a:t>
            </a:r>
            <a:r>
              <a:rPr lang="en-ID" dirty="0" err="1"/>
              <a:t>Keuangan</a:t>
            </a:r>
            <a:r>
              <a:rPr lang="en-ID" dirty="0"/>
              <a:t> (PMK) </a:t>
            </a:r>
            <a:r>
              <a:rPr lang="en-ID" dirty="0" err="1"/>
              <a:t>Nomor</a:t>
            </a:r>
            <a:r>
              <a:rPr lang="en-ID" dirty="0"/>
              <a:t> 30 </a:t>
            </a:r>
            <a:r>
              <a:rPr lang="en-ID" dirty="0" err="1"/>
              <a:t>Tahun</a:t>
            </a:r>
            <a:r>
              <a:rPr lang="en-ID" dirty="0"/>
              <a:t> 2025.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Tarif </a:t>
            </a:r>
            <a:r>
              <a:rPr lang="en-ID" dirty="0" err="1"/>
              <a:t>Ekspor</a:t>
            </a:r>
            <a:r>
              <a:rPr lang="en-ID" dirty="0"/>
              <a:t> Kelapa </a:t>
            </a:r>
            <a:r>
              <a:rPr lang="en-ID" dirty="0" err="1"/>
              <a:t>Sawit</a:t>
            </a:r>
            <a:r>
              <a:rPr lang="en-ID" dirty="0"/>
              <a:t>: Tarif </a:t>
            </a:r>
            <a:r>
              <a:rPr lang="en-ID" dirty="0" err="1"/>
              <a:t>pungutan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kelapa</a:t>
            </a:r>
            <a:r>
              <a:rPr lang="en-ID" dirty="0"/>
              <a:t> </a:t>
            </a:r>
            <a:r>
              <a:rPr lang="en-ID" dirty="0" err="1"/>
              <a:t>sawit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dinaikkan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minyak</a:t>
            </a:r>
            <a:r>
              <a:rPr lang="en-ID" dirty="0"/>
              <a:t> </a:t>
            </a:r>
            <a:r>
              <a:rPr lang="en-ID" dirty="0" err="1"/>
              <a:t>mentah</a:t>
            </a:r>
            <a:r>
              <a:rPr lang="en-ID" dirty="0"/>
              <a:t> </a:t>
            </a:r>
            <a:r>
              <a:rPr lang="en-ID" dirty="0" err="1"/>
              <a:t>sawit</a:t>
            </a:r>
            <a:r>
              <a:rPr lang="en-ID" dirty="0"/>
              <a:t> (CPO) </a:t>
            </a:r>
            <a:r>
              <a:rPr lang="en-ID" dirty="0" err="1"/>
              <a:t>dikenai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10%, dan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turunan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crude palm oil naik </a:t>
            </a:r>
            <a:r>
              <a:rPr lang="en-ID" dirty="0" err="1"/>
              <a:t>dari</a:t>
            </a:r>
            <a:r>
              <a:rPr lang="en-ID" dirty="0"/>
              <a:t> 6% </a:t>
            </a:r>
            <a:r>
              <a:rPr lang="en-ID" dirty="0" err="1"/>
              <a:t>menjadi</a:t>
            </a:r>
            <a:r>
              <a:rPr lang="en-ID" dirty="0"/>
              <a:t> 9,5%.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/>
              <a:t>Bea </a:t>
            </a:r>
            <a:r>
              <a:rPr lang="en-ID" dirty="0" err="1"/>
              <a:t>Keluar</a:t>
            </a:r>
            <a:r>
              <a:rPr lang="en-ID" dirty="0"/>
              <a:t> Emas: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bea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emas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PMK 80/2025,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Diversifikasi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peng </a:t>
            </a:r>
            <a:r>
              <a:rPr lang="en-ID" dirty="0" err="1"/>
              <a:t>aneka</a:t>
            </a:r>
            <a:r>
              <a:rPr lang="en-ID" dirty="0"/>
              <a:t> </a:t>
            </a:r>
            <a:r>
              <a:rPr lang="en-ID" dirty="0" err="1"/>
              <a:t>ragaman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memperbanyak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dan </a:t>
            </a:r>
            <a:r>
              <a:rPr lang="en-ID" dirty="0" err="1"/>
              <a:t>komoditas</a:t>
            </a:r>
            <a:r>
              <a:rPr lang="en-ID" dirty="0"/>
              <a:t> yang </a:t>
            </a:r>
            <a:r>
              <a:rPr lang="en-ID" dirty="0" err="1"/>
              <a:t>diekspor</a:t>
            </a:r>
            <a:r>
              <a:rPr lang="en-ID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Subsidi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subsidi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eksportir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keringanan</a:t>
            </a:r>
            <a:r>
              <a:rPr lang="en-ID" dirty="0"/>
              <a:t> </a:t>
            </a:r>
            <a:r>
              <a:rPr lang="en-ID" dirty="0" err="1"/>
              <a:t>pajak</a:t>
            </a:r>
            <a:r>
              <a:rPr lang="en-ID" dirty="0"/>
              <a:t>, 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angkutan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murah</a:t>
            </a:r>
            <a:r>
              <a:rPr lang="en-ID" dirty="0"/>
              <a:t>, dan </a:t>
            </a:r>
            <a:r>
              <a:rPr lang="en-ID" dirty="0" err="1"/>
              <a:t>kemudahan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pengurusan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Promosi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promosi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Indonesia di </a:t>
            </a:r>
            <a:r>
              <a:rPr lang="en-ID" dirty="0" err="1"/>
              <a:t>luar</a:t>
            </a:r>
            <a:r>
              <a:rPr lang="en-ID" dirty="0"/>
              <a:t> negeri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pameran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dan </a:t>
            </a:r>
            <a:r>
              <a:rPr lang="en-ID" dirty="0" err="1"/>
              <a:t>kampanye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dirty="0" err="1"/>
              <a:t>Kestabilan</a:t>
            </a:r>
            <a:r>
              <a:rPr lang="en-ID" dirty="0"/>
              <a:t> Nilai Kurs: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kestabilan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kurs</a:t>
            </a:r>
            <a:r>
              <a:rPr lang="en-ID" dirty="0"/>
              <a:t> rupiah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mata</a:t>
            </a:r>
            <a:r>
              <a:rPr lang="en-ID" dirty="0"/>
              <a:t> uang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saing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Indonesia di pasar </a:t>
            </a:r>
            <a:r>
              <a:rPr lang="en-ID" dirty="0" err="1"/>
              <a:t>internasional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48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4612</TotalTime>
  <Words>4475</Words>
  <Application>Microsoft Office PowerPoint</Application>
  <PresentationFormat>Widescreen</PresentationFormat>
  <Paragraphs>315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Aptos</vt:lpstr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Berikut adalah beberapa tantangan utama:</vt:lpstr>
      <vt:lpstr>PowerPoint Presentation</vt:lpstr>
      <vt:lpstr>PowerPoint Presentation</vt:lpstr>
      <vt:lpstr>Undang – Undang dan peraturan yang mendukung kebijakan perdagangan internasional. </vt:lpstr>
      <vt:lpstr>PowerPoint Presentation</vt:lpstr>
      <vt:lpstr>Berikut adalah beberapa poin kunci yang menunjukkan keterkaitan UU Cipta Kerja dengan perdagangan internasional: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27</cp:revision>
  <cp:lastPrinted>2024-09-24T15:06:24Z</cp:lastPrinted>
  <dcterms:created xsi:type="dcterms:W3CDTF">2024-08-27T07:05:17Z</dcterms:created>
  <dcterms:modified xsi:type="dcterms:W3CDTF">2025-12-17T06:53:59Z</dcterms:modified>
</cp:coreProperties>
</file>