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0"/>
  </p:notesMasterIdLst>
  <p:sldIdLst>
    <p:sldId id="272" r:id="rId2"/>
    <p:sldId id="273" r:id="rId3"/>
    <p:sldId id="274" r:id="rId4"/>
    <p:sldId id="289" r:id="rId5"/>
    <p:sldId id="275" r:id="rId6"/>
    <p:sldId id="290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92" r:id="rId15"/>
    <p:sldId id="285" r:id="rId16"/>
    <p:sldId id="293" r:id="rId17"/>
    <p:sldId id="291" r:id="rId18"/>
    <p:sldId id="29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977"/>
    <p:restoredTop sz="95921"/>
  </p:normalViewPr>
  <p:slideViewPr>
    <p:cSldViewPr snapToGrid="0" snapToObjects="1">
      <p:cViewPr>
        <p:scale>
          <a:sx n="63" d="100"/>
          <a:sy n="63" d="100"/>
        </p:scale>
        <p:origin x="15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06/12/2025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06/12/2025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06/12/2025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06/12/2025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06/12/2025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06/12/2025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06/12/2025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06/12/2025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06/12/2025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06/12/2025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06/12/2025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06/12/2025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</a:rPr>
              <a:t>HUKUM PERDAGANGAN INTERNASIONAL </a:t>
            </a:r>
          </a:p>
          <a:p>
            <a:pPr algn="ctr"/>
            <a:r>
              <a:rPr lang="en-US" sz="2400" dirty="0">
                <a:latin typeface="+mj-lt"/>
              </a:rPr>
              <a:t>BAB </a:t>
            </a:r>
            <a:r>
              <a:rPr lang="en-ID" sz="2400" i="0" u="none" strike="noStrike">
                <a:effectLst/>
                <a:latin typeface="+mj-lt"/>
              </a:rPr>
              <a:t>VI</a:t>
            </a:r>
            <a:endParaRPr lang="en-US" sz="2400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2024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5686F-F560-E566-07C8-1594233D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D35FA-C36B-B37D-55FE-73AE53013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Industrial Design/Desain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9D816-9515-2319-C063-35F8C01BD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Industrial Design/Desain 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perancangan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diperuntukkan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massal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Ini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estetika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fungsionalitas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ergonomi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visual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dirty="0">
                <a:effectLst/>
              </a:rPr>
              <a:t> </a:t>
            </a:r>
          </a:p>
          <a:p>
            <a:pPr marL="0" indent="0"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Ciri-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Industrial Design:</a:t>
            </a: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Estetika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penampilan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visual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Fungsionalitas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Menjamin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Ergonomi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Mendesain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nyaman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Massal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06769-8B0C-4074-3D89-7A71CCE96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375974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4E67F0-129B-5D23-7BBB-80939CCAD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1189A-EC00-9565-C710-1725251B98DB}"/>
              </a:ext>
            </a:extLst>
          </p:cNvPr>
          <p:cNvSpPr txBox="1"/>
          <p:nvPr/>
        </p:nvSpPr>
        <p:spPr>
          <a:xfrm>
            <a:off x="694266" y="1389724"/>
            <a:ext cx="10346267" cy="3122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Industrial Design: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Kursi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Eames: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Kursi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dirancang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Charles dan Ray Eames,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desain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ergonomis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komposit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Botol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Coca-Cola: Desain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botol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ikonik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dikenali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iPhone: Desain smartphone oleh Apple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menggabungkan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estetika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modern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fungsionalitas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Sepeda Brompton: Sepeda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lipat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dirancang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kepraktisan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portabilitas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estetika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2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87A58-12B3-C620-65FA-F7A178987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745"/>
          </a:xfrm>
        </p:spPr>
        <p:txBody>
          <a:bodyPr>
            <a:normAutofit/>
          </a:bodyPr>
          <a:lstStyle/>
          <a:p>
            <a:pPr algn="ctr"/>
            <a:r>
              <a:rPr lang="en-GB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Paten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C16BA-F6BD-D5AC-B18A-4714F5B49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90847"/>
            <a:ext cx="10846981" cy="498611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eksklusif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penemu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pemilik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penemuan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memproduksi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menjual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penemuan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biasanya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tanggal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pengajuan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Paten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penemunya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Jenis Paten: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Paten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Penemuan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Invensi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invensi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proses,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ID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Paten </a:t>
            </a:r>
            <a:r>
              <a:rPr lang="en-ID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Sederhana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invensi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perbaikan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invensi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Paten Desain: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desain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industry yang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orisinal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nilai2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estetika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Paten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Tanaman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D" sz="1800" dirty="0"/>
              <a:t>Paten </a:t>
            </a:r>
            <a:r>
              <a:rPr lang="en-ID" sz="1800" dirty="0" err="1"/>
              <a:t>Variasi</a:t>
            </a:r>
            <a:r>
              <a:rPr lang="en-ID" sz="1800" dirty="0"/>
              <a:t> </a:t>
            </a:r>
            <a:r>
              <a:rPr lang="en-ID" sz="1800" dirty="0" err="1"/>
              <a:t>Tanaman</a:t>
            </a:r>
            <a:r>
              <a:rPr lang="en-ID" sz="1800" dirty="0"/>
              <a:t> (PVT) </a:t>
            </a:r>
            <a:r>
              <a:rPr lang="en-ID" sz="1800" dirty="0" err="1"/>
              <a:t>atau</a:t>
            </a:r>
            <a:r>
              <a:rPr lang="en-ID" sz="1800" dirty="0"/>
              <a:t> Plant Variety Rights (PVR). Paten </a:t>
            </a:r>
            <a:r>
              <a:rPr lang="en-ID" sz="1800" dirty="0" err="1"/>
              <a:t>ini</a:t>
            </a:r>
            <a:r>
              <a:rPr lang="en-ID" sz="1800" dirty="0"/>
              <a:t> </a:t>
            </a:r>
            <a:r>
              <a:rPr lang="en-ID" sz="1800" dirty="0" err="1"/>
              <a:t>diberikan</a:t>
            </a:r>
            <a:r>
              <a:rPr lang="en-ID" sz="1800" dirty="0"/>
              <a:t> </a:t>
            </a:r>
            <a:r>
              <a:rPr lang="en-ID" sz="1800" dirty="0" err="1"/>
              <a:t>kepada</a:t>
            </a:r>
            <a:r>
              <a:rPr lang="en-ID" sz="1800" dirty="0"/>
              <a:t> </a:t>
            </a:r>
            <a:r>
              <a:rPr lang="en-ID" sz="1800" dirty="0" err="1"/>
              <a:t>pemulia</a:t>
            </a:r>
            <a:r>
              <a:rPr lang="en-ID" sz="1800" dirty="0"/>
              <a:t> </a:t>
            </a:r>
            <a:r>
              <a:rPr lang="en-ID" sz="1800" dirty="0" err="1"/>
              <a:t>tanaman</a:t>
            </a:r>
            <a:r>
              <a:rPr lang="en-ID" sz="1800" dirty="0"/>
              <a:t> yang </a:t>
            </a:r>
            <a:r>
              <a:rPr lang="en-ID" sz="1800" dirty="0" err="1"/>
              <a:t>telah</a:t>
            </a:r>
            <a:r>
              <a:rPr lang="en-ID" sz="1800" dirty="0"/>
              <a:t> </a:t>
            </a:r>
            <a:r>
              <a:rPr lang="en-ID" sz="1800" dirty="0" err="1"/>
              <a:t>mengembangkan</a:t>
            </a:r>
            <a:r>
              <a:rPr lang="en-ID" sz="1800" dirty="0"/>
              <a:t> </a:t>
            </a:r>
            <a:r>
              <a:rPr lang="en-ID" sz="1800" dirty="0" err="1"/>
              <a:t>variasi</a:t>
            </a:r>
            <a:r>
              <a:rPr lang="en-ID" sz="1800" dirty="0"/>
              <a:t> </a:t>
            </a:r>
            <a:r>
              <a:rPr lang="en-ID" sz="1800" dirty="0" err="1"/>
              <a:t>tanaman</a:t>
            </a:r>
            <a:r>
              <a:rPr lang="en-ID" sz="1800" dirty="0"/>
              <a:t> </a:t>
            </a:r>
            <a:r>
              <a:rPr lang="en-ID" sz="1800" dirty="0" err="1"/>
              <a:t>baru</a:t>
            </a:r>
            <a:r>
              <a:rPr lang="en-ID" sz="1800" dirty="0"/>
              <a:t> yang </a:t>
            </a:r>
            <a:r>
              <a:rPr lang="en-ID" sz="1800" dirty="0" err="1"/>
              <a:t>unik</a:t>
            </a:r>
            <a:r>
              <a:rPr lang="en-ID" sz="1800" dirty="0"/>
              <a:t> dan </a:t>
            </a:r>
            <a:r>
              <a:rPr lang="en-ID" sz="1800" dirty="0" err="1"/>
              <a:t>stabil</a:t>
            </a:r>
            <a:r>
              <a:rPr lang="en-ID" sz="1800" dirty="0"/>
              <a:t>.</a:t>
            </a:r>
          </a:p>
          <a:p>
            <a:pPr lvl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endParaRPr lang="en-GB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98C026-D517-9880-F62E-BD0B6FA7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339170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D37058-FCA4-9276-12C8-C21103A8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C879F7-152C-5751-01E7-FC3207BDBF24}"/>
              </a:ext>
            </a:extLst>
          </p:cNvPr>
          <p:cNvSpPr txBox="1"/>
          <p:nvPr/>
        </p:nvSpPr>
        <p:spPr>
          <a:xfrm>
            <a:off x="478466" y="637953"/>
            <a:ext cx="1152569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/>
              <a:t>Contoh-contoh</a:t>
            </a:r>
            <a:r>
              <a:rPr lang="en-ID" dirty="0"/>
              <a:t> Paten:</a:t>
            </a:r>
          </a:p>
          <a:p>
            <a:r>
              <a:rPr lang="en-ID" dirty="0"/>
              <a:t> </a:t>
            </a:r>
          </a:p>
          <a:p>
            <a:r>
              <a:rPr lang="en-ID" b="1" dirty="0"/>
              <a:t>1. Paten </a:t>
            </a:r>
            <a:r>
              <a:rPr lang="en-ID" b="1" dirty="0" err="1"/>
              <a:t>Invensi</a:t>
            </a:r>
            <a:r>
              <a:rPr lang="en-ID" dirty="0"/>
              <a:t>:</a:t>
            </a:r>
          </a:p>
          <a:p>
            <a:r>
              <a:rPr lang="en-ID" dirty="0"/>
              <a:t>- Paten </a:t>
            </a:r>
            <a:r>
              <a:rPr lang="en-ID" dirty="0" err="1"/>
              <a:t>mesin</a:t>
            </a:r>
            <a:r>
              <a:rPr lang="en-ID" dirty="0"/>
              <a:t> </a:t>
            </a:r>
            <a:r>
              <a:rPr lang="en-ID" dirty="0" err="1"/>
              <a:t>pencari</a:t>
            </a:r>
            <a:r>
              <a:rPr lang="en-ID" dirty="0"/>
              <a:t> Google (Google Search)</a:t>
            </a:r>
          </a:p>
          <a:p>
            <a:r>
              <a:rPr lang="en-ID" dirty="0"/>
              <a:t>- Paten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baterai</a:t>
            </a:r>
            <a:r>
              <a:rPr lang="en-ID" dirty="0"/>
              <a:t> lithium-ion (LG Chem)</a:t>
            </a:r>
          </a:p>
          <a:p>
            <a:pPr marL="285750" indent="-285750">
              <a:buFontTx/>
              <a:buChar char="-"/>
            </a:pPr>
            <a:r>
              <a:rPr lang="en-ID" dirty="0"/>
              <a:t>Paten </a:t>
            </a:r>
            <a:r>
              <a:rPr lang="en-ID" dirty="0" err="1"/>
              <a:t>vaksin</a:t>
            </a:r>
            <a:r>
              <a:rPr lang="en-ID" dirty="0"/>
              <a:t> COVID-19 (Pfizer-BioNTech)</a:t>
            </a:r>
          </a:p>
          <a:p>
            <a:r>
              <a:rPr lang="en-ID" b="1" dirty="0"/>
              <a:t>2. Paten </a:t>
            </a:r>
            <a:r>
              <a:rPr lang="en-ID" b="1" dirty="0" err="1"/>
              <a:t>Sederhana</a:t>
            </a:r>
            <a:r>
              <a:rPr lang="en-ID" dirty="0"/>
              <a:t>:</a:t>
            </a:r>
          </a:p>
          <a:p>
            <a:r>
              <a:rPr lang="en-ID" dirty="0"/>
              <a:t>- Paten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tas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diubah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backpack (JanSport)</a:t>
            </a:r>
          </a:p>
          <a:p>
            <a:pPr marL="285750" indent="-285750">
              <a:buFontTx/>
              <a:buChar char="-"/>
            </a:pPr>
            <a:r>
              <a:rPr lang="en-ID" dirty="0"/>
              <a:t>Paten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pengisian</a:t>
            </a:r>
            <a:r>
              <a:rPr lang="en-ID" dirty="0"/>
              <a:t> </a:t>
            </a:r>
            <a:r>
              <a:rPr lang="en-ID" dirty="0" err="1"/>
              <a:t>baterai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(Qualcomm)</a:t>
            </a:r>
          </a:p>
          <a:p>
            <a:r>
              <a:rPr lang="en-ID" b="1" dirty="0"/>
              <a:t>3. Paten Desain Industri</a:t>
            </a:r>
            <a:r>
              <a:rPr lang="en-ID" dirty="0"/>
              <a:t>:</a:t>
            </a:r>
          </a:p>
          <a:p>
            <a:r>
              <a:rPr lang="en-ID" dirty="0"/>
              <a:t>- Paten </a:t>
            </a:r>
            <a:r>
              <a:rPr lang="en-ID" dirty="0" err="1"/>
              <a:t>desain</a:t>
            </a:r>
            <a:r>
              <a:rPr lang="en-ID" dirty="0"/>
              <a:t> iPhone (Apple)</a:t>
            </a:r>
          </a:p>
          <a:p>
            <a:pPr marL="285750" indent="-285750">
              <a:buFontTx/>
              <a:buChar char="-"/>
            </a:pPr>
            <a:r>
              <a:rPr lang="en-ID" dirty="0"/>
              <a:t>Paten </a:t>
            </a:r>
            <a:r>
              <a:rPr lang="en-ID" dirty="0" err="1"/>
              <a:t>desain</a:t>
            </a:r>
            <a:r>
              <a:rPr lang="en-ID" dirty="0"/>
              <a:t> </a:t>
            </a:r>
            <a:r>
              <a:rPr lang="en-ID" dirty="0" err="1"/>
              <a:t>mobil</a:t>
            </a:r>
            <a:r>
              <a:rPr lang="en-ID" dirty="0"/>
              <a:t> </a:t>
            </a:r>
            <a:r>
              <a:rPr lang="en-ID" dirty="0" err="1"/>
              <a:t>listrik</a:t>
            </a:r>
            <a:r>
              <a:rPr lang="en-ID" dirty="0"/>
              <a:t> Tesla (Tesla Motors)</a:t>
            </a:r>
          </a:p>
          <a:p>
            <a:r>
              <a:rPr lang="en-ID" b="1" dirty="0"/>
              <a:t>4. </a:t>
            </a:r>
            <a:r>
              <a:rPr lang="en-ID" b="1" dirty="0" err="1"/>
              <a:t>Contoh-contoh</a:t>
            </a:r>
            <a:r>
              <a:rPr lang="en-ID" b="1" dirty="0"/>
              <a:t> Paten </a:t>
            </a:r>
            <a:r>
              <a:rPr lang="en-ID" b="1" dirty="0" err="1"/>
              <a:t>Tanaman</a:t>
            </a:r>
            <a:r>
              <a:rPr lang="en-ID" dirty="0"/>
              <a:t>:</a:t>
            </a:r>
          </a:p>
          <a:p>
            <a:r>
              <a:rPr lang="en-ID" b="1" dirty="0"/>
              <a:t>A. Paten </a:t>
            </a:r>
            <a:r>
              <a:rPr lang="en-ID" b="1" dirty="0" err="1"/>
              <a:t>Variasi</a:t>
            </a:r>
            <a:r>
              <a:rPr lang="en-ID" b="1" dirty="0"/>
              <a:t> </a:t>
            </a:r>
            <a:r>
              <a:rPr lang="en-ID" b="1" dirty="0" err="1"/>
              <a:t>Tanaman</a:t>
            </a:r>
            <a:r>
              <a:rPr lang="en-ID" b="1" dirty="0"/>
              <a:t> (PVT):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tanaman</a:t>
            </a:r>
            <a:r>
              <a:rPr lang="en-ID" dirty="0"/>
              <a:t> yang </a:t>
            </a:r>
            <a:r>
              <a:rPr lang="en-ID" dirty="0" err="1"/>
              <a:t>baru</a:t>
            </a:r>
            <a:r>
              <a:rPr lang="en-ID" dirty="0"/>
              <a:t>, </a:t>
            </a:r>
            <a:r>
              <a:rPr lang="en-ID" dirty="0" err="1"/>
              <a:t>unik</a:t>
            </a:r>
            <a:r>
              <a:rPr lang="en-ID" dirty="0"/>
              <a:t>, dan </a:t>
            </a:r>
            <a:r>
              <a:rPr lang="en-ID" dirty="0" err="1"/>
              <a:t>stabil</a:t>
            </a:r>
            <a:r>
              <a:rPr lang="en-ID" dirty="0"/>
              <a:t>.</a:t>
            </a:r>
          </a:p>
          <a:p>
            <a:r>
              <a:rPr lang="en-ID" dirty="0"/>
              <a:t>- Paten </a:t>
            </a:r>
            <a:r>
              <a:rPr lang="en-ID" dirty="0" err="1"/>
              <a:t>variasi</a:t>
            </a:r>
            <a:r>
              <a:rPr lang="en-ID" dirty="0"/>
              <a:t> padi IR64 (International Rice Research Institute)</a:t>
            </a:r>
          </a:p>
          <a:p>
            <a:r>
              <a:rPr lang="en-ID" dirty="0"/>
              <a:t>- Paten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jagung</a:t>
            </a:r>
            <a:r>
              <a:rPr lang="en-ID" dirty="0"/>
              <a:t> Pioneer (DuPont Pioneer)</a:t>
            </a:r>
          </a:p>
          <a:p>
            <a:r>
              <a:rPr lang="en-ID" dirty="0"/>
              <a:t>- Paten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kentang</a:t>
            </a:r>
            <a:r>
              <a:rPr lang="en-ID" dirty="0"/>
              <a:t> Russet Burbank (University of Idaho)</a:t>
            </a:r>
          </a:p>
          <a:p>
            <a:r>
              <a:rPr lang="en-ID" b="1" dirty="0"/>
              <a:t>B. Paten </a:t>
            </a:r>
            <a:r>
              <a:rPr lang="en-ID" b="1" dirty="0" err="1"/>
              <a:t>Tanaman</a:t>
            </a:r>
            <a:r>
              <a:rPr lang="en-ID" b="1" dirty="0"/>
              <a:t> </a:t>
            </a:r>
            <a:r>
              <a:rPr lang="en-ID" b="1" dirty="0" err="1"/>
              <a:t>Hibrida</a:t>
            </a:r>
            <a:r>
              <a:rPr lang="en-ID" b="1" dirty="0"/>
              <a:t>, 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tanaman</a:t>
            </a:r>
            <a:r>
              <a:rPr lang="en-ID" dirty="0"/>
              <a:t> </a:t>
            </a:r>
            <a:r>
              <a:rPr lang="en-ID" dirty="0" err="1"/>
              <a:t>hibrida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persilangan</a:t>
            </a:r>
            <a:r>
              <a:rPr lang="en-ID" dirty="0"/>
              <a:t> dua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tanaman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endParaRPr lang="en-ID" dirty="0"/>
          </a:p>
          <a:p>
            <a:r>
              <a:rPr lang="en-ID" dirty="0"/>
              <a:t>- Paten </a:t>
            </a:r>
            <a:r>
              <a:rPr lang="en-ID" dirty="0" err="1"/>
              <a:t>tanaman</a:t>
            </a:r>
            <a:r>
              <a:rPr lang="en-ID" dirty="0"/>
              <a:t> </a:t>
            </a:r>
            <a:r>
              <a:rPr lang="en-ID" dirty="0" err="1"/>
              <a:t>hibrida</a:t>
            </a:r>
            <a:r>
              <a:rPr lang="en-ID" dirty="0"/>
              <a:t> </a:t>
            </a:r>
            <a:r>
              <a:rPr lang="en-ID" dirty="0" err="1"/>
              <a:t>jagung</a:t>
            </a:r>
            <a:r>
              <a:rPr lang="en-ID" dirty="0"/>
              <a:t> (Monsanto)</a:t>
            </a:r>
          </a:p>
          <a:p>
            <a:r>
              <a:rPr lang="en-ID" dirty="0"/>
              <a:t>- Paten </a:t>
            </a:r>
            <a:r>
              <a:rPr lang="en-ID" dirty="0" err="1"/>
              <a:t>tanaman</a:t>
            </a:r>
            <a:r>
              <a:rPr lang="en-ID" dirty="0"/>
              <a:t> </a:t>
            </a:r>
            <a:r>
              <a:rPr lang="en-ID" dirty="0" err="1"/>
              <a:t>hibrida</a:t>
            </a:r>
            <a:r>
              <a:rPr lang="en-ID" dirty="0"/>
              <a:t> </a:t>
            </a:r>
            <a:r>
              <a:rPr lang="en-ID" dirty="0" err="1"/>
              <a:t>kedelai</a:t>
            </a:r>
            <a:r>
              <a:rPr lang="en-ID" dirty="0"/>
              <a:t> (Syngenta)</a:t>
            </a:r>
          </a:p>
        </p:txBody>
      </p:sp>
    </p:spTree>
    <p:extLst>
      <p:ext uri="{BB962C8B-B14F-4D97-AF65-F5344CB8AC3E}">
        <p14:creationId xmlns:p14="http://schemas.microsoft.com/office/powerpoint/2010/main" val="682739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A88D8-EAF9-782C-C31C-D876F3794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0419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100" b="1" kern="1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Integrated Circuit/</a:t>
            </a:r>
            <a:r>
              <a:rPr lang="en-GB" sz="3100" b="1" kern="1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Sirkit</a:t>
            </a:r>
            <a:r>
              <a:rPr lang="en-GB" sz="3100" b="1" kern="1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b="1" kern="100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Terpadu</a:t>
            </a:r>
            <a:r>
              <a:rPr lang="en-GB" sz="24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927C6-F271-6EBC-DC28-CCD920A5E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1870"/>
            <a:ext cx="10515600" cy="530509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 (IC)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komponen</a:t>
            </a:r>
            <a:r>
              <a:rPr lang="en-ID" dirty="0"/>
              <a:t> </a:t>
            </a:r>
            <a:r>
              <a:rPr lang="en-ID" dirty="0" err="1"/>
              <a:t>elektronik</a:t>
            </a:r>
            <a:r>
              <a:rPr lang="en-ID" dirty="0"/>
              <a:t> yang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komponen</a:t>
            </a:r>
            <a:r>
              <a:rPr lang="en-ID" dirty="0"/>
              <a:t> </a:t>
            </a:r>
            <a:r>
              <a:rPr lang="en-ID" dirty="0" err="1"/>
              <a:t>elektronik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transistor, resistor, dan </a:t>
            </a:r>
            <a:r>
              <a:rPr lang="en-ID" dirty="0" err="1"/>
              <a:t>kapasitor</a:t>
            </a:r>
            <a:r>
              <a:rPr lang="en-ID" dirty="0"/>
              <a:t> yang </a:t>
            </a:r>
            <a:r>
              <a:rPr lang="en-ID" dirty="0" err="1"/>
              <a:t>diintegrasikan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chip </a:t>
            </a:r>
            <a:r>
              <a:rPr lang="en-ID" dirty="0" err="1"/>
              <a:t>silikon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Paten </a:t>
            </a: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,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inovasi</a:t>
            </a:r>
            <a:r>
              <a:rPr lang="en-ID" dirty="0"/>
              <a:t>,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, dan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ekonomi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dipatenkan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syarat-syarat</a:t>
            </a:r>
            <a:r>
              <a:rPr lang="en-ID" dirty="0"/>
              <a:t> paten, </a:t>
            </a:r>
            <a:r>
              <a:rPr lang="en-ID" dirty="0" err="1"/>
              <a:t>yaitu</a:t>
            </a:r>
            <a:r>
              <a:rPr lang="en-ID" dirty="0"/>
              <a:t>: </a:t>
            </a:r>
          </a:p>
          <a:p>
            <a:pPr marL="0" indent="0">
              <a:buNone/>
            </a:pPr>
            <a:r>
              <a:rPr lang="en-ID" dirty="0"/>
              <a:t>1. Baru (novelty)</a:t>
            </a:r>
          </a:p>
          <a:p>
            <a:pPr marL="0" indent="0">
              <a:buNone/>
            </a:pPr>
            <a:r>
              <a:rPr lang="en-ID" dirty="0"/>
              <a:t>2. Tidak </a:t>
            </a:r>
            <a:r>
              <a:rPr lang="en-ID" dirty="0" err="1"/>
              <a:t>jelas</a:t>
            </a:r>
            <a:r>
              <a:rPr lang="en-ID" dirty="0"/>
              <a:t> (non-obviousness)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(industrial applicability)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 err="1"/>
              <a:t>Contoh-contoh</a:t>
            </a:r>
            <a:r>
              <a:rPr lang="en-ID" dirty="0"/>
              <a:t> Paten </a:t>
            </a: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 1. Paten </a:t>
            </a:r>
            <a:r>
              <a:rPr lang="en-ID" dirty="0" err="1"/>
              <a:t>prosesor</a:t>
            </a:r>
            <a:r>
              <a:rPr lang="en-ID" dirty="0"/>
              <a:t> Intel Core i7 (Intel Corporation)</a:t>
            </a:r>
          </a:p>
          <a:p>
            <a:pPr marL="0" indent="0">
              <a:buNone/>
            </a:pPr>
            <a:r>
              <a:rPr lang="en-ID" dirty="0"/>
              <a:t>2. Paten </a:t>
            </a:r>
            <a:r>
              <a:rPr lang="en-ID" dirty="0" err="1"/>
              <a:t>memori</a:t>
            </a:r>
            <a:r>
              <a:rPr lang="en-ID" dirty="0"/>
              <a:t> flash NAND (Samsung Electronics)</a:t>
            </a:r>
          </a:p>
          <a:p>
            <a:pPr marL="0" indent="0">
              <a:buNone/>
            </a:pPr>
            <a:r>
              <a:rPr lang="en-ID" dirty="0"/>
              <a:t>3. Paten </a:t>
            </a: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 </a:t>
            </a:r>
            <a:r>
              <a:rPr lang="en-ID" dirty="0" err="1"/>
              <a:t>pengolah</a:t>
            </a:r>
            <a:r>
              <a:rPr lang="en-ID" dirty="0"/>
              <a:t> </a:t>
            </a:r>
            <a:r>
              <a:rPr lang="en-ID" dirty="0" err="1"/>
              <a:t>sinyal</a:t>
            </a:r>
            <a:r>
              <a:rPr lang="en-ID" dirty="0"/>
              <a:t> digital (Texas Instruments)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Di Indonesia,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 </a:t>
            </a:r>
            <a:r>
              <a:rPr lang="en-ID" dirty="0" err="1"/>
              <a:t>diatur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No. 32 </a:t>
            </a:r>
            <a:r>
              <a:rPr lang="en-ID" dirty="0" err="1"/>
              <a:t>Tahun</a:t>
            </a:r>
            <a:r>
              <a:rPr lang="en-ID" dirty="0"/>
              <a:t> 2000 </a:t>
            </a:r>
            <a:r>
              <a:rPr lang="en-ID" dirty="0" err="1"/>
              <a:t>tentang</a:t>
            </a:r>
            <a:r>
              <a:rPr lang="en-ID" dirty="0"/>
              <a:t> Desain </a:t>
            </a: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. Paten </a:t>
            </a:r>
            <a:r>
              <a:rPr lang="en-ID" dirty="0" err="1"/>
              <a:t>sirkit</a:t>
            </a:r>
            <a:r>
              <a:rPr lang="en-ID" dirty="0"/>
              <a:t> </a:t>
            </a:r>
            <a:r>
              <a:rPr lang="en-ID" dirty="0" err="1"/>
              <a:t>terpadu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10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pengajuan</a:t>
            </a:r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B777B-FB80-38BD-99BE-825561767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79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F0F0B-67CD-6215-FB0E-C4D7C54C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862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Undisclosed Information/</a:t>
            </a:r>
            <a:r>
              <a:rPr lang="en-GB" sz="2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Rahasia</a:t>
            </a:r>
            <a:r>
              <a:rPr lang="en-GB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DAC08-AB16-8AF6-98DB-81469DC2E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056" y="713750"/>
            <a:ext cx="10747744" cy="546321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6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Rahasia</a:t>
            </a:r>
            <a:r>
              <a:rPr lang="en-GB" sz="6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64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konteks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Hak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Kekayaan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Intelektual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(HKI)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merujuk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diketahui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diupayakan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dijaga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kerahasiaannya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formula, proses,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keunggulan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kompetitif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pemiliknya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ID" sz="64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Rahasia </a:t>
            </a:r>
            <a:r>
              <a:rPr lang="en-GB" sz="64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64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6400" dirty="0" err="1"/>
              <a:t>Resep</a:t>
            </a:r>
            <a:r>
              <a:rPr lang="en-ID" sz="6400" dirty="0"/>
              <a:t> </a:t>
            </a:r>
            <a:r>
              <a:rPr lang="en-ID" sz="6400" dirty="0" err="1"/>
              <a:t>Makanan</a:t>
            </a:r>
            <a:r>
              <a:rPr lang="en-ID" sz="6400" dirty="0"/>
              <a:t>:</a:t>
            </a:r>
          </a:p>
          <a:p>
            <a:pPr marL="0" indent="0">
              <a:buNone/>
            </a:pPr>
            <a:r>
              <a:rPr lang="en-ID" sz="6400" dirty="0"/>
              <a:t>-  Formula Coca-Cola (Coca-Cola Company)</a:t>
            </a:r>
          </a:p>
          <a:p>
            <a:pPr marL="0" indent="0">
              <a:buNone/>
            </a:pPr>
            <a:r>
              <a:rPr lang="en-ID" sz="6400" dirty="0"/>
              <a:t>-</a:t>
            </a:r>
            <a:r>
              <a:rPr lang="en-ID" sz="6400" dirty="0" err="1"/>
              <a:t>Resep</a:t>
            </a:r>
            <a:r>
              <a:rPr lang="en-ID" sz="6400" dirty="0"/>
              <a:t> KFC (KFC Corporation)</a:t>
            </a:r>
          </a:p>
          <a:p>
            <a:r>
              <a:rPr lang="en-ID" sz="6400" dirty="0"/>
              <a:t>Proses </a:t>
            </a:r>
            <a:r>
              <a:rPr lang="en-ID" sz="6400" dirty="0" err="1"/>
              <a:t>Manufaktur</a:t>
            </a:r>
            <a:r>
              <a:rPr lang="en-ID" sz="6400" dirty="0"/>
              <a:t>:</a:t>
            </a:r>
          </a:p>
          <a:p>
            <a:pPr marL="0" indent="0">
              <a:buNone/>
            </a:pPr>
            <a:r>
              <a:rPr lang="en-ID" sz="6400" dirty="0"/>
              <a:t>- Proses </a:t>
            </a:r>
            <a:r>
              <a:rPr lang="en-ID" sz="6400" dirty="0" err="1"/>
              <a:t>pembuatan</a:t>
            </a:r>
            <a:r>
              <a:rPr lang="en-ID" sz="6400" dirty="0"/>
              <a:t> chip Intel (Intel Corporation)</a:t>
            </a:r>
          </a:p>
          <a:p>
            <a:pPr marL="0" indent="0">
              <a:buNone/>
            </a:pPr>
            <a:r>
              <a:rPr lang="en-ID" sz="6400" dirty="0"/>
              <a:t>-  Proses </a:t>
            </a:r>
            <a:r>
              <a:rPr lang="en-ID" sz="6400" dirty="0" err="1"/>
              <a:t>pembuatan</a:t>
            </a:r>
            <a:r>
              <a:rPr lang="en-ID" sz="6400" dirty="0"/>
              <a:t> </a:t>
            </a:r>
            <a:r>
              <a:rPr lang="en-ID" sz="6400" dirty="0" err="1"/>
              <a:t>pesawat</a:t>
            </a:r>
            <a:r>
              <a:rPr lang="en-ID" sz="6400" dirty="0"/>
              <a:t> Boeing (Boeing Company)</a:t>
            </a:r>
          </a:p>
          <a:p>
            <a:r>
              <a:rPr lang="en-ID" sz="6400" dirty="0"/>
              <a:t>- Strategi </a:t>
            </a:r>
            <a:r>
              <a:rPr lang="en-ID" sz="6400" dirty="0" err="1"/>
              <a:t>Pemasaran</a:t>
            </a:r>
            <a:r>
              <a:rPr lang="en-ID" sz="6400" dirty="0"/>
              <a:t>:</a:t>
            </a:r>
          </a:p>
          <a:p>
            <a:pPr marL="0" indent="0">
              <a:buNone/>
            </a:pPr>
            <a:r>
              <a:rPr lang="en-ID" sz="6400" dirty="0"/>
              <a:t>- Strategi </a:t>
            </a:r>
            <a:r>
              <a:rPr lang="en-ID" sz="6400" dirty="0" err="1"/>
              <a:t>pemasaran</a:t>
            </a:r>
            <a:r>
              <a:rPr lang="en-ID" sz="6400" dirty="0"/>
              <a:t> Amazon ((</a:t>
            </a:r>
            <a:r>
              <a:rPr lang="en-ID" sz="6400" dirty="0" err="1"/>
              <a:t>tautan</a:t>
            </a:r>
            <a:r>
              <a:rPr lang="en-ID" sz="6400" dirty="0"/>
              <a:t> </a:t>
            </a:r>
            <a:r>
              <a:rPr lang="en-ID" sz="6400" dirty="0" err="1"/>
              <a:t>tidak</a:t>
            </a:r>
            <a:r>
              <a:rPr lang="en-ID" sz="6400" dirty="0"/>
              <a:t> </a:t>
            </a:r>
            <a:r>
              <a:rPr lang="en-ID" sz="6400" dirty="0" err="1"/>
              <a:t>tersedia</a:t>
            </a:r>
            <a:r>
              <a:rPr lang="en-ID" sz="6400" dirty="0"/>
              <a:t>), Inc.)</a:t>
            </a:r>
          </a:p>
          <a:p>
            <a:pPr marL="0" indent="0">
              <a:buNone/>
            </a:pPr>
            <a:r>
              <a:rPr lang="en-ID" sz="6400" dirty="0"/>
              <a:t>- Strategi </a:t>
            </a:r>
            <a:r>
              <a:rPr lang="en-ID" sz="6400" dirty="0" err="1"/>
              <a:t>pemasaran</a:t>
            </a:r>
            <a:r>
              <a:rPr lang="en-ID" sz="6400" dirty="0"/>
              <a:t> Facebook (Meta Platforms, Inc.)</a:t>
            </a:r>
          </a:p>
          <a:p>
            <a:r>
              <a:rPr lang="en-ID" sz="6400" dirty="0"/>
              <a:t> Daftar </a:t>
            </a:r>
            <a:r>
              <a:rPr lang="en-ID" sz="6400" dirty="0" err="1"/>
              <a:t>Pelanggan</a:t>
            </a:r>
            <a:r>
              <a:rPr lang="en-ID" sz="6400" dirty="0"/>
              <a:t>:</a:t>
            </a:r>
          </a:p>
          <a:p>
            <a:pPr>
              <a:buFontTx/>
              <a:buChar char="-"/>
            </a:pPr>
            <a:r>
              <a:rPr lang="en-ID" sz="6400" dirty="0"/>
              <a:t>Daftar </a:t>
            </a:r>
            <a:r>
              <a:rPr lang="en-ID" sz="6400" dirty="0" err="1"/>
              <a:t>pelanggan</a:t>
            </a:r>
            <a:r>
              <a:rPr lang="en-ID" sz="6400" dirty="0"/>
              <a:t> </a:t>
            </a:r>
            <a:r>
              <a:rPr lang="en-ID" sz="6400" dirty="0" err="1"/>
              <a:t>perusahaan</a:t>
            </a:r>
            <a:r>
              <a:rPr lang="en-ID" sz="6400" dirty="0"/>
              <a:t> </a:t>
            </a:r>
            <a:r>
              <a:rPr lang="en-ID" sz="6400" dirty="0" err="1"/>
              <a:t>asuransi</a:t>
            </a:r>
            <a:r>
              <a:rPr lang="en-ID" sz="6400" dirty="0"/>
              <a:t>: Allianz, AXA, Prudential</a:t>
            </a:r>
          </a:p>
          <a:p>
            <a:pPr marL="0" indent="0">
              <a:buNone/>
            </a:pPr>
            <a:r>
              <a:rPr lang="en-ID" sz="6400" dirty="0"/>
              <a:t>- Daftar </a:t>
            </a:r>
            <a:r>
              <a:rPr lang="en-ID" sz="6400" dirty="0" err="1"/>
              <a:t>pelanggan</a:t>
            </a:r>
            <a:r>
              <a:rPr lang="en-ID" sz="6400" dirty="0"/>
              <a:t> </a:t>
            </a:r>
            <a:r>
              <a:rPr lang="en-ID" sz="6400" dirty="0" err="1"/>
              <a:t>perusahaan</a:t>
            </a:r>
            <a:r>
              <a:rPr lang="en-ID" sz="6400" dirty="0"/>
              <a:t> e-commerce: Tokopedia, Shopee, Lazada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ID" sz="6400" dirty="0" err="1"/>
              <a:t>Perlindungan</a:t>
            </a:r>
            <a:r>
              <a:rPr lang="en-ID" sz="6400" dirty="0"/>
              <a:t> </a:t>
            </a:r>
            <a:r>
              <a:rPr lang="en-ID" sz="6400" dirty="0" err="1"/>
              <a:t>hukum</a:t>
            </a:r>
            <a:r>
              <a:rPr lang="en-ID" sz="6400" dirty="0"/>
              <a:t> Rahasia </a:t>
            </a:r>
            <a:r>
              <a:rPr lang="en-ID" sz="6400" dirty="0" err="1"/>
              <a:t>Dagang</a:t>
            </a:r>
            <a:r>
              <a:rPr lang="en-ID" sz="6400" dirty="0"/>
              <a:t> </a:t>
            </a:r>
            <a:r>
              <a:rPr lang="en-ID" sz="6400" dirty="0" err="1"/>
              <a:t>diatur</a:t>
            </a:r>
            <a:r>
              <a:rPr lang="en-ID" sz="6400" dirty="0"/>
              <a:t> </a:t>
            </a:r>
            <a:r>
              <a:rPr lang="en-ID" sz="6400" dirty="0" err="1"/>
              <a:t>dalam</a:t>
            </a:r>
            <a:r>
              <a:rPr lang="en-ID" sz="6400" dirty="0"/>
              <a:t> </a:t>
            </a:r>
            <a:r>
              <a:rPr lang="en-ID" sz="6400" dirty="0" err="1"/>
              <a:t>Undang-Undang</a:t>
            </a:r>
            <a:r>
              <a:rPr lang="en-ID" sz="6400" dirty="0"/>
              <a:t> No. 30 </a:t>
            </a:r>
            <a:r>
              <a:rPr lang="en-ID" sz="6400" dirty="0" err="1"/>
              <a:t>Tahun</a:t>
            </a:r>
            <a:r>
              <a:rPr lang="en-ID" sz="6400" dirty="0"/>
              <a:t> 2000</a:t>
            </a:r>
            <a:r>
              <a:rPr lang="en-GB" sz="64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64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6400" dirty="0"/>
              <a:t>Rahasia </a:t>
            </a:r>
            <a:r>
              <a:rPr lang="en-ID" sz="6400" dirty="0" err="1"/>
              <a:t>dagang</a:t>
            </a:r>
            <a:r>
              <a:rPr lang="en-ID" sz="6400" dirty="0"/>
              <a:t> </a:t>
            </a:r>
            <a:r>
              <a:rPr lang="en-ID" sz="6400" dirty="0" err="1"/>
              <a:t>tidak</a:t>
            </a:r>
            <a:r>
              <a:rPr lang="en-ID" sz="6400" dirty="0"/>
              <a:t> </a:t>
            </a:r>
            <a:r>
              <a:rPr lang="en-ID" sz="6400" dirty="0" err="1"/>
              <a:t>harus</a:t>
            </a:r>
            <a:r>
              <a:rPr lang="en-ID" sz="6400" dirty="0"/>
              <a:t> </a:t>
            </a:r>
            <a:r>
              <a:rPr lang="en-ID" sz="6400" dirty="0" err="1"/>
              <a:t>didaftarkan</a:t>
            </a:r>
            <a:r>
              <a:rPr lang="en-ID" sz="6400" dirty="0"/>
              <a:t>. Rahasia </a:t>
            </a:r>
            <a:r>
              <a:rPr lang="en-ID" sz="6400" dirty="0" err="1"/>
              <a:t>dagang</a:t>
            </a:r>
            <a:r>
              <a:rPr lang="en-ID" sz="6400" dirty="0"/>
              <a:t> </a:t>
            </a:r>
            <a:r>
              <a:rPr lang="en-ID" sz="6400" dirty="0" err="1"/>
              <a:t>dapat</a:t>
            </a:r>
            <a:r>
              <a:rPr lang="en-ID" sz="6400" dirty="0"/>
              <a:t> </a:t>
            </a:r>
            <a:r>
              <a:rPr lang="en-ID" sz="6400" dirty="0" err="1"/>
              <a:t>dilindungi</a:t>
            </a:r>
            <a:r>
              <a:rPr lang="en-ID" sz="6400" dirty="0"/>
              <a:t> </a:t>
            </a:r>
            <a:r>
              <a:rPr lang="en-ID" sz="6400" dirty="0" err="1"/>
              <a:t>secara</a:t>
            </a:r>
            <a:r>
              <a:rPr lang="en-ID" sz="6400" dirty="0"/>
              <a:t> </a:t>
            </a:r>
            <a:r>
              <a:rPr lang="en-ID" sz="6400" dirty="0" err="1"/>
              <a:t>otomatis</a:t>
            </a:r>
            <a:r>
              <a:rPr lang="en-ID" sz="6400" dirty="0"/>
              <a:t> </a:t>
            </a:r>
            <a:r>
              <a:rPr lang="en-ID" sz="6400" dirty="0" err="1"/>
              <a:t>sejak</a:t>
            </a:r>
            <a:r>
              <a:rPr lang="en-ID" sz="6400" dirty="0"/>
              <a:t> </a:t>
            </a:r>
            <a:r>
              <a:rPr lang="en-ID" sz="6400" dirty="0" err="1"/>
              <a:t>informasi</a:t>
            </a:r>
            <a:r>
              <a:rPr lang="en-ID" sz="6400" dirty="0"/>
              <a:t> </a:t>
            </a:r>
            <a:r>
              <a:rPr lang="en-ID" sz="6400" dirty="0" err="1"/>
              <a:t>tersebut</a:t>
            </a:r>
            <a:r>
              <a:rPr lang="en-ID" sz="6400" dirty="0"/>
              <a:t> </a:t>
            </a:r>
            <a:r>
              <a:rPr lang="en-ID" sz="6400" dirty="0" err="1"/>
              <a:t>dijaga</a:t>
            </a:r>
            <a:r>
              <a:rPr lang="en-ID" sz="6400" dirty="0"/>
              <a:t> </a:t>
            </a:r>
            <a:r>
              <a:rPr lang="en-ID" sz="6400" dirty="0" err="1"/>
              <a:t>kerahasiaannya</a:t>
            </a:r>
            <a:r>
              <a:rPr lang="en-ID" sz="6400" dirty="0"/>
              <a:t> oleh </a:t>
            </a:r>
            <a:r>
              <a:rPr lang="en-ID" sz="6400" dirty="0" err="1"/>
              <a:t>pemiliknya</a:t>
            </a:r>
            <a:endParaRPr lang="en-ID" sz="64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D11FF-F0B5-870E-D1D5-00F8EA72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767998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893C8-0A4D-CC31-2A2E-3959DA291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484"/>
            <a:ext cx="10515600" cy="549647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Paten: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dirty="0"/>
              <a:t>Paten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didaftarkan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didaftarkan</a:t>
            </a:r>
            <a:r>
              <a:rPr lang="en-ID" dirty="0"/>
              <a:t>. Paten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eksklusif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pemiliknya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, </a:t>
            </a:r>
            <a:r>
              <a:rPr lang="en-ID" dirty="0" err="1"/>
              <a:t>menggunakan</a:t>
            </a:r>
            <a:r>
              <a:rPr lang="en-ID" dirty="0"/>
              <a:t>, dan </a:t>
            </a:r>
            <a:r>
              <a:rPr lang="en-ID" dirty="0" err="1"/>
              <a:t>menjual</a:t>
            </a:r>
            <a:r>
              <a:rPr lang="en-ID" dirty="0"/>
              <a:t> </a:t>
            </a:r>
            <a:r>
              <a:rPr lang="en-ID" dirty="0" err="1"/>
              <a:t>invensi</a:t>
            </a:r>
            <a:r>
              <a:rPr lang="en-ID" dirty="0"/>
              <a:t> yang </a:t>
            </a:r>
            <a:r>
              <a:rPr lang="en-ID" dirty="0" err="1"/>
              <a:t>dipatenkan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diketahui</a:t>
            </a:r>
            <a:r>
              <a:rPr lang="en-ID" dirty="0"/>
              <a:t> oleh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dirty="0" err="1"/>
              <a:t>Kelebihan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mendaftarkan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rendah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pendaftaran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2. Proses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menunggu</a:t>
            </a:r>
            <a:r>
              <a:rPr lang="en-ID" dirty="0"/>
              <a:t> proses </a:t>
            </a:r>
            <a:r>
              <a:rPr lang="en-ID" dirty="0" err="1"/>
              <a:t>pendaftaran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diungkapkan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publik</a:t>
            </a:r>
            <a:endParaRPr lang="en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dirty="0" err="1"/>
              <a:t>Kekurangan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mendaftarkan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bukti</a:t>
            </a:r>
            <a:r>
              <a:rPr lang="en-ID" dirty="0"/>
              <a:t> </a:t>
            </a:r>
            <a:r>
              <a:rPr lang="en-ID" dirty="0" err="1"/>
              <a:t>kepemilikan</a:t>
            </a:r>
            <a:r>
              <a:rPr lang="en-ID" dirty="0"/>
              <a:t> yang </a:t>
            </a:r>
            <a:r>
              <a:rPr lang="en-ID" dirty="0" err="1"/>
              <a:t>jelas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2. Sulit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membuktikan</a:t>
            </a:r>
            <a:r>
              <a:rPr lang="en-ID" dirty="0"/>
              <a:t> </a:t>
            </a:r>
            <a:r>
              <a:rPr lang="en-ID" dirty="0" err="1"/>
              <a:t>pelanggaran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dagang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3. Tidak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kuat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paten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dirty="0"/>
              <a:t>Rahasia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ekonomi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Dijaga</a:t>
            </a:r>
            <a:r>
              <a:rPr lang="en-ID" dirty="0"/>
              <a:t> </a:t>
            </a:r>
            <a:r>
              <a:rPr lang="en-ID" dirty="0" err="1"/>
              <a:t>kerahasiaannya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. 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DF8CB-B77F-B108-B6D5-6D6D355F0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87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302474-5A36-B1F3-1EB3-6612BCED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B9F95-93C5-39B3-FB28-AE5FB6C60681}"/>
              </a:ext>
            </a:extLst>
          </p:cNvPr>
          <p:cNvSpPr txBox="1"/>
          <p:nvPr/>
        </p:nvSpPr>
        <p:spPr>
          <a:xfrm>
            <a:off x="1254641" y="606055"/>
            <a:ext cx="10196623" cy="5143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dihasilkan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oleh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sumber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Hukum Hak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Intelektual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(HKI) </a:t>
            </a:r>
            <a:r>
              <a:rPr lang="en-ID" sz="1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Intelektual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Dunia (WIPO): WIPO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menghasilkan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konvensi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Konvensi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Paris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Kekayaan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Industri (Paris Convention for the Protection of Industrial Property)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Konvensi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Bern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Karya Sastra dan Seni (Berne Convention for the Protection of Literary and Artistic Works)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Paten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Kooperatif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(Patent Cooperation Treaty, PCT)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Dunia (WTO): WTO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menghasilkan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TRIPS (Trade-Related Aspects of Intellectual Property Rights), yang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HKI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perdagangan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Persatuan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Bangsa-Bangsa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(PBB): PBB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menghasilkan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konvensi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Konvensi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Internasional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Hak Cipta (International Copyright Convention).</a:t>
            </a:r>
          </a:p>
        </p:txBody>
      </p:sp>
    </p:spTree>
    <p:extLst>
      <p:ext uri="{BB962C8B-B14F-4D97-AF65-F5344CB8AC3E}">
        <p14:creationId xmlns:p14="http://schemas.microsoft.com/office/powerpoint/2010/main" val="2693125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00C028-281A-44A0-E941-9B409BA5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5CE97D-0017-2B38-9FBA-2B7AEC50AF78}"/>
              </a:ext>
            </a:extLst>
          </p:cNvPr>
          <p:cNvSpPr txBox="1"/>
          <p:nvPr/>
        </p:nvSpPr>
        <p:spPr>
          <a:xfrm>
            <a:off x="669851" y="318977"/>
            <a:ext cx="11036596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dirty="0" err="1"/>
              <a:t>Undang-undang</a:t>
            </a:r>
            <a:r>
              <a:rPr lang="en-ID" sz="2000" dirty="0"/>
              <a:t> dan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di Indonesia </a:t>
            </a:r>
            <a:r>
              <a:rPr lang="en-ID" sz="2000" dirty="0" err="1"/>
              <a:t>tentang</a:t>
            </a:r>
            <a:r>
              <a:rPr lang="en-ID" sz="2000" dirty="0"/>
              <a:t> </a:t>
            </a:r>
            <a:r>
              <a:rPr lang="en-ID" sz="2000" dirty="0" err="1"/>
              <a:t>HaKI</a:t>
            </a:r>
            <a:r>
              <a:rPr lang="en-ID" sz="2000" dirty="0"/>
              <a:t>, </a:t>
            </a:r>
          </a:p>
          <a:p>
            <a:r>
              <a:rPr lang="en-ID" sz="2000" dirty="0" err="1"/>
              <a:t>seperti</a:t>
            </a:r>
            <a:r>
              <a:rPr lang="en-ID" sz="2000" dirty="0"/>
              <a:t>: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Undang-Undang</a:t>
            </a:r>
            <a:r>
              <a:rPr lang="en-ID" sz="2000" dirty="0"/>
              <a:t> No. 28 </a:t>
            </a:r>
            <a:r>
              <a:rPr lang="en-ID" sz="2000" dirty="0" err="1"/>
              <a:t>Tahun</a:t>
            </a:r>
            <a:r>
              <a:rPr lang="en-ID" sz="2000" dirty="0"/>
              <a:t> 2014 </a:t>
            </a:r>
            <a:r>
              <a:rPr lang="en-ID" sz="2000" dirty="0" err="1"/>
              <a:t>tentang</a:t>
            </a:r>
            <a:r>
              <a:rPr lang="en-ID" sz="2000" dirty="0"/>
              <a:t> Hak Cipta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Undang-Undang</a:t>
            </a:r>
            <a:r>
              <a:rPr lang="en-ID" sz="2000" dirty="0"/>
              <a:t> No. 15 </a:t>
            </a:r>
            <a:r>
              <a:rPr lang="en-ID" sz="2000" dirty="0" err="1"/>
              <a:t>Tahun</a:t>
            </a:r>
            <a:r>
              <a:rPr lang="en-ID" sz="2000" dirty="0"/>
              <a:t> 2001 </a:t>
            </a:r>
            <a:r>
              <a:rPr lang="en-ID" sz="2000" dirty="0" err="1"/>
              <a:t>tentang</a:t>
            </a:r>
            <a:r>
              <a:rPr lang="en-ID" sz="2000" dirty="0"/>
              <a:t> Merek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Undang-Undang</a:t>
            </a:r>
            <a:r>
              <a:rPr lang="en-ID" sz="2000" dirty="0"/>
              <a:t> No. 14 </a:t>
            </a:r>
            <a:r>
              <a:rPr lang="en-ID" sz="2000" dirty="0" err="1"/>
              <a:t>Tahun</a:t>
            </a:r>
            <a:r>
              <a:rPr lang="en-ID" sz="2000" dirty="0"/>
              <a:t> 2001 </a:t>
            </a:r>
            <a:r>
              <a:rPr lang="en-ID" sz="2000" dirty="0" err="1"/>
              <a:t>tentang</a:t>
            </a:r>
            <a:r>
              <a:rPr lang="en-ID" sz="2000" dirty="0"/>
              <a:t> Paten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Undang-Undang</a:t>
            </a:r>
            <a:r>
              <a:rPr lang="en-ID" sz="2000" dirty="0"/>
              <a:t> No. 30 </a:t>
            </a:r>
            <a:r>
              <a:rPr lang="en-ID" sz="2000" dirty="0" err="1"/>
              <a:t>Tahun</a:t>
            </a:r>
            <a:r>
              <a:rPr lang="en-ID" sz="2000" dirty="0"/>
              <a:t> 2000 </a:t>
            </a:r>
            <a:r>
              <a:rPr lang="en-ID" sz="2000" dirty="0" err="1"/>
              <a:t>tentang</a:t>
            </a:r>
            <a:r>
              <a:rPr lang="en-ID" sz="2000" dirty="0"/>
              <a:t> Rahasia </a:t>
            </a:r>
            <a:r>
              <a:rPr lang="en-ID" sz="2000" dirty="0" err="1"/>
              <a:t>Dagang</a:t>
            </a:r>
            <a:endParaRPr lang="en-ID" sz="2000" dirty="0"/>
          </a:p>
          <a:p>
            <a:pPr marL="342900" indent="-342900">
              <a:buAutoNum type="arabicPeriod"/>
            </a:pPr>
            <a:r>
              <a:rPr lang="en-ID" sz="2000" dirty="0" err="1"/>
              <a:t>Undang-Undang</a:t>
            </a:r>
            <a:r>
              <a:rPr lang="en-ID" sz="2000" dirty="0"/>
              <a:t> No. 31 </a:t>
            </a:r>
            <a:r>
              <a:rPr lang="en-ID" sz="2000" dirty="0" err="1"/>
              <a:t>Tahun</a:t>
            </a:r>
            <a:r>
              <a:rPr lang="en-ID" sz="2000" dirty="0"/>
              <a:t> 2000 </a:t>
            </a:r>
            <a:r>
              <a:rPr lang="en-ID" sz="2000" dirty="0" err="1"/>
              <a:t>tentang</a:t>
            </a:r>
            <a:r>
              <a:rPr lang="en-ID" sz="2000" dirty="0"/>
              <a:t> Desain Industri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No. 51 </a:t>
            </a:r>
            <a:r>
              <a:rPr lang="en-ID" sz="2000" dirty="0" err="1"/>
              <a:t>Tahun</a:t>
            </a:r>
            <a:r>
              <a:rPr lang="en-ID" sz="2000" dirty="0"/>
              <a:t> 2007 </a:t>
            </a:r>
            <a:r>
              <a:rPr lang="en-ID" sz="2000" dirty="0" err="1"/>
              <a:t>tentang</a:t>
            </a:r>
            <a:r>
              <a:rPr lang="en-ID" sz="2000" dirty="0"/>
              <a:t> Paten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No. 52 </a:t>
            </a:r>
            <a:r>
              <a:rPr lang="en-ID" sz="2000" dirty="0" err="1"/>
              <a:t>Tahun</a:t>
            </a:r>
            <a:r>
              <a:rPr lang="en-ID" sz="2000" dirty="0"/>
              <a:t> 2007 </a:t>
            </a:r>
            <a:r>
              <a:rPr lang="en-ID" sz="2000" dirty="0" err="1"/>
              <a:t>tentang</a:t>
            </a:r>
            <a:r>
              <a:rPr lang="en-ID" sz="2000" dirty="0"/>
              <a:t> Merek</a:t>
            </a:r>
          </a:p>
          <a:p>
            <a:pPr marL="342900" indent="-342900">
              <a:buAutoNum type="arabicPeriod"/>
            </a:pP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No. 53 </a:t>
            </a:r>
            <a:r>
              <a:rPr lang="en-ID" sz="2000" dirty="0" err="1"/>
              <a:t>Tahun</a:t>
            </a:r>
            <a:r>
              <a:rPr lang="en-ID" sz="2000" dirty="0"/>
              <a:t> 2007 </a:t>
            </a:r>
            <a:r>
              <a:rPr lang="en-ID" sz="2000" dirty="0" err="1"/>
              <a:t>tentang</a:t>
            </a:r>
            <a:r>
              <a:rPr lang="en-ID" sz="2000" dirty="0"/>
              <a:t> Hak </a:t>
            </a:r>
            <a:r>
              <a:rPr lang="en-ID" sz="2000" dirty="0" err="1"/>
              <a:t>CiptaUndang-undang</a:t>
            </a:r>
            <a:r>
              <a:rPr lang="en-ID" sz="2000" dirty="0"/>
              <a:t> dan </a:t>
            </a:r>
            <a:r>
              <a:rPr lang="en-ID" sz="2000" dirty="0" err="1"/>
              <a:t>Peraturan</a:t>
            </a:r>
            <a:r>
              <a:rPr lang="en-ID" sz="2000" dirty="0"/>
              <a:t> </a:t>
            </a:r>
            <a:r>
              <a:rPr lang="en-ID" sz="2000" dirty="0" err="1"/>
              <a:t>Pemerintah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mengatur</a:t>
            </a:r>
            <a:r>
              <a:rPr lang="en-ID" sz="2000" dirty="0"/>
              <a:t> </a:t>
            </a:r>
            <a:r>
              <a:rPr lang="en-ID" sz="2000" dirty="0" err="1"/>
              <a:t>berbagai</a:t>
            </a:r>
            <a:r>
              <a:rPr lang="en-ID" sz="2000" dirty="0"/>
              <a:t> </a:t>
            </a:r>
            <a:r>
              <a:rPr lang="en-ID" sz="2000" dirty="0" err="1"/>
              <a:t>aspek</a:t>
            </a:r>
            <a:r>
              <a:rPr lang="en-ID" sz="2000" dirty="0"/>
              <a:t> HKI,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hak</a:t>
            </a:r>
            <a:r>
              <a:rPr lang="en-ID" sz="2000" dirty="0"/>
              <a:t> </a:t>
            </a:r>
            <a:r>
              <a:rPr lang="en-ID" sz="2000" dirty="0" err="1"/>
              <a:t>cipta</a:t>
            </a:r>
            <a:r>
              <a:rPr lang="en-ID" sz="2000" dirty="0"/>
              <a:t>, </a:t>
            </a:r>
            <a:r>
              <a:rPr lang="en-ID" sz="2000" dirty="0" err="1"/>
              <a:t>merek</a:t>
            </a:r>
            <a:r>
              <a:rPr lang="en-ID" sz="2000" dirty="0"/>
              <a:t>, paten, </a:t>
            </a:r>
            <a:r>
              <a:rPr lang="en-ID" sz="2000" dirty="0" err="1"/>
              <a:t>rahasia</a:t>
            </a:r>
            <a:r>
              <a:rPr lang="en-ID" sz="2000" dirty="0"/>
              <a:t> </a:t>
            </a:r>
            <a:r>
              <a:rPr lang="en-ID" sz="2000" dirty="0" err="1"/>
              <a:t>dagang</a:t>
            </a:r>
            <a:r>
              <a:rPr lang="en-ID" sz="2000" dirty="0"/>
              <a:t>, dan </a:t>
            </a:r>
            <a:r>
              <a:rPr lang="en-ID" sz="2000" dirty="0" err="1"/>
              <a:t>desain</a:t>
            </a:r>
            <a:r>
              <a:rPr lang="en-ID" sz="2000" dirty="0"/>
              <a:t> </a:t>
            </a:r>
            <a:r>
              <a:rPr lang="en-ID" sz="2000" dirty="0" err="1"/>
              <a:t>industri</a:t>
            </a:r>
            <a:r>
              <a:rPr lang="en-ID" sz="2000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Peraturan</a:t>
            </a:r>
            <a:r>
              <a:rPr lang="en-ID" dirty="0"/>
              <a:t> Menteri Hukum dan HAM </a:t>
            </a:r>
            <a:r>
              <a:rPr lang="en-ID" dirty="0" err="1"/>
              <a:t>Nomor</a:t>
            </a:r>
            <a:r>
              <a:rPr lang="en-ID" dirty="0"/>
              <a:t> 15 </a:t>
            </a:r>
            <a:r>
              <a:rPr lang="en-ID" dirty="0" err="1"/>
              <a:t>Tahun</a:t>
            </a:r>
            <a:r>
              <a:rPr lang="en-ID" dirty="0"/>
              <a:t> 2023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100 </a:t>
            </a:r>
            <a:r>
              <a:rPr lang="en-ID" dirty="0" err="1"/>
              <a:t>Tahun</a:t>
            </a:r>
            <a:r>
              <a:rPr lang="en-ID" dirty="0"/>
              <a:t> 2021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Konsultan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endParaRPr lang="en-ID" dirty="0"/>
          </a:p>
          <a:p>
            <a:pPr marL="342900" indent="-342900">
              <a:buAutoNum type="arabicPeriod"/>
            </a:pPr>
            <a:r>
              <a:rPr lang="en-ID" dirty="0" err="1"/>
              <a:t>Peraturan</a:t>
            </a:r>
            <a:r>
              <a:rPr lang="en-ID" dirty="0"/>
              <a:t> Menteri Hukum dan HAM </a:t>
            </a:r>
            <a:r>
              <a:rPr lang="en-ID" dirty="0" err="1"/>
              <a:t>Nomor</a:t>
            </a:r>
            <a:r>
              <a:rPr lang="en-ID" dirty="0"/>
              <a:t> 8 </a:t>
            </a:r>
            <a:r>
              <a:rPr lang="en-ID" dirty="0" err="1"/>
              <a:t>Tahun</a:t>
            </a:r>
            <a:r>
              <a:rPr lang="en-ID" dirty="0"/>
              <a:t> 2016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dan Tata Cara </a:t>
            </a:r>
            <a:r>
              <a:rPr lang="en-ID" dirty="0" err="1"/>
              <a:t>Permohonan</a:t>
            </a:r>
            <a:r>
              <a:rPr lang="en-ID" dirty="0"/>
              <a:t> </a:t>
            </a:r>
            <a:r>
              <a:rPr lang="en-ID" dirty="0" err="1"/>
              <a:t>Pencatatan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Lisensi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endParaRPr lang="en-ID" dirty="0"/>
          </a:p>
          <a:p>
            <a:pPr marL="342900" indent="-342900">
              <a:buAutoNum type="arabicPeriod"/>
            </a:pPr>
            <a:r>
              <a:rPr lang="en-ID" dirty="0" err="1"/>
              <a:t>Peraturan</a:t>
            </a:r>
            <a:r>
              <a:rPr lang="en-ID" dirty="0"/>
              <a:t> Menteri Hukum dan HAM </a:t>
            </a:r>
            <a:r>
              <a:rPr lang="en-ID" dirty="0" err="1"/>
              <a:t>Nomor</a:t>
            </a:r>
            <a:r>
              <a:rPr lang="en-ID" dirty="0"/>
              <a:t> 13 </a:t>
            </a:r>
            <a:r>
              <a:rPr lang="en-ID" dirty="0" err="1"/>
              <a:t>Tahun</a:t>
            </a:r>
            <a:r>
              <a:rPr lang="en-ID" dirty="0"/>
              <a:t> 2017 </a:t>
            </a:r>
            <a:r>
              <a:rPr lang="en-ID" dirty="0" err="1"/>
              <a:t>tentang</a:t>
            </a:r>
            <a:r>
              <a:rPr lang="en-ID" dirty="0"/>
              <a:t> Data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</a:t>
            </a:r>
            <a:r>
              <a:rPr lang="en-ID" dirty="0" err="1"/>
              <a:t>Komunal</a:t>
            </a:r>
            <a:endParaRPr lang="en-ID" dirty="0"/>
          </a:p>
          <a:p>
            <a:pPr marL="342900" indent="-342900">
              <a:buAutoNum type="arabicPeriod"/>
            </a:pPr>
            <a:r>
              <a:rPr lang="en-ID" dirty="0" err="1"/>
              <a:t>Peraturan</a:t>
            </a:r>
            <a:r>
              <a:rPr lang="en-ID" dirty="0"/>
              <a:t> Menteri Hukum dan HAM </a:t>
            </a:r>
            <a:r>
              <a:rPr lang="en-ID" dirty="0" err="1"/>
              <a:t>Nomor</a:t>
            </a:r>
            <a:r>
              <a:rPr lang="en-ID" dirty="0"/>
              <a:t> 1 </a:t>
            </a:r>
            <a:r>
              <a:rPr lang="en-ID" dirty="0" err="1"/>
              <a:t>Tahun</a:t>
            </a:r>
            <a:r>
              <a:rPr lang="en-ID" dirty="0"/>
              <a:t> 2023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Penyidikan</a:t>
            </a:r>
            <a:r>
              <a:rPr lang="en-ID" dirty="0"/>
              <a:t> </a:t>
            </a:r>
            <a:r>
              <a:rPr lang="en-ID" dirty="0" err="1"/>
              <a:t>Tindak</a:t>
            </a:r>
            <a:r>
              <a:rPr lang="en-ID" dirty="0"/>
              <a:t> </a:t>
            </a:r>
            <a:r>
              <a:rPr lang="en-ID" dirty="0" err="1"/>
              <a:t>Pidana</a:t>
            </a:r>
            <a:r>
              <a:rPr lang="en-ID" dirty="0"/>
              <a:t> Di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618504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5309-122C-D7EE-BFAE-539FB056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2315"/>
          </a:xfrm>
        </p:spPr>
        <p:txBody>
          <a:bodyPr>
            <a:normAutofit/>
          </a:bodyPr>
          <a:lstStyle/>
          <a:p>
            <a:pPr algn="ctr"/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Kekayaan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Intelektual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Dalam Hukum </a:t>
            </a:r>
            <a:r>
              <a:rPr lang="en-GB" sz="2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GB" sz="2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Internasional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F26D1-5392-9426-597A-75CA923B9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280"/>
            <a:ext cx="10515600" cy="4825683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Kekayaan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Intelektual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(HKI) </a:t>
            </a:r>
            <a:r>
              <a:rPr lang="en-ID" sz="1800" dirty="0"/>
              <a:t>“ </a:t>
            </a:r>
            <a:r>
              <a:rPr lang="en-ID" sz="1800" dirty="0" err="1"/>
              <a:t>Kekayaan</a:t>
            </a:r>
            <a:r>
              <a:rPr lang="en-ID" sz="1800" dirty="0"/>
              <a:t> </a:t>
            </a:r>
            <a:r>
              <a:rPr lang="en-ID" sz="1800" dirty="0" err="1"/>
              <a:t>Intelektual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hak</a:t>
            </a:r>
            <a:r>
              <a:rPr lang="en-ID" sz="1800" dirty="0"/>
              <a:t> yang </a:t>
            </a:r>
            <a:r>
              <a:rPr lang="en-ID" sz="1800" dirty="0" err="1"/>
              <a:t>timbul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hasil</a:t>
            </a:r>
            <a:r>
              <a:rPr lang="en-ID" sz="1800" dirty="0"/>
              <a:t> </a:t>
            </a:r>
            <a:r>
              <a:rPr lang="en-ID" sz="1800" dirty="0" err="1"/>
              <a:t>olah</a:t>
            </a:r>
            <a:r>
              <a:rPr lang="en-ID" sz="1800" dirty="0"/>
              <a:t> </a:t>
            </a:r>
            <a:r>
              <a:rPr lang="en-ID" sz="1800" dirty="0" err="1"/>
              <a:t>pikir</a:t>
            </a:r>
            <a:r>
              <a:rPr lang="en-ID" sz="1800" dirty="0"/>
              <a:t> yang </a:t>
            </a:r>
            <a:r>
              <a:rPr lang="en-ID" sz="1800" dirty="0" err="1"/>
              <a:t>menghasilkan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produk</a:t>
            </a:r>
            <a:r>
              <a:rPr lang="en-ID" sz="1800" dirty="0"/>
              <a:t> </a:t>
            </a:r>
            <a:r>
              <a:rPr lang="en-ID" sz="1800" dirty="0" err="1"/>
              <a:t>atau</a:t>
            </a:r>
            <a:r>
              <a:rPr lang="en-ID" sz="1800" dirty="0"/>
              <a:t> proses yang </a:t>
            </a:r>
            <a:r>
              <a:rPr lang="en-ID" sz="1800" dirty="0" err="1"/>
              <a:t>berguna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manusia</a:t>
            </a:r>
            <a:r>
              <a:rPr lang="en-ID" sz="1800" dirty="0"/>
              <a:t>. Pada </a:t>
            </a:r>
            <a:r>
              <a:rPr lang="en-ID" sz="1800" dirty="0" err="1"/>
              <a:t>intinya</a:t>
            </a:r>
            <a:r>
              <a:rPr lang="en-ID" sz="1800" dirty="0"/>
              <a:t> </a:t>
            </a:r>
            <a:r>
              <a:rPr lang="en-ID" sz="1800" dirty="0" err="1"/>
              <a:t>kekayaan</a:t>
            </a:r>
            <a:r>
              <a:rPr lang="en-ID" sz="1800" dirty="0"/>
              <a:t> </a:t>
            </a:r>
            <a:r>
              <a:rPr lang="en-ID" sz="1800" dirty="0" err="1"/>
              <a:t>intelektual</a:t>
            </a:r>
            <a:r>
              <a:rPr lang="en-ID" sz="1800" dirty="0"/>
              <a:t> </a:t>
            </a:r>
            <a:r>
              <a:rPr lang="en-ID" sz="1800" dirty="0" err="1"/>
              <a:t>adalah</a:t>
            </a:r>
            <a:r>
              <a:rPr lang="en-ID" sz="1800" dirty="0"/>
              <a:t> </a:t>
            </a:r>
            <a:r>
              <a:rPr lang="en-ID" sz="1800" dirty="0" err="1"/>
              <a:t>hak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menikmati</a:t>
            </a:r>
            <a:r>
              <a:rPr lang="en-ID" sz="1800" dirty="0"/>
              <a:t> </a:t>
            </a:r>
            <a:r>
              <a:rPr lang="en-ID" sz="1800" dirty="0" err="1"/>
              <a:t>secara</a:t>
            </a:r>
            <a:r>
              <a:rPr lang="en-ID" sz="1800" dirty="0"/>
              <a:t> </a:t>
            </a:r>
            <a:r>
              <a:rPr lang="en-ID" sz="1800" dirty="0" err="1"/>
              <a:t>ekonomis</a:t>
            </a:r>
            <a:r>
              <a:rPr lang="en-ID" sz="1800" dirty="0"/>
              <a:t> </a:t>
            </a:r>
            <a:r>
              <a:rPr lang="en-ID" sz="1800" dirty="0" err="1"/>
              <a:t>hasil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suatu</a:t>
            </a:r>
            <a:r>
              <a:rPr lang="en-ID" sz="1800" dirty="0"/>
              <a:t> </a:t>
            </a:r>
            <a:r>
              <a:rPr lang="en-ID" sz="1800" dirty="0" err="1"/>
              <a:t>kreativitas</a:t>
            </a:r>
            <a:r>
              <a:rPr lang="en-ID" sz="1800" dirty="0"/>
              <a:t> </a:t>
            </a:r>
            <a:r>
              <a:rPr lang="en-ID" sz="1800" dirty="0" err="1"/>
              <a:t>intelektual</a:t>
            </a:r>
            <a:r>
              <a:rPr lang="en-ID" sz="1800" dirty="0"/>
              <a:t>.”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HKI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penghargaan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kreativitas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HKI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kategori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Cipta</a:t>
            </a:r>
            <a:endParaRPr lang="en-GB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Trademark /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endParaRPr lang="en-GB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Geographical Indication/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Indikasi</a:t>
            </a: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Geographis</a:t>
            </a:r>
            <a:endParaRPr lang="en-GB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Industrial Design / Desain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Paten</a:t>
            </a:r>
            <a:endParaRPr lang="en-GB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Integrated Circuit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Undisclosed Information: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Rahasia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D289E-0917-D123-5878-0222CD2E6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9902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8A48D-312E-8576-359C-BF4360748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1195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en-GB" sz="2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Cipta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13B78-F73F-ADF1-6F78-2D789C850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9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 Cipta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karya-karya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kreatif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eksklusif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pencipta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mendistribusikan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9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9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2000" dirty="0"/>
              <a:t>Hak Cipta </a:t>
            </a:r>
            <a:r>
              <a:rPr lang="en-ID" sz="2000" dirty="0" err="1"/>
              <a:t>diatur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b="1" dirty="0" err="1"/>
              <a:t>Undang-Undang</a:t>
            </a:r>
            <a:r>
              <a:rPr lang="en-ID" sz="2000" b="1" dirty="0"/>
              <a:t> </a:t>
            </a:r>
            <a:r>
              <a:rPr lang="en-ID" sz="2000" b="1" dirty="0" err="1"/>
              <a:t>Nomor</a:t>
            </a:r>
            <a:r>
              <a:rPr lang="en-ID" sz="2000" b="1" dirty="0"/>
              <a:t> 28 </a:t>
            </a:r>
            <a:r>
              <a:rPr lang="en-ID" sz="2000" b="1" dirty="0" err="1"/>
              <a:t>Tahun</a:t>
            </a:r>
            <a:r>
              <a:rPr lang="en-ID" sz="2000" b="1" dirty="0"/>
              <a:t> 2014 </a:t>
            </a:r>
            <a:r>
              <a:rPr lang="en-ID" sz="2000" dirty="0" err="1"/>
              <a:t>tentang</a:t>
            </a:r>
            <a:r>
              <a:rPr lang="en-ID" sz="2000" dirty="0"/>
              <a:t> Hak Cipta.</a:t>
            </a:r>
            <a:endParaRPr lang="en-GB" sz="19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sz="2000" dirty="0"/>
              <a:t>Yang </a:t>
            </a:r>
            <a:r>
              <a:rPr lang="en-ID" sz="2000" dirty="0" err="1"/>
              <a:t>dimaksud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hak</a:t>
            </a:r>
            <a:r>
              <a:rPr lang="en-ID" sz="2000" dirty="0"/>
              <a:t> </a:t>
            </a:r>
            <a:r>
              <a:rPr lang="en-ID" sz="2000" dirty="0" err="1"/>
              <a:t>eksklusif</a:t>
            </a:r>
            <a:r>
              <a:rPr lang="en-ID" sz="2000" dirty="0"/>
              <a:t> </a:t>
            </a:r>
            <a:r>
              <a:rPr lang="en-ID" sz="2000" dirty="0" err="1"/>
              <a:t>pencipta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b="1" dirty="0"/>
              <a:t>Hak moral</a:t>
            </a:r>
            <a:r>
              <a:rPr lang="en-ID" sz="2000" dirty="0"/>
              <a:t> dan </a:t>
            </a:r>
            <a:r>
              <a:rPr lang="en-ID" sz="2000" b="1" dirty="0"/>
              <a:t>Hak </a:t>
            </a:r>
            <a:r>
              <a:rPr lang="en-ID" sz="2000" b="1" dirty="0" err="1"/>
              <a:t>ekonomi</a:t>
            </a:r>
            <a:r>
              <a:rPr lang="en-ID" sz="2000" dirty="0"/>
              <a:t>. </a:t>
            </a:r>
          </a:p>
          <a:p>
            <a:r>
              <a:rPr lang="en-ID" sz="2000" b="1" dirty="0"/>
              <a:t>Hak Moral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hak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dicantumkan</a:t>
            </a:r>
            <a:r>
              <a:rPr lang="en-ID" sz="2000" dirty="0"/>
              <a:t> </a:t>
            </a:r>
            <a:r>
              <a:rPr lang="en-ID" sz="2000" dirty="0" err="1"/>
              <a:t>namanya</a:t>
            </a:r>
            <a:r>
              <a:rPr lang="en-ID" sz="2000" dirty="0"/>
              <a:t> </a:t>
            </a:r>
            <a:r>
              <a:rPr lang="en-ID" sz="2000" dirty="0" err="1"/>
              <a:t>saat</a:t>
            </a:r>
            <a:r>
              <a:rPr lang="en-ID" sz="2000" dirty="0"/>
              <a:t> </a:t>
            </a:r>
            <a:r>
              <a:rPr lang="en-ID" sz="2000" dirty="0" err="1"/>
              <a:t>karya</a:t>
            </a:r>
            <a:r>
              <a:rPr lang="en-ID" sz="2000" dirty="0"/>
              <a:t> yang </a:t>
            </a:r>
            <a:r>
              <a:rPr lang="en-ID" sz="2000" dirty="0" err="1"/>
              <a:t>dibuat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oleh </a:t>
            </a:r>
            <a:r>
              <a:rPr lang="en-ID" sz="2000" dirty="0" err="1"/>
              <a:t>pihak</a:t>
            </a:r>
            <a:r>
              <a:rPr lang="en-ID" sz="2000" dirty="0"/>
              <a:t> lain. Hak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selamanya</a:t>
            </a:r>
            <a:r>
              <a:rPr lang="en-ID" sz="2000" dirty="0"/>
              <a:t> </a:t>
            </a:r>
            <a:r>
              <a:rPr lang="en-ID" sz="2000" dirty="0" err="1"/>
              <a:t>melekat</a:t>
            </a:r>
            <a:r>
              <a:rPr lang="en-ID" sz="2000" dirty="0"/>
              <a:t> pada </a:t>
            </a:r>
            <a:r>
              <a:rPr lang="en-ID" sz="2000" dirty="0" err="1"/>
              <a:t>pencipta</a:t>
            </a:r>
            <a:r>
              <a:rPr lang="en-ID" sz="2000" dirty="0"/>
              <a:t> </a:t>
            </a:r>
            <a:r>
              <a:rPr lang="en-ID" sz="2000" dirty="0" err="1"/>
              <a:t>karya</a:t>
            </a:r>
            <a:r>
              <a:rPr lang="en-ID" sz="2000" dirty="0"/>
              <a:t>. Hak moral juga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hak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melarang</a:t>
            </a:r>
            <a:r>
              <a:rPr lang="en-ID" sz="2000" dirty="0"/>
              <a:t> orang lain </a:t>
            </a:r>
            <a:r>
              <a:rPr lang="en-ID" sz="2000" dirty="0" err="1"/>
              <a:t>mengubah</a:t>
            </a:r>
            <a:r>
              <a:rPr lang="en-ID" sz="2000" dirty="0"/>
              <a:t> </a:t>
            </a:r>
            <a:r>
              <a:rPr lang="en-ID" sz="2000" dirty="0" err="1"/>
              <a:t>karyanya</a:t>
            </a:r>
            <a:r>
              <a:rPr lang="en-ID" sz="2000" dirty="0"/>
              <a:t>. </a:t>
            </a:r>
            <a:r>
              <a:rPr lang="en-ID" sz="2000" dirty="0" err="1"/>
              <a:t>Misalnya</a:t>
            </a:r>
            <a:r>
              <a:rPr lang="en-ID" sz="2000" dirty="0"/>
              <a:t> </a:t>
            </a:r>
            <a:r>
              <a:rPr lang="en-ID" sz="2000" dirty="0" err="1"/>
              <a:t>merubah</a:t>
            </a:r>
            <a:r>
              <a:rPr lang="en-ID" sz="2000" dirty="0"/>
              <a:t> </a:t>
            </a:r>
            <a:r>
              <a:rPr lang="en-ID" sz="2000" dirty="0" err="1"/>
              <a:t>lirik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aransemen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karya</a:t>
            </a:r>
            <a:r>
              <a:rPr lang="en-ID" sz="2000" dirty="0"/>
              <a:t> </a:t>
            </a:r>
            <a:r>
              <a:rPr lang="en-ID" sz="2000" dirty="0" err="1"/>
              <a:t>lagu</a:t>
            </a:r>
            <a:r>
              <a:rPr lang="en-ID" sz="2000" dirty="0"/>
              <a:t>. </a:t>
            </a:r>
          </a:p>
          <a:p>
            <a:r>
              <a:rPr lang="en-ID" sz="2000" b="1" dirty="0"/>
              <a:t>Hak Ekonomi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hak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mendapatkan</a:t>
            </a:r>
            <a:r>
              <a:rPr lang="en-ID" sz="2000" dirty="0"/>
              <a:t> </a:t>
            </a:r>
            <a:r>
              <a:rPr lang="en-ID" sz="2000" dirty="0" err="1"/>
              <a:t>manfaat</a:t>
            </a:r>
            <a:r>
              <a:rPr lang="en-ID" sz="2000" dirty="0"/>
              <a:t> </a:t>
            </a:r>
            <a:r>
              <a:rPr lang="en-ID" sz="2000" dirty="0" err="1"/>
              <a:t>ekonomi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penggunaan</a:t>
            </a:r>
            <a:r>
              <a:rPr lang="en-ID" sz="2000" dirty="0"/>
              <a:t> </a:t>
            </a:r>
            <a:r>
              <a:rPr lang="en-ID" sz="2000" dirty="0" err="1"/>
              <a:t>karya</a:t>
            </a:r>
            <a:r>
              <a:rPr lang="en-ID" sz="2000" dirty="0"/>
              <a:t> </a:t>
            </a:r>
            <a:r>
              <a:rPr lang="en-ID" sz="2000" dirty="0" err="1"/>
              <a:t>cipta</a:t>
            </a:r>
            <a:r>
              <a:rPr lang="en-ID" sz="2000" dirty="0"/>
              <a:t>. Manfaat </a:t>
            </a:r>
            <a:r>
              <a:rPr lang="en-ID" sz="2000" dirty="0" err="1"/>
              <a:t>ekonomi</a:t>
            </a:r>
            <a:r>
              <a:rPr lang="en-ID" sz="2000" dirty="0"/>
              <a:t> </a:t>
            </a:r>
            <a:r>
              <a:rPr lang="en-ID" sz="2000" dirty="0" err="1"/>
              <a:t>bisa</a:t>
            </a:r>
            <a:r>
              <a:rPr lang="en-ID" sz="2000" dirty="0"/>
              <a:t> </a:t>
            </a:r>
            <a:r>
              <a:rPr lang="en-ID" sz="2000" dirty="0" err="1"/>
              <a:t>didapatkan</a:t>
            </a:r>
            <a:r>
              <a:rPr lang="en-ID" sz="2000" dirty="0"/>
              <a:t> </a:t>
            </a:r>
            <a:r>
              <a:rPr lang="en-ID" sz="2000" dirty="0" err="1"/>
              <a:t>misalnya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karya</a:t>
            </a:r>
            <a:r>
              <a:rPr lang="en-ID" sz="2000" dirty="0"/>
              <a:t> yang </a:t>
            </a:r>
            <a:r>
              <a:rPr lang="en-ID" sz="2000" dirty="0" err="1"/>
              <a:t>digandakan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diadaptasikan</a:t>
            </a:r>
            <a:r>
              <a:rPr lang="en-ID" sz="2000" dirty="0"/>
              <a:t> </a:t>
            </a:r>
            <a:r>
              <a:rPr lang="en-ID" sz="2000" dirty="0" err="1"/>
              <a:t>ke</a:t>
            </a:r>
            <a:r>
              <a:rPr lang="en-ID" sz="2000" dirty="0"/>
              <a:t> </a:t>
            </a:r>
            <a:r>
              <a:rPr lang="en-ID" sz="2000" dirty="0" err="1"/>
              <a:t>versi</a:t>
            </a:r>
            <a:r>
              <a:rPr lang="en-ID" sz="2000" dirty="0"/>
              <a:t> lain.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E0963-955C-B69F-469E-962D86B98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0A9487-EF0A-BA3F-F5B5-92906F0CD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845" y="4690110"/>
            <a:ext cx="4654310" cy="166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506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0A7F9-DA2B-6DB1-B1D0-ACAA6BF4F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22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GB" sz="22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dilindungi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cipta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Karya Sastra: Novel,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puisi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cerpen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naskah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drama.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novel "Harry Potter"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J.K. Rowling.</a:t>
            </a:r>
            <a:endParaRPr lang="en-ID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Musik: Lagu dan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komposisi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musik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tiramisu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lirik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melodi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lagu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"Imagine" oleh John Lennon.</a:t>
            </a:r>
            <a:endParaRPr lang="en-ID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Karya Seni: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Lukisan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patung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fotografi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seni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visual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lukisan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"Mona Lisa"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Leonardo da Vinci.</a:t>
            </a:r>
            <a:endParaRPr lang="en-ID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Film dan Video: Film,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dokumenter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dan video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film "Titanic" yang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disutradarai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oleh James Cameron.</a:t>
            </a:r>
          </a:p>
          <a:p>
            <a:pPr marL="285750" indent="-28575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Desain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Buku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Publikasi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: Desain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sampul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layout, dan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buku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Contohnya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buku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"The Great Gatsby"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F. Scott Fitzgerald.</a:t>
            </a:r>
            <a:endParaRPr lang="en-ID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Karya Multimedia: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Konten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digital yang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menggabungkan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teks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dan video,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presentasi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interaktif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2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situs web </a:t>
            </a:r>
            <a:r>
              <a:rPr lang="en-GB" sz="22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kreatif</a:t>
            </a:r>
            <a:endParaRPr lang="en-ID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C2145-BA96-FDF8-3474-9F38CC5CA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ABE4EC-9201-93CD-9BED-7B5BF4163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F324F2-D544-BC6B-2470-7AD99201BE46}"/>
              </a:ext>
            </a:extLst>
          </p:cNvPr>
          <p:cNvSpPr txBox="1"/>
          <p:nvPr/>
        </p:nvSpPr>
        <p:spPr>
          <a:xfrm>
            <a:off x="1198880" y="1046481"/>
            <a:ext cx="9702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Pelindungan</a:t>
            </a:r>
            <a:r>
              <a:rPr lang="en-GB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Hak Cipta</a:t>
            </a:r>
            <a:r>
              <a:rPr lang="en-GB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GB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dirty="0"/>
              <a:t>Hak </a:t>
            </a:r>
            <a:r>
              <a:rPr lang="en-ID" dirty="0" err="1"/>
              <a:t>cipta</a:t>
            </a:r>
            <a:r>
              <a:rPr lang="en-ID" dirty="0"/>
              <a:t> </a:t>
            </a:r>
            <a:r>
              <a:rPr lang="en-ID" dirty="0" err="1"/>
              <a:t>didapatkan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otomatis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dipublikasikan</a:t>
            </a:r>
            <a:r>
              <a:rPr lang="en-ID" dirty="0"/>
              <a:t>. Lama </a:t>
            </a:r>
            <a:r>
              <a:rPr lang="en-ID" dirty="0" err="1"/>
              <a:t>pelindungannya</a:t>
            </a:r>
            <a:r>
              <a:rPr lang="en-ID" dirty="0"/>
              <a:t> </a:t>
            </a:r>
            <a:r>
              <a:rPr lang="en-ID" dirty="0" err="1"/>
              <a:t>beragam</a:t>
            </a:r>
            <a:r>
              <a:rPr lang="en-ID" dirty="0"/>
              <a:t>,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perwujudan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ciptanya</a:t>
            </a:r>
            <a:r>
              <a:rPr lang="en-ID" dirty="0"/>
              <a:t>.</a:t>
            </a:r>
          </a:p>
          <a:p>
            <a:endParaRPr lang="en-GB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dirty="0" err="1"/>
              <a:t>Pelindungan</a:t>
            </a:r>
            <a:r>
              <a:rPr lang="en-ID" dirty="0"/>
              <a:t> </a:t>
            </a:r>
            <a:r>
              <a:rPr lang="en-ID" dirty="0" err="1"/>
              <a:t>seumur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+70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pencipta</a:t>
            </a:r>
            <a:r>
              <a:rPr lang="en-ID" dirty="0"/>
              <a:t> </a:t>
            </a:r>
            <a:r>
              <a:rPr lang="en-ID" dirty="0" err="1"/>
              <a:t>meninggal</a:t>
            </a:r>
            <a:r>
              <a:rPr lang="en-ID" dirty="0"/>
              <a:t> dunia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, </a:t>
            </a:r>
            <a:r>
              <a:rPr lang="en-ID" dirty="0" err="1"/>
              <a:t>lagu</a:t>
            </a:r>
            <a:r>
              <a:rPr lang="en-ID" dirty="0"/>
              <a:t>/ </a:t>
            </a:r>
            <a:r>
              <a:rPr lang="en-ID" dirty="0" err="1"/>
              <a:t>musik</a:t>
            </a:r>
            <a:r>
              <a:rPr lang="en-ID" dirty="0"/>
              <a:t>, </a:t>
            </a:r>
            <a:r>
              <a:rPr lang="en-ID" dirty="0" err="1"/>
              <a:t>lukisan</a:t>
            </a:r>
            <a:r>
              <a:rPr lang="en-ID" dirty="0"/>
              <a:t>, tari, drama, </a:t>
            </a:r>
            <a:r>
              <a:rPr lang="en-ID" dirty="0" err="1"/>
              <a:t>peta</a:t>
            </a:r>
            <a:r>
              <a:rPr lang="en-ID" dirty="0"/>
              <a:t>, </a:t>
            </a:r>
            <a:r>
              <a:rPr lang="en-ID" dirty="0" err="1"/>
              <a:t>seni</a:t>
            </a:r>
            <a:r>
              <a:rPr lang="en-ID" dirty="0"/>
              <a:t> motif, dan </a:t>
            </a:r>
            <a:r>
              <a:rPr lang="en-ID" dirty="0" err="1"/>
              <a:t>karya-karya</a:t>
            </a:r>
            <a:r>
              <a:rPr lang="en-ID" dirty="0"/>
              <a:t> </a:t>
            </a:r>
            <a:r>
              <a:rPr lang="en-ID" dirty="0" err="1"/>
              <a:t>sejenisnya</a:t>
            </a:r>
            <a:r>
              <a:rPr lang="en-ID" dirty="0"/>
              <a:t>. </a:t>
            </a:r>
          </a:p>
          <a:p>
            <a:endParaRPr lang="en-ID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dirty="0" err="1"/>
              <a:t>Perlindungan</a:t>
            </a:r>
            <a:r>
              <a:rPr lang="en-ID" dirty="0"/>
              <a:t> 50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ciptaan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dipublikasikan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fotography</a:t>
            </a:r>
            <a:r>
              <a:rPr lang="en-ID" dirty="0"/>
              <a:t>, </a:t>
            </a:r>
            <a:r>
              <a:rPr lang="en-ID" dirty="0" err="1"/>
              <a:t>sinematogra</a:t>
            </a:r>
            <a:r>
              <a:rPr lang="en-ID" dirty="0"/>
              <a:t>, program </a:t>
            </a:r>
            <a:r>
              <a:rPr lang="en-ID" dirty="0" err="1"/>
              <a:t>komputer</a:t>
            </a:r>
            <a:r>
              <a:rPr lang="en-ID" dirty="0"/>
              <a:t>, </a:t>
            </a:r>
            <a:r>
              <a:rPr lang="en-ID" dirty="0" err="1"/>
              <a:t>terjemahan</a:t>
            </a:r>
            <a:r>
              <a:rPr lang="en-ID" dirty="0"/>
              <a:t>/ </a:t>
            </a:r>
            <a:r>
              <a:rPr lang="en-ID" dirty="0" err="1"/>
              <a:t>adaptasi</a:t>
            </a:r>
            <a:r>
              <a:rPr lang="en-ID" dirty="0"/>
              <a:t>/ </a:t>
            </a:r>
            <a:r>
              <a:rPr lang="en-ID" dirty="0" err="1"/>
              <a:t>modi</a:t>
            </a:r>
            <a:r>
              <a:rPr lang="en-ID" dirty="0"/>
              <a:t> kasi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cipta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.</a:t>
            </a:r>
          </a:p>
          <a:p>
            <a:endParaRPr lang="en-ID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D" dirty="0" err="1"/>
              <a:t>Pelindungan</a:t>
            </a:r>
            <a:r>
              <a:rPr lang="en-ID" dirty="0"/>
              <a:t> 25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ciptaan</a:t>
            </a:r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 kali </a:t>
            </a:r>
            <a:r>
              <a:rPr lang="en-ID" dirty="0" err="1"/>
              <a:t>dipublikasikan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seni</a:t>
            </a:r>
            <a:r>
              <a:rPr lang="en-ID" dirty="0"/>
              <a:t> </a:t>
            </a:r>
            <a:r>
              <a:rPr lang="en-ID" dirty="0" err="1"/>
              <a:t>terapan</a:t>
            </a:r>
            <a:r>
              <a:rPr lang="en-ID" dirty="0"/>
              <a:t>.</a:t>
            </a:r>
          </a:p>
          <a:p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kreator</a:t>
            </a:r>
            <a:r>
              <a:rPr lang="en-ID" dirty="0"/>
              <a:t>,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sekali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mendokumentasikan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yang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bukti</a:t>
            </a:r>
            <a:r>
              <a:rPr lang="en-ID" dirty="0"/>
              <a:t> </a:t>
            </a:r>
            <a:r>
              <a:rPr lang="en-ID" dirty="0" err="1"/>
              <a:t>pencipta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yang </a:t>
            </a:r>
            <a:r>
              <a:rPr lang="en-ID" dirty="0" err="1"/>
              <a:t>asli</a:t>
            </a:r>
            <a:r>
              <a:rPr lang="en-ID" dirty="0"/>
              <a:t>. Bisa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mengunggah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media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website </a:t>
            </a:r>
            <a:r>
              <a:rPr lang="en-ID" dirty="0" err="1"/>
              <a:t>portofolio</a:t>
            </a:r>
            <a:r>
              <a:rPr lang="en-ID" dirty="0"/>
              <a:t> dan  </a:t>
            </a:r>
            <a:r>
              <a:rPr lang="en-ID" dirty="0" err="1"/>
              <a:t>mendaftarkan</a:t>
            </a:r>
            <a:r>
              <a:rPr lang="en-ID" dirty="0"/>
              <a:t> </a:t>
            </a:r>
            <a:r>
              <a:rPr lang="en-ID" dirty="0" err="1"/>
              <a:t>karya-karya</a:t>
            </a:r>
            <a:r>
              <a:rPr lang="en-ID" dirty="0"/>
              <a:t> </a:t>
            </a:r>
            <a:r>
              <a:rPr lang="en-ID" dirty="0" err="1"/>
              <a:t>ciptaan</a:t>
            </a:r>
            <a:r>
              <a:rPr lang="en-ID" dirty="0"/>
              <a:t>  </a:t>
            </a:r>
            <a:r>
              <a:rPr lang="en-ID" dirty="0" err="1"/>
              <a:t>ke</a:t>
            </a:r>
            <a:r>
              <a:rPr lang="en-ID" dirty="0"/>
              <a:t> DJKI </a:t>
            </a:r>
            <a:r>
              <a:rPr lang="en-ID" dirty="0" err="1"/>
              <a:t>secara</a:t>
            </a:r>
            <a:r>
              <a:rPr lang="en-ID" dirty="0"/>
              <a:t> online </a:t>
            </a:r>
            <a:r>
              <a:rPr lang="en-ID" dirty="0" err="1"/>
              <a:t>melalui</a:t>
            </a:r>
            <a:r>
              <a:rPr lang="en-ID" dirty="0"/>
              <a:t> : hakcipta.dgip.go.id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985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5F1C49-68F2-35DA-DBCA-7BAD040A2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872D13-9997-922A-01AC-DE1C70DEDA2A}"/>
              </a:ext>
            </a:extLst>
          </p:cNvPr>
          <p:cNvSpPr txBox="1"/>
          <p:nvPr/>
        </p:nvSpPr>
        <p:spPr>
          <a:xfrm>
            <a:off x="1148080" y="489098"/>
            <a:ext cx="1020572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dirty="0"/>
          </a:p>
          <a:p>
            <a:r>
              <a:rPr lang="en-ID" b="1" dirty="0" err="1"/>
              <a:t>Mendapatkan</a:t>
            </a:r>
            <a:r>
              <a:rPr lang="en-ID" b="1" dirty="0"/>
              <a:t> Royalti </a:t>
            </a:r>
            <a:r>
              <a:rPr lang="en-ID" b="1" dirty="0" err="1"/>
              <a:t>dari</a:t>
            </a:r>
            <a:r>
              <a:rPr lang="en-ID" b="1" dirty="0"/>
              <a:t> Karya Lagu </a:t>
            </a:r>
          </a:p>
          <a:p>
            <a:endParaRPr lang="en-ID" dirty="0"/>
          </a:p>
          <a:p>
            <a:r>
              <a:rPr lang="en-ID" dirty="0"/>
              <a:t>Royalti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imbalan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pemanfaatan</a:t>
            </a:r>
            <a:r>
              <a:rPr lang="en-ID" dirty="0"/>
              <a:t> Hak Ekonomi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ciptaan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Hak </a:t>
            </a:r>
            <a:r>
              <a:rPr lang="en-ID" dirty="0" err="1"/>
              <a:t>Terkait</a:t>
            </a:r>
            <a:r>
              <a:rPr lang="en-ID" dirty="0"/>
              <a:t> yang </a:t>
            </a:r>
            <a:r>
              <a:rPr lang="en-ID" dirty="0" err="1"/>
              <a:t>diterima</a:t>
            </a:r>
            <a:r>
              <a:rPr lang="en-ID" dirty="0"/>
              <a:t> oleh </a:t>
            </a:r>
            <a:r>
              <a:rPr lang="en-ID" dirty="0" err="1"/>
              <a:t>pencipta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pemilik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.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:</a:t>
            </a:r>
          </a:p>
          <a:p>
            <a:endParaRPr lang="en-ID" dirty="0"/>
          </a:p>
          <a:p>
            <a:pPr marL="342900" indent="-342900">
              <a:buAutoNum type="arabicPeriod"/>
            </a:pPr>
            <a:r>
              <a:rPr lang="en-ID" dirty="0"/>
              <a:t>Daftar Hak Cipta. </a:t>
            </a:r>
            <a:r>
              <a:rPr lang="en-ID" dirty="0" err="1"/>
              <a:t>Daftarkan</a:t>
            </a:r>
            <a:r>
              <a:rPr lang="en-ID" dirty="0"/>
              <a:t> </a:t>
            </a:r>
            <a:r>
              <a:rPr lang="en-ID" dirty="0" err="1"/>
              <a:t>lagu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Direktorat</a:t>
            </a:r>
            <a:r>
              <a:rPr lang="en-ID" dirty="0"/>
              <a:t> Hak Cipta (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)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bukti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Gunakan</a:t>
            </a:r>
            <a:r>
              <a:rPr lang="en-ID" dirty="0"/>
              <a:t> Lembaga </a:t>
            </a:r>
            <a:r>
              <a:rPr lang="en-ID" dirty="0" err="1"/>
              <a:t>Pengelola</a:t>
            </a:r>
            <a:r>
              <a:rPr lang="en-ID" dirty="0"/>
              <a:t> </a:t>
            </a:r>
            <a:r>
              <a:rPr lang="en-ID" dirty="0" err="1"/>
              <a:t>Kolektif</a:t>
            </a:r>
            <a:r>
              <a:rPr lang="en-ID" dirty="0"/>
              <a:t> (LP2M). </a:t>
            </a:r>
            <a:r>
              <a:rPr lang="en-ID" dirty="0" err="1"/>
              <a:t>Daftarkan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di WAMI, WASKA,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serupa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mengumpulkan</a:t>
            </a:r>
            <a:r>
              <a:rPr lang="en-ID" dirty="0"/>
              <a:t> </a:t>
            </a:r>
            <a:r>
              <a:rPr lang="en-ID" dirty="0" err="1"/>
              <a:t>royalti</a:t>
            </a:r>
            <a:r>
              <a:rPr lang="en-ID" dirty="0"/>
              <a:t> </a:t>
            </a:r>
            <a:r>
              <a:rPr lang="en-ID" dirty="0" err="1"/>
              <a:t>mekanik</a:t>
            </a:r>
            <a:r>
              <a:rPr lang="en-ID" dirty="0"/>
              <a:t>, </a:t>
            </a:r>
            <a:r>
              <a:rPr lang="en-ID" dirty="0" err="1"/>
              <a:t>pertunjukan</a:t>
            </a:r>
            <a:r>
              <a:rPr lang="en-ID" dirty="0"/>
              <a:t>, dan </a:t>
            </a:r>
            <a:r>
              <a:rPr lang="en-ID" dirty="0" err="1"/>
              <a:t>sinkronisasi</a:t>
            </a:r>
            <a:r>
              <a:rPr lang="en-ID" dirty="0"/>
              <a:t>. LP2M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mengurus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lagu</a:t>
            </a:r>
            <a:r>
              <a:rPr lang="en-ID" dirty="0"/>
              <a:t> </a:t>
            </a:r>
            <a:r>
              <a:rPr lang="en-ID" dirty="0" err="1"/>
              <a:t>diputar</a:t>
            </a:r>
            <a:r>
              <a:rPr lang="en-ID" dirty="0"/>
              <a:t> di radio, streaming,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dipertunjukkan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Distribusi</a:t>
            </a:r>
            <a:r>
              <a:rPr lang="en-ID" dirty="0"/>
              <a:t> Digital. Upload </a:t>
            </a:r>
            <a:r>
              <a:rPr lang="en-ID" dirty="0" err="1"/>
              <a:t>lagu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platform streaming (Spotify, Apple Music, YouTube, </a:t>
            </a:r>
            <a:r>
              <a:rPr lang="en-ID" dirty="0" err="1"/>
              <a:t>dll</a:t>
            </a:r>
            <a:r>
              <a:rPr lang="en-ID" dirty="0"/>
              <a:t>.) </a:t>
            </a:r>
            <a:r>
              <a:rPr lang="en-ID" dirty="0" err="1"/>
              <a:t>lewat</a:t>
            </a:r>
            <a:r>
              <a:rPr lang="en-ID" dirty="0"/>
              <a:t> distributor </a:t>
            </a:r>
            <a:r>
              <a:rPr lang="en-ID" dirty="0" err="1"/>
              <a:t>musik</a:t>
            </a:r>
            <a:r>
              <a:rPr lang="en-ID" dirty="0"/>
              <a:t> (</a:t>
            </a:r>
            <a:r>
              <a:rPr lang="en-ID" dirty="0" err="1"/>
              <a:t>DistroKid</a:t>
            </a:r>
            <a:r>
              <a:rPr lang="en-ID" dirty="0"/>
              <a:t>, TuneCore, CD Baby, </a:t>
            </a:r>
            <a:r>
              <a:rPr lang="en-ID" dirty="0" err="1"/>
              <a:t>dsb</a:t>
            </a:r>
            <a:r>
              <a:rPr lang="en-ID" dirty="0"/>
              <a:t>.). </a:t>
            </a:r>
            <a:r>
              <a:rPr lang="en-ID" dirty="0" err="1"/>
              <a:t>Pastikan</a:t>
            </a:r>
            <a:r>
              <a:rPr lang="en-ID" dirty="0"/>
              <a:t> metadata (</a:t>
            </a:r>
            <a:r>
              <a:rPr lang="en-ID" dirty="0" err="1"/>
              <a:t>penulis</a:t>
            </a:r>
            <a:r>
              <a:rPr lang="en-ID" dirty="0"/>
              <a:t>, </a:t>
            </a:r>
            <a:r>
              <a:rPr lang="en-ID" dirty="0" err="1"/>
              <a:t>produser</a:t>
            </a:r>
            <a:r>
              <a:rPr lang="en-ID" dirty="0"/>
              <a:t>, </a:t>
            </a:r>
            <a:r>
              <a:rPr lang="en-ID" dirty="0" err="1"/>
              <a:t>kode</a:t>
            </a:r>
            <a:r>
              <a:rPr lang="en-ID" dirty="0"/>
              <a:t> ISRC) </a:t>
            </a:r>
            <a:r>
              <a:rPr lang="en-ID" dirty="0" err="1"/>
              <a:t>lengkap</a:t>
            </a:r>
            <a:r>
              <a:rPr lang="en-ID" dirty="0"/>
              <a:t> agar </a:t>
            </a:r>
            <a:r>
              <a:rPr lang="en-ID" dirty="0" err="1"/>
              <a:t>royalti</a:t>
            </a:r>
            <a:r>
              <a:rPr lang="en-ID" dirty="0"/>
              <a:t> streaming </a:t>
            </a:r>
            <a:r>
              <a:rPr lang="en-ID" dirty="0" err="1"/>
              <a:t>mengalir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akun</a:t>
            </a:r>
            <a:r>
              <a:rPr lang="en-ID" dirty="0"/>
              <a:t>  </a:t>
            </a:r>
            <a:r>
              <a:rPr lang="en-ID" dirty="0" err="1"/>
              <a:t>Penciptanya</a:t>
            </a:r>
            <a:r>
              <a:rPr lang="en-ID" dirty="0"/>
              <a:t>. </a:t>
            </a:r>
          </a:p>
          <a:p>
            <a:pPr marL="342900" indent="-342900">
              <a:buAutoNum type="arabicPeriod"/>
            </a:pPr>
            <a:r>
              <a:rPr lang="en-ID" dirty="0" err="1"/>
              <a:t>Lisensi</a:t>
            </a:r>
            <a:r>
              <a:rPr lang="en-ID" dirty="0"/>
              <a:t> dan </a:t>
            </a:r>
            <a:r>
              <a:rPr lang="en-ID" dirty="0" err="1"/>
              <a:t>Kontrak</a:t>
            </a:r>
            <a:r>
              <a:rPr lang="en-ID" dirty="0"/>
              <a:t> . Jika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memakai</a:t>
            </a:r>
            <a:r>
              <a:rPr lang="en-ID" dirty="0"/>
              <a:t> </a:t>
            </a:r>
            <a:r>
              <a:rPr lang="en-ID" dirty="0" err="1"/>
              <a:t>lagu</a:t>
            </a:r>
            <a:r>
              <a:rPr lang="en-ID" dirty="0"/>
              <a:t> (</a:t>
            </a:r>
            <a:r>
              <a:rPr lang="en-ID" dirty="0" err="1"/>
              <a:t>iklan</a:t>
            </a:r>
            <a:r>
              <a:rPr lang="en-ID" dirty="0"/>
              <a:t>, film, cover), buat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lisensi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menyebutkan</a:t>
            </a:r>
            <a:r>
              <a:rPr lang="en-ID" dirty="0"/>
              <a:t> </a:t>
            </a:r>
            <a:r>
              <a:rPr lang="en-ID" dirty="0" err="1"/>
              <a:t>besaran</a:t>
            </a:r>
            <a:r>
              <a:rPr lang="en-ID" dirty="0"/>
              <a:t> </a:t>
            </a:r>
            <a:r>
              <a:rPr lang="en-ID" dirty="0" err="1"/>
              <a:t>royalti</a:t>
            </a:r>
            <a:r>
              <a:rPr lang="en-ID" dirty="0"/>
              <a:t> dan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pembayarannya</a:t>
            </a:r>
            <a:r>
              <a:rPr lang="en-ID" dirty="0"/>
              <a:t>. </a:t>
            </a:r>
            <a:r>
              <a:rPr lang="en-ID" dirty="0" err="1"/>
              <a:t>Simpan</a:t>
            </a:r>
            <a:r>
              <a:rPr lang="en-ID" dirty="0"/>
              <a:t> </a:t>
            </a:r>
            <a:r>
              <a:rPr lang="en-ID" dirty="0" err="1"/>
              <a:t>salinan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bukti</a:t>
            </a:r>
            <a:r>
              <a:rPr lang="en-ID" dirty="0"/>
              <a:t> </a:t>
            </a:r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.</a:t>
            </a:r>
          </a:p>
          <a:p>
            <a:pPr marL="342900" indent="-342900">
              <a:buAutoNum type="arabicPeriod"/>
            </a:pPr>
            <a:r>
              <a:rPr lang="en-ID" dirty="0" err="1"/>
              <a:t>Pantau</a:t>
            </a:r>
            <a:r>
              <a:rPr lang="en-ID" dirty="0"/>
              <a:t> dan </a:t>
            </a:r>
            <a:r>
              <a:rPr lang="en-ID" dirty="0" err="1"/>
              <a:t>Tagih</a:t>
            </a:r>
            <a:r>
              <a:rPr lang="en-ID" dirty="0"/>
              <a:t>. </a:t>
            </a:r>
            <a:r>
              <a:rPr lang="en-ID" dirty="0" err="1"/>
              <a:t>Secara</a:t>
            </a:r>
            <a:r>
              <a:rPr lang="en-ID" dirty="0"/>
              <a:t> rutin </a:t>
            </a:r>
            <a:r>
              <a:rPr lang="en-ID" dirty="0" err="1"/>
              <a:t>cek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LP2M dan distributor.  Jika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royalti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dibayar</a:t>
            </a:r>
            <a:r>
              <a:rPr lang="en-ID" dirty="0"/>
              <a:t>, </a:t>
            </a:r>
            <a:r>
              <a:rPr lang="en-ID" dirty="0" err="1"/>
              <a:t>hubungi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minta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LP2M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menagih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59621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60B8C-2CD4-169A-9DAC-7B93532F2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7995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Trademark/</a:t>
            </a:r>
            <a:r>
              <a:rPr lang="en-GB" sz="2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GB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FEE24-375C-E7D8-F8A5-873FC7C38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Trademark/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kata,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frasa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desain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elemen-elemen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membedakan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dagang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perlindungan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pemiliknya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mengenali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pilih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Trademark: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Logo Perusahaan: </a:t>
            </a:r>
            <a:endParaRPr lang="en-ID" sz="18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Nike: Logo "Swoosh" Yang </a:t>
            </a:r>
            <a:r>
              <a:rPr lang="en-GB" sz="1800" kern="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Terkenal</a:t>
            </a:r>
            <a:r>
              <a:rPr lang="en-GB" sz="1800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Apel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Tergigit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Ikonik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Nama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Coca-Cola: Nama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merek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minuman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ringan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dunia.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Microsoft: Nama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perangkat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lunak</a:t>
            </a:r>
            <a:r>
              <a:rPr lang="en-GB" sz="18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endParaRPr lang="en-ID" sz="1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18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D52692-62D5-756F-DD6C-58D31D41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66774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70DCD9-6EA5-C7BE-EEB3-B17E3FADF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A781FD-507F-76BF-D037-6435320E6C0C}"/>
              </a:ext>
            </a:extLst>
          </p:cNvPr>
          <p:cNvSpPr txBox="1"/>
          <p:nvPr/>
        </p:nvSpPr>
        <p:spPr>
          <a:xfrm>
            <a:off x="778933" y="1126062"/>
            <a:ext cx="10634133" cy="4603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Slogan: 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Just Do It: Slogan Nike yang sangat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I’m Lovin’ It: Slogan McDonald’s.</a:t>
            </a: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Desain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Tiffany &amp; Co.: Kotak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biru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khas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kemasan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perhiasan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Red Bull: Desain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kaleng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khas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endParaRPr lang="en-ID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</a:pP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Ronald McDonald: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maskot</a:t>
            </a:r>
            <a:r>
              <a:rPr lang="en-GB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McDonald’s.</a:t>
            </a:r>
            <a:endParaRPr lang="en-ID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Mickey Mouse: </a:t>
            </a:r>
            <a:r>
              <a:rPr lang="en-GB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Disney yang sangat </a:t>
            </a:r>
            <a:r>
              <a:rPr lang="en-GB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terkenal</a:t>
            </a:r>
            <a:r>
              <a:rPr lang="en-ID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88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D6342-BEF3-E979-F201-619697736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Geographical Indication/</a:t>
            </a:r>
            <a:r>
              <a:rPr lang="en-GB" sz="2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Indikasi</a:t>
            </a:r>
            <a:r>
              <a:rPr lang="en-GB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Geographis</a:t>
            </a:r>
            <a:r>
              <a:rPr lang="en-GB" sz="2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9CEF2-D569-1A7C-46B8-6806E500C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000" b="1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Geographical Indication/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Indikasi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Geographis</a:t>
            </a:r>
            <a:r>
              <a:rPr lang="en-GB" sz="20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tanda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geografis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reputasi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asalnya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Indikasi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wilayah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memastikan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nama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Indikasi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Geografis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Champagne: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Minuman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beralkohol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wilayah Champagne di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Prancis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Hanya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anggur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wilayah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"Champagne."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Darjeeling Tea: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dihasilkan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wilayah Darjeeling di India.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terkenal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rasa dan aroma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unik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iklim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tanah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Wingdings" pitchFamily="2" charset="2"/>
              <a:buChar char="Ø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Basmati Rice: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India dan Pakistan,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dikenal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butir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aroma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khas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Himalayan Pink Salt: Garam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ditambang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pegunungan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Himalaya,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terkenal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warna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mineralnya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unik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Indikasi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geografis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berfungsi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melindungi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produsen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menjaga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warisan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tradisi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kern="1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GB" sz="2000" kern="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0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Font typeface="Wingdings" pitchFamily="2" charset="2"/>
              <a:buChar char="Ø"/>
            </a:pPr>
            <a:endParaRPr lang="en-ID" sz="16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D7173-DC1B-AC1D-92D9-973EE961C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83667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</TotalTime>
  <Words>2456</Words>
  <Application>Microsoft Office PowerPoint</Application>
  <PresentationFormat>Widescreen</PresentationFormat>
  <Paragraphs>204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Hak Kekayaan Intelektual Dalam Hukum Perdagangan Internasional</vt:lpstr>
      <vt:lpstr>Hak Cipta</vt:lpstr>
      <vt:lpstr>PowerPoint Presentation</vt:lpstr>
      <vt:lpstr>PowerPoint Presentation</vt:lpstr>
      <vt:lpstr>PowerPoint Presentation</vt:lpstr>
      <vt:lpstr>Trademark/Merek Dagang</vt:lpstr>
      <vt:lpstr>PowerPoint Presentation</vt:lpstr>
      <vt:lpstr>Geographical Indication/Indikasi Geographis </vt:lpstr>
      <vt:lpstr>Industrial Design/Desain </vt:lpstr>
      <vt:lpstr>PowerPoint Presentation</vt:lpstr>
      <vt:lpstr>Paten </vt:lpstr>
      <vt:lpstr>PowerPoint Presentation</vt:lpstr>
      <vt:lpstr>Integrated Circuit/Sirkit Terpadu.</vt:lpstr>
      <vt:lpstr>Undisclosed Information/Rahasia Dagang.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indah.uj@outlook.com</cp:lastModifiedBy>
  <cp:revision>25</cp:revision>
  <cp:lastPrinted>2024-09-24T15:06:24Z</cp:lastPrinted>
  <dcterms:created xsi:type="dcterms:W3CDTF">2024-08-27T07:05:17Z</dcterms:created>
  <dcterms:modified xsi:type="dcterms:W3CDTF">2025-12-06T07:06:58Z</dcterms:modified>
</cp:coreProperties>
</file>