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72" r:id="rId2"/>
    <p:sldId id="257" r:id="rId3"/>
    <p:sldId id="273" r:id="rId4"/>
    <p:sldId id="274" r:id="rId5"/>
    <p:sldId id="275" r:id="rId6"/>
    <p:sldId id="276" r:id="rId7"/>
    <p:sldId id="277" r:id="rId8"/>
    <p:sldId id="300" r:id="rId9"/>
    <p:sldId id="279" r:id="rId10"/>
    <p:sldId id="301" r:id="rId11"/>
    <p:sldId id="281" r:id="rId12"/>
    <p:sldId id="282" r:id="rId13"/>
    <p:sldId id="283" r:id="rId14"/>
    <p:sldId id="284" r:id="rId15"/>
    <p:sldId id="285" r:id="rId16"/>
    <p:sldId id="286" r:id="rId17"/>
    <p:sldId id="287" r:id="rId18"/>
    <p:sldId id="288" r:id="rId19"/>
    <p:sldId id="289" r:id="rId20"/>
    <p:sldId id="290" r:id="rId21"/>
    <p:sldId id="306" r:id="rId22"/>
    <p:sldId id="291" r:id="rId23"/>
    <p:sldId id="293" r:id="rId24"/>
    <p:sldId id="307" r:id="rId25"/>
    <p:sldId id="295" r:id="rId26"/>
    <p:sldId id="308" r:id="rId27"/>
    <p:sldId id="309" r:id="rId28"/>
    <p:sldId id="310" r:id="rId29"/>
    <p:sldId id="311"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F22484-9033-6D43-9FD0-129E234B1D9E}" v="2" dt="2024-10-22T15:24:00.6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415"/>
    <p:restoredTop sz="95921"/>
  </p:normalViewPr>
  <p:slideViewPr>
    <p:cSldViewPr snapToGrid="0" snapToObjects="1">
      <p:cViewPr>
        <p:scale>
          <a:sx n="63" d="100"/>
          <a:sy n="63" d="100"/>
        </p:scale>
        <p:origin x="444"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5/10/relationships/revisionInfo" Target="revisionInfo.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2361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157CC2-0FC8-4686-B024-99790E0F5162}"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53625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5865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40508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smtClean="0"/>
              <a:t>11/19/2025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355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4937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11/19/2025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072378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919A6-33EB-49BD-A62F-1FA56B9F9712}" type="datetimeFigureOut">
              <a:rPr lang="en-US" smtClean="0"/>
              <a:t>11/19/2025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8188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11/19/2025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9226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A16AA21-1863-4931-97CB-99D0A168701B}" type="datetimeFigureOut">
              <a:rPr lang="en-US" smtClean="0"/>
              <a:t>11/19/2025</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8389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772C379-9A7C-4C87-A116-CBE9F58B04C5}" type="datetimeFigureOut">
              <a:rPr lang="en-US" smtClean="0"/>
              <a:t>11/19/2025</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1661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smtClean="0"/>
              <a:t>11/19/2025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09EF45A-E49D-7648-BC21-20F726E005B9}"/>
              </a:ext>
            </a:extLst>
          </p:cNvPr>
          <p:cNvSpPr/>
          <p:nvPr/>
        </p:nvSpPr>
        <p:spPr>
          <a:xfrm>
            <a:off x="6518116" y="446523"/>
            <a:ext cx="5450542" cy="1046440"/>
          </a:xfrm>
          <a:prstGeom prst="rect">
            <a:avLst/>
          </a:prstGeom>
        </p:spPr>
        <p:txBody>
          <a:bodyPr wrap="square">
            <a:spAutoFit/>
          </a:bodyPr>
          <a:lstStyle/>
          <a:p>
            <a:r>
              <a:rPr lang="en-US" sz="3000" dirty="0">
                <a:latin typeface="+mj-lt"/>
              </a:rPr>
              <a:t>HUKUM PERDAGANGAN INTERNASIONAL </a:t>
            </a:r>
          </a:p>
          <a:p>
            <a:pPr algn="ctr"/>
            <a:r>
              <a:rPr lang="en-US" sz="3000" dirty="0">
                <a:latin typeface="+mj-lt"/>
              </a:rPr>
              <a:t>BAB </a:t>
            </a:r>
            <a:r>
              <a:rPr lang="en-ID" sz="3000" i="0" u="none" strike="noStrike">
                <a:effectLst/>
                <a:latin typeface="+mj-lt"/>
              </a:rPr>
              <a:t>V</a:t>
            </a:r>
            <a:endParaRPr lang="en-US" sz="3000" dirty="0">
              <a:latin typeface="+mj-lt"/>
            </a:endParaRPr>
          </a:p>
        </p:txBody>
      </p:sp>
      <p:sp>
        <p:nvSpPr>
          <p:cNvPr id="3" name="Subtitle 2">
            <a:extLst>
              <a:ext uri="{FF2B5EF4-FFF2-40B4-BE49-F238E27FC236}">
                <a16:creationId xmlns:a16="http://schemas.microsoft.com/office/drawing/2014/main" id="{D5844B59-4F90-FF47-8F91-63AFBE84C9A2}"/>
              </a:ext>
            </a:extLst>
          </p:cNvPr>
          <p:cNvSpPr txBox="1">
            <a:spLocks/>
          </p:cNvSpPr>
          <p:nvPr/>
        </p:nvSpPr>
        <p:spPr>
          <a:xfrm>
            <a:off x="5297751" y="1646964"/>
            <a:ext cx="7891272" cy="1069848"/>
          </a:xfrm>
          <a:prstGeom prst="rect">
            <a:avLst/>
          </a:prstGeom>
        </p:spPr>
        <p:txBody>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lgn="ctr">
              <a:buNone/>
            </a:pPr>
            <a:r>
              <a:rPr lang="en-US" dirty="0"/>
              <a:t>OLEH </a:t>
            </a:r>
          </a:p>
          <a:p>
            <a:pPr marL="0" indent="0" algn="ctr">
              <a:buNone/>
            </a:pPr>
            <a:r>
              <a:rPr lang="en-US" dirty="0"/>
              <a:t>Dr. Indah </a:t>
            </a:r>
            <a:r>
              <a:rPr lang="en-US" dirty="0" err="1"/>
              <a:t>Riyanti</a:t>
            </a:r>
            <a:r>
              <a:rPr lang="en-US" dirty="0"/>
              <a:t>, </a:t>
            </a:r>
            <a:r>
              <a:rPr lang="en-US" dirty="0" err="1"/>
              <a:t>S.Pd</a:t>
            </a:r>
            <a:r>
              <a:rPr lang="en-US" dirty="0"/>
              <a:t>., S.H., M.H</a:t>
            </a:r>
          </a:p>
          <a:p>
            <a:pPr algn="ctr"/>
            <a:endParaRPr lang="en-US" dirty="0"/>
          </a:p>
          <a:p>
            <a:pPr algn="ctr"/>
            <a:endParaRPr lang="en-US" dirty="0"/>
          </a:p>
        </p:txBody>
      </p:sp>
      <p:pic>
        <p:nvPicPr>
          <p:cNvPr id="7" name="Picture 6">
            <a:extLst>
              <a:ext uri="{FF2B5EF4-FFF2-40B4-BE49-F238E27FC236}">
                <a16:creationId xmlns:a16="http://schemas.microsoft.com/office/drawing/2014/main" id="{97749AE1-E403-6644-B091-6AB80ECBB44A}"/>
              </a:ext>
            </a:extLst>
          </p:cNvPr>
          <p:cNvPicPr>
            <a:picLocks noChangeAspect="1"/>
          </p:cNvPicPr>
          <p:nvPr/>
        </p:nvPicPr>
        <p:blipFill>
          <a:blip r:embed="rId2"/>
          <a:stretch>
            <a:fillRect/>
          </a:stretch>
        </p:blipFill>
        <p:spPr>
          <a:xfrm>
            <a:off x="8182568" y="2436517"/>
            <a:ext cx="2121638" cy="2997235"/>
          </a:xfrm>
          <a:prstGeom prst="rect">
            <a:avLst/>
          </a:prstGeom>
        </p:spPr>
      </p:pic>
      <p:sp>
        <p:nvSpPr>
          <p:cNvPr id="8" name="Subtitle 2">
            <a:extLst>
              <a:ext uri="{FF2B5EF4-FFF2-40B4-BE49-F238E27FC236}">
                <a16:creationId xmlns:a16="http://schemas.microsoft.com/office/drawing/2014/main" id="{3B6115D9-D9A8-8947-8A04-330F2C9F4F7F}"/>
              </a:ext>
            </a:extLst>
          </p:cNvPr>
          <p:cNvSpPr txBox="1">
            <a:spLocks/>
          </p:cNvSpPr>
          <p:nvPr/>
        </p:nvSpPr>
        <p:spPr>
          <a:xfrm>
            <a:off x="5482200" y="5423940"/>
            <a:ext cx="7891272" cy="1069848"/>
          </a:xfrm>
          <a:prstGeom prst="rect">
            <a:avLst/>
          </a:prstGeom>
        </p:spPr>
        <p:txBody>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lgn="ctr">
              <a:buNone/>
            </a:pPr>
            <a:r>
              <a:rPr lang="en-US" dirty="0"/>
              <a:t>PROGRAM STUDI FAKULTAS ILMU HUKUM </a:t>
            </a:r>
          </a:p>
          <a:p>
            <a:pPr marL="0" indent="0" algn="ctr">
              <a:buNone/>
            </a:pPr>
            <a:r>
              <a:rPr lang="en-US" dirty="0"/>
              <a:t>UNIVERSITAS JAYA BAYA JAKARTA </a:t>
            </a:r>
          </a:p>
          <a:p>
            <a:pPr marL="0" indent="0" algn="ctr">
              <a:buNone/>
            </a:pPr>
            <a:r>
              <a:rPr lang="en-US" dirty="0"/>
              <a:t>2024</a:t>
            </a:r>
          </a:p>
          <a:p>
            <a:pPr marL="0" indent="0" algn="ctr">
              <a:buNone/>
            </a:pPr>
            <a:endParaRPr lang="en-US" dirty="0"/>
          </a:p>
          <a:p>
            <a:pPr algn="ctr"/>
            <a:endParaRPr lang="en-US" dirty="0"/>
          </a:p>
        </p:txBody>
      </p:sp>
      <p:pic>
        <p:nvPicPr>
          <p:cNvPr id="10" name="Picture 9">
            <a:extLst>
              <a:ext uri="{FF2B5EF4-FFF2-40B4-BE49-F238E27FC236}">
                <a16:creationId xmlns:a16="http://schemas.microsoft.com/office/drawing/2014/main" id="{4137F3E0-E61B-9848-9A2E-9B74DBB85C91}"/>
              </a:ext>
            </a:extLst>
          </p:cNvPr>
          <p:cNvPicPr>
            <a:picLocks noChangeAspect="1"/>
          </p:cNvPicPr>
          <p:nvPr/>
        </p:nvPicPr>
        <p:blipFill>
          <a:blip r:embed="rId3"/>
          <a:stretch>
            <a:fillRect/>
          </a:stretch>
        </p:blipFill>
        <p:spPr>
          <a:xfrm>
            <a:off x="1" y="0"/>
            <a:ext cx="5870930" cy="6875278"/>
          </a:xfrm>
          <a:prstGeom prst="rect">
            <a:avLst/>
          </a:prstGeom>
        </p:spPr>
      </p:pic>
    </p:spTree>
    <p:extLst>
      <p:ext uri="{BB962C8B-B14F-4D97-AF65-F5344CB8AC3E}">
        <p14:creationId xmlns:p14="http://schemas.microsoft.com/office/powerpoint/2010/main" val="126859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EC7D36-EA87-0727-D47D-F8F71F1BC245}"/>
              </a:ext>
            </a:extLst>
          </p:cNvPr>
          <p:cNvSpPr>
            <a:spLocks noGrp="1"/>
          </p:cNvSpPr>
          <p:nvPr>
            <p:ph idx="1"/>
          </p:nvPr>
        </p:nvSpPr>
        <p:spPr>
          <a:xfrm>
            <a:off x="1069848" y="548640"/>
            <a:ext cx="10058400" cy="5623560"/>
          </a:xfrm>
        </p:spPr>
        <p:txBody>
          <a:bodyPr>
            <a:normAutofit fontScale="85000" lnSpcReduction="10000"/>
          </a:bodyPr>
          <a:lstStyle/>
          <a:p>
            <a:pPr marL="0" indent="0">
              <a:buNone/>
            </a:pPr>
            <a:r>
              <a:rPr lang="id-ID" sz="2000" kern="100" dirty="0">
                <a:effectLst/>
                <a:ea typeface="Times New Roman" panose="02020603050405020304" pitchFamily="18" charset="0"/>
                <a:cs typeface="Times New Roman" panose="02020603050405020304" pitchFamily="18" charset="0"/>
              </a:rPr>
              <a:t>5. Regulasi Lintas Batas. Transaksi internasional sering kali menghadapi tantangan karena perbedaan dalam hukum, kebijakan, dan praktik di berbagai negara. Ini dapat menyulitkan penyelesaian sengketa dan kepatuhan hukum.</a:t>
            </a:r>
          </a:p>
          <a:p>
            <a:pPr marL="0" indent="0">
              <a:buNone/>
            </a:pPr>
            <a:r>
              <a:rPr lang="id-ID" sz="2000" kern="100" dirty="0">
                <a:effectLst/>
                <a:ea typeface="Times New Roman" panose="02020603050405020304" pitchFamily="18" charset="0"/>
                <a:cs typeface="Times New Roman" panose="02020603050405020304" pitchFamily="18" charset="0"/>
              </a:rPr>
              <a:t>6. Perlindungan Konsumen.</a:t>
            </a:r>
            <a:r>
              <a:rPr lang="en-ID" sz="2000" kern="100" dirty="0">
                <a:ea typeface="Times New Roman" panose="02020603050405020304" pitchFamily="18" charset="0"/>
                <a:cs typeface="Times New Roman" panose="02020603050405020304" pitchFamily="18" charset="0"/>
              </a:rPr>
              <a:t> </a:t>
            </a:r>
            <a:r>
              <a:rPr lang="id-ID" sz="2000" kern="100" dirty="0">
                <a:effectLst/>
                <a:ea typeface="Times New Roman" panose="02020603050405020304" pitchFamily="18" charset="0"/>
                <a:cs typeface="Times New Roman" panose="02020603050405020304" pitchFamily="18" charset="0"/>
              </a:rPr>
              <a:t>Meskipun Model Law memberikan kerangka untuk perlindungan konsumen, penerapannya di lapangan sering kali tidak memadai. Konsumen mungkin tidak memiliki akses yang cukup terhadap mekanisme penyelesaian sengketa yang efektif.</a:t>
            </a:r>
            <a:endParaRPr lang="en-US" sz="20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kern="100" dirty="0">
                <a:ea typeface="Times New Roman" panose="02020603050405020304" pitchFamily="18" charset="0"/>
                <a:cs typeface="Times New Roman" panose="02020603050405020304" pitchFamily="18" charset="0"/>
              </a:rPr>
              <a:t>7. Ketersediaan Pembayaran Digital. Di beberapa negara, sistem pembayaran digital mungkin tidak tersedia atau tidak dapat diandalkan, membatasi kemampuan konsumen untuk melakukan transaksi secara online.</a:t>
            </a:r>
            <a:endParaRPr lang="en-ID" kern="100" dirty="0">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kern="100" dirty="0">
                <a:ea typeface="Times New Roman" panose="02020603050405020304" pitchFamily="18" charset="0"/>
                <a:cs typeface="Times New Roman" panose="02020603050405020304" pitchFamily="18" charset="0"/>
              </a:rPr>
              <a:t>8. Isu Sosial dan Ekonomi</a:t>
            </a:r>
            <a:r>
              <a:rPr lang="en-ID" kern="100" dirty="0">
                <a:ea typeface="Times New Roman" panose="02020603050405020304" pitchFamily="18" charset="0"/>
                <a:cs typeface="Times New Roman" panose="02020603050405020304" pitchFamily="18" charset="0"/>
              </a:rPr>
              <a:t>. </a:t>
            </a:r>
            <a:r>
              <a:rPr lang="id-ID" kern="100" dirty="0">
                <a:ea typeface="Times New Roman" panose="02020603050405020304" pitchFamily="18" charset="0"/>
                <a:cs typeface="Times New Roman" panose="02020603050405020304" pitchFamily="18" charset="0"/>
              </a:rPr>
              <a:t>Ketidaksetaraan sosial dan ekonomi dapat mempengaruhi akses terhadap e-commerce. Kelompok-kelompok tertentu mungkin terpinggirkan karena kurangnya akses ke teknologi dan internet.</a:t>
            </a:r>
            <a:endParaRPr lang="en-ID" kern="100" dirty="0">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kern="100" dirty="0">
                <a:ea typeface="Times New Roman" panose="02020603050405020304" pitchFamily="18" charset="0"/>
                <a:cs typeface="Times New Roman" panose="02020603050405020304" pitchFamily="18" charset="0"/>
              </a:rPr>
              <a:t>9. Adaptasi Bisnis. Banyak bisnis, terutama yang kecil, mungkin tidak siap untuk bertransisi ke model e-commerce. Mereka perlu dukungan untuk memahami dan mengimplementasikan teknologi baru.</a:t>
            </a:r>
            <a:endParaRPr lang="en-ID" kern="100" dirty="0">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kern="100" dirty="0">
                <a:ea typeface="Times New Roman" panose="02020603050405020304" pitchFamily="18" charset="0"/>
                <a:cs typeface="Times New Roman" panose="02020603050405020304" pitchFamily="18" charset="0"/>
              </a:rPr>
              <a:t>10. Perubahan Regulasi. Regulasi yang cepat berubah dan ketidakpastian hukum dapat menciptakan ketidakstabilan bagi pelaku e-commerce, menghambat investasi dan inovasi.</a:t>
            </a:r>
            <a:endParaRPr lang="en-ID" kern="100" dirty="0">
              <a:ea typeface="Times New Roman" panose="02020603050405020304" pitchFamily="18" charset="0"/>
              <a:cs typeface="Times New Roman" panose="02020603050405020304" pitchFamily="18" charset="0"/>
            </a:endParaRPr>
          </a:p>
          <a:p>
            <a:endParaRPr lang="en-ID" sz="2000" kern="100" dirty="0">
              <a:effectLst/>
              <a:ea typeface="Times New Roman" panose="02020603050405020304" pitchFamily="18" charset="0"/>
              <a:cs typeface="Times New Roman" panose="02020603050405020304" pitchFamily="18" charset="0"/>
            </a:endParaRPr>
          </a:p>
          <a:p>
            <a:endParaRPr lang="en-ID" sz="2000" kern="100" dirty="0">
              <a:effectLst/>
              <a:latin typeface="Aptos" panose="020B000402020202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2948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F3A63-0C7A-B6C1-AC78-2BE66A6D06C8}"/>
              </a:ext>
            </a:extLst>
          </p:cNvPr>
          <p:cNvSpPr>
            <a:spLocks noGrp="1"/>
          </p:cNvSpPr>
          <p:nvPr>
            <p:ph type="title"/>
          </p:nvPr>
        </p:nvSpPr>
        <p:spPr/>
        <p:txBody>
          <a:bodyPr>
            <a:normAutofit/>
          </a:bodyPr>
          <a:lstStyle/>
          <a:p>
            <a:r>
              <a:rPr lang="id-ID" sz="2400" b="1" kern="100" dirty="0">
                <a:effectLst/>
                <a:ea typeface="Times New Roman" panose="02020603050405020304" pitchFamily="18" charset="0"/>
                <a:cs typeface="Times New Roman" panose="02020603050405020304" pitchFamily="18" charset="0"/>
              </a:rPr>
              <a:t>Undang-undang </a:t>
            </a:r>
            <a:r>
              <a:rPr lang="id-ID" sz="2400" b="1" kern="100" dirty="0" err="1">
                <a:effectLst/>
                <a:ea typeface="Times New Roman" panose="02020603050405020304" pitchFamily="18" charset="0"/>
                <a:cs typeface="Times New Roman" panose="02020603050405020304" pitchFamily="18" charset="0"/>
              </a:rPr>
              <a:t>e-commerce</a:t>
            </a:r>
            <a:r>
              <a:rPr lang="id-ID" sz="2400" b="1" kern="100" dirty="0">
                <a:effectLst/>
                <a:ea typeface="Times New Roman" panose="02020603050405020304" pitchFamily="18" charset="0"/>
                <a:cs typeface="Times New Roman" panose="02020603050405020304" pitchFamily="18" charset="0"/>
              </a:rPr>
              <a:t> di berbagai negara dirancang untuk mengatur transaksi perdagangan yang dilakukan secara elektronik</a:t>
            </a:r>
            <a:r>
              <a:rPr lang="id-ID" sz="2400" kern="100" dirty="0">
                <a:effectLst/>
                <a:ea typeface="Times New Roman" panose="02020603050405020304" pitchFamily="18" charset="0"/>
                <a:cs typeface="Times New Roman" panose="02020603050405020304" pitchFamily="18" charset="0"/>
              </a:rPr>
              <a:t>. </a:t>
            </a:r>
            <a:r>
              <a:rPr lang="id-ID" sz="2400" b="1" kern="100" dirty="0">
                <a:effectLst/>
                <a:ea typeface="Times New Roman" panose="02020603050405020304" pitchFamily="18" charset="0"/>
                <a:cs typeface="Times New Roman" panose="02020603050405020304" pitchFamily="18" charset="0"/>
              </a:rPr>
              <a:t>Aspek penting yang sering terdapat dalam undang-undang </a:t>
            </a:r>
            <a:r>
              <a:rPr lang="id-ID" sz="2400" b="1" kern="100" dirty="0" err="1">
                <a:effectLst/>
                <a:ea typeface="Times New Roman" panose="02020603050405020304" pitchFamily="18" charset="0"/>
                <a:cs typeface="Times New Roman" panose="02020603050405020304" pitchFamily="18" charset="0"/>
              </a:rPr>
              <a:t>e-commerce</a:t>
            </a:r>
            <a:r>
              <a:rPr lang="id-ID" sz="2400" b="1" kern="100" dirty="0">
                <a:effectLst/>
                <a:ea typeface="Times New Roman" panose="02020603050405020304" pitchFamily="18" charset="0"/>
                <a:cs typeface="Times New Roman" panose="02020603050405020304" pitchFamily="18" charset="0"/>
              </a:rPr>
              <a:t>:</a:t>
            </a:r>
            <a:endParaRPr lang="en-US" sz="2400" dirty="0"/>
          </a:p>
        </p:txBody>
      </p:sp>
      <p:sp>
        <p:nvSpPr>
          <p:cNvPr id="3" name="Content Placeholder 2">
            <a:extLst>
              <a:ext uri="{FF2B5EF4-FFF2-40B4-BE49-F238E27FC236}">
                <a16:creationId xmlns:a16="http://schemas.microsoft.com/office/drawing/2014/main" id="{9AD2402B-95FF-D6D1-CDD6-65946494AE13}"/>
              </a:ext>
            </a:extLst>
          </p:cNvPr>
          <p:cNvSpPr>
            <a:spLocks noGrp="1"/>
          </p:cNvSpPr>
          <p:nvPr>
            <p:ph idx="1"/>
          </p:nvPr>
        </p:nvSpPr>
        <p:spPr/>
        <p:txBody>
          <a:bodyPr>
            <a:normAutofit fontScale="92500" lnSpcReduction="10000"/>
          </a:bodyPr>
          <a:lstStyle/>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 1. Pengakuan Transaksi Elektronik. Menyatakan bahwa transaksi yang dilakukan secara elektronik memiliki kekuatan hukum yang sama dengan transaksi tradisional.</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2. Tanda Tangan Elektronik.</a:t>
            </a:r>
            <a:r>
              <a:rPr lang="en-ID" sz="1800" kern="100" dirty="0">
                <a:ea typeface="Times New Roman" panose="02020603050405020304" pitchFamily="18" charset="0"/>
                <a:cs typeface="Times New Roman" panose="02020603050405020304" pitchFamily="18" charset="0"/>
              </a:rPr>
              <a:t> </a:t>
            </a:r>
            <a:r>
              <a:rPr lang="id-ID" sz="1800" kern="100" dirty="0">
                <a:effectLst/>
                <a:ea typeface="Times New Roman" panose="02020603050405020304" pitchFamily="18" charset="0"/>
                <a:cs typeface="Times New Roman" panose="02020603050405020304" pitchFamily="18" charset="0"/>
              </a:rPr>
              <a:t>Mengatur penggunaan tanda tangan elektronik sebagai metode yang sah untuk membuktikan identitas pihak-pihak yang terlibat dalam transaksi.</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3. Perlindungan Konsumen. Memastikan bahwa konsumen mendapatkan informasi yang jelas tentang produk dan layanan, serta hak untuk membatalkan transaksi dalam batas waktu tertentu.</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 4. Keamanan dan Privasi. Menetapkan standar keamanan untuk melindungi data pribadi dan informasi transaksi dari pencurian dan penyalahgunaan.</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5. Penyelesaian Sengketa. Menyediakan mekanisme untuk penyelesaian sengketa yang timbul dari transaksi elektronik, baik melalui mediasi, arbitrase, atau jalur hukum.</a:t>
            </a:r>
            <a:endParaRPr lang="en-ID" sz="1800" kern="1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11138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90AA63-7C83-979F-2251-4604DF0A0D70}"/>
              </a:ext>
            </a:extLst>
          </p:cNvPr>
          <p:cNvSpPr>
            <a:spLocks noGrp="1"/>
          </p:cNvSpPr>
          <p:nvPr>
            <p:ph idx="1"/>
          </p:nvPr>
        </p:nvSpPr>
        <p:spPr>
          <a:xfrm>
            <a:off x="1069848" y="1463040"/>
            <a:ext cx="10058400" cy="4709160"/>
          </a:xfrm>
        </p:spPr>
        <p:txBody>
          <a:bodyPr>
            <a:normAutofit/>
          </a:bodyPr>
          <a:lstStyle/>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 6. Tanggung Jawab Penyedia Layanan</a:t>
            </a:r>
            <a:r>
              <a:rPr lang="en-ID" sz="1800" kern="100" dirty="0">
                <a:ea typeface="Times New Roman" panose="02020603050405020304" pitchFamily="18" charset="0"/>
                <a:cs typeface="Times New Roman" panose="02020603050405020304" pitchFamily="18" charset="0"/>
              </a:rPr>
              <a:t>. </a:t>
            </a:r>
            <a:r>
              <a:rPr lang="id-ID" sz="1800" kern="100" dirty="0">
                <a:effectLst/>
                <a:ea typeface="Times New Roman" panose="02020603050405020304" pitchFamily="18" charset="0"/>
                <a:cs typeface="Times New Roman" panose="02020603050405020304" pitchFamily="18" charset="0"/>
              </a:rPr>
              <a:t>Mengatur tanggung jawab penyedia layanan internet dan platform </a:t>
            </a:r>
            <a:r>
              <a:rPr lang="id-ID" sz="1800" kern="100" dirty="0" err="1">
                <a:effectLst/>
                <a:ea typeface="Times New Roman" panose="02020603050405020304" pitchFamily="18" charset="0"/>
                <a:cs typeface="Times New Roman" panose="02020603050405020304" pitchFamily="18" charset="0"/>
              </a:rPr>
              <a:t>e-commerce</a:t>
            </a:r>
            <a:r>
              <a:rPr lang="id-ID" sz="1800" kern="100" dirty="0">
                <a:effectLst/>
                <a:ea typeface="Times New Roman" panose="02020603050405020304" pitchFamily="18" charset="0"/>
                <a:cs typeface="Times New Roman" panose="02020603050405020304" pitchFamily="18" charset="0"/>
              </a:rPr>
              <a:t> terkait konten yang diunggah oleh pengguna dan perlindungan hak cipta.</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 7. Pembatasan dan Larangan. Menetapkan pembatasan atau larangan terhadap praktik-praktik yang dianggap merugikan, seperti penipuan </a:t>
            </a:r>
            <a:r>
              <a:rPr lang="id-ID" sz="1800" kern="100" dirty="0" err="1">
                <a:effectLst/>
                <a:ea typeface="Times New Roman" panose="02020603050405020304" pitchFamily="18" charset="0"/>
                <a:cs typeface="Times New Roman" panose="02020603050405020304" pitchFamily="18" charset="0"/>
              </a:rPr>
              <a:t>online</a:t>
            </a:r>
            <a:r>
              <a:rPr lang="id-ID" sz="1800" kern="100" dirty="0">
                <a:effectLst/>
                <a:ea typeface="Times New Roman" panose="02020603050405020304" pitchFamily="18" charset="0"/>
                <a:cs typeface="Times New Roman" panose="02020603050405020304" pitchFamily="18" charset="0"/>
              </a:rPr>
              <a:t> dan iklan yang menyesatkan.</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8. Harmonisasi Hukum Internasional. Beberapa undang-undang berusaha untuk menyelaraskan aturan </a:t>
            </a:r>
            <a:r>
              <a:rPr lang="id-ID" sz="1800" kern="100" dirty="0" err="1">
                <a:effectLst/>
                <a:ea typeface="Times New Roman" panose="02020603050405020304" pitchFamily="18" charset="0"/>
                <a:cs typeface="Times New Roman" panose="02020603050405020304" pitchFamily="18" charset="0"/>
              </a:rPr>
              <a:t>e-commerce</a:t>
            </a:r>
            <a:r>
              <a:rPr lang="id-ID" sz="1800" kern="100" dirty="0">
                <a:effectLst/>
                <a:ea typeface="Times New Roman" panose="02020603050405020304" pitchFamily="18" charset="0"/>
                <a:cs typeface="Times New Roman" panose="02020603050405020304" pitchFamily="18" charset="0"/>
              </a:rPr>
              <a:t> dengan konvensi internasional agar memudahkan perdagangan lintas batas.</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9. Fluktuasi nilai tukar uang dari mata uang yang berbeda dapat mengakibatkan kerugian dalam perdagangan internasional. </a:t>
            </a:r>
            <a:endParaRPr lang="en-ID" sz="1800" kern="100" dirty="0">
              <a:effectLst/>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806727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DD766-F8BA-12E1-B656-1C1136B8A60A}"/>
              </a:ext>
            </a:extLst>
          </p:cNvPr>
          <p:cNvSpPr>
            <a:spLocks noGrp="1"/>
          </p:cNvSpPr>
          <p:nvPr>
            <p:ph type="title"/>
          </p:nvPr>
        </p:nvSpPr>
        <p:spPr>
          <a:xfrm>
            <a:off x="1069848" y="457200"/>
            <a:ext cx="9699752" cy="1054359"/>
          </a:xfrm>
        </p:spPr>
        <p:txBody>
          <a:bodyPr>
            <a:normAutofit/>
          </a:bodyPr>
          <a:lstStyle/>
          <a:p>
            <a:r>
              <a:rPr lang="id-ID" sz="3200" kern="100" dirty="0" err="1">
                <a:effectLst/>
                <a:ea typeface="Times New Roman" panose="02020603050405020304" pitchFamily="18" charset="0"/>
                <a:cs typeface="Times New Roman" panose="02020603050405020304" pitchFamily="18" charset="0"/>
              </a:rPr>
              <a:t>Undang-Undang</a:t>
            </a:r>
            <a:r>
              <a:rPr lang="id-ID" sz="3200" kern="100" dirty="0">
                <a:effectLst/>
                <a:ea typeface="Times New Roman" panose="02020603050405020304" pitchFamily="18" charset="0"/>
                <a:cs typeface="Times New Roman" panose="02020603050405020304" pitchFamily="18" charset="0"/>
              </a:rPr>
              <a:t> </a:t>
            </a:r>
            <a:r>
              <a:rPr lang="id-ID" sz="3200" kern="100" dirty="0" err="1">
                <a:effectLst/>
                <a:ea typeface="Times New Roman" panose="02020603050405020304" pitchFamily="18" charset="0"/>
                <a:cs typeface="Times New Roman" panose="02020603050405020304" pitchFamily="18" charset="0"/>
              </a:rPr>
              <a:t>E-Commerce</a:t>
            </a:r>
            <a:r>
              <a:rPr lang="id-ID" sz="3200" kern="100" dirty="0">
                <a:effectLst/>
                <a:ea typeface="Times New Roman" panose="02020603050405020304" pitchFamily="18" charset="0"/>
                <a:cs typeface="Times New Roman" panose="02020603050405020304" pitchFamily="18" charset="0"/>
              </a:rPr>
              <a:t> di Beberapa Negara</a:t>
            </a:r>
            <a:endParaRPr lang="en-US" sz="3200" dirty="0"/>
          </a:p>
        </p:txBody>
      </p:sp>
      <p:sp>
        <p:nvSpPr>
          <p:cNvPr id="3" name="Content Placeholder 2">
            <a:extLst>
              <a:ext uri="{FF2B5EF4-FFF2-40B4-BE49-F238E27FC236}">
                <a16:creationId xmlns:a16="http://schemas.microsoft.com/office/drawing/2014/main" id="{B1E73407-E71E-9018-C020-E19ADBB41F16}"/>
              </a:ext>
            </a:extLst>
          </p:cNvPr>
          <p:cNvSpPr>
            <a:spLocks noGrp="1"/>
          </p:cNvSpPr>
          <p:nvPr>
            <p:ph idx="1"/>
          </p:nvPr>
        </p:nvSpPr>
        <p:spPr>
          <a:xfrm>
            <a:off x="1069848" y="1511559"/>
            <a:ext cx="10058400" cy="5169159"/>
          </a:xfrm>
        </p:spPr>
        <p:txBody>
          <a:bodyPr>
            <a:normAutofit lnSpcReduction="10000"/>
          </a:bodyPr>
          <a:lstStyle/>
          <a:p>
            <a:pPr marL="0" lvl="0" indent="0">
              <a:lnSpc>
                <a:spcPct val="115000"/>
              </a:lnSpc>
              <a:buNone/>
            </a:pPr>
            <a:r>
              <a:rPr lang="id-ID" sz="1900" b="1" kern="100" dirty="0">
                <a:effectLst/>
                <a:ea typeface="Times New Roman" panose="02020603050405020304" pitchFamily="18" charset="0"/>
                <a:cs typeface="Times New Roman" panose="02020603050405020304" pitchFamily="18" charset="0"/>
              </a:rPr>
              <a:t>1. Indonesia</a:t>
            </a:r>
            <a:endParaRPr lang="en-ID" sz="19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1800" kern="100" dirty="0">
                <a:effectLst/>
                <a:ea typeface="Times New Roman" panose="02020603050405020304" pitchFamily="18" charset="0"/>
                <a:cs typeface="Times New Roman" panose="02020603050405020304" pitchFamily="18" charset="0"/>
              </a:rPr>
              <a:t>Nomor 11 Tahun 2008 dan amandemen melalui UU Nomor 19 Tahun 2016.</a:t>
            </a:r>
            <a:r>
              <a:rPr lang="en-ID" sz="1800" kern="100" dirty="0">
                <a:ea typeface="Times New Roman" panose="02020603050405020304" pitchFamily="18" charset="0"/>
                <a:cs typeface="Times New Roman" panose="02020603050405020304" pitchFamily="18" charset="0"/>
              </a:rPr>
              <a:t> </a:t>
            </a:r>
            <a:r>
              <a:rPr lang="id-ID" sz="1800" kern="100" dirty="0">
                <a:effectLst/>
                <a:ea typeface="Times New Roman" panose="02020603050405020304" pitchFamily="18" charset="0"/>
                <a:cs typeface="Times New Roman" panose="02020603050405020304" pitchFamily="18" charset="0"/>
              </a:rPr>
              <a:t>Mengatur keabsahan transaksi elektronik, tanda tangan elektronik, serta sanksi bagi pelanggaran hukum di dunia maya.</a:t>
            </a:r>
            <a:endParaRPr lang="en-ID" sz="18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1800" kern="100" dirty="0">
                <a:effectLst/>
                <a:ea typeface="Times New Roman" panose="02020603050405020304" pitchFamily="18" charset="0"/>
                <a:cs typeface="Times New Roman" panose="02020603050405020304" pitchFamily="18" charset="0"/>
              </a:rPr>
              <a:t>Perlindungan Konsumen. </a:t>
            </a:r>
            <a:r>
              <a:rPr lang="id-ID" sz="1800" kern="100" dirty="0" err="1">
                <a:effectLst/>
                <a:ea typeface="Times New Roman" panose="02020603050405020304" pitchFamily="18" charset="0"/>
                <a:cs typeface="Times New Roman" panose="02020603050405020304" pitchFamily="18" charset="0"/>
              </a:rPr>
              <a:t>Undang-Undang</a:t>
            </a:r>
            <a:r>
              <a:rPr lang="id-ID" sz="1800" kern="100" dirty="0">
                <a:effectLst/>
                <a:ea typeface="Times New Roman" panose="02020603050405020304" pitchFamily="18" charset="0"/>
                <a:cs typeface="Times New Roman" panose="02020603050405020304" pitchFamily="18" charset="0"/>
              </a:rPr>
              <a:t> Nomor 8 Tahun 1999 tentang Perlindungan Konsumen. Memberikan hak-hak konsumen, termasuk hak untuk mendapatkan informasi yang jelas tentang produk dan layanan serta hak untuk membatalkan transaksi.</a:t>
            </a:r>
            <a:endParaRPr lang="en-ID" sz="1800" kern="100" dirty="0">
              <a:effectLst/>
              <a:ea typeface="Times New Roman" panose="02020603050405020304" pitchFamily="18" charset="0"/>
              <a:cs typeface="Times New Roman" panose="02020603050405020304" pitchFamily="18" charset="0"/>
            </a:endParaRPr>
          </a:p>
          <a:p>
            <a:pPr marL="0" lvl="0" indent="0">
              <a:lnSpc>
                <a:spcPct val="115000"/>
              </a:lnSpc>
              <a:buNone/>
            </a:pPr>
            <a:r>
              <a:rPr lang="id-ID" sz="1800" kern="100" dirty="0">
                <a:effectLst/>
                <a:ea typeface="Times New Roman" panose="02020603050405020304" pitchFamily="18" charset="0"/>
                <a:cs typeface="Times New Roman" panose="02020603050405020304" pitchFamily="18" charset="0"/>
              </a:rPr>
              <a:t>Peraturan Pemerintah tentang E-Commerce</a:t>
            </a:r>
            <a:r>
              <a:rPr lang="en-US" sz="1800" kern="100" dirty="0">
                <a:ea typeface="Times New Roman" panose="02020603050405020304" pitchFamily="18" charset="0"/>
                <a:cs typeface="Times New Roman" panose="02020603050405020304" pitchFamily="18" charset="0"/>
              </a:rPr>
              <a:t>:</a:t>
            </a:r>
            <a:endParaRPr lang="en-US" sz="18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1800" kern="100" dirty="0">
                <a:effectLst/>
                <a:ea typeface="Times New Roman" panose="02020603050405020304" pitchFamily="18" charset="0"/>
                <a:cs typeface="Times New Roman" panose="02020603050405020304" pitchFamily="18" charset="0"/>
              </a:rPr>
              <a:t>PP Nomor 80 Tahun 2019 tentang Perdagangan Melalui Sistem Elektronik (PMSE).</a:t>
            </a:r>
            <a:r>
              <a:rPr lang="en-ID" sz="1800" kern="100" dirty="0">
                <a:ea typeface="Times New Roman" panose="02020603050405020304" pitchFamily="18" charset="0"/>
                <a:cs typeface="Times New Roman" panose="02020603050405020304" pitchFamily="18" charset="0"/>
              </a:rPr>
              <a:t> </a:t>
            </a:r>
            <a:r>
              <a:rPr lang="id-ID" sz="1800" kern="100" dirty="0">
                <a:effectLst/>
                <a:ea typeface="Times New Roman" panose="02020603050405020304" pitchFamily="18" charset="0"/>
                <a:cs typeface="Times New Roman" panose="02020603050405020304" pitchFamily="18" charset="0"/>
              </a:rPr>
              <a:t>Mengatur pedoman bagi pelaku usaha dalam melakukan kegiatan </a:t>
            </a:r>
            <a:r>
              <a:rPr lang="id-ID" sz="1800" kern="100" dirty="0" err="1">
                <a:effectLst/>
                <a:ea typeface="Times New Roman" panose="02020603050405020304" pitchFamily="18" charset="0"/>
                <a:cs typeface="Times New Roman" panose="02020603050405020304" pitchFamily="18" charset="0"/>
              </a:rPr>
              <a:t>e-commerce</a:t>
            </a:r>
            <a:r>
              <a:rPr lang="id-ID" sz="1800" kern="100" dirty="0">
                <a:effectLst/>
                <a:ea typeface="Times New Roman" panose="02020603050405020304" pitchFamily="18" charset="0"/>
                <a:cs typeface="Times New Roman" panose="02020603050405020304" pitchFamily="18" charset="0"/>
              </a:rPr>
              <a:t>, termasuk kewajiban pendaftaran dan perlindungan konsumen.</a:t>
            </a:r>
            <a:endParaRPr lang="en-ID" sz="18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1800" kern="100" dirty="0">
                <a:effectLst/>
                <a:ea typeface="Times New Roman" panose="02020603050405020304" pitchFamily="18" charset="0"/>
                <a:cs typeface="Times New Roman" panose="02020603050405020304" pitchFamily="18" charset="0"/>
              </a:rPr>
              <a:t>Perlindungan Data Pribadi. </a:t>
            </a:r>
            <a:r>
              <a:rPr lang="id-ID" sz="1800" kern="100" dirty="0" err="1">
                <a:effectLst/>
                <a:ea typeface="Times New Roman" panose="02020603050405020304" pitchFamily="18" charset="0"/>
                <a:cs typeface="Times New Roman" panose="02020603050405020304" pitchFamily="18" charset="0"/>
              </a:rPr>
              <a:t>Undang-Undang</a:t>
            </a:r>
            <a:r>
              <a:rPr lang="id-ID" sz="1800" kern="100" dirty="0">
                <a:effectLst/>
                <a:ea typeface="Times New Roman" panose="02020603050405020304" pitchFamily="18" charset="0"/>
                <a:cs typeface="Times New Roman" panose="02020603050405020304" pitchFamily="18" charset="0"/>
              </a:rPr>
              <a:t> Nomor 27 Tahun 2022 tentang Perlindungan Data Pribadi (dalam proses penerapan). Berfokus pada pengumpulan, penggunaan, dan perlindungan data pribadi dalam konteks </a:t>
            </a:r>
            <a:r>
              <a:rPr lang="id-ID" sz="1800" kern="100" dirty="0" err="1">
                <a:effectLst/>
                <a:ea typeface="Times New Roman" panose="02020603050405020304" pitchFamily="18" charset="0"/>
                <a:cs typeface="Times New Roman" panose="02020603050405020304" pitchFamily="18" charset="0"/>
              </a:rPr>
              <a:t>e-commerce</a:t>
            </a:r>
            <a:r>
              <a:rPr lang="id-ID" sz="1800" kern="100" dirty="0">
                <a:effectLst/>
                <a:ea typeface="Times New Roman" panose="02020603050405020304" pitchFamily="18" charset="0"/>
                <a:cs typeface="Times New Roman" panose="02020603050405020304" pitchFamily="18" charset="0"/>
              </a:rPr>
              <a:t>.</a:t>
            </a:r>
            <a:endParaRPr lang="en-ID" sz="1800" kern="1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928043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27F24B-C3FE-8533-DB20-701CE76EC996}"/>
              </a:ext>
            </a:extLst>
          </p:cNvPr>
          <p:cNvSpPr>
            <a:spLocks noGrp="1"/>
          </p:cNvSpPr>
          <p:nvPr>
            <p:ph idx="1"/>
          </p:nvPr>
        </p:nvSpPr>
        <p:spPr>
          <a:xfrm>
            <a:off x="1069848" y="1005840"/>
            <a:ext cx="10058400" cy="5704242"/>
          </a:xfrm>
        </p:spPr>
        <p:txBody>
          <a:bodyPr>
            <a:normAutofit lnSpcReduction="10000"/>
          </a:bodyPr>
          <a:lstStyle/>
          <a:p>
            <a:pPr marL="0" lvl="0" indent="0">
              <a:lnSpc>
                <a:spcPct val="115000"/>
              </a:lnSpc>
              <a:spcAft>
                <a:spcPts val="800"/>
              </a:spcAft>
              <a:buNone/>
            </a:pPr>
            <a:r>
              <a:rPr lang="id-ID" sz="2400" b="1" kern="100" dirty="0">
                <a:effectLst/>
                <a:ea typeface="Times New Roman" panose="02020603050405020304" pitchFamily="18" charset="0"/>
                <a:cs typeface="Times New Roman" panose="02020603050405020304" pitchFamily="18" charset="0"/>
              </a:rPr>
              <a:t>2. Inggris</a:t>
            </a:r>
            <a:r>
              <a:rPr lang="id-ID" sz="1800" b="1" kern="100" dirty="0">
                <a:effectLst/>
                <a:ea typeface="Times New Roman" panose="02020603050405020304" pitchFamily="18" charset="0"/>
                <a:cs typeface="Times New Roman" panose="02020603050405020304" pitchFamily="18" charset="0"/>
              </a:rPr>
              <a:t>. </a:t>
            </a:r>
          </a:p>
          <a:p>
            <a:pPr marL="0" lvl="0" indent="0">
              <a:lnSpc>
                <a:spcPct val="115000"/>
              </a:lnSpc>
              <a:spcAft>
                <a:spcPts val="800"/>
              </a:spcAft>
              <a:buNone/>
            </a:pPr>
            <a:r>
              <a:rPr lang="id-ID" sz="1800" kern="100" dirty="0">
                <a:ea typeface="Times New Roman" panose="02020603050405020304" pitchFamily="18" charset="0"/>
                <a:cs typeface="Times New Roman" panose="02020603050405020304" pitchFamily="18" charset="0"/>
              </a:rPr>
              <a:t>R</a:t>
            </a:r>
            <a:r>
              <a:rPr lang="id-ID" sz="1800" kern="100" dirty="0">
                <a:effectLst/>
                <a:ea typeface="Times New Roman" panose="02020603050405020304" pitchFamily="18" charset="0"/>
                <a:cs typeface="Times New Roman" panose="02020603050405020304" pitchFamily="18" charset="0"/>
              </a:rPr>
              <a:t>egulasi </a:t>
            </a:r>
            <a:r>
              <a:rPr lang="id-ID" sz="1800" kern="100" dirty="0" err="1">
                <a:effectLst/>
                <a:ea typeface="Times New Roman" panose="02020603050405020304" pitchFamily="18" charset="0"/>
                <a:cs typeface="Times New Roman" panose="02020603050405020304" pitchFamily="18" charset="0"/>
              </a:rPr>
              <a:t>e-commerce</a:t>
            </a:r>
            <a:r>
              <a:rPr lang="id-ID" sz="1800" kern="100" dirty="0">
                <a:effectLst/>
                <a:ea typeface="Times New Roman" panose="02020603050405020304" pitchFamily="18" charset="0"/>
                <a:cs typeface="Times New Roman" panose="02020603050405020304" pitchFamily="18" charset="0"/>
              </a:rPr>
              <a:t> diatur oleh beberapa undang-undang dan peraturan yang menciptakan kerangka hukum untuk transaksi elektronik. Berikut adalah beberapa undang-undang kunci yang relevan:</a:t>
            </a:r>
          </a:p>
          <a:p>
            <a:pPr marL="342900" lvl="0" indent="-342900">
              <a:lnSpc>
                <a:spcPct val="115000"/>
              </a:lnSpc>
              <a:buFont typeface="Symbol" pitchFamily="2" charset="2"/>
              <a:buChar char=""/>
            </a:pPr>
            <a:r>
              <a:rPr lang="id-ID" sz="1800" kern="100" dirty="0">
                <a:effectLst/>
                <a:ea typeface="Times New Roman" panose="02020603050405020304" pitchFamily="18" charset="0"/>
                <a:cs typeface="Times New Roman" panose="02020603050405020304" pitchFamily="18" charset="0"/>
              </a:rPr>
              <a:t>Electronic </a:t>
            </a:r>
            <a:r>
              <a:rPr lang="id-ID" sz="1800" kern="100" dirty="0" err="1">
                <a:effectLst/>
                <a:ea typeface="Times New Roman" panose="02020603050405020304" pitchFamily="18" charset="0"/>
                <a:cs typeface="Times New Roman" panose="02020603050405020304" pitchFamily="18" charset="0"/>
              </a:rPr>
              <a:t>Communications</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Act</a:t>
            </a:r>
            <a:r>
              <a:rPr lang="id-ID" sz="1800" kern="100" dirty="0">
                <a:effectLst/>
                <a:ea typeface="Times New Roman" panose="02020603050405020304" pitchFamily="18" charset="0"/>
                <a:cs typeface="Times New Roman" panose="02020603050405020304" pitchFamily="18" charset="0"/>
              </a:rPr>
              <a:t> 2000. </a:t>
            </a:r>
            <a:endParaRPr lang="en-ID" sz="1800" kern="100" dirty="0">
              <a:effectLst/>
              <a:ea typeface="Times New Roman" panose="02020603050405020304" pitchFamily="18" charset="0"/>
              <a:cs typeface="Times New Roman" panose="02020603050405020304" pitchFamily="18" charset="0"/>
            </a:endParaRPr>
          </a:p>
          <a:p>
            <a:pPr marL="914400">
              <a:lnSpc>
                <a:spcPct val="115000"/>
              </a:lnSpc>
            </a:pPr>
            <a:r>
              <a:rPr lang="id-ID" sz="1800" kern="100" dirty="0">
                <a:effectLst/>
                <a:ea typeface="Times New Roman" panose="02020603050405020304" pitchFamily="18" charset="0"/>
                <a:cs typeface="Times New Roman" panose="02020603050405020304" pitchFamily="18" charset="0"/>
              </a:rPr>
              <a:t> Mewujudkan keabsahan komunikasi elektronik dan tanda tangan elektronik. Mengakui tanda tangan elektronik sebagai sah dan dapat diandalkan dalam kontrak.</a:t>
            </a:r>
            <a:endParaRPr lang="en-ID" sz="1800" kern="100" dirty="0">
              <a:effectLst/>
              <a:ea typeface="Times New Roman" panose="02020603050405020304" pitchFamily="18" charset="0"/>
              <a:cs typeface="Times New Roman" panose="02020603050405020304" pitchFamily="18" charset="0"/>
            </a:endParaRPr>
          </a:p>
          <a:p>
            <a:pPr marL="914400">
              <a:lnSpc>
                <a:spcPct val="115000"/>
              </a:lnSpc>
            </a:pPr>
            <a:r>
              <a:rPr lang="id-ID" sz="1800" kern="100" dirty="0">
                <a:effectLst/>
                <a:ea typeface="Times New Roman" panose="02020603050405020304" pitchFamily="18" charset="0"/>
                <a:cs typeface="Times New Roman" panose="02020603050405020304" pitchFamily="18" charset="0"/>
              </a:rPr>
              <a:t>Menyediakan landasan hukum untuk penggunaan teknologi komunikasi elektronik.</a:t>
            </a:r>
            <a:endParaRPr lang="en-ID" sz="18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1800" kern="100" dirty="0">
                <a:effectLst/>
                <a:ea typeface="Times New Roman" panose="02020603050405020304" pitchFamily="18" charset="0"/>
                <a:cs typeface="Times New Roman" panose="02020603050405020304" pitchFamily="18" charset="0"/>
              </a:rPr>
              <a:t>Electronic </a:t>
            </a:r>
            <a:r>
              <a:rPr lang="id-ID" sz="1800" kern="100" dirty="0" err="1">
                <a:effectLst/>
                <a:ea typeface="Times New Roman" panose="02020603050405020304" pitchFamily="18" charset="0"/>
                <a:cs typeface="Times New Roman" panose="02020603050405020304" pitchFamily="18" charset="0"/>
              </a:rPr>
              <a:t>Commerce</a:t>
            </a:r>
            <a:r>
              <a:rPr lang="id-ID" sz="1800" kern="100" dirty="0">
                <a:effectLst/>
                <a:ea typeface="Times New Roman" panose="02020603050405020304" pitchFamily="18" charset="0"/>
                <a:cs typeface="Times New Roman" panose="02020603050405020304" pitchFamily="18" charset="0"/>
              </a:rPr>
              <a:t> (EC </a:t>
            </a:r>
            <a:r>
              <a:rPr lang="id-ID" sz="1800" kern="100" dirty="0" err="1">
                <a:effectLst/>
                <a:ea typeface="Times New Roman" panose="02020603050405020304" pitchFamily="18" charset="0"/>
                <a:cs typeface="Times New Roman" panose="02020603050405020304" pitchFamily="18" charset="0"/>
              </a:rPr>
              <a:t>Directive</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Regulations</a:t>
            </a:r>
            <a:r>
              <a:rPr lang="id-ID" sz="1800" kern="100" dirty="0">
                <a:effectLst/>
                <a:ea typeface="Times New Roman" panose="02020603050405020304" pitchFamily="18" charset="0"/>
                <a:cs typeface="Times New Roman" panose="02020603050405020304" pitchFamily="18" charset="0"/>
              </a:rPr>
              <a:t> 2002.  Mengimplementasikan </a:t>
            </a:r>
            <a:r>
              <a:rPr lang="id-ID" sz="1800" kern="100" dirty="0" err="1">
                <a:effectLst/>
                <a:ea typeface="Times New Roman" panose="02020603050405020304" pitchFamily="18" charset="0"/>
                <a:cs typeface="Times New Roman" panose="02020603050405020304" pitchFamily="18" charset="0"/>
              </a:rPr>
              <a:t>E-Commerce</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Directive</a:t>
            </a:r>
            <a:r>
              <a:rPr lang="id-ID" sz="1800" kern="100" dirty="0">
                <a:effectLst/>
                <a:ea typeface="Times New Roman" panose="02020603050405020304" pitchFamily="18" charset="0"/>
                <a:cs typeface="Times New Roman" panose="02020603050405020304" pitchFamily="18" charset="0"/>
              </a:rPr>
              <a:t> dari Uni Eropa ke dalam hukum Inggris. </a:t>
            </a:r>
            <a:endParaRPr lang="en-ID" sz="1800" kern="100" dirty="0">
              <a:effectLst/>
              <a:ea typeface="Times New Roman" panose="02020603050405020304" pitchFamily="18" charset="0"/>
              <a:cs typeface="Times New Roman" panose="02020603050405020304" pitchFamily="18" charset="0"/>
            </a:endParaRPr>
          </a:p>
          <a:p>
            <a:pPr marL="914400">
              <a:lnSpc>
                <a:spcPct val="115000"/>
              </a:lnSpc>
              <a:spcAft>
                <a:spcPts val="800"/>
              </a:spcAft>
            </a:pPr>
            <a:r>
              <a:rPr lang="id-ID" sz="1800" kern="100" dirty="0">
                <a:effectLst/>
                <a:ea typeface="Times New Roman" panose="02020603050405020304" pitchFamily="18" charset="0"/>
                <a:cs typeface="Times New Roman" panose="02020603050405020304" pitchFamily="18" charset="0"/>
              </a:rPr>
              <a:t>Mengatur informasi yang harus disediakan oleh penyedia layanan, termasuk identitas, alamat, dan cara untuk menghubungi mereka  Menetapkan tanggung jawab penyedia layanan dalam hal konten yang diunggah oleh pengguna dan perlindungan konsumen.</a:t>
            </a:r>
            <a:endParaRPr lang="en-ID" sz="18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endParaRPr lang="en-ID" sz="1800" kern="100" dirty="0">
              <a:effectLst/>
              <a:latin typeface="Aptos" panose="020B00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5876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D5EEE5-C8A8-596B-2DC6-1D3459155230}"/>
              </a:ext>
            </a:extLst>
          </p:cNvPr>
          <p:cNvSpPr>
            <a:spLocks noGrp="1"/>
          </p:cNvSpPr>
          <p:nvPr>
            <p:ph idx="1"/>
          </p:nvPr>
        </p:nvSpPr>
        <p:spPr>
          <a:xfrm>
            <a:off x="1069848" y="558800"/>
            <a:ext cx="10058400" cy="6009951"/>
          </a:xfrm>
        </p:spPr>
        <p:txBody>
          <a:bodyPr>
            <a:normAutofit lnSpcReduction="10000"/>
          </a:bodyPr>
          <a:lstStyle/>
          <a:p>
            <a:pPr marL="342900" lvl="0" indent="-342900">
              <a:lnSpc>
                <a:spcPct val="115000"/>
              </a:lnSpc>
              <a:buFont typeface="Symbol" pitchFamily="2" charset="2"/>
              <a:buChar char=""/>
            </a:pPr>
            <a:r>
              <a:rPr lang="id-ID" sz="1800" kern="100" dirty="0">
                <a:effectLst/>
                <a:ea typeface="Times New Roman" panose="02020603050405020304" pitchFamily="18" charset="0"/>
                <a:cs typeface="Times New Roman" panose="02020603050405020304" pitchFamily="18" charset="0"/>
              </a:rPr>
              <a:t>Consumer Rights Act 2015.  Melindungi hak-hak konsumen dalam transaksi, termasuk yang dilakukan secara elektronik.</a:t>
            </a:r>
            <a:endParaRPr lang="en-ID" sz="1800" kern="100" dirty="0">
              <a:effectLst/>
              <a:ea typeface="Times New Roman" panose="02020603050405020304" pitchFamily="18" charset="0"/>
              <a:cs typeface="Times New Roman" panose="02020603050405020304" pitchFamily="18" charset="0"/>
            </a:endParaRPr>
          </a:p>
          <a:p>
            <a:pPr marL="914400">
              <a:lnSpc>
                <a:spcPct val="115000"/>
              </a:lnSpc>
            </a:pPr>
            <a:r>
              <a:rPr lang="id-ID" sz="1800" kern="100" dirty="0">
                <a:effectLst/>
                <a:ea typeface="Times New Roman" panose="02020603050405020304" pitchFamily="18" charset="0"/>
                <a:cs typeface="Times New Roman" panose="02020603050405020304" pitchFamily="18" charset="0"/>
              </a:rPr>
              <a:t>Konsumen berhak atas produk yang sesuai dengan deskripsi, berkualitas layak, dan sesuai untuk tujuan </a:t>
            </a:r>
            <a:r>
              <a:rPr lang="id-ID" sz="1800" kern="100" dirty="0" err="1">
                <a:effectLst/>
                <a:ea typeface="Times New Roman" panose="02020603050405020304" pitchFamily="18" charset="0"/>
                <a:cs typeface="Times New Roman" panose="02020603050405020304" pitchFamily="18" charset="0"/>
              </a:rPr>
              <a:t>tertentu.Memberikan</a:t>
            </a:r>
            <a:r>
              <a:rPr lang="id-ID" sz="1800" kern="100" dirty="0">
                <a:effectLst/>
                <a:ea typeface="Times New Roman" panose="02020603050405020304" pitchFamily="18" charset="0"/>
                <a:cs typeface="Times New Roman" panose="02020603050405020304" pitchFamily="18" charset="0"/>
              </a:rPr>
              <a:t> hak kepada konsumen untuk mengembalikan barang dalam waktu 14 hari setelah pembelian. </a:t>
            </a:r>
            <a:endParaRPr lang="en-ID" sz="18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1800" kern="100" dirty="0">
                <a:effectLst/>
                <a:ea typeface="Times New Roman" panose="02020603050405020304" pitchFamily="18" charset="0"/>
                <a:cs typeface="Times New Roman" panose="02020603050405020304" pitchFamily="18" charset="0"/>
              </a:rPr>
              <a:t>Data </a:t>
            </a:r>
            <a:r>
              <a:rPr lang="id-ID" sz="1800" kern="100" dirty="0" err="1">
                <a:effectLst/>
                <a:ea typeface="Times New Roman" panose="02020603050405020304" pitchFamily="18" charset="0"/>
                <a:cs typeface="Times New Roman" panose="02020603050405020304" pitchFamily="18" charset="0"/>
              </a:rPr>
              <a:t>Protection</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Act</a:t>
            </a:r>
            <a:r>
              <a:rPr lang="id-ID" sz="1800" kern="100" dirty="0">
                <a:effectLst/>
                <a:ea typeface="Times New Roman" panose="02020603050405020304" pitchFamily="18" charset="0"/>
                <a:cs typeface="Times New Roman" panose="02020603050405020304" pitchFamily="18" charset="0"/>
              </a:rPr>
              <a:t> 2018. Mengatur perlindungan data pribadi dan mengimplementasikan General Data </a:t>
            </a:r>
            <a:r>
              <a:rPr lang="id-ID" sz="1800" kern="100" dirty="0" err="1">
                <a:effectLst/>
                <a:ea typeface="Times New Roman" panose="02020603050405020304" pitchFamily="18" charset="0"/>
                <a:cs typeface="Times New Roman" panose="02020603050405020304" pitchFamily="18" charset="0"/>
              </a:rPr>
              <a:t>Protection</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Regulation</a:t>
            </a:r>
            <a:r>
              <a:rPr lang="id-ID" sz="1800" kern="100" dirty="0">
                <a:effectLst/>
                <a:ea typeface="Times New Roman" panose="02020603050405020304" pitchFamily="18" charset="0"/>
                <a:cs typeface="Times New Roman" panose="02020603050405020304" pitchFamily="18" charset="0"/>
              </a:rPr>
              <a:t> (GDPR) di Inggris. Memberikan hak kepada individu untuk mengontrol data pribadi mereka. Mewajibkan organisasi untuk mematuhi prinsip-prinsip perlindungan data, termasuk transparansi dan keamanan data. </a:t>
            </a:r>
            <a:endParaRPr lang="en-US" sz="18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1800" kern="100" dirty="0">
                <a:effectLst/>
                <a:ea typeface="Times New Roman" panose="02020603050405020304" pitchFamily="18" charset="0"/>
                <a:cs typeface="Times New Roman" panose="02020603050405020304" pitchFamily="18" charset="0"/>
              </a:rPr>
              <a:t>UK General Data Protection Regulation (UK GDPR). Mengatur perlindungan data pribadi setelah Brexit.</a:t>
            </a:r>
            <a:endParaRPr lang="en-ID" sz="1800" kern="100" dirty="0">
              <a:effectLst/>
              <a:ea typeface="Times New Roman" panose="02020603050405020304" pitchFamily="18" charset="0"/>
              <a:cs typeface="Times New Roman" panose="02020603050405020304" pitchFamily="18" charset="0"/>
            </a:endParaRPr>
          </a:p>
          <a:p>
            <a:pPr marL="914400">
              <a:lnSpc>
                <a:spcPct val="115000"/>
              </a:lnSpc>
            </a:pPr>
            <a:r>
              <a:rPr lang="id-ID" sz="1800" kern="100" dirty="0">
                <a:effectLst/>
                <a:ea typeface="Times New Roman" panose="02020603050405020304" pitchFamily="18" charset="0"/>
                <a:cs typeface="Times New Roman" panose="02020603050405020304" pitchFamily="18" charset="0"/>
              </a:rPr>
              <a:t>Menyediakan kerangka hukum yang sama dengan GDPR Uni Eropa, termasuk hak-hak individu dan kewajiban organisasi dalam pengelolaan data.</a:t>
            </a:r>
            <a:endParaRPr lang="en-ID" sz="18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1800" kern="100" dirty="0">
                <a:effectLst/>
                <a:ea typeface="Times New Roman" panose="02020603050405020304" pitchFamily="18" charset="0"/>
                <a:cs typeface="Times New Roman" panose="02020603050405020304" pitchFamily="18" charset="0"/>
              </a:rPr>
              <a:t>Advertising Standards Authority (ASA) .</a:t>
            </a:r>
            <a:endParaRPr lang="en-ID" sz="1800" kern="100" dirty="0">
              <a:effectLst/>
              <a:ea typeface="Times New Roman" panose="02020603050405020304" pitchFamily="18" charset="0"/>
              <a:cs typeface="Times New Roman" panose="02020603050405020304" pitchFamily="18" charset="0"/>
            </a:endParaRPr>
          </a:p>
          <a:p>
            <a:pPr marL="914400">
              <a:lnSpc>
                <a:spcPct val="115000"/>
              </a:lnSpc>
              <a:spcAft>
                <a:spcPts val="800"/>
              </a:spcAft>
            </a:pPr>
            <a:r>
              <a:rPr lang="id-ID" sz="1800" kern="100" dirty="0">
                <a:effectLst/>
                <a:ea typeface="Times New Roman" panose="02020603050405020304" pitchFamily="18" charset="0"/>
                <a:cs typeface="Times New Roman" panose="02020603050405020304" pitchFamily="18" charset="0"/>
              </a:rPr>
              <a:t>Mengatur iklan dan promosi yang dilakukan secara elektronik. Memastikan bahwa iklan tidak menipu dan mematuhi standar yang ditetapkan.</a:t>
            </a:r>
            <a:endParaRPr lang="en-ID" sz="18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endParaRPr lang="en-US" sz="18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endParaRPr lang="en-ID" sz="1800" kern="100" dirty="0">
              <a:effectLst/>
              <a:ea typeface="Times New Roman" panose="02020603050405020304" pitchFamily="18" charset="0"/>
              <a:cs typeface="Times New Roman" panose="02020603050405020304" pitchFamily="18" charset="0"/>
            </a:endParaRPr>
          </a:p>
          <a:p>
            <a:pPr marL="731520" indent="0">
              <a:lnSpc>
                <a:spcPct val="115000"/>
              </a:lnSpc>
              <a:buNone/>
            </a:pPr>
            <a:endParaRPr lang="en-ID" sz="2000" kern="100" dirty="0">
              <a:effectLst/>
              <a:latin typeface="Aptos" panose="020B000402020202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1361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8CCBF2-50E3-1DD7-294E-4FAAE54A4425}"/>
              </a:ext>
            </a:extLst>
          </p:cNvPr>
          <p:cNvSpPr>
            <a:spLocks noGrp="1"/>
          </p:cNvSpPr>
          <p:nvPr>
            <p:ph idx="1"/>
          </p:nvPr>
        </p:nvSpPr>
        <p:spPr>
          <a:xfrm>
            <a:off x="1069848" y="995680"/>
            <a:ext cx="10058400" cy="5176520"/>
          </a:xfrm>
        </p:spPr>
        <p:txBody>
          <a:bodyPr>
            <a:normAutofit fontScale="92500" lnSpcReduction="10000"/>
          </a:bodyPr>
          <a:lstStyle/>
          <a:p>
            <a:pPr marL="0" indent="0">
              <a:lnSpc>
                <a:spcPct val="115000"/>
              </a:lnSpc>
              <a:spcAft>
                <a:spcPts val="800"/>
              </a:spcAft>
              <a:buNone/>
            </a:pPr>
            <a:r>
              <a:rPr lang="id-ID" sz="2100" b="1" kern="100" dirty="0">
                <a:ea typeface="Times New Roman" panose="02020603050405020304" pitchFamily="18" charset="0"/>
                <a:cs typeface="Times New Roman" panose="02020603050405020304" pitchFamily="18" charset="0"/>
              </a:rPr>
              <a:t>3</a:t>
            </a:r>
            <a:r>
              <a:rPr lang="id-ID" sz="2100" b="1" kern="100" dirty="0">
                <a:effectLst/>
                <a:ea typeface="Times New Roman" panose="02020603050405020304" pitchFamily="18" charset="0"/>
                <a:cs typeface="Times New Roman" panose="02020603050405020304" pitchFamily="18" charset="0"/>
              </a:rPr>
              <a:t>. Amerika Serikat</a:t>
            </a:r>
            <a:endParaRPr lang="en-ID" sz="21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1800" kern="100" dirty="0">
                <a:effectLst/>
                <a:ea typeface="Times New Roman" panose="02020603050405020304" pitchFamily="18" charset="0"/>
                <a:cs typeface="Times New Roman" panose="02020603050405020304" pitchFamily="18" charset="0"/>
              </a:rPr>
              <a:t>Electronic </a:t>
            </a:r>
            <a:r>
              <a:rPr lang="id-ID" sz="1800" kern="100" dirty="0" err="1">
                <a:effectLst/>
                <a:ea typeface="Times New Roman" panose="02020603050405020304" pitchFamily="18" charset="0"/>
                <a:cs typeface="Times New Roman" panose="02020603050405020304" pitchFamily="18" charset="0"/>
              </a:rPr>
              <a:t>Signatures</a:t>
            </a:r>
            <a:r>
              <a:rPr lang="id-ID" sz="1800" kern="100" dirty="0">
                <a:effectLst/>
                <a:ea typeface="Times New Roman" panose="02020603050405020304" pitchFamily="18" charset="0"/>
                <a:cs typeface="Times New Roman" panose="02020603050405020304" pitchFamily="18" charset="0"/>
              </a:rPr>
              <a:t> in Global </a:t>
            </a:r>
            <a:r>
              <a:rPr lang="id-ID" sz="1800" kern="100" dirty="0" err="1">
                <a:effectLst/>
                <a:ea typeface="Times New Roman" panose="02020603050405020304" pitchFamily="18" charset="0"/>
                <a:cs typeface="Times New Roman" panose="02020603050405020304" pitchFamily="18" charset="0"/>
              </a:rPr>
              <a:t>and</a:t>
            </a:r>
            <a:r>
              <a:rPr lang="id-ID" sz="1800" kern="100" dirty="0">
                <a:effectLst/>
                <a:ea typeface="Times New Roman" panose="02020603050405020304" pitchFamily="18" charset="0"/>
                <a:cs typeface="Times New Roman" panose="02020603050405020304" pitchFamily="18" charset="0"/>
              </a:rPr>
              <a:t> National </a:t>
            </a:r>
            <a:r>
              <a:rPr lang="id-ID" sz="1800" kern="100" dirty="0" err="1">
                <a:effectLst/>
                <a:ea typeface="Times New Roman" panose="02020603050405020304" pitchFamily="18" charset="0"/>
                <a:cs typeface="Times New Roman" panose="02020603050405020304" pitchFamily="18" charset="0"/>
              </a:rPr>
              <a:t>Commerce</a:t>
            </a:r>
            <a:r>
              <a:rPr lang="id-ID" sz="1800" kern="100" dirty="0">
                <a:effectLst/>
                <a:ea typeface="Times New Roman" panose="02020603050405020304" pitchFamily="18" charset="0"/>
                <a:cs typeface="Times New Roman" panose="02020603050405020304" pitchFamily="18" charset="0"/>
              </a:rPr>
              <a:t> (ESIGN) </a:t>
            </a:r>
            <a:r>
              <a:rPr lang="id-ID" sz="1800" kern="100" dirty="0" err="1">
                <a:effectLst/>
                <a:ea typeface="Times New Roman" panose="02020603050405020304" pitchFamily="18" charset="0"/>
                <a:cs typeface="Times New Roman" panose="02020603050405020304" pitchFamily="18" charset="0"/>
              </a:rPr>
              <a:t>Act</a:t>
            </a:r>
            <a:r>
              <a:rPr lang="id-ID" sz="1800" kern="100" dirty="0">
                <a:effectLst/>
                <a:ea typeface="Times New Roman" panose="02020603050405020304" pitchFamily="18" charset="0"/>
                <a:cs typeface="Times New Roman" panose="02020603050405020304" pitchFamily="18" charset="0"/>
              </a:rPr>
              <a:t>. Disahkan tahun 2000. Tujuan Mengakui keabsahan tanda tangan elektronik dalam transaksi bisnis. Tanda tangan elektronik memiliki kekuatan hukum yang sama dengan tanda tangan tradisional. Mewajibkan pihak untuk memberikan informasi tentang hak-hak mereka terkait tanda tangan elektronik.</a:t>
            </a:r>
            <a:endParaRPr lang="en-ID" sz="18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1800" kern="100" dirty="0">
                <a:effectLst/>
                <a:ea typeface="Times New Roman" panose="02020603050405020304" pitchFamily="18" charset="0"/>
                <a:cs typeface="Times New Roman" panose="02020603050405020304" pitchFamily="18" charset="0"/>
              </a:rPr>
              <a:t>Uniform Electronic </a:t>
            </a:r>
            <a:r>
              <a:rPr lang="id-ID" sz="1800" kern="100" dirty="0" err="1">
                <a:effectLst/>
                <a:ea typeface="Times New Roman" panose="02020603050405020304" pitchFamily="18" charset="0"/>
                <a:cs typeface="Times New Roman" panose="02020603050405020304" pitchFamily="18" charset="0"/>
              </a:rPr>
              <a:t>Transactions</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Act</a:t>
            </a:r>
            <a:r>
              <a:rPr lang="id-ID" sz="1800" kern="100" dirty="0">
                <a:effectLst/>
                <a:ea typeface="Times New Roman" panose="02020603050405020304" pitchFamily="18" charset="0"/>
                <a:cs typeface="Times New Roman" panose="02020603050405020304" pitchFamily="18" charset="0"/>
              </a:rPr>
              <a:t> (UETA). Diperkenalkan1999. Menyediakan kerangka hukum untuk transaksi elektronik di tingkat negara bagian. Mengesahkan keabsahan kontrak yang dibuat secara elektronik.</a:t>
            </a:r>
            <a:endParaRPr lang="en-ID" sz="1800" kern="100" dirty="0">
              <a:effectLst/>
              <a:ea typeface="Times New Roman" panose="02020603050405020304" pitchFamily="18" charset="0"/>
              <a:cs typeface="Times New Roman" panose="02020603050405020304" pitchFamily="18" charset="0"/>
            </a:endParaRPr>
          </a:p>
          <a:p>
            <a:pPr marL="914400">
              <a:lnSpc>
                <a:spcPct val="115000"/>
              </a:lnSpc>
            </a:pPr>
            <a:r>
              <a:rPr lang="id-ID" sz="1800" kern="100" dirty="0">
                <a:effectLst/>
                <a:ea typeface="Times New Roman" panose="02020603050405020304" pitchFamily="18" charset="0"/>
                <a:cs typeface="Times New Roman" panose="02020603050405020304" pitchFamily="18" charset="0"/>
              </a:rPr>
              <a:t>Menetapkan bahwa informasi elektronik dapat digunakan untuk memenuhi persyaratan hukum yang sama dengan dokumen kertas.</a:t>
            </a:r>
            <a:endParaRPr lang="en-US" sz="1800" kern="100" dirty="0">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1800" kern="100" dirty="0">
                <a:ea typeface="Times New Roman" panose="02020603050405020304" pitchFamily="18" charset="0"/>
                <a:cs typeface="Times New Roman" panose="02020603050405020304" pitchFamily="18" charset="0"/>
              </a:rPr>
              <a:t>Children’s Online Privacy Protection Act (COPPA). Disahkan 1998. Tujuan:  Melindungi privasi anak-anak di bawah usia 13 tahun dalam konteks online. </a:t>
            </a:r>
            <a:endParaRPr lang="en-ID" sz="1800" kern="100" dirty="0">
              <a:ea typeface="Times New Roman" panose="02020603050405020304" pitchFamily="18" charset="0"/>
              <a:cs typeface="Times New Roman" panose="02020603050405020304" pitchFamily="18" charset="0"/>
            </a:endParaRPr>
          </a:p>
          <a:p>
            <a:pPr marL="914400">
              <a:lnSpc>
                <a:spcPct val="115000"/>
              </a:lnSpc>
              <a:spcAft>
                <a:spcPts val="800"/>
              </a:spcAft>
            </a:pPr>
            <a:r>
              <a:rPr lang="id-ID" sz="1800" kern="100" dirty="0">
                <a:ea typeface="Times New Roman" panose="02020603050405020304" pitchFamily="18" charset="0"/>
                <a:cs typeface="Times New Roman" panose="02020603050405020304" pitchFamily="18" charset="0"/>
              </a:rPr>
              <a:t>Memerlukan persetujuan orang tua sebelum mengumpulkan informasi tentang pribadi anak. Mengharuskan situs web untuk memberikan kebijakan privasi yang jelas.</a:t>
            </a:r>
            <a:endParaRPr lang="en-ID" sz="1800" kern="100" dirty="0">
              <a:ea typeface="Times New Roman" panose="02020603050405020304" pitchFamily="18" charset="0"/>
              <a:cs typeface="Times New Roman" panose="02020603050405020304" pitchFamily="18" charset="0"/>
            </a:endParaRPr>
          </a:p>
          <a:p>
            <a:pPr marL="731520" indent="0">
              <a:lnSpc>
                <a:spcPct val="115000"/>
              </a:lnSpc>
              <a:buNone/>
            </a:pPr>
            <a:endParaRPr lang="en-ID" sz="1800" kern="1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529436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BD03A8-6131-21A3-E2BC-153D4083CC52}"/>
              </a:ext>
            </a:extLst>
          </p:cNvPr>
          <p:cNvSpPr>
            <a:spLocks noGrp="1"/>
          </p:cNvSpPr>
          <p:nvPr>
            <p:ph idx="1"/>
          </p:nvPr>
        </p:nvSpPr>
        <p:spPr>
          <a:xfrm>
            <a:off x="1069848" y="1127760"/>
            <a:ext cx="10058400" cy="5044440"/>
          </a:xfrm>
        </p:spPr>
        <p:txBody>
          <a:bodyPr>
            <a:normAutofit fontScale="92500" lnSpcReduction="20000"/>
          </a:bodyPr>
          <a:lstStyle/>
          <a:p>
            <a:pPr marL="342900" lvl="0" indent="-342900">
              <a:lnSpc>
                <a:spcPct val="115000"/>
              </a:lnSpc>
              <a:buFont typeface="Symbol" pitchFamily="2" charset="2"/>
              <a:buChar char=""/>
            </a:pPr>
            <a:r>
              <a:rPr lang="id-ID" sz="1800" kern="100" dirty="0">
                <a:ea typeface="Times New Roman" panose="02020603050405020304" pitchFamily="18" charset="0"/>
                <a:cs typeface="Times New Roman" panose="02020603050405020304" pitchFamily="18" charset="0"/>
              </a:rPr>
              <a:t>Gramm-Leach-Bliley Act (GLBA) Disahkan 1999. Mengatur perlindungan data dan privasi di sektor keuangan.</a:t>
            </a:r>
            <a:endParaRPr lang="en-ID" sz="1800" kern="100" dirty="0">
              <a:ea typeface="Times New Roman" panose="02020603050405020304" pitchFamily="18" charset="0"/>
              <a:cs typeface="Times New Roman" panose="02020603050405020304" pitchFamily="18" charset="0"/>
            </a:endParaRPr>
          </a:p>
          <a:p>
            <a:pPr marL="914400">
              <a:lnSpc>
                <a:spcPct val="115000"/>
              </a:lnSpc>
            </a:pPr>
            <a:r>
              <a:rPr lang="id-ID" sz="1800" kern="100" dirty="0">
                <a:ea typeface="Times New Roman" panose="02020603050405020304" pitchFamily="18" charset="0"/>
                <a:cs typeface="Times New Roman" panose="02020603050405020304" pitchFamily="18" charset="0"/>
              </a:rPr>
              <a:t>Mewajibkan lembaga keuangan untuk memberikan informasi tentang praktik privasi mereka kepada konsumen.</a:t>
            </a:r>
            <a:endParaRPr lang="en-US" sz="19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1900" kern="100" dirty="0">
                <a:effectLst/>
                <a:ea typeface="Times New Roman" panose="02020603050405020304" pitchFamily="18" charset="0"/>
                <a:cs typeface="Times New Roman" panose="02020603050405020304" pitchFamily="18" charset="0"/>
              </a:rPr>
              <a:t>Federal Trade Commission (FTC) Act. </a:t>
            </a:r>
            <a:endParaRPr lang="en-ID" sz="1900" kern="100" dirty="0">
              <a:effectLst/>
              <a:ea typeface="Times New Roman" panose="02020603050405020304" pitchFamily="18" charset="0"/>
              <a:cs typeface="Times New Roman" panose="02020603050405020304" pitchFamily="18" charset="0"/>
            </a:endParaRPr>
          </a:p>
          <a:p>
            <a:pPr marL="914400">
              <a:lnSpc>
                <a:spcPct val="115000"/>
              </a:lnSpc>
            </a:pPr>
            <a:r>
              <a:rPr lang="id-ID" sz="1900" kern="100" dirty="0">
                <a:effectLst/>
                <a:ea typeface="Times New Roman" panose="02020603050405020304" pitchFamily="18" charset="0"/>
                <a:cs typeface="Times New Roman" panose="02020603050405020304" pitchFamily="18" charset="0"/>
              </a:rPr>
              <a:t>Melindungi konsumen dari praktik bisnis yang tidak adil atau menipu, termasuk dalam konteks </a:t>
            </a:r>
            <a:r>
              <a:rPr lang="id-ID" sz="1900" kern="100" dirty="0" err="1">
                <a:effectLst/>
                <a:ea typeface="Times New Roman" panose="02020603050405020304" pitchFamily="18" charset="0"/>
                <a:cs typeface="Times New Roman" panose="02020603050405020304" pitchFamily="18" charset="0"/>
              </a:rPr>
              <a:t>e-commerce</a:t>
            </a:r>
            <a:r>
              <a:rPr lang="id-ID" sz="1900" kern="100" dirty="0">
                <a:effectLst/>
                <a:ea typeface="Times New Roman" panose="02020603050405020304" pitchFamily="18" charset="0"/>
                <a:cs typeface="Times New Roman" panose="02020603050405020304" pitchFamily="18" charset="0"/>
              </a:rPr>
              <a:t>.</a:t>
            </a:r>
            <a:endParaRPr lang="en-ID" sz="1900" kern="100" dirty="0">
              <a:effectLst/>
              <a:ea typeface="Times New Roman" panose="02020603050405020304" pitchFamily="18" charset="0"/>
              <a:cs typeface="Times New Roman" panose="02020603050405020304" pitchFamily="18" charset="0"/>
            </a:endParaRPr>
          </a:p>
          <a:p>
            <a:pPr marL="914400">
              <a:lnSpc>
                <a:spcPct val="115000"/>
              </a:lnSpc>
            </a:pPr>
            <a:r>
              <a:rPr lang="id-ID" sz="1900" kern="100" dirty="0">
                <a:effectLst/>
                <a:ea typeface="Times New Roman" panose="02020603050405020304" pitchFamily="18" charset="0"/>
                <a:cs typeface="Times New Roman" panose="02020603050405020304" pitchFamily="18" charset="0"/>
              </a:rPr>
              <a:t>Mengatur iklan dan promosi </a:t>
            </a:r>
            <a:r>
              <a:rPr lang="id-ID" sz="1900" kern="100" dirty="0" err="1">
                <a:effectLst/>
                <a:ea typeface="Times New Roman" panose="02020603050405020304" pitchFamily="18" charset="0"/>
                <a:cs typeface="Times New Roman" panose="02020603050405020304" pitchFamily="18" charset="0"/>
              </a:rPr>
              <a:t>online</a:t>
            </a:r>
            <a:r>
              <a:rPr lang="id-ID" sz="1900" kern="100" dirty="0">
                <a:effectLst/>
                <a:ea typeface="Times New Roman" panose="02020603050405020304" pitchFamily="18" charset="0"/>
                <a:cs typeface="Times New Roman" panose="02020603050405020304" pitchFamily="18" charset="0"/>
              </a:rPr>
              <a:t>, termasuk kewajiban untuk memberikan informasi yang akurat. </a:t>
            </a:r>
            <a:endParaRPr lang="en-ID" sz="19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1900" kern="100" dirty="0">
                <a:effectLst/>
                <a:ea typeface="Times New Roman" panose="02020603050405020304" pitchFamily="18" charset="0"/>
                <a:cs typeface="Times New Roman" panose="02020603050405020304" pitchFamily="18" charset="0"/>
              </a:rPr>
              <a:t>Digital Millennium </a:t>
            </a:r>
            <a:r>
              <a:rPr lang="id-ID" sz="1900" kern="100" dirty="0" err="1">
                <a:effectLst/>
                <a:ea typeface="Times New Roman" panose="02020603050405020304" pitchFamily="18" charset="0"/>
                <a:cs typeface="Times New Roman" panose="02020603050405020304" pitchFamily="18" charset="0"/>
              </a:rPr>
              <a:t>Copyright</a:t>
            </a:r>
            <a:r>
              <a:rPr lang="id-ID" sz="1900" kern="100" dirty="0">
                <a:effectLst/>
                <a:ea typeface="Times New Roman" panose="02020603050405020304" pitchFamily="18" charset="0"/>
                <a:cs typeface="Times New Roman" panose="02020603050405020304" pitchFamily="18" charset="0"/>
              </a:rPr>
              <a:t> </a:t>
            </a:r>
            <a:r>
              <a:rPr lang="id-ID" sz="1900" kern="100" dirty="0" err="1">
                <a:effectLst/>
                <a:ea typeface="Times New Roman" panose="02020603050405020304" pitchFamily="18" charset="0"/>
                <a:cs typeface="Times New Roman" panose="02020603050405020304" pitchFamily="18" charset="0"/>
              </a:rPr>
              <a:t>Act</a:t>
            </a:r>
            <a:r>
              <a:rPr lang="id-ID" sz="1900" kern="100" dirty="0">
                <a:effectLst/>
                <a:ea typeface="Times New Roman" panose="02020603050405020304" pitchFamily="18" charset="0"/>
                <a:cs typeface="Times New Roman" panose="02020603050405020304" pitchFamily="18" charset="0"/>
              </a:rPr>
              <a:t> (DMCA). Disahkan: 1998. Melindungi hak cipta di era digital.</a:t>
            </a:r>
            <a:endParaRPr lang="en-ID" sz="1900" kern="100" dirty="0">
              <a:effectLst/>
              <a:ea typeface="Times New Roman" panose="02020603050405020304" pitchFamily="18" charset="0"/>
              <a:cs typeface="Times New Roman" panose="02020603050405020304" pitchFamily="18" charset="0"/>
            </a:endParaRPr>
          </a:p>
          <a:p>
            <a:pPr marL="914400">
              <a:lnSpc>
                <a:spcPct val="115000"/>
              </a:lnSpc>
            </a:pPr>
            <a:r>
              <a:rPr lang="id-ID" sz="1900" kern="100" dirty="0">
                <a:effectLst/>
                <a:ea typeface="Times New Roman" panose="02020603050405020304" pitchFamily="18" charset="0"/>
                <a:cs typeface="Times New Roman" panose="02020603050405020304" pitchFamily="18" charset="0"/>
              </a:rPr>
              <a:t>Mengatur tanggung jawab penyedia layanan internet terkait dengan konten yang diunggah oleh pengguna.</a:t>
            </a:r>
            <a:endParaRPr lang="en-ID" sz="1900" kern="100" dirty="0">
              <a:effectLst/>
              <a:ea typeface="Times New Roman" panose="02020603050405020304" pitchFamily="18" charset="0"/>
              <a:cs typeface="Times New Roman" panose="02020603050405020304" pitchFamily="18" charset="0"/>
            </a:endParaRPr>
          </a:p>
          <a:p>
            <a:pPr marL="914400">
              <a:lnSpc>
                <a:spcPct val="115000"/>
              </a:lnSpc>
              <a:spcAft>
                <a:spcPts val="800"/>
              </a:spcAft>
            </a:pPr>
            <a:r>
              <a:rPr lang="id-ID" sz="1900" kern="100" dirty="0">
                <a:effectLst/>
                <a:ea typeface="Times New Roman" panose="02020603050405020304" pitchFamily="18" charset="0"/>
                <a:cs typeface="Times New Roman" panose="02020603050405020304" pitchFamily="18" charset="0"/>
              </a:rPr>
              <a:t>Menyediakan mekanisme untuk melaporkan pelanggaran hak cipta.</a:t>
            </a:r>
            <a:endParaRPr lang="en-ID" sz="1900" kern="100" dirty="0">
              <a:effectLst/>
              <a:ea typeface="Times New Roman" panose="02020603050405020304" pitchFamily="18" charset="0"/>
              <a:cs typeface="Times New Roman" panose="02020603050405020304" pitchFamily="18" charset="0"/>
            </a:endParaRPr>
          </a:p>
          <a:p>
            <a:pPr marL="0" indent="0">
              <a:buNone/>
            </a:pPr>
            <a:endParaRPr lang="en-ID" sz="20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9279560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DF7617-4741-DFF5-F72C-39061C8E3333}"/>
              </a:ext>
            </a:extLst>
          </p:cNvPr>
          <p:cNvSpPr>
            <a:spLocks noGrp="1"/>
          </p:cNvSpPr>
          <p:nvPr>
            <p:ph idx="1"/>
          </p:nvPr>
        </p:nvSpPr>
        <p:spPr>
          <a:xfrm>
            <a:off x="1069848" y="640080"/>
            <a:ext cx="10058400" cy="5532120"/>
          </a:xfrm>
        </p:spPr>
        <p:txBody>
          <a:bodyPr>
            <a:normAutofit fontScale="85000" lnSpcReduction="20000"/>
          </a:bodyPr>
          <a:lstStyle/>
          <a:p>
            <a:pPr marL="0" indent="0">
              <a:lnSpc>
                <a:spcPct val="115000"/>
              </a:lnSpc>
              <a:spcAft>
                <a:spcPts val="800"/>
              </a:spcAft>
              <a:buNone/>
            </a:pPr>
            <a:r>
              <a:rPr lang="id-ID" sz="2300" b="1" kern="100" dirty="0">
                <a:effectLst/>
                <a:ea typeface="Times New Roman" panose="02020603050405020304" pitchFamily="18" charset="0"/>
                <a:cs typeface="Times New Roman" panose="02020603050405020304" pitchFamily="18" charset="0"/>
              </a:rPr>
              <a:t>4. Jepang</a:t>
            </a:r>
            <a:endParaRPr lang="en-ID" sz="23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2300" kern="100" dirty="0" err="1">
                <a:effectLst/>
                <a:ea typeface="Times New Roman" panose="02020603050405020304" pitchFamily="18" charset="0"/>
                <a:cs typeface="Times New Roman" panose="02020603050405020304" pitchFamily="18" charset="0"/>
              </a:rPr>
              <a:t>Undang-Undang</a:t>
            </a:r>
            <a:r>
              <a:rPr lang="id-ID" sz="2300" kern="100" dirty="0">
                <a:effectLst/>
                <a:ea typeface="Times New Roman" panose="02020603050405020304" pitchFamily="18" charset="0"/>
                <a:cs typeface="Times New Roman" panose="02020603050405020304" pitchFamily="18" charset="0"/>
              </a:rPr>
              <a:t> tentang Transaksi Elektronik.</a:t>
            </a:r>
            <a:endParaRPr lang="en-ID" sz="2300" kern="100" dirty="0">
              <a:effectLst/>
              <a:ea typeface="Times New Roman" panose="02020603050405020304" pitchFamily="18" charset="0"/>
              <a:cs typeface="Times New Roman" panose="02020603050405020304" pitchFamily="18" charset="0"/>
            </a:endParaRPr>
          </a:p>
          <a:p>
            <a:pPr marL="457200">
              <a:lnSpc>
                <a:spcPct val="115000"/>
              </a:lnSpc>
            </a:pPr>
            <a:r>
              <a:rPr lang="id-ID" sz="2300" kern="100" dirty="0" err="1">
                <a:effectLst/>
                <a:ea typeface="Times New Roman" panose="02020603050405020304" pitchFamily="18" charset="0"/>
                <a:cs typeface="Times New Roman" panose="02020603050405020304" pitchFamily="18" charset="0"/>
              </a:rPr>
              <a:t>Act</a:t>
            </a:r>
            <a:r>
              <a:rPr lang="id-ID" sz="2300" kern="100" dirty="0">
                <a:effectLst/>
                <a:ea typeface="Times New Roman" panose="02020603050405020304" pitchFamily="18" charset="0"/>
                <a:cs typeface="Times New Roman" panose="02020603050405020304" pitchFamily="18" charset="0"/>
              </a:rPr>
              <a:t> </a:t>
            </a:r>
            <a:r>
              <a:rPr lang="id-ID" sz="2300" kern="100" dirty="0" err="1">
                <a:effectLst/>
                <a:ea typeface="Times New Roman" panose="02020603050405020304" pitchFamily="18" charset="0"/>
                <a:cs typeface="Times New Roman" panose="02020603050405020304" pitchFamily="18" charset="0"/>
              </a:rPr>
              <a:t>on</a:t>
            </a:r>
            <a:r>
              <a:rPr lang="id-ID" sz="2300" kern="100" dirty="0">
                <a:effectLst/>
                <a:ea typeface="Times New Roman" panose="02020603050405020304" pitchFamily="18" charset="0"/>
                <a:cs typeface="Times New Roman" panose="02020603050405020304" pitchFamily="18" charset="0"/>
              </a:rPr>
              <a:t> Electronic </a:t>
            </a:r>
            <a:r>
              <a:rPr lang="id-ID" sz="2300" kern="100" dirty="0" err="1">
                <a:effectLst/>
                <a:ea typeface="Times New Roman" panose="02020603050405020304" pitchFamily="18" charset="0"/>
                <a:cs typeface="Times New Roman" panose="02020603050405020304" pitchFamily="18" charset="0"/>
              </a:rPr>
              <a:t>Contracts</a:t>
            </a:r>
            <a:r>
              <a:rPr lang="id-ID" sz="2300" kern="100" dirty="0">
                <a:effectLst/>
                <a:ea typeface="Times New Roman" panose="02020603050405020304" pitchFamily="18" charset="0"/>
                <a:cs typeface="Times New Roman" panose="02020603050405020304" pitchFamily="18" charset="0"/>
              </a:rPr>
              <a:t>: Mengatur dasar hukum untuk kontrak elektronik, menekankan keabsahan dokumen elektronik dan tanda tangan elektronik.</a:t>
            </a:r>
            <a:endParaRPr lang="en-ID" sz="23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2300" kern="100" dirty="0">
                <a:effectLst/>
                <a:ea typeface="Times New Roman" panose="02020603050405020304" pitchFamily="18" charset="0"/>
                <a:cs typeface="Times New Roman" panose="02020603050405020304" pitchFamily="18" charset="0"/>
              </a:rPr>
              <a:t>Perlindungan Konsumen. </a:t>
            </a:r>
            <a:endParaRPr lang="en-ID" sz="23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2300" kern="100" dirty="0" err="1">
                <a:effectLst/>
                <a:ea typeface="Times New Roman" panose="02020603050405020304" pitchFamily="18" charset="0"/>
                <a:cs typeface="Times New Roman" panose="02020603050405020304" pitchFamily="18" charset="0"/>
              </a:rPr>
              <a:t>Consumer</a:t>
            </a:r>
            <a:r>
              <a:rPr lang="id-ID" sz="2300" kern="100" dirty="0">
                <a:effectLst/>
                <a:ea typeface="Times New Roman" panose="02020603050405020304" pitchFamily="18" charset="0"/>
                <a:cs typeface="Times New Roman" panose="02020603050405020304" pitchFamily="18" charset="0"/>
              </a:rPr>
              <a:t> </a:t>
            </a:r>
            <a:r>
              <a:rPr lang="id-ID" sz="2300" kern="100" dirty="0" err="1">
                <a:effectLst/>
                <a:ea typeface="Times New Roman" panose="02020603050405020304" pitchFamily="18" charset="0"/>
                <a:cs typeface="Times New Roman" panose="02020603050405020304" pitchFamily="18" charset="0"/>
              </a:rPr>
              <a:t>Contract</a:t>
            </a:r>
            <a:r>
              <a:rPr lang="id-ID" sz="2300" kern="100" dirty="0">
                <a:effectLst/>
                <a:ea typeface="Times New Roman" panose="02020603050405020304" pitchFamily="18" charset="0"/>
                <a:cs typeface="Times New Roman" panose="02020603050405020304" pitchFamily="18" charset="0"/>
              </a:rPr>
              <a:t> </a:t>
            </a:r>
            <a:r>
              <a:rPr lang="id-ID" sz="2300" kern="100" dirty="0" err="1">
                <a:effectLst/>
                <a:ea typeface="Times New Roman" panose="02020603050405020304" pitchFamily="18" charset="0"/>
                <a:cs typeface="Times New Roman" panose="02020603050405020304" pitchFamily="18" charset="0"/>
              </a:rPr>
              <a:t>Act</a:t>
            </a:r>
            <a:r>
              <a:rPr lang="id-ID" sz="2300" kern="100" dirty="0">
                <a:effectLst/>
                <a:ea typeface="Times New Roman" panose="02020603050405020304" pitchFamily="18" charset="0"/>
                <a:cs typeface="Times New Roman" panose="02020603050405020304" pitchFamily="18" charset="0"/>
              </a:rPr>
              <a:t>: Melindungi konsumen dari praktik bisnis yang tidak adil dalam transaksi, termasuk </a:t>
            </a:r>
            <a:r>
              <a:rPr lang="id-ID" sz="2300" kern="100" dirty="0" err="1">
                <a:effectLst/>
                <a:ea typeface="Times New Roman" panose="02020603050405020304" pitchFamily="18" charset="0"/>
                <a:cs typeface="Times New Roman" panose="02020603050405020304" pitchFamily="18" charset="0"/>
              </a:rPr>
              <a:t>e-commerce</a:t>
            </a:r>
            <a:r>
              <a:rPr lang="id-ID" sz="2300" kern="100" dirty="0">
                <a:effectLst/>
                <a:ea typeface="Times New Roman" panose="02020603050405020304" pitchFamily="18" charset="0"/>
                <a:cs typeface="Times New Roman" panose="02020603050405020304" pitchFamily="18" charset="0"/>
              </a:rPr>
              <a:t>. Ini mencakup hak untuk membatalkan transaksi dalam waktu tertentu.</a:t>
            </a:r>
            <a:r>
              <a:rPr lang="id-ID" sz="2400" kern="100" dirty="0">
                <a:effectLst/>
                <a:ea typeface="Times New Roman" panose="02020603050405020304" pitchFamily="18" charset="0"/>
                <a:cs typeface="Times New Roman" panose="02020603050405020304" pitchFamily="18" charset="0"/>
              </a:rPr>
              <a:t> </a:t>
            </a:r>
            <a:endParaRPr lang="en-US" sz="24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2400" kern="100" dirty="0">
                <a:effectLst/>
                <a:ea typeface="Times New Roman" panose="02020603050405020304" pitchFamily="18" charset="0"/>
                <a:cs typeface="Times New Roman" panose="02020603050405020304" pitchFamily="18" charset="0"/>
              </a:rPr>
              <a:t>Keamanan Data</a:t>
            </a:r>
            <a:r>
              <a:rPr lang="en-US" sz="2400" kern="100" dirty="0">
                <a:effectLst/>
                <a:ea typeface="Times New Roman" panose="02020603050405020304" pitchFamily="18" charset="0"/>
                <a:cs typeface="Times New Roman" panose="02020603050405020304" pitchFamily="18" charset="0"/>
              </a:rPr>
              <a:t>. </a:t>
            </a:r>
            <a:r>
              <a:rPr lang="id-ID" sz="2400" kern="100" dirty="0">
                <a:effectLst/>
                <a:ea typeface="Times New Roman" panose="02020603050405020304" pitchFamily="18" charset="0"/>
                <a:cs typeface="Times New Roman" panose="02020603050405020304" pitchFamily="18" charset="0"/>
              </a:rPr>
              <a:t>Act on the Protection of Personal Information (APPI): Mengatur pengumpulan, penggunaan, dan perlindungan data pribadi dalam konteks e-commerce.</a:t>
            </a:r>
            <a:endParaRPr lang="en-ID" sz="24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2400" kern="100" dirty="0">
                <a:effectLst/>
                <a:ea typeface="Times New Roman" panose="02020603050405020304" pitchFamily="18" charset="0"/>
                <a:cs typeface="Times New Roman" panose="02020603050405020304" pitchFamily="18" charset="0"/>
              </a:rPr>
              <a:t>Regulasi untuk Platform E-Commerce.  </a:t>
            </a:r>
            <a:endParaRPr lang="en-ID" sz="2400" kern="100" dirty="0">
              <a:effectLst/>
              <a:ea typeface="Times New Roman" panose="02020603050405020304" pitchFamily="18" charset="0"/>
              <a:cs typeface="Times New Roman" panose="02020603050405020304" pitchFamily="18" charset="0"/>
            </a:endParaRPr>
          </a:p>
          <a:p>
            <a:pPr marL="457200">
              <a:lnSpc>
                <a:spcPct val="115000"/>
              </a:lnSpc>
              <a:spcAft>
                <a:spcPts val="800"/>
              </a:spcAft>
            </a:pPr>
            <a:r>
              <a:rPr lang="id-ID" sz="2400" kern="100" dirty="0">
                <a:effectLst/>
                <a:ea typeface="Times New Roman" panose="02020603050405020304" pitchFamily="18" charset="0"/>
                <a:cs typeface="Times New Roman" panose="02020603050405020304" pitchFamily="18" charset="0"/>
              </a:rPr>
              <a:t>Jepang mengatur tanggung jawab platform e-commerce untuk memastikan bahwa mereka melindungi konsumen dan tidak terlibat dalam praktik penipuan</a:t>
            </a:r>
            <a:endParaRPr lang="en-US" sz="2300" kern="100" dirty="0">
              <a:effectLst/>
              <a:ea typeface="Times New Roman" panose="02020603050405020304" pitchFamily="18" charset="0"/>
              <a:cs typeface="Times New Roman" panose="02020603050405020304" pitchFamily="18" charset="0"/>
            </a:endParaRPr>
          </a:p>
          <a:p>
            <a:pPr marL="457200">
              <a:lnSpc>
                <a:spcPct val="115000"/>
              </a:lnSpc>
            </a:pPr>
            <a:endParaRPr lang="en-ID" sz="2300" kern="1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81025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F80403-5C3A-B395-D522-11BCBA7236B1}"/>
              </a:ext>
            </a:extLst>
          </p:cNvPr>
          <p:cNvSpPr>
            <a:spLocks noGrp="1"/>
          </p:cNvSpPr>
          <p:nvPr>
            <p:ph idx="1"/>
          </p:nvPr>
        </p:nvSpPr>
        <p:spPr>
          <a:xfrm>
            <a:off x="1069848" y="1259840"/>
            <a:ext cx="10058400" cy="4912360"/>
          </a:xfrm>
        </p:spPr>
        <p:txBody>
          <a:bodyPr>
            <a:normAutofit/>
          </a:bodyPr>
          <a:lstStyle/>
          <a:p>
            <a:pPr marL="0" indent="0">
              <a:lnSpc>
                <a:spcPct val="115000"/>
              </a:lnSpc>
              <a:spcAft>
                <a:spcPts val="800"/>
              </a:spcAft>
              <a:buNone/>
            </a:pPr>
            <a:r>
              <a:rPr lang="id-ID" sz="1800" b="1" kern="100" dirty="0">
                <a:effectLst/>
                <a:ea typeface="Times New Roman" panose="02020603050405020304" pitchFamily="18" charset="0"/>
                <a:cs typeface="Times New Roman" panose="02020603050405020304" pitchFamily="18" charset="0"/>
              </a:rPr>
              <a:t>5.  Australia</a:t>
            </a:r>
            <a:endParaRPr lang="en-ID" sz="18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1800" kern="100" dirty="0">
                <a:effectLst/>
                <a:ea typeface="Times New Roman" panose="02020603050405020304" pitchFamily="18" charset="0"/>
                <a:cs typeface="Times New Roman" panose="02020603050405020304" pitchFamily="18" charset="0"/>
              </a:rPr>
              <a:t>Electronic Transactions Act 1999. </a:t>
            </a:r>
            <a:r>
              <a:rPr lang="en-ID" sz="1800" kern="100" dirty="0">
                <a:ea typeface="Times New Roman" panose="02020603050405020304" pitchFamily="18" charset="0"/>
                <a:cs typeface="Times New Roman" panose="02020603050405020304" pitchFamily="18" charset="0"/>
              </a:rPr>
              <a:t> </a:t>
            </a:r>
            <a:r>
              <a:rPr lang="id-ID" sz="1800" kern="100" dirty="0">
                <a:effectLst/>
                <a:ea typeface="Times New Roman" panose="02020603050405020304" pitchFamily="18" charset="0"/>
                <a:cs typeface="Times New Roman" panose="02020603050405020304" pitchFamily="18" charset="0"/>
              </a:rPr>
              <a:t>Mengakui keabsahan transaksi elektronik dan tanda tangan elektronik, memberikan kerangka hukum untuk kontrak yang dibuat secara digital.</a:t>
            </a:r>
            <a:endParaRPr lang="en-ID" sz="18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1800" kern="100" dirty="0">
                <a:effectLst/>
                <a:ea typeface="Times New Roman" panose="02020603050405020304" pitchFamily="18" charset="0"/>
                <a:cs typeface="Times New Roman" panose="02020603050405020304" pitchFamily="18" charset="0"/>
              </a:rPr>
              <a:t>Australian Consumer Law (ACL).</a:t>
            </a:r>
            <a:r>
              <a:rPr lang="en-US" sz="1800" kern="100" dirty="0">
                <a:effectLst/>
                <a:ea typeface="Times New Roman" panose="02020603050405020304" pitchFamily="18" charset="0"/>
                <a:cs typeface="Times New Roman" panose="02020603050405020304" pitchFamily="18" charset="0"/>
              </a:rPr>
              <a:t> </a:t>
            </a:r>
            <a:r>
              <a:rPr lang="id-ID" sz="1800" kern="100" dirty="0">
                <a:effectLst/>
                <a:ea typeface="Times New Roman" panose="02020603050405020304" pitchFamily="18" charset="0"/>
                <a:cs typeface="Times New Roman" panose="02020603050405020304" pitchFamily="18" charset="0"/>
              </a:rPr>
              <a:t>Bagian dari Competition and Consumer Act 2010, ACL memberikan perlindungan konsumen yang komprehensif, termasuk hak untuk mendapatkan informasi yang jelas dan hak untuk membatalkan transaksi. </a:t>
            </a:r>
            <a:endParaRPr lang="en-US" sz="18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Symbol" pitchFamily="2" charset="2"/>
              <a:buChar char=""/>
            </a:pPr>
            <a:r>
              <a:rPr lang="id-ID" sz="1800" kern="100" dirty="0">
                <a:effectLst/>
                <a:ea typeface="Times New Roman" panose="02020603050405020304" pitchFamily="18" charset="0"/>
                <a:cs typeface="Times New Roman" panose="02020603050405020304" pitchFamily="18" charset="0"/>
              </a:rPr>
              <a:t>Privacy Act 1988. Mengatur pengumpulan dan penggunaan data pribadi, termasuk dalam konteks e-commerce, dengan fokus pada perlindungan privasi individu.</a:t>
            </a:r>
            <a:endParaRPr lang="en-ID" sz="1800" kern="100" dirty="0">
              <a:effectLst/>
              <a:ea typeface="Times New Roman" panose="02020603050405020304" pitchFamily="18" charset="0"/>
              <a:cs typeface="Times New Roman" panose="02020603050405020304" pitchFamily="18" charset="0"/>
            </a:endParaRPr>
          </a:p>
          <a:p>
            <a:pPr marL="342900" lvl="0" indent="-342900">
              <a:lnSpc>
                <a:spcPct val="115000"/>
              </a:lnSpc>
              <a:spcAft>
                <a:spcPts val="800"/>
              </a:spcAft>
              <a:buFont typeface="Symbol" pitchFamily="2" charset="2"/>
              <a:buChar char=""/>
            </a:pPr>
            <a:r>
              <a:rPr lang="id-ID" sz="1800" kern="100" dirty="0">
                <a:effectLst/>
                <a:ea typeface="Times New Roman" panose="02020603050405020304" pitchFamily="18" charset="0"/>
                <a:cs typeface="Times New Roman" panose="02020603050405020304" pitchFamily="18" charset="0"/>
              </a:rPr>
              <a:t>Cybercrime Act 2001.</a:t>
            </a:r>
            <a:r>
              <a:rPr lang="en-US" sz="1800" kern="100" dirty="0">
                <a:effectLst/>
                <a:ea typeface="Times New Roman" panose="02020603050405020304" pitchFamily="18" charset="0"/>
                <a:cs typeface="Times New Roman" panose="02020603050405020304" pitchFamily="18" charset="0"/>
              </a:rPr>
              <a:t> </a:t>
            </a:r>
            <a:r>
              <a:rPr lang="id-ID" sz="1800" kern="100" dirty="0">
                <a:effectLst/>
                <a:ea typeface="Times New Roman" panose="02020603050405020304" pitchFamily="18" charset="0"/>
                <a:cs typeface="Times New Roman" panose="02020603050405020304" pitchFamily="18" charset="0"/>
              </a:rPr>
              <a:t>Mengatur tindakan kejahatan siber yang dapat mempengaruhi e-commerce, termasuk penipuan online. </a:t>
            </a:r>
            <a:endParaRPr lang="en-ID" sz="1800" kern="100" dirty="0">
              <a:effectLst/>
              <a:ea typeface="Times New Roman" panose="02020603050405020304" pitchFamily="18" charset="0"/>
              <a:cs typeface="Times New Roman" panose="02020603050405020304" pitchFamily="18" charset="0"/>
            </a:endParaRPr>
          </a:p>
          <a:p>
            <a:pPr marL="457200">
              <a:lnSpc>
                <a:spcPct val="115000"/>
              </a:lnSpc>
            </a:pPr>
            <a:endParaRPr lang="en-US" sz="1800" kern="100" dirty="0">
              <a:effectLst/>
              <a:ea typeface="Times New Roman" panose="02020603050405020304" pitchFamily="18" charset="0"/>
              <a:cs typeface="Times New Roman" panose="02020603050405020304" pitchFamily="18" charset="0"/>
            </a:endParaRPr>
          </a:p>
          <a:p>
            <a:pPr marL="457200">
              <a:lnSpc>
                <a:spcPct val="115000"/>
              </a:lnSpc>
            </a:pPr>
            <a:endParaRPr lang="en-ID" sz="1800" kern="1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528314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BF7E3-DBC7-0F47-A8F3-B4017AB545BF}"/>
              </a:ext>
            </a:extLst>
          </p:cNvPr>
          <p:cNvSpPr>
            <a:spLocks noGrp="1"/>
          </p:cNvSpPr>
          <p:nvPr>
            <p:ph type="title"/>
          </p:nvPr>
        </p:nvSpPr>
        <p:spPr/>
        <p:txBody>
          <a:bodyPr>
            <a:normAutofit/>
          </a:bodyPr>
          <a:lstStyle/>
          <a:p>
            <a:r>
              <a:rPr lang="en-US" sz="4000" dirty="0"/>
              <a:t>E-Commerce </a:t>
            </a:r>
            <a:r>
              <a:rPr lang="en-US" sz="4000" dirty="0" err="1"/>
              <a:t>Menurut</a:t>
            </a:r>
            <a:r>
              <a:rPr lang="en-US" sz="4000" dirty="0"/>
              <a:t> UNCITRAL MODEL LAW ON ELECTRONIC COMMERCE 1996</a:t>
            </a:r>
          </a:p>
        </p:txBody>
      </p:sp>
      <p:sp>
        <p:nvSpPr>
          <p:cNvPr id="3" name="Content Placeholder 2">
            <a:extLst>
              <a:ext uri="{FF2B5EF4-FFF2-40B4-BE49-F238E27FC236}">
                <a16:creationId xmlns:a16="http://schemas.microsoft.com/office/drawing/2014/main" id="{AD2D7350-FFF7-184B-B36C-8C706E25BC17}"/>
              </a:ext>
            </a:extLst>
          </p:cNvPr>
          <p:cNvSpPr>
            <a:spLocks noGrp="1"/>
          </p:cNvSpPr>
          <p:nvPr>
            <p:ph idx="1"/>
          </p:nvPr>
        </p:nvSpPr>
        <p:spPr/>
        <p:txBody>
          <a:bodyPr>
            <a:normAutofit fontScale="62500" lnSpcReduction="20000"/>
          </a:bodyPr>
          <a:lstStyle/>
          <a:p>
            <a:pPr>
              <a:lnSpc>
                <a:spcPct val="115000"/>
              </a:lnSpc>
              <a:spcAft>
                <a:spcPts val="800"/>
              </a:spcAft>
            </a:pPr>
            <a:r>
              <a:rPr lang="id-ID" sz="2600" kern="100" dirty="0">
                <a:effectLst/>
                <a:ea typeface="Times New Roman" panose="02020603050405020304" pitchFamily="18" charset="0"/>
                <a:cs typeface="Times New Roman" panose="02020603050405020304" pitchFamily="18" charset="0"/>
              </a:rPr>
              <a:t>Perdagangan International sudah berkembang pesat dan tidak pernah lepas dari perkembangan teknologi yang telah melahirkan </a:t>
            </a:r>
            <a:r>
              <a:rPr lang="id-ID" sz="2600" kern="100" dirty="0" err="1">
                <a:effectLst/>
                <a:ea typeface="Times New Roman" panose="02020603050405020304" pitchFamily="18" charset="0"/>
                <a:cs typeface="Times New Roman" panose="02020603050405020304" pitchFamily="18" charset="0"/>
              </a:rPr>
              <a:t>E-Commerce</a:t>
            </a:r>
            <a:r>
              <a:rPr lang="id-ID" sz="2600" kern="100" dirty="0">
                <a:effectLst/>
                <a:ea typeface="Times New Roman" panose="02020603050405020304" pitchFamily="18" charset="0"/>
                <a:cs typeface="Times New Roman" panose="02020603050405020304" pitchFamily="18" charset="0"/>
              </a:rPr>
              <a:t>. </a:t>
            </a:r>
            <a:endParaRPr lang="en-ID" sz="2600" kern="100" dirty="0">
              <a:effectLst/>
              <a:ea typeface="Times New Roman" panose="02020603050405020304" pitchFamily="18" charset="0"/>
              <a:cs typeface="Times New Roman" panose="02020603050405020304" pitchFamily="18" charset="0"/>
            </a:endParaRPr>
          </a:p>
          <a:p>
            <a:r>
              <a:rPr lang="id-ID" sz="2600" dirty="0">
                <a:effectLst/>
                <a:ea typeface="Times New Roman" panose="02020603050405020304" pitchFamily="18" charset="0"/>
                <a:cs typeface="Times New Roman" panose="02020603050405020304" pitchFamily="18" charset="0"/>
              </a:rPr>
              <a:t>Untuk mengantisipasi perkembangan Hukum E-Commerce di Perdagangan Internasional, Organisasi2 Internasional telah menciptakan dan membuat beberapa perjanjian2 dan aturan2 yang berfungsi untuk melindungi dan membantu perdagan</a:t>
            </a:r>
            <a:r>
              <a:rPr lang="en-US" sz="2600" dirty="0">
                <a:effectLst/>
                <a:ea typeface="Times New Roman" panose="02020603050405020304" pitchFamily="18" charset="0"/>
                <a:cs typeface="Times New Roman" panose="02020603050405020304" pitchFamily="18" charset="0"/>
              </a:rPr>
              <a:t>g</a:t>
            </a:r>
            <a:r>
              <a:rPr lang="id-ID" sz="2600" dirty="0">
                <a:effectLst/>
                <a:ea typeface="Times New Roman" panose="02020603050405020304" pitchFamily="18" charset="0"/>
                <a:cs typeface="Times New Roman" panose="02020603050405020304" pitchFamily="18" charset="0"/>
              </a:rPr>
              <a:t>an Internasional bisa berjalan lancar, cepat dan menguntungkan para anggotanya. </a:t>
            </a:r>
          </a:p>
          <a:p>
            <a:pPr>
              <a:lnSpc>
                <a:spcPct val="115000"/>
              </a:lnSpc>
              <a:spcAft>
                <a:spcPts val="800"/>
              </a:spcAft>
            </a:pPr>
            <a:r>
              <a:rPr lang="id-ID" sz="2600" kern="100" dirty="0">
                <a:effectLst/>
                <a:ea typeface="Times New Roman" panose="02020603050405020304" pitchFamily="18" charset="0"/>
                <a:cs typeface="Times New Roman" panose="02020603050405020304" pitchFamily="18" charset="0"/>
              </a:rPr>
              <a:t>Organisasi2 Internasional yang memperhatikan masalah hukum </a:t>
            </a:r>
            <a:r>
              <a:rPr lang="id-ID" sz="2600" kern="100" dirty="0" err="1">
                <a:effectLst/>
                <a:ea typeface="Times New Roman" panose="02020603050405020304" pitchFamily="18" charset="0"/>
                <a:cs typeface="Times New Roman" panose="02020603050405020304" pitchFamily="18" charset="0"/>
              </a:rPr>
              <a:t>E-Commerce</a:t>
            </a:r>
            <a:r>
              <a:rPr lang="id-ID" sz="2600" kern="100" dirty="0">
                <a:effectLst/>
                <a:ea typeface="Times New Roman" panose="02020603050405020304" pitchFamily="18" charset="0"/>
                <a:cs typeface="Times New Roman" panose="02020603050405020304" pitchFamily="18" charset="0"/>
              </a:rPr>
              <a:t> adalah: </a:t>
            </a:r>
            <a:endParaRPr lang="en-ID" sz="26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id-ID" sz="2600" kern="100" dirty="0">
                <a:effectLst/>
                <a:ea typeface="Times New Roman" panose="02020603050405020304" pitchFamily="18" charset="0"/>
                <a:cs typeface="Times New Roman" panose="02020603050405020304" pitchFamily="18" charset="0"/>
              </a:rPr>
              <a:t>UNCITRAL. </a:t>
            </a:r>
            <a:endParaRPr lang="en-ID" sz="26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id-ID" sz="2600" kern="100" dirty="0">
                <a:effectLst/>
                <a:ea typeface="Times New Roman" panose="02020603050405020304" pitchFamily="18" charset="0"/>
                <a:cs typeface="Times New Roman" panose="02020603050405020304" pitchFamily="18" charset="0"/>
              </a:rPr>
              <a:t>WTO, </a:t>
            </a:r>
            <a:endParaRPr lang="en-ID" sz="26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id-ID" sz="2600" kern="100" dirty="0">
                <a:effectLst/>
                <a:ea typeface="Times New Roman" panose="02020603050405020304" pitchFamily="18" charset="0"/>
                <a:cs typeface="Times New Roman" panose="02020603050405020304" pitchFamily="18" charset="0"/>
              </a:rPr>
              <a:t>ITU ( Internasional </a:t>
            </a:r>
            <a:r>
              <a:rPr lang="id-ID" sz="2600" kern="100" dirty="0" err="1">
                <a:effectLst/>
                <a:ea typeface="Times New Roman" panose="02020603050405020304" pitchFamily="18" charset="0"/>
                <a:cs typeface="Times New Roman" panose="02020603050405020304" pitchFamily="18" charset="0"/>
              </a:rPr>
              <a:t>Telecomunication</a:t>
            </a:r>
            <a:r>
              <a:rPr lang="id-ID" sz="2600" kern="100" dirty="0">
                <a:effectLst/>
                <a:ea typeface="Times New Roman" panose="02020603050405020304" pitchFamily="18" charset="0"/>
                <a:cs typeface="Times New Roman" panose="02020603050405020304" pitchFamily="18" charset="0"/>
              </a:rPr>
              <a:t> Union). </a:t>
            </a:r>
            <a:endParaRPr lang="en-ID" sz="2600" kern="100" dirty="0">
              <a:effectLst/>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id-ID" sz="2600" kern="100" dirty="0">
                <a:effectLst/>
                <a:ea typeface="Times New Roman" panose="02020603050405020304" pitchFamily="18" charset="0"/>
                <a:cs typeface="Times New Roman" panose="02020603050405020304" pitchFamily="18" charset="0"/>
              </a:rPr>
              <a:t>WIPO ( </a:t>
            </a:r>
            <a:r>
              <a:rPr lang="id-ID" sz="2600" kern="100" dirty="0" err="1">
                <a:effectLst/>
                <a:ea typeface="Times New Roman" panose="02020603050405020304" pitchFamily="18" charset="0"/>
                <a:cs typeface="Times New Roman" panose="02020603050405020304" pitchFamily="18" charset="0"/>
              </a:rPr>
              <a:t>Intellectual</a:t>
            </a:r>
            <a:r>
              <a:rPr lang="id-ID" sz="2600" kern="100" dirty="0">
                <a:effectLst/>
                <a:ea typeface="Times New Roman" panose="02020603050405020304" pitchFamily="18" charset="0"/>
                <a:cs typeface="Times New Roman" panose="02020603050405020304" pitchFamily="18" charset="0"/>
              </a:rPr>
              <a:t> Property </a:t>
            </a:r>
            <a:r>
              <a:rPr lang="id-ID" sz="2600" kern="100" dirty="0" err="1">
                <a:effectLst/>
                <a:ea typeface="Times New Roman" panose="02020603050405020304" pitchFamily="18" charset="0"/>
                <a:cs typeface="Times New Roman" panose="02020603050405020304" pitchFamily="18" charset="0"/>
              </a:rPr>
              <a:t>Organization</a:t>
            </a:r>
            <a:r>
              <a:rPr lang="id-ID" sz="2600" kern="100" dirty="0">
                <a:effectLst/>
                <a:ea typeface="Times New Roman" panose="02020603050405020304" pitchFamily="18" charset="0"/>
                <a:cs typeface="Times New Roman" panose="02020603050405020304" pitchFamily="18" charset="0"/>
              </a:rPr>
              <a:t>). </a:t>
            </a:r>
            <a:endParaRPr lang="en-ID" sz="2600" kern="100" dirty="0">
              <a:effectLst/>
              <a:ea typeface="Times New Roman" panose="02020603050405020304" pitchFamily="18" charset="0"/>
              <a:cs typeface="Times New Roman" panose="02020603050405020304" pitchFamily="18" charset="0"/>
            </a:endParaRPr>
          </a:p>
          <a:p>
            <a:pPr marL="342900" lvl="0" indent="-342900">
              <a:lnSpc>
                <a:spcPct val="115000"/>
              </a:lnSpc>
              <a:spcAft>
                <a:spcPts val="800"/>
              </a:spcAft>
              <a:buFont typeface="+mj-lt"/>
              <a:buAutoNum type="arabicPeriod"/>
            </a:pPr>
            <a:r>
              <a:rPr lang="id-ID" sz="2600" kern="100" dirty="0">
                <a:effectLst/>
                <a:ea typeface="Times New Roman" panose="02020603050405020304" pitchFamily="18" charset="0"/>
                <a:cs typeface="Times New Roman" panose="02020603050405020304" pitchFamily="18" charset="0"/>
              </a:rPr>
              <a:t>ICC ( Internasional </a:t>
            </a:r>
            <a:r>
              <a:rPr lang="id-ID" sz="2600" kern="100" dirty="0" err="1">
                <a:effectLst/>
                <a:ea typeface="Times New Roman" panose="02020603050405020304" pitchFamily="18" charset="0"/>
                <a:cs typeface="Times New Roman" panose="02020603050405020304" pitchFamily="18" charset="0"/>
              </a:rPr>
              <a:t>Chamber</a:t>
            </a:r>
            <a:r>
              <a:rPr lang="id-ID" sz="2600" kern="100" dirty="0">
                <a:effectLst/>
                <a:ea typeface="Times New Roman" panose="02020603050405020304" pitchFamily="18" charset="0"/>
                <a:cs typeface="Times New Roman" panose="02020603050405020304" pitchFamily="18" charset="0"/>
              </a:rPr>
              <a:t> </a:t>
            </a:r>
            <a:r>
              <a:rPr lang="id-ID" sz="2600" kern="100" dirty="0" err="1">
                <a:effectLst/>
                <a:ea typeface="Times New Roman" panose="02020603050405020304" pitchFamily="18" charset="0"/>
                <a:cs typeface="Times New Roman" panose="02020603050405020304" pitchFamily="18" charset="0"/>
              </a:rPr>
              <a:t>of</a:t>
            </a:r>
            <a:r>
              <a:rPr lang="id-ID" sz="2600" kern="100" dirty="0">
                <a:effectLst/>
                <a:ea typeface="Times New Roman" panose="02020603050405020304" pitchFamily="18" charset="0"/>
                <a:cs typeface="Times New Roman" panose="02020603050405020304" pitchFamily="18" charset="0"/>
              </a:rPr>
              <a:t> </a:t>
            </a:r>
            <a:r>
              <a:rPr lang="id-ID" sz="2600" kern="100" dirty="0" err="1">
                <a:effectLst/>
                <a:ea typeface="Times New Roman" panose="02020603050405020304" pitchFamily="18" charset="0"/>
                <a:cs typeface="Times New Roman" panose="02020603050405020304" pitchFamily="18" charset="0"/>
              </a:rPr>
              <a:t>Commerce</a:t>
            </a:r>
            <a:r>
              <a:rPr lang="id-ID" sz="2600" kern="100" dirty="0">
                <a:effectLst/>
                <a:ea typeface="Times New Roman" panose="02020603050405020304" pitchFamily="18" charset="0"/>
                <a:cs typeface="Times New Roman" panose="02020603050405020304" pitchFamily="18" charset="0"/>
              </a:rPr>
              <a:t>). </a:t>
            </a:r>
            <a:endParaRPr lang="en-ID" sz="2600" kern="1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88715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B3E57-0E1B-D957-C626-36F711D14534}"/>
              </a:ext>
            </a:extLst>
          </p:cNvPr>
          <p:cNvSpPr>
            <a:spLocks noGrp="1"/>
          </p:cNvSpPr>
          <p:nvPr>
            <p:ph type="title"/>
          </p:nvPr>
        </p:nvSpPr>
        <p:spPr/>
        <p:txBody>
          <a:bodyPr>
            <a:normAutofit/>
          </a:bodyPr>
          <a:lstStyle/>
          <a:p>
            <a:r>
              <a:rPr lang="id-ID" sz="2800" b="1" kern="100" dirty="0">
                <a:effectLst/>
                <a:ea typeface="Times New Roman" panose="02020603050405020304" pitchFamily="18" charset="0"/>
                <a:cs typeface="Times New Roman" panose="02020603050405020304" pitchFamily="18" charset="0"/>
              </a:rPr>
              <a:t>Berikut adalah beberapa contoh sengketa yang dapat terjadi dalam </a:t>
            </a:r>
            <a:r>
              <a:rPr lang="id-ID" sz="2800" b="1" kern="100" dirty="0" err="1">
                <a:effectLst/>
                <a:ea typeface="Times New Roman" panose="02020603050405020304" pitchFamily="18" charset="0"/>
                <a:cs typeface="Times New Roman" panose="02020603050405020304" pitchFamily="18" charset="0"/>
              </a:rPr>
              <a:t>e-commerce</a:t>
            </a:r>
            <a:r>
              <a:rPr lang="id-ID" sz="2800" b="1" kern="100" dirty="0">
                <a:effectLst/>
                <a:ea typeface="Times New Roman" panose="02020603050405020304" pitchFamily="18" charset="0"/>
                <a:cs typeface="Times New Roman" panose="02020603050405020304" pitchFamily="18" charset="0"/>
              </a:rPr>
              <a:t> di bidang perdagangan internasional:</a:t>
            </a:r>
            <a:endParaRPr lang="en-US" sz="2800" dirty="0"/>
          </a:p>
        </p:txBody>
      </p:sp>
      <p:sp>
        <p:nvSpPr>
          <p:cNvPr id="3" name="Content Placeholder 2">
            <a:extLst>
              <a:ext uri="{FF2B5EF4-FFF2-40B4-BE49-F238E27FC236}">
                <a16:creationId xmlns:a16="http://schemas.microsoft.com/office/drawing/2014/main" id="{9AF06CDD-9FA9-9CFE-EDCB-B31802139C70}"/>
              </a:ext>
            </a:extLst>
          </p:cNvPr>
          <p:cNvSpPr>
            <a:spLocks noGrp="1"/>
          </p:cNvSpPr>
          <p:nvPr>
            <p:ph idx="1"/>
          </p:nvPr>
        </p:nvSpPr>
        <p:spPr>
          <a:xfrm>
            <a:off x="1069848" y="2121407"/>
            <a:ext cx="10058400" cy="4447343"/>
          </a:xfrm>
        </p:spPr>
        <p:txBody>
          <a:bodyPr>
            <a:normAutofit fontScale="92500" lnSpcReduction="10000"/>
          </a:bodyPr>
          <a:lstStyle/>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1. Ketidaksesuaian Produk</a:t>
            </a: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Kasus: Sebuah perusahaan di Eropa memesan barang dari pemasok di Asia. Setelah pengiriman, produk yang diterima tidak sesuai dengan spesifikasi yang dijanjikan (misalnya, ukuran, warna, atau kualitas).</a:t>
            </a:r>
          </a:p>
          <a:p>
            <a:pPr marL="0" indent="0">
              <a:lnSpc>
                <a:spcPct val="115000"/>
              </a:lnSpc>
              <a:spcAft>
                <a:spcPts val="800"/>
              </a:spcAft>
              <a:buNone/>
            </a:pPr>
            <a:r>
              <a:rPr lang="id-ID" sz="1800" kern="100" dirty="0" err="1">
                <a:effectLst/>
                <a:ea typeface="Times New Roman" panose="02020603050405020304" pitchFamily="18" charset="0"/>
                <a:cs typeface="Times New Roman" panose="02020603050405020304" pitchFamily="18" charset="0"/>
              </a:rPr>
              <a:t>Sengketa:Pihak</a:t>
            </a:r>
            <a:r>
              <a:rPr lang="id-ID" sz="1800" kern="100" dirty="0">
                <a:effectLst/>
                <a:ea typeface="Times New Roman" panose="02020603050405020304" pitchFamily="18" charset="0"/>
                <a:cs typeface="Times New Roman" panose="02020603050405020304" pitchFamily="18" charset="0"/>
              </a:rPr>
              <a:t> pembeli mengklaim kerugian dan meminta pengembalian dana, sementara pemasok berpendapat bahwa mereka telah memenuhi kontrak.</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 2. Keterlambatan Pengiriman</a:t>
            </a: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Kasus: Seorang penjual di Amerika Serikat menjual barang kepada konsumen di Australia dengan janji pengiriman dalam waktu 5 hari. Namun, barang tiba setelah 3 minggu.</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Sengketa: Pembeli mengajukan keluhan dan meminta pengembalian uang, sementara penjual menyalahkan pihak pengiriman sebagai penyebab keterlambatan.</a:t>
            </a:r>
            <a:endParaRPr lang="en-ID" sz="1800" kern="1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58438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4D10A5-F58A-B9E1-2A56-D20E0A757D6A}"/>
              </a:ext>
            </a:extLst>
          </p:cNvPr>
          <p:cNvSpPr>
            <a:spLocks noGrp="1"/>
          </p:cNvSpPr>
          <p:nvPr>
            <p:ph idx="1"/>
          </p:nvPr>
        </p:nvSpPr>
        <p:spPr>
          <a:xfrm>
            <a:off x="1069848" y="1209040"/>
            <a:ext cx="10058400" cy="4963160"/>
          </a:xfrm>
        </p:spPr>
        <p:txBody>
          <a:bodyPr>
            <a:normAutofit fontScale="92500" lnSpcReduction="10000"/>
          </a:bodyPr>
          <a:lstStyle/>
          <a:p>
            <a:pPr marL="0" indent="0">
              <a:lnSpc>
                <a:spcPct val="115000"/>
              </a:lnSpc>
              <a:spcAft>
                <a:spcPts val="800"/>
              </a:spcAft>
              <a:buNone/>
            </a:pPr>
            <a:r>
              <a:rPr lang="id-ID" sz="2000" kern="100" dirty="0">
                <a:effectLst/>
                <a:ea typeface="Times New Roman" panose="02020603050405020304" pitchFamily="18" charset="0"/>
                <a:cs typeface="Times New Roman" panose="02020603050405020304" pitchFamily="18" charset="0"/>
              </a:rPr>
              <a:t> 3. Pelanggaran Hak Kekayaan Intelektual.</a:t>
            </a:r>
            <a:endParaRPr lang="en-ID" sz="20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2000" kern="100" dirty="0" err="1">
                <a:effectLst/>
                <a:ea typeface="Times New Roman" panose="02020603050405020304" pitchFamily="18" charset="0"/>
                <a:cs typeface="Times New Roman" panose="02020603050405020304" pitchFamily="18" charset="0"/>
              </a:rPr>
              <a:t>Kasus:Sebuah</a:t>
            </a:r>
            <a:r>
              <a:rPr lang="id-ID" sz="2000" kern="100" dirty="0">
                <a:effectLst/>
                <a:ea typeface="Times New Roman" panose="02020603050405020304" pitchFamily="18" charset="0"/>
                <a:cs typeface="Times New Roman" panose="02020603050405020304" pitchFamily="18" charset="0"/>
              </a:rPr>
              <a:t> merek dagang terkenal menemukan bahwa produk tiruan dijual di platform </a:t>
            </a:r>
            <a:r>
              <a:rPr lang="id-ID" sz="2000" kern="100" dirty="0" err="1">
                <a:effectLst/>
                <a:ea typeface="Times New Roman" panose="02020603050405020304" pitchFamily="18" charset="0"/>
                <a:cs typeface="Times New Roman" panose="02020603050405020304" pitchFamily="18" charset="0"/>
              </a:rPr>
              <a:t>e-commerce</a:t>
            </a:r>
            <a:r>
              <a:rPr lang="id-ID" sz="2000" kern="100" dirty="0">
                <a:effectLst/>
                <a:ea typeface="Times New Roman" panose="02020603050405020304" pitchFamily="18" charset="0"/>
                <a:cs typeface="Times New Roman" panose="02020603050405020304" pitchFamily="18" charset="0"/>
              </a:rPr>
              <a:t> oleh penjual di negara lain.</a:t>
            </a:r>
            <a:endParaRPr lang="en-ID" sz="20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2000" kern="100" dirty="0">
                <a:effectLst/>
                <a:ea typeface="Times New Roman" panose="02020603050405020304" pitchFamily="18" charset="0"/>
                <a:cs typeface="Times New Roman" panose="02020603050405020304" pitchFamily="18" charset="0"/>
              </a:rPr>
              <a:t>Sengketa: Merek tersebut mengklaim pelanggaran hak cipta dan meminta agar produk tiruan dihapus dari platform, sementara penjual mengklaim bahwa produk tersebut legal.</a:t>
            </a:r>
          </a:p>
          <a:p>
            <a:pPr marL="0" indent="0">
              <a:lnSpc>
                <a:spcPct val="115000"/>
              </a:lnSpc>
              <a:spcAft>
                <a:spcPts val="800"/>
              </a:spcAft>
              <a:buNone/>
            </a:pPr>
            <a:r>
              <a:rPr lang="id-ID" sz="2000" kern="100" dirty="0">
                <a:effectLst/>
                <a:ea typeface="Times New Roman" panose="02020603050405020304" pitchFamily="18" charset="0"/>
                <a:cs typeface="Times New Roman" panose="02020603050405020304" pitchFamily="18" charset="0"/>
              </a:rPr>
              <a:t>4. Penipuan dalam Transaksi</a:t>
            </a:r>
          </a:p>
          <a:p>
            <a:pPr marL="0" indent="0">
              <a:lnSpc>
                <a:spcPct val="115000"/>
              </a:lnSpc>
              <a:spcAft>
                <a:spcPts val="800"/>
              </a:spcAft>
              <a:buNone/>
            </a:pPr>
            <a:r>
              <a:rPr lang="id-ID" sz="2000" kern="100" dirty="0">
                <a:effectLst/>
                <a:ea typeface="Times New Roman" panose="02020603050405020304" pitchFamily="18" charset="0"/>
                <a:cs typeface="Times New Roman" panose="02020603050405020304" pitchFamily="18" charset="0"/>
              </a:rPr>
              <a:t> Kasus: Seorang pembeli di Eropa melakukan pembelian dari situs </a:t>
            </a:r>
            <a:r>
              <a:rPr lang="id-ID" sz="2000" kern="100" dirty="0" err="1">
                <a:effectLst/>
                <a:ea typeface="Times New Roman" panose="02020603050405020304" pitchFamily="18" charset="0"/>
                <a:cs typeface="Times New Roman" panose="02020603050405020304" pitchFamily="18" charset="0"/>
              </a:rPr>
              <a:t>e-commerce</a:t>
            </a:r>
            <a:r>
              <a:rPr lang="id-ID" sz="2000" kern="100" dirty="0">
                <a:effectLst/>
                <a:ea typeface="Times New Roman" panose="02020603050405020304" pitchFamily="18" charset="0"/>
                <a:cs typeface="Times New Roman" panose="02020603050405020304" pitchFamily="18" charset="0"/>
              </a:rPr>
              <a:t> yang tampaknya sah, tetapi setelah membayar, barang tidak pernah dikirim.</a:t>
            </a:r>
            <a:endParaRPr lang="en-ID" sz="20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2000" kern="100" dirty="0">
                <a:effectLst/>
                <a:ea typeface="Times New Roman" panose="02020603050405020304" pitchFamily="18" charset="0"/>
                <a:cs typeface="Times New Roman" panose="02020603050405020304" pitchFamily="18" charset="0"/>
              </a:rPr>
              <a:t> </a:t>
            </a:r>
            <a:r>
              <a:rPr lang="id-ID" sz="2000" kern="100" dirty="0" err="1">
                <a:effectLst/>
                <a:ea typeface="Times New Roman" panose="02020603050405020304" pitchFamily="18" charset="0"/>
                <a:cs typeface="Times New Roman" panose="02020603050405020304" pitchFamily="18" charset="0"/>
              </a:rPr>
              <a:t>Sengketa:Pembeli</a:t>
            </a:r>
            <a:r>
              <a:rPr lang="id-ID" sz="2000" kern="100" dirty="0">
                <a:effectLst/>
                <a:ea typeface="Times New Roman" panose="02020603050405020304" pitchFamily="18" charset="0"/>
                <a:cs typeface="Times New Roman" panose="02020603050405020304" pitchFamily="18" charset="0"/>
              </a:rPr>
              <a:t> mengajukan klaim penipuan dan meminta pengembalian dana, sedangkan penjual tidak dapat dihubungi.</a:t>
            </a:r>
            <a:endParaRPr lang="en-ID" sz="20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endParaRPr lang="en-ID" sz="2000" kern="100" dirty="0">
              <a:effectLst/>
              <a:latin typeface="Aptos" panose="020B000402020202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9478349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126326-707D-5D23-768B-A93C7DD79D55}"/>
              </a:ext>
            </a:extLst>
          </p:cNvPr>
          <p:cNvSpPr>
            <a:spLocks noGrp="1"/>
          </p:cNvSpPr>
          <p:nvPr>
            <p:ph idx="1"/>
          </p:nvPr>
        </p:nvSpPr>
        <p:spPr>
          <a:xfrm>
            <a:off x="1069848" y="1178560"/>
            <a:ext cx="10058400" cy="4993640"/>
          </a:xfrm>
        </p:spPr>
        <p:txBody>
          <a:bodyPr>
            <a:normAutofit/>
          </a:bodyPr>
          <a:lstStyle/>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5. Masalah Pembayaran</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Kasus: Seorang penjual di Asia melayani konsumen di Eropa tetapi mengalami masalah dengan penyedia layanan pembayaran yang menahan dana selama proses verifikasi.</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Sengketa: Penjual mengklaim kerugian karena keterlambatan dana, sedangkan penyedia layanan pembayaran berargumen bahwa mereka melakukan pemeriksaan keamanan yang diperlukan.</a:t>
            </a: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6. Perbedaan Regulasi dan Pajak</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 Kasus: Sebuah perusahaan </a:t>
            </a:r>
            <a:r>
              <a:rPr lang="id-ID" sz="1800" kern="100" dirty="0" err="1">
                <a:effectLst/>
                <a:ea typeface="Times New Roman" panose="02020603050405020304" pitchFamily="18" charset="0"/>
                <a:cs typeface="Times New Roman" panose="02020603050405020304" pitchFamily="18" charset="0"/>
              </a:rPr>
              <a:t>e-commerce</a:t>
            </a:r>
            <a:r>
              <a:rPr lang="id-ID" sz="1800" kern="100" dirty="0">
                <a:effectLst/>
                <a:ea typeface="Times New Roman" panose="02020603050405020304" pitchFamily="18" charset="0"/>
                <a:cs typeface="Times New Roman" panose="02020603050405020304" pitchFamily="18" charset="0"/>
              </a:rPr>
              <a:t> yang menjual barang ke konsumen internasional menghadapi masalah terkait pajak impor dan regulasi yang berbeda di negara tujuan.</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Sengketa: Pembeli merasa terbebani oleh biaya yang tidak terduga, sementara penjual berpendapat bahwa mereka telah memberikan informasi yang cukup.</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endParaRPr lang="en-ID"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27214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862A5-49BC-6E6B-3409-C5D312EDAE80}"/>
              </a:ext>
            </a:extLst>
          </p:cNvPr>
          <p:cNvSpPr>
            <a:spLocks noGrp="1"/>
          </p:cNvSpPr>
          <p:nvPr>
            <p:ph type="title"/>
          </p:nvPr>
        </p:nvSpPr>
        <p:spPr>
          <a:xfrm>
            <a:off x="1069848" y="484632"/>
            <a:ext cx="10058400" cy="754888"/>
          </a:xfrm>
        </p:spPr>
        <p:txBody>
          <a:bodyPr>
            <a:normAutofit/>
          </a:bodyPr>
          <a:lstStyle/>
          <a:p>
            <a:r>
              <a:rPr lang="en-US" sz="2400" b="1" kern="100" dirty="0">
                <a:effectLst/>
                <a:ea typeface="Times New Roman" panose="02020603050405020304" pitchFamily="18" charset="0"/>
                <a:cs typeface="Times New Roman" panose="02020603050405020304" pitchFamily="18" charset="0"/>
              </a:rPr>
              <a:t>Cara2 </a:t>
            </a:r>
            <a:r>
              <a:rPr lang="en-US" sz="2400" b="1" kern="100" dirty="0">
                <a:ea typeface="Times New Roman" panose="02020603050405020304" pitchFamily="18" charset="0"/>
                <a:cs typeface="Times New Roman" panose="02020603050405020304" pitchFamily="18" charset="0"/>
              </a:rPr>
              <a:t>p</a:t>
            </a:r>
            <a:r>
              <a:rPr lang="id-ID" sz="2400" b="1" kern="100" dirty="0">
                <a:effectLst/>
                <a:ea typeface="Times New Roman" panose="02020603050405020304" pitchFamily="18" charset="0"/>
                <a:cs typeface="Times New Roman" panose="02020603050405020304" pitchFamily="18" charset="0"/>
              </a:rPr>
              <a:t>enyelesaikan sengketa e-commerce internasional</a:t>
            </a:r>
            <a:endParaRPr lang="en-US" sz="2400" dirty="0"/>
          </a:p>
        </p:txBody>
      </p:sp>
      <p:sp>
        <p:nvSpPr>
          <p:cNvPr id="3" name="Content Placeholder 2">
            <a:extLst>
              <a:ext uri="{FF2B5EF4-FFF2-40B4-BE49-F238E27FC236}">
                <a16:creationId xmlns:a16="http://schemas.microsoft.com/office/drawing/2014/main" id="{6839A906-238B-8CB3-564B-B7FE059D5235}"/>
              </a:ext>
            </a:extLst>
          </p:cNvPr>
          <p:cNvSpPr>
            <a:spLocks noGrp="1"/>
          </p:cNvSpPr>
          <p:nvPr>
            <p:ph idx="1"/>
          </p:nvPr>
        </p:nvSpPr>
        <p:spPr>
          <a:xfrm>
            <a:off x="1069848" y="1239520"/>
            <a:ext cx="10058400" cy="5303520"/>
          </a:xfrm>
        </p:spPr>
        <p:txBody>
          <a:bodyPr>
            <a:noAutofit/>
          </a:bodyPr>
          <a:lstStyle/>
          <a:p>
            <a:pPr marL="342900" indent="-342900">
              <a:lnSpc>
                <a:spcPct val="115000"/>
              </a:lnSpc>
              <a:spcAft>
                <a:spcPts val="800"/>
              </a:spcAft>
              <a:buAutoNum type="arabicPeriod"/>
            </a:pPr>
            <a:r>
              <a:rPr lang="id-ID" sz="1800" kern="100" dirty="0">
                <a:effectLst/>
                <a:ea typeface="Times New Roman" panose="02020603050405020304" pitchFamily="18" charset="0"/>
                <a:cs typeface="Times New Roman" panose="02020603050405020304" pitchFamily="18" charset="0"/>
              </a:rPr>
              <a:t>Negosiasi</a:t>
            </a:r>
            <a:r>
              <a:rPr lang="en-US" sz="1800" kern="100" dirty="0">
                <a:effectLst/>
                <a:ea typeface="Times New Roman" panose="02020603050405020304" pitchFamily="18" charset="0"/>
                <a:cs typeface="Times New Roman" panose="02020603050405020304" pitchFamily="18" charset="0"/>
              </a:rPr>
              <a:t>. </a:t>
            </a:r>
            <a:r>
              <a:rPr lang="id-ID" sz="1800" kern="100" dirty="0">
                <a:effectLst/>
                <a:ea typeface="Times New Roman" panose="02020603050405020304" pitchFamily="18" charset="0"/>
                <a:cs typeface="Times New Roman" panose="02020603050405020304" pitchFamily="18" charset="0"/>
              </a:rPr>
              <a:t> Usahakan untuk berkomunikasi secara langsung dengan pihak yang terlibat untuk mencari solusi yang saling menguntungkan. </a:t>
            </a:r>
            <a:r>
              <a:rPr lang="en-US" sz="1800" kern="100" dirty="0">
                <a:ea typeface="Times New Roman" panose="02020603050405020304" pitchFamily="18" charset="0"/>
                <a:cs typeface="Times New Roman" panose="02020603050405020304" pitchFamily="18" charset="0"/>
              </a:rPr>
              <a:t>Dan p</a:t>
            </a:r>
            <a:r>
              <a:rPr lang="id-ID" sz="1800" kern="100" dirty="0">
                <a:effectLst/>
                <a:ea typeface="Times New Roman" panose="02020603050405020304" pitchFamily="18" charset="0"/>
                <a:cs typeface="Times New Roman" panose="02020603050405020304" pitchFamily="18" charset="0"/>
              </a:rPr>
              <a:t>astikan semua pihak terbuka untuk mendengarkan dan menyampaikan pandangan masing-masing.</a:t>
            </a:r>
            <a:endParaRPr lang="en-ID" sz="1800" kern="100" dirty="0">
              <a:ea typeface="Times New Roman" panose="02020603050405020304" pitchFamily="18" charset="0"/>
              <a:cs typeface="Times New Roman" panose="02020603050405020304" pitchFamily="18" charset="0"/>
            </a:endParaRPr>
          </a:p>
          <a:p>
            <a:pPr marL="342900" indent="-342900">
              <a:lnSpc>
                <a:spcPct val="115000"/>
              </a:lnSpc>
              <a:spcAft>
                <a:spcPts val="800"/>
              </a:spcAft>
              <a:buAutoNum type="arabicPeriod"/>
            </a:pPr>
            <a:r>
              <a:rPr lang="id-ID" sz="1800" kern="100" dirty="0">
                <a:effectLst/>
                <a:ea typeface="Times New Roman" panose="02020603050405020304" pitchFamily="18" charset="0"/>
                <a:cs typeface="Times New Roman" panose="02020603050405020304" pitchFamily="18" charset="0"/>
              </a:rPr>
              <a:t>Mediasi</a:t>
            </a:r>
            <a:r>
              <a:rPr lang="en-US" sz="1800" kern="100" dirty="0">
                <a:ea typeface="Times New Roman" panose="02020603050405020304" pitchFamily="18" charset="0"/>
                <a:cs typeface="Times New Roman" panose="02020603050405020304" pitchFamily="18" charset="0"/>
              </a:rPr>
              <a:t>. M</a:t>
            </a:r>
            <a:r>
              <a:rPr lang="id-ID" sz="1800" kern="100" dirty="0">
                <a:effectLst/>
                <a:ea typeface="Times New Roman" panose="02020603050405020304" pitchFamily="18" charset="0"/>
                <a:cs typeface="Times New Roman" panose="02020603050405020304" pitchFamily="18" charset="0"/>
              </a:rPr>
              <a:t>ediator </a:t>
            </a:r>
            <a:r>
              <a:rPr lang="en-US" sz="1800" kern="100" dirty="0" err="1">
                <a:effectLst/>
                <a:ea typeface="Times New Roman" panose="02020603050405020304" pitchFamily="18" charset="0"/>
                <a:cs typeface="Times New Roman" panose="02020603050405020304" pitchFamily="18" charset="0"/>
              </a:rPr>
              <a:t>harus</a:t>
            </a:r>
            <a:r>
              <a:rPr lang="en-US" sz="1800" kern="100" dirty="0">
                <a:effectLst/>
                <a:ea typeface="Times New Roman" panose="02020603050405020304" pitchFamily="18" charset="0"/>
                <a:cs typeface="Times New Roman" panose="02020603050405020304" pitchFamily="18" charset="0"/>
              </a:rPr>
              <a:t> </a:t>
            </a:r>
            <a:r>
              <a:rPr lang="id-ID" sz="1800" kern="100" dirty="0">
                <a:effectLst/>
                <a:ea typeface="Times New Roman" panose="02020603050405020304" pitchFamily="18" charset="0"/>
                <a:cs typeface="Times New Roman" panose="02020603050405020304" pitchFamily="18" charset="0"/>
              </a:rPr>
              <a:t>netral untuk membantu memfasilitasi diskusi dan mencari kesepakatan</a:t>
            </a:r>
            <a:r>
              <a:rPr lang="en-US" sz="1800" kern="100" dirty="0">
                <a:ea typeface="Times New Roman" panose="02020603050405020304" pitchFamily="18" charset="0"/>
                <a:cs typeface="Times New Roman" panose="02020603050405020304" pitchFamily="18" charset="0"/>
              </a:rPr>
              <a:t> </a:t>
            </a:r>
            <a:r>
              <a:rPr lang="en-US" sz="1800" kern="100" dirty="0" err="1">
                <a:ea typeface="Times New Roman" panose="02020603050405020304" pitchFamily="18" charset="0"/>
                <a:cs typeface="Times New Roman" panose="02020603050405020304" pitchFamily="18" charset="0"/>
              </a:rPr>
              <a:t>karena</a:t>
            </a:r>
            <a:r>
              <a:rPr lang="en-US" sz="1800" kern="100" dirty="0">
                <a:ea typeface="Times New Roman" panose="02020603050405020304" pitchFamily="18" charset="0"/>
                <a:cs typeface="Times New Roman" panose="02020603050405020304" pitchFamily="18" charset="0"/>
              </a:rPr>
              <a:t> </a:t>
            </a:r>
            <a:r>
              <a:rPr lang="id-ID" sz="1800" kern="100" dirty="0">
                <a:effectLst/>
                <a:ea typeface="Times New Roman" panose="02020603050405020304" pitchFamily="18" charset="0"/>
                <a:cs typeface="Times New Roman" panose="02020603050405020304" pitchFamily="18" charset="0"/>
              </a:rPr>
              <a:t>Mediasi memungkinkan fleksibilitas dalam menemukan solusi yang mungkin tidak tersedia di jalur litigasi.</a:t>
            </a:r>
            <a:endParaRPr lang="en-US" sz="1800" kern="100" dirty="0">
              <a:ea typeface="Times New Roman" panose="02020603050405020304" pitchFamily="18" charset="0"/>
              <a:cs typeface="Times New Roman" panose="02020603050405020304" pitchFamily="18" charset="0"/>
            </a:endParaRPr>
          </a:p>
          <a:p>
            <a:pPr marL="342900" indent="-342900">
              <a:lnSpc>
                <a:spcPct val="115000"/>
              </a:lnSpc>
              <a:spcAft>
                <a:spcPts val="800"/>
              </a:spcAft>
              <a:buAutoNum type="arabicPeriod"/>
            </a:pPr>
            <a:r>
              <a:rPr lang="id-ID" sz="1800" kern="100" dirty="0">
                <a:ea typeface="Times New Roman" panose="02020603050405020304" pitchFamily="18" charset="0"/>
                <a:cs typeface="Times New Roman" panose="02020603050405020304" pitchFamily="18" charset="0"/>
              </a:rPr>
              <a:t> Arbitrase</a:t>
            </a:r>
            <a:r>
              <a:rPr lang="en-US" sz="1800" kern="100" dirty="0">
                <a:ea typeface="Times New Roman" panose="02020603050405020304" pitchFamily="18" charset="0"/>
                <a:cs typeface="Times New Roman" panose="02020603050405020304" pitchFamily="18" charset="0"/>
              </a:rPr>
              <a:t>. </a:t>
            </a:r>
            <a:r>
              <a:rPr lang="id-ID" sz="1800" kern="100" dirty="0">
                <a:ea typeface="Times New Roman" panose="02020603050405020304" pitchFamily="18" charset="0"/>
                <a:cs typeface="Times New Roman" panose="02020603050405020304" pitchFamily="18" charset="0"/>
              </a:rPr>
              <a:t>Jika ada klausul arbitrase dalam kontrak, pertimbangkan untuk menggunakan </a:t>
            </a:r>
            <a:r>
              <a:rPr lang="en-US" sz="1800" kern="100" dirty="0">
                <a:ea typeface="Times New Roman" panose="02020603050405020304" pitchFamily="18" charset="0"/>
                <a:cs typeface="Times New Roman" panose="02020603050405020304" pitchFamily="18" charset="0"/>
              </a:rPr>
              <a:t>   </a:t>
            </a:r>
            <a:r>
              <a:rPr lang="id-ID" sz="1800" kern="100" dirty="0">
                <a:ea typeface="Times New Roman" panose="02020603050405020304" pitchFamily="18" charset="0"/>
                <a:cs typeface="Times New Roman" panose="02020603050405020304" pitchFamily="18" charset="0"/>
              </a:rPr>
              <a:t>metode ini. Arbitrase lebih cepat dan seringkali lebih murah daripada proses peradilan.</a:t>
            </a:r>
            <a:r>
              <a:rPr lang="en-US" sz="1800" kern="100" dirty="0">
                <a:ea typeface="Times New Roman" panose="02020603050405020304" pitchFamily="18" charset="0"/>
                <a:cs typeface="Times New Roman" panose="02020603050405020304" pitchFamily="18" charset="0"/>
              </a:rPr>
              <a:t> </a:t>
            </a:r>
            <a:r>
              <a:rPr lang="id-ID" sz="1800" kern="100" dirty="0">
                <a:ea typeface="Times New Roman" panose="02020603050405020304" pitchFamily="18" charset="0"/>
                <a:cs typeface="Times New Roman" panose="02020603050405020304" pitchFamily="18" charset="0"/>
              </a:rPr>
              <a:t>Keputusan arbitrase biasanya bersifat mengikat dan dapat diterima oleh kedua belah pihak.</a:t>
            </a:r>
            <a:endParaRPr lang="en-US" sz="1800" kern="100" dirty="0">
              <a:ea typeface="Times New Roman" panose="02020603050405020304" pitchFamily="18" charset="0"/>
              <a:cs typeface="Times New Roman" panose="02020603050405020304" pitchFamily="18" charset="0"/>
            </a:endParaRPr>
          </a:p>
          <a:p>
            <a:pPr marL="342900" indent="-342900">
              <a:lnSpc>
                <a:spcPct val="115000"/>
              </a:lnSpc>
              <a:spcAft>
                <a:spcPts val="800"/>
              </a:spcAft>
              <a:buFont typeface="Wingdings" pitchFamily="2" charset="2"/>
              <a:buAutoNum type="arabicPeriod"/>
            </a:pPr>
            <a:r>
              <a:rPr lang="en-US" sz="1800" kern="100" dirty="0">
                <a:ea typeface="Times New Roman" panose="02020603050405020304" pitchFamily="18" charset="0"/>
                <a:cs typeface="Times New Roman" panose="02020603050405020304" pitchFamily="18" charset="0"/>
              </a:rPr>
              <a:t>4. </a:t>
            </a:r>
            <a:r>
              <a:rPr lang="id-ID" sz="1800" kern="100" dirty="0">
                <a:ea typeface="Times New Roman" panose="02020603050405020304" pitchFamily="18" charset="0"/>
                <a:cs typeface="Times New Roman" panose="02020603050405020304" pitchFamily="18" charset="0"/>
              </a:rPr>
              <a:t>Penggunaan Platform Penyelesaian Sengketa Online ODR (Online Dispute</a:t>
            </a:r>
            <a:r>
              <a:rPr lang="en-US" sz="1800" kern="100" dirty="0">
                <a:ea typeface="Times New Roman" panose="02020603050405020304" pitchFamily="18" charset="0"/>
                <a:cs typeface="Times New Roman" panose="02020603050405020304" pitchFamily="18" charset="0"/>
              </a:rPr>
              <a:t> </a:t>
            </a:r>
            <a:r>
              <a:rPr lang="id-ID" sz="1800" kern="100" dirty="0">
                <a:ea typeface="Times New Roman" panose="02020603050405020304" pitchFamily="18" charset="0"/>
                <a:cs typeface="Times New Roman" panose="02020603050405020304" pitchFamily="18" charset="0"/>
              </a:rPr>
              <a:t>Resolution)</a:t>
            </a:r>
            <a:r>
              <a:rPr lang="en-US" sz="1800" kern="100" dirty="0">
                <a:ea typeface="Times New Roman" panose="02020603050405020304" pitchFamily="18" charset="0"/>
                <a:cs typeface="Times New Roman" panose="02020603050405020304" pitchFamily="18" charset="0"/>
              </a:rPr>
              <a:t>. P</a:t>
            </a:r>
            <a:r>
              <a:rPr lang="id-ID" sz="1800" kern="100" dirty="0">
                <a:ea typeface="Times New Roman" panose="02020603050405020304" pitchFamily="18" charset="0"/>
                <a:cs typeface="Times New Roman" panose="02020603050405020304" pitchFamily="18" charset="0"/>
              </a:rPr>
              <a:t>latform ODR yang dirancang khusus untuk menyelesaikan sengketa e-commerce secara efisien.</a:t>
            </a:r>
            <a:r>
              <a:rPr lang="en-US" sz="1800" kern="100" dirty="0">
                <a:ea typeface="Times New Roman" panose="02020603050405020304" pitchFamily="18" charset="0"/>
                <a:cs typeface="Times New Roman" panose="02020603050405020304" pitchFamily="18" charset="0"/>
              </a:rPr>
              <a:t> </a:t>
            </a:r>
            <a:r>
              <a:rPr lang="id-ID" sz="1800" kern="100" dirty="0">
                <a:ea typeface="Times New Roman" panose="02020603050405020304" pitchFamily="18" charset="0"/>
                <a:cs typeface="Times New Roman" panose="02020603050405020304" pitchFamily="18" charset="0"/>
              </a:rPr>
              <a:t>Platform ini memungkinkan penyelesaian sengketa tanpa harus bertatap muka, menjadikannya lebih mudah untuk diakses secara internasional.</a:t>
            </a:r>
            <a:endParaRPr lang="en-US" sz="1800" kern="100" dirty="0">
              <a:ea typeface="Times New Roman" panose="02020603050405020304" pitchFamily="18" charset="0"/>
              <a:cs typeface="Times New Roman" panose="02020603050405020304" pitchFamily="18" charset="0"/>
            </a:endParaRPr>
          </a:p>
          <a:p>
            <a:pPr marL="342900" indent="-342900">
              <a:lnSpc>
                <a:spcPct val="115000"/>
              </a:lnSpc>
              <a:spcAft>
                <a:spcPts val="800"/>
              </a:spcAft>
              <a:buAutoNum type="arabicPeriod"/>
            </a:pPr>
            <a:endParaRPr lang="id-ID" sz="1800" kern="100" dirty="0">
              <a:ea typeface="Times New Roman" panose="02020603050405020304" pitchFamily="18" charset="0"/>
              <a:cs typeface="Times New Roman" panose="02020603050405020304" pitchFamily="18" charset="0"/>
            </a:endParaRPr>
          </a:p>
          <a:p>
            <a:pPr marL="342900" indent="-342900">
              <a:lnSpc>
                <a:spcPct val="115000"/>
              </a:lnSpc>
              <a:spcAft>
                <a:spcPts val="800"/>
              </a:spcAft>
              <a:buAutoNum type="arabicPeriod"/>
            </a:pPr>
            <a:endParaRPr lang="id-ID" sz="1800" kern="1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22429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A2D85C-18D1-1A9D-DFA6-94EFDA592E0E}"/>
              </a:ext>
            </a:extLst>
          </p:cNvPr>
          <p:cNvSpPr>
            <a:spLocks noGrp="1"/>
          </p:cNvSpPr>
          <p:nvPr>
            <p:ph idx="1"/>
          </p:nvPr>
        </p:nvSpPr>
        <p:spPr>
          <a:xfrm>
            <a:off x="1069848" y="538480"/>
            <a:ext cx="10058400" cy="5633720"/>
          </a:xfrm>
        </p:spPr>
        <p:txBody>
          <a:bodyPr>
            <a:normAutofit/>
          </a:bodyPr>
          <a:lstStyle/>
          <a:p>
            <a:pPr marL="0" indent="0">
              <a:lnSpc>
                <a:spcPct val="115000"/>
              </a:lnSpc>
              <a:spcAft>
                <a:spcPts val="800"/>
              </a:spcAft>
              <a:buNone/>
            </a:pPr>
            <a:r>
              <a:rPr lang="en-US" kern="100" dirty="0">
                <a:ea typeface="Times New Roman" panose="02020603050405020304" pitchFamily="18" charset="0"/>
                <a:cs typeface="Times New Roman" panose="02020603050405020304" pitchFamily="18" charset="0"/>
              </a:rPr>
              <a:t>5. </a:t>
            </a:r>
            <a:r>
              <a:rPr lang="id-ID" kern="100" dirty="0">
                <a:ea typeface="Times New Roman" panose="02020603050405020304" pitchFamily="18" charset="0"/>
                <a:cs typeface="Times New Roman" panose="02020603050405020304" pitchFamily="18" charset="0"/>
              </a:rPr>
              <a:t>Konsultasi Hukum</a:t>
            </a:r>
            <a:r>
              <a:rPr lang="en-US" kern="100" dirty="0">
                <a:ea typeface="Times New Roman" panose="02020603050405020304" pitchFamily="18" charset="0"/>
                <a:cs typeface="Times New Roman" panose="02020603050405020304" pitchFamily="18" charset="0"/>
              </a:rPr>
              <a:t>. </a:t>
            </a:r>
            <a:r>
              <a:rPr lang="id-ID" kern="100" dirty="0">
                <a:ea typeface="Times New Roman" panose="02020603050405020304" pitchFamily="18" charset="0"/>
                <a:cs typeface="Times New Roman" panose="02020603050405020304" pitchFamily="18" charset="0"/>
              </a:rPr>
              <a:t>Dapatkan nasihat dari pengacara yang berpengalaman dalam hukum perdagangan internasional untuk memahami hak dan kewajiban.</a:t>
            </a:r>
            <a:r>
              <a:rPr lang="en-US" kern="100" dirty="0">
                <a:ea typeface="Times New Roman" panose="02020603050405020304" pitchFamily="18" charset="0"/>
                <a:cs typeface="Times New Roman" panose="02020603050405020304" pitchFamily="18" charset="0"/>
              </a:rPr>
              <a:t> </a:t>
            </a:r>
            <a:r>
              <a:rPr lang="id-ID" kern="100" dirty="0">
                <a:ea typeface="Times New Roman" panose="02020603050405020304" pitchFamily="18" charset="0"/>
                <a:cs typeface="Times New Roman" panose="02020603050405020304" pitchFamily="18" charset="0"/>
              </a:rPr>
              <a:t>Pastikan semua bukti dan dokumen terkait sengketa disiapkan dengan baik.</a:t>
            </a:r>
            <a:endParaRPr lang="en-ID" kern="100" dirty="0">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kern="100" dirty="0">
                <a:ea typeface="Times New Roman" panose="02020603050405020304" pitchFamily="18" charset="0"/>
                <a:cs typeface="Times New Roman" panose="02020603050405020304" pitchFamily="18" charset="0"/>
              </a:rPr>
              <a:t>6. Litigasi sebagai Pilihan Terakhir</a:t>
            </a:r>
            <a:r>
              <a:rPr lang="en-ID" kern="100" dirty="0">
                <a:ea typeface="Times New Roman" panose="02020603050405020304" pitchFamily="18" charset="0"/>
                <a:cs typeface="Times New Roman" panose="02020603050405020304" pitchFamily="18" charset="0"/>
              </a:rPr>
              <a:t>. </a:t>
            </a:r>
            <a:r>
              <a:rPr lang="id-ID" kern="100" dirty="0">
                <a:ea typeface="Times New Roman" panose="02020603050405020304" pitchFamily="18" charset="0"/>
                <a:cs typeface="Times New Roman" panose="02020603050405020304" pitchFamily="18" charset="0"/>
              </a:rPr>
              <a:t>Pengadilan: Jika semua upaya untuk menyelesaikan sengketa secara damai gagal, bawa kasus ke pengadilan. Pastikan untuk memahami yurisdiksi yang berlaku dan proses hukum di negara yang relevan.</a:t>
            </a:r>
            <a:endParaRPr lang="en-ID" kern="100" dirty="0">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kern="100" dirty="0">
                <a:ea typeface="Times New Roman" panose="02020603050405020304" pitchFamily="18" charset="0"/>
                <a:cs typeface="Times New Roman" panose="02020603050405020304" pitchFamily="18" charset="0"/>
              </a:rPr>
              <a:t>7. Kepatuhan Terhadap Regulasi</a:t>
            </a:r>
            <a:r>
              <a:rPr lang="en-US" kern="100" dirty="0">
                <a:ea typeface="Times New Roman" panose="02020603050405020304" pitchFamily="18" charset="0"/>
                <a:cs typeface="Times New Roman" panose="02020603050405020304" pitchFamily="18" charset="0"/>
              </a:rPr>
              <a:t> </a:t>
            </a:r>
            <a:r>
              <a:rPr lang="id-ID" kern="100" dirty="0">
                <a:ea typeface="Times New Roman" panose="02020603050405020304" pitchFamily="18" charset="0"/>
                <a:cs typeface="Times New Roman" panose="02020603050405020304" pitchFamily="18" charset="0"/>
              </a:rPr>
              <a:t>Internasional: Tinjau semua regulasi yang berlaku di negara masing-masing untuk memastikan kepatuhan selama proses penyelesaian sengketa.</a:t>
            </a:r>
            <a:r>
              <a:rPr lang="en-ID" kern="100" dirty="0">
                <a:ea typeface="Times New Roman" panose="02020603050405020304" pitchFamily="18" charset="0"/>
                <a:cs typeface="Times New Roman" panose="02020603050405020304" pitchFamily="18" charset="0"/>
              </a:rPr>
              <a:t> </a:t>
            </a:r>
            <a:r>
              <a:rPr lang="id-ID" kern="100" dirty="0">
                <a:ea typeface="Times New Roman" panose="02020603050405020304" pitchFamily="18" charset="0"/>
                <a:cs typeface="Times New Roman" panose="02020603050405020304" pitchFamily="18" charset="0"/>
              </a:rPr>
              <a:t>Siapkan semua dokumen yang diperlukan untuk mendukung klaim atau pembelaan</a:t>
            </a:r>
            <a:r>
              <a:rPr lang="en-US" kern="100" dirty="0">
                <a:ea typeface="Times New Roman" panose="02020603050405020304" pitchFamily="18" charset="0"/>
                <a:cs typeface="Times New Roman" panose="02020603050405020304" pitchFamily="18" charset="0"/>
              </a:rPr>
              <a:t>.</a:t>
            </a:r>
            <a:endParaRPr lang="en-ID" kern="100" dirty="0">
              <a:ea typeface="Times New Roman" panose="02020603050405020304" pitchFamily="18" charset="0"/>
              <a:cs typeface="Times New Roman" panose="02020603050405020304" pitchFamily="18" charset="0"/>
            </a:endParaRPr>
          </a:p>
          <a:p>
            <a:pPr marL="0" indent="0">
              <a:lnSpc>
                <a:spcPct val="115000"/>
              </a:lnSpc>
              <a:spcAft>
                <a:spcPts val="800"/>
              </a:spcAft>
              <a:buNone/>
            </a:pPr>
            <a:endParaRPr lang="id-ID" sz="2000" kern="1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41836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EED0AD-EA5E-BDC1-1E8A-7E0F34400545}"/>
              </a:ext>
            </a:extLst>
          </p:cNvPr>
          <p:cNvSpPr>
            <a:spLocks noGrp="1"/>
          </p:cNvSpPr>
          <p:nvPr>
            <p:ph idx="1"/>
          </p:nvPr>
        </p:nvSpPr>
        <p:spPr>
          <a:xfrm>
            <a:off x="1069848" y="558800"/>
            <a:ext cx="9913112" cy="5516880"/>
          </a:xfrm>
        </p:spPr>
        <p:txBody>
          <a:bodyPr>
            <a:noAutofit/>
          </a:bodyPr>
          <a:lstStyle/>
          <a:p>
            <a:pPr marL="274320" indent="0">
              <a:lnSpc>
                <a:spcPct val="115000"/>
              </a:lnSpc>
              <a:buNone/>
            </a:pPr>
            <a:endParaRPr lang="en-ID" sz="1800" kern="100" dirty="0">
              <a:effectLst/>
              <a:ea typeface="Times New Roman" panose="02020603050405020304" pitchFamily="18" charset="0"/>
              <a:cs typeface="Times New Roman" panose="02020603050405020304" pitchFamily="18" charset="0"/>
            </a:endParaRPr>
          </a:p>
          <a:p>
            <a:pPr marL="274320" indent="0">
              <a:lnSpc>
                <a:spcPct val="115000"/>
              </a:lnSpc>
              <a:buNone/>
            </a:pPr>
            <a:r>
              <a:rPr lang="id-ID" sz="1800" kern="100" dirty="0">
                <a:effectLst/>
                <a:ea typeface="Times New Roman" panose="02020603050405020304" pitchFamily="18" charset="0"/>
                <a:cs typeface="Times New Roman" panose="02020603050405020304" pitchFamily="18" charset="0"/>
              </a:rPr>
              <a:t>8. Pendidikan dan Pencegahan</a:t>
            </a:r>
            <a:endParaRPr lang="en-ID" sz="1800" kern="100" dirty="0">
              <a:effectLst/>
              <a:ea typeface="Times New Roman" panose="02020603050405020304" pitchFamily="18" charset="0"/>
              <a:cs typeface="Times New Roman" panose="02020603050405020304" pitchFamily="18" charset="0"/>
            </a:endParaRPr>
          </a:p>
          <a:p>
            <a:pPr marL="274320" indent="0">
              <a:lnSpc>
                <a:spcPct val="115000"/>
              </a:lnSpc>
              <a:buNone/>
            </a:pPr>
            <a:r>
              <a:rPr lang="id-ID" sz="1800" kern="100" dirty="0">
                <a:effectLst/>
                <a:ea typeface="Times New Roman" panose="02020603050405020304" pitchFamily="18" charset="0"/>
                <a:cs typeface="Times New Roman" panose="02020603050405020304" pitchFamily="18" charset="0"/>
              </a:rPr>
              <a:t>Berikan pelatihan kepada karyawan tentang cara mengelola dan mencegah sengketa di masa depan.</a:t>
            </a:r>
            <a:r>
              <a:rPr lang="en-ID" sz="1800" kern="100" dirty="0">
                <a:ea typeface="Times New Roman" panose="02020603050405020304" pitchFamily="18" charset="0"/>
                <a:cs typeface="Times New Roman" panose="02020603050405020304" pitchFamily="18" charset="0"/>
              </a:rPr>
              <a:t> </a:t>
            </a:r>
            <a:endParaRPr lang="en-US" sz="1800" kern="100" dirty="0">
              <a:effectLst/>
              <a:ea typeface="Times New Roman" panose="02020603050405020304" pitchFamily="18" charset="0"/>
              <a:cs typeface="Times New Roman" panose="02020603050405020304" pitchFamily="18" charset="0"/>
            </a:endParaRPr>
          </a:p>
          <a:p>
            <a:pPr marL="274320" indent="0">
              <a:lnSpc>
                <a:spcPct val="115000"/>
              </a:lnSpc>
              <a:buNone/>
            </a:pPr>
            <a:r>
              <a:rPr lang="en-US" sz="1800" kern="100" dirty="0">
                <a:ea typeface="Times New Roman" panose="02020603050405020304" pitchFamily="18" charset="0"/>
                <a:cs typeface="Times New Roman" panose="02020603050405020304" pitchFamily="18" charset="0"/>
              </a:rPr>
              <a:t>9. </a:t>
            </a:r>
            <a:r>
              <a:rPr lang="en-ID" sz="1800" dirty="0" err="1"/>
              <a:t>Pengajuan</a:t>
            </a:r>
            <a:r>
              <a:rPr lang="en-ID" sz="1800" dirty="0"/>
              <a:t> </a:t>
            </a:r>
            <a:r>
              <a:rPr lang="en-ID" sz="1800" dirty="0" err="1"/>
              <a:t>ke</a:t>
            </a:r>
            <a:r>
              <a:rPr lang="en-ID" sz="1800" dirty="0"/>
              <a:t> </a:t>
            </a:r>
            <a:r>
              <a:rPr lang="en-ID" sz="1800" dirty="0" err="1"/>
              <a:t>otoritas</a:t>
            </a:r>
            <a:r>
              <a:rPr lang="en-ID" sz="1800" dirty="0"/>
              <a:t> </a:t>
            </a:r>
            <a:r>
              <a:rPr lang="en-ID" sz="1800" dirty="0" err="1"/>
              <a:t>konsumen</a:t>
            </a:r>
            <a:r>
              <a:rPr lang="en-ID" sz="1800" dirty="0"/>
              <a:t> – Banyak negara </a:t>
            </a:r>
            <a:r>
              <a:rPr lang="en-ID" sz="1800" dirty="0" err="1"/>
              <a:t>memiliki</a:t>
            </a:r>
            <a:r>
              <a:rPr lang="en-ID" sz="1800" dirty="0"/>
              <a:t> </a:t>
            </a:r>
            <a:r>
              <a:rPr lang="en-ID" sz="1800" dirty="0" err="1"/>
              <a:t>otoritas</a:t>
            </a:r>
            <a:r>
              <a:rPr lang="en-ID" sz="1800" dirty="0"/>
              <a:t> </a:t>
            </a:r>
            <a:r>
              <a:rPr lang="en-ID" sz="1800" dirty="0" err="1"/>
              <a:t>perlindungan</a:t>
            </a:r>
            <a:r>
              <a:rPr lang="en-ID" sz="1800" dirty="0"/>
              <a:t> </a:t>
            </a:r>
            <a:r>
              <a:rPr lang="en-ID" sz="1800" dirty="0" err="1"/>
              <a:t>konsumen</a:t>
            </a:r>
            <a:r>
              <a:rPr lang="en-ID" sz="1800" dirty="0"/>
              <a:t> yang </a:t>
            </a:r>
            <a:r>
              <a:rPr lang="en-ID" sz="1800" dirty="0" err="1"/>
              <a:t>dapat</a:t>
            </a:r>
            <a:r>
              <a:rPr lang="en-ID" sz="1800" dirty="0"/>
              <a:t> </a:t>
            </a:r>
            <a:r>
              <a:rPr lang="en-ID" sz="1800" dirty="0" err="1"/>
              <a:t>membantu</a:t>
            </a:r>
            <a:r>
              <a:rPr lang="en-ID" sz="1800" dirty="0"/>
              <a:t>. </a:t>
            </a:r>
            <a:r>
              <a:rPr lang="en-ID" sz="1800" dirty="0" err="1"/>
              <a:t>Otoritas</a:t>
            </a:r>
            <a:r>
              <a:rPr lang="en-ID" sz="1800" dirty="0"/>
              <a:t> </a:t>
            </a:r>
            <a:r>
              <a:rPr lang="en-ID" sz="1800" dirty="0" err="1"/>
              <a:t>konsumen</a:t>
            </a:r>
            <a:r>
              <a:rPr lang="en-ID" sz="1800" dirty="0"/>
              <a:t> </a:t>
            </a:r>
            <a:r>
              <a:rPr lang="en-ID" sz="1800" dirty="0" err="1"/>
              <a:t>utama</a:t>
            </a:r>
            <a:r>
              <a:rPr lang="en-ID" sz="1800" dirty="0"/>
              <a:t> di Indonesia </a:t>
            </a:r>
            <a:r>
              <a:rPr lang="en-ID" sz="1800" dirty="0" err="1"/>
              <a:t>adalah</a:t>
            </a:r>
            <a:r>
              <a:rPr lang="en-ID" sz="1800" dirty="0"/>
              <a:t> Kementerian </a:t>
            </a:r>
            <a:r>
              <a:rPr lang="en-ID" sz="1800" dirty="0" err="1"/>
              <a:t>Perdagangan</a:t>
            </a:r>
            <a:r>
              <a:rPr lang="en-ID" sz="1800" dirty="0"/>
              <a:t> </a:t>
            </a:r>
            <a:r>
              <a:rPr lang="en-ID" sz="1800" dirty="0" err="1"/>
              <a:t>melalui</a:t>
            </a:r>
            <a:r>
              <a:rPr lang="en-ID" sz="1800" dirty="0"/>
              <a:t> </a:t>
            </a:r>
            <a:r>
              <a:rPr lang="en-ID" sz="1800" dirty="0" err="1"/>
              <a:t>Direktorat</a:t>
            </a:r>
            <a:r>
              <a:rPr lang="en-ID" sz="1800" dirty="0"/>
              <a:t> </a:t>
            </a:r>
            <a:r>
              <a:rPr lang="en-ID" sz="1800" dirty="0" err="1"/>
              <a:t>Perlindungan</a:t>
            </a:r>
            <a:r>
              <a:rPr lang="en-ID" sz="1800" dirty="0"/>
              <a:t> </a:t>
            </a:r>
            <a:r>
              <a:rPr lang="en-ID" sz="1800" dirty="0" err="1"/>
              <a:t>Konsumen</a:t>
            </a:r>
            <a:r>
              <a:rPr lang="en-ID" sz="1800" dirty="0"/>
              <a:t>. </a:t>
            </a:r>
          </a:p>
          <a:p>
            <a:pPr marL="274320" indent="0">
              <a:lnSpc>
                <a:spcPct val="115000"/>
              </a:lnSpc>
              <a:buNone/>
            </a:pPr>
            <a:r>
              <a:rPr lang="en-ID" sz="1800" dirty="0"/>
              <a:t>Selain </a:t>
            </a:r>
            <a:r>
              <a:rPr lang="en-ID" sz="1800" dirty="0" err="1"/>
              <a:t>itu</a:t>
            </a:r>
            <a:r>
              <a:rPr lang="en-ID" sz="1800" dirty="0"/>
              <a:t>, </a:t>
            </a:r>
            <a:r>
              <a:rPr lang="en-ID" sz="1800" dirty="0" err="1"/>
              <a:t>ada</a:t>
            </a:r>
            <a:r>
              <a:rPr lang="en-ID" sz="1800" dirty="0"/>
              <a:t> dua </a:t>
            </a:r>
            <a:r>
              <a:rPr lang="en-ID" sz="1800" dirty="0" err="1"/>
              <a:t>lembaga</a:t>
            </a:r>
            <a:r>
              <a:rPr lang="en-ID" sz="1800" dirty="0"/>
              <a:t> yang </a:t>
            </a:r>
            <a:r>
              <a:rPr lang="en-ID" sz="1800" dirty="0" err="1"/>
              <a:t>sering</a:t>
            </a:r>
            <a:r>
              <a:rPr lang="en-ID" sz="1800" dirty="0"/>
              <a:t> </a:t>
            </a:r>
            <a:r>
              <a:rPr lang="en-ID" sz="1800" dirty="0" err="1"/>
              <a:t>terlibat</a:t>
            </a:r>
            <a:endParaRPr lang="en-ID" sz="1800" dirty="0"/>
          </a:p>
          <a:p>
            <a:pPr marL="617220" indent="-342900">
              <a:lnSpc>
                <a:spcPct val="115000"/>
              </a:lnSpc>
              <a:buFontTx/>
              <a:buChar char="-"/>
            </a:pPr>
            <a:r>
              <a:rPr lang="en-ID" sz="1800" dirty="0"/>
              <a:t>Badan </a:t>
            </a:r>
            <a:r>
              <a:rPr lang="en-ID" sz="1800" dirty="0" err="1"/>
              <a:t>Penyelesaian</a:t>
            </a:r>
            <a:r>
              <a:rPr lang="en-ID" sz="1800" dirty="0"/>
              <a:t> </a:t>
            </a:r>
            <a:r>
              <a:rPr lang="en-ID" sz="1800" dirty="0" err="1"/>
              <a:t>Sengketa</a:t>
            </a:r>
            <a:r>
              <a:rPr lang="en-ID" sz="1800" dirty="0"/>
              <a:t> </a:t>
            </a:r>
            <a:r>
              <a:rPr lang="en-ID" sz="1800" dirty="0" err="1"/>
              <a:t>Konsumen</a:t>
            </a:r>
            <a:r>
              <a:rPr lang="en-ID" sz="1800" dirty="0"/>
              <a:t> (BPSK) – </a:t>
            </a:r>
            <a:r>
              <a:rPr lang="en-ID" sz="1800" dirty="0" err="1"/>
              <a:t>lembaga</a:t>
            </a:r>
            <a:r>
              <a:rPr lang="en-ID" sz="1800" dirty="0"/>
              <a:t> </a:t>
            </a:r>
            <a:r>
              <a:rPr lang="en-ID" sz="1800" dirty="0" err="1"/>
              <a:t>quasiyudisial</a:t>
            </a:r>
            <a:r>
              <a:rPr lang="en-ID" sz="1800" dirty="0"/>
              <a:t> yang </a:t>
            </a:r>
            <a:r>
              <a:rPr lang="en-ID" sz="1800" dirty="0" err="1"/>
              <a:t>menangani</a:t>
            </a:r>
            <a:r>
              <a:rPr lang="en-ID" sz="1800" dirty="0"/>
              <a:t> </a:t>
            </a:r>
            <a:r>
              <a:rPr lang="en-ID" sz="1800" dirty="0" err="1"/>
              <a:t>pengajuan</a:t>
            </a:r>
            <a:r>
              <a:rPr lang="en-ID" sz="1800" dirty="0"/>
              <a:t> </a:t>
            </a:r>
            <a:r>
              <a:rPr lang="en-ID" sz="1800" dirty="0" err="1"/>
              <a:t>sengketa</a:t>
            </a:r>
            <a:r>
              <a:rPr lang="en-ID" sz="1800" dirty="0"/>
              <a:t> </a:t>
            </a:r>
            <a:r>
              <a:rPr lang="en-ID" sz="1800" dirty="0" err="1"/>
              <a:t>konsumen</a:t>
            </a:r>
            <a:r>
              <a:rPr lang="en-ID" sz="1800" dirty="0"/>
              <a:t> </a:t>
            </a:r>
            <a:r>
              <a:rPr lang="en-ID" sz="1800" dirty="0" err="1"/>
              <a:t>secara</a:t>
            </a:r>
            <a:r>
              <a:rPr lang="en-ID" sz="1800" dirty="0"/>
              <a:t> </a:t>
            </a:r>
            <a:r>
              <a:rPr lang="en-ID" sz="1800" dirty="0" err="1"/>
              <a:t>mediasi</a:t>
            </a:r>
            <a:r>
              <a:rPr lang="en-ID" sz="1800" dirty="0"/>
              <a:t> </a:t>
            </a:r>
            <a:r>
              <a:rPr lang="en-ID" sz="1800" dirty="0" err="1"/>
              <a:t>atau</a:t>
            </a:r>
            <a:r>
              <a:rPr lang="en-ID" sz="1800" dirty="0"/>
              <a:t> </a:t>
            </a:r>
            <a:r>
              <a:rPr lang="en-ID" sz="1800" dirty="0" err="1"/>
              <a:t>arbitrase</a:t>
            </a:r>
            <a:endParaRPr lang="en-ID" sz="1800" dirty="0"/>
          </a:p>
          <a:p>
            <a:pPr marL="617220" indent="-342900">
              <a:lnSpc>
                <a:spcPct val="115000"/>
              </a:lnSpc>
              <a:buFontTx/>
              <a:buChar char="-"/>
            </a:pPr>
            <a:r>
              <a:rPr lang="en-ID" sz="1800" dirty="0"/>
              <a:t>Badan </a:t>
            </a:r>
            <a:r>
              <a:rPr lang="en-ID" sz="1800" dirty="0" err="1"/>
              <a:t>Pengawas</a:t>
            </a:r>
            <a:r>
              <a:rPr lang="en-ID" sz="1800" dirty="0"/>
              <a:t> </a:t>
            </a:r>
            <a:r>
              <a:rPr lang="en-ID" sz="1800" dirty="0" err="1"/>
              <a:t>Perdagangan</a:t>
            </a:r>
            <a:r>
              <a:rPr lang="en-ID" sz="1800" dirty="0"/>
              <a:t> </a:t>
            </a:r>
            <a:r>
              <a:rPr lang="en-ID" sz="1800" dirty="0" err="1"/>
              <a:t>Berjangka</a:t>
            </a:r>
            <a:r>
              <a:rPr lang="en-ID" sz="1800" dirty="0"/>
              <a:t> dan </a:t>
            </a:r>
            <a:r>
              <a:rPr lang="en-ID" sz="1800" dirty="0" err="1"/>
              <a:t>Konsumen</a:t>
            </a:r>
            <a:r>
              <a:rPr lang="en-ID" sz="1800" dirty="0"/>
              <a:t> (BPKN) – </a:t>
            </a:r>
            <a:r>
              <a:rPr lang="en-ID" sz="1800" dirty="0" err="1"/>
              <a:t>memberikan</a:t>
            </a:r>
            <a:r>
              <a:rPr lang="en-ID" sz="1800" dirty="0"/>
              <a:t> </a:t>
            </a:r>
            <a:r>
              <a:rPr lang="en-ID" sz="1800" dirty="0" err="1"/>
              <a:t>rekomendasi</a:t>
            </a:r>
            <a:r>
              <a:rPr lang="en-ID" sz="1800" dirty="0"/>
              <a:t> </a:t>
            </a:r>
            <a:r>
              <a:rPr lang="en-ID" sz="1800" dirty="0" err="1"/>
              <a:t>kebijakan</a:t>
            </a:r>
            <a:r>
              <a:rPr lang="en-ID" sz="1800" dirty="0"/>
              <a:t> dan </a:t>
            </a:r>
            <a:r>
              <a:rPr lang="en-ID" sz="1800" dirty="0" err="1"/>
              <a:t>melakukan</a:t>
            </a:r>
            <a:r>
              <a:rPr lang="en-ID" sz="1800" dirty="0"/>
              <a:t> </a:t>
            </a:r>
            <a:r>
              <a:rPr lang="en-ID" sz="1800" dirty="0" err="1"/>
              <a:t>pengawasan</a:t>
            </a:r>
            <a:r>
              <a:rPr lang="en-ID" sz="1800" dirty="0"/>
              <a:t> </a:t>
            </a:r>
            <a:r>
              <a:rPr lang="en-ID" sz="1800" dirty="0" err="1"/>
              <a:t>terhadap</a:t>
            </a:r>
            <a:r>
              <a:rPr lang="en-ID" sz="1800" dirty="0"/>
              <a:t> </a:t>
            </a:r>
            <a:r>
              <a:rPr lang="en-ID" sz="1800" dirty="0" err="1"/>
              <a:t>praktik</a:t>
            </a:r>
            <a:r>
              <a:rPr lang="en-ID" sz="1800" dirty="0"/>
              <a:t> </a:t>
            </a:r>
            <a:r>
              <a:rPr lang="en-ID" sz="1800" dirty="0" err="1"/>
              <a:t>perdagangan</a:t>
            </a:r>
            <a:r>
              <a:rPr lang="en-ID" sz="1800" dirty="0"/>
              <a:t> yang </a:t>
            </a:r>
            <a:r>
              <a:rPr lang="en-ID" sz="1800" dirty="0" err="1"/>
              <a:t>merugikan</a:t>
            </a:r>
            <a:r>
              <a:rPr lang="en-ID" sz="1800" dirty="0"/>
              <a:t> </a:t>
            </a:r>
            <a:r>
              <a:rPr lang="en-ID" sz="1800" dirty="0" err="1"/>
              <a:t>konsumen</a:t>
            </a:r>
            <a:r>
              <a:rPr lang="en-ID" sz="1800" dirty="0"/>
              <a:t>.</a:t>
            </a:r>
            <a:endParaRPr lang="en-US" sz="1800" dirty="0"/>
          </a:p>
        </p:txBody>
      </p:sp>
    </p:spTree>
    <p:extLst>
      <p:ext uri="{BB962C8B-B14F-4D97-AF65-F5344CB8AC3E}">
        <p14:creationId xmlns:p14="http://schemas.microsoft.com/office/powerpoint/2010/main" val="1181827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59302D-991E-9937-892A-6555C84540F6}"/>
              </a:ext>
            </a:extLst>
          </p:cNvPr>
          <p:cNvSpPr>
            <a:spLocks noGrp="1"/>
          </p:cNvSpPr>
          <p:nvPr>
            <p:ph idx="1"/>
          </p:nvPr>
        </p:nvSpPr>
        <p:spPr>
          <a:xfrm>
            <a:off x="1069848" y="762000"/>
            <a:ext cx="10058400" cy="5410200"/>
          </a:xfrm>
        </p:spPr>
        <p:txBody>
          <a:bodyPr/>
          <a:lstStyle/>
          <a:p>
            <a:pPr marL="0" indent="0">
              <a:buNone/>
            </a:pPr>
            <a:r>
              <a:rPr lang="en-ID" b="1" dirty="0" err="1"/>
              <a:t>Contoh</a:t>
            </a:r>
            <a:r>
              <a:rPr lang="en-ID" b="1" dirty="0"/>
              <a:t> Kasus : </a:t>
            </a:r>
            <a:r>
              <a:rPr lang="en-ID" dirty="0"/>
              <a:t>Google Spain v. AEPD (C‑236/09)</a:t>
            </a:r>
          </a:p>
          <a:p>
            <a:pPr marL="0" indent="0">
              <a:buNone/>
            </a:pPr>
            <a:r>
              <a:rPr lang="en-ID" dirty="0"/>
              <a:t>“Right to be forgotten” – </a:t>
            </a:r>
            <a:r>
              <a:rPr lang="en-ID" dirty="0" err="1"/>
              <a:t>keputusan</a:t>
            </a:r>
            <a:r>
              <a:rPr lang="en-ID" dirty="0"/>
              <a:t> </a:t>
            </a:r>
            <a:r>
              <a:rPr lang="en-ID" dirty="0" err="1"/>
              <a:t>Mahkamah</a:t>
            </a:r>
            <a:r>
              <a:rPr lang="en-ID" dirty="0"/>
              <a:t> </a:t>
            </a:r>
            <a:r>
              <a:rPr lang="en-ID" dirty="0" err="1"/>
              <a:t>Eropa</a:t>
            </a:r>
            <a:r>
              <a:rPr lang="en-ID" dirty="0"/>
              <a:t> 13 Mei 2014</a:t>
            </a:r>
          </a:p>
          <a:p>
            <a:pPr marL="0" indent="0">
              <a:buNone/>
            </a:pPr>
            <a:r>
              <a:rPr lang="en-ID" dirty="0"/>
              <a:t>1. Fakta </a:t>
            </a:r>
            <a:r>
              <a:rPr lang="en-ID" dirty="0" err="1"/>
              <a:t>singkat</a:t>
            </a:r>
            <a:endParaRPr lang="en-ID" dirty="0"/>
          </a:p>
          <a:p>
            <a:pPr marL="0" indent="0">
              <a:buNone/>
            </a:pPr>
            <a:r>
              <a:rPr lang="en-ID" dirty="0"/>
              <a:t>- </a:t>
            </a:r>
            <a:r>
              <a:rPr lang="en-ID" dirty="0" err="1"/>
              <a:t>Penggugat</a:t>
            </a:r>
            <a:r>
              <a:rPr lang="en-ID" dirty="0"/>
              <a:t>: Agencia Española de </a:t>
            </a:r>
            <a:r>
              <a:rPr lang="en-ID" dirty="0" err="1"/>
              <a:t>Protección</a:t>
            </a:r>
            <a:r>
              <a:rPr lang="en-ID" dirty="0"/>
              <a:t> de Datos (AEPD) – </a:t>
            </a:r>
            <a:r>
              <a:rPr lang="en-ID" dirty="0" err="1"/>
              <a:t>otoritas</a:t>
            </a:r>
            <a:r>
              <a:rPr lang="en-ID" dirty="0"/>
              <a:t> </a:t>
            </a:r>
            <a:r>
              <a:rPr lang="en-ID" dirty="0" err="1"/>
              <a:t>perlindungan</a:t>
            </a:r>
            <a:r>
              <a:rPr lang="en-ID" dirty="0"/>
              <a:t> data Spanyol.</a:t>
            </a:r>
          </a:p>
          <a:p>
            <a:pPr marL="0" indent="0">
              <a:buNone/>
            </a:pPr>
            <a:r>
              <a:rPr lang="en-ID" dirty="0"/>
              <a:t>- </a:t>
            </a:r>
            <a:r>
              <a:rPr lang="en-ID" dirty="0" err="1"/>
              <a:t>Tergugat</a:t>
            </a:r>
            <a:r>
              <a:rPr lang="en-ID" dirty="0"/>
              <a:t>: Google Spain, </a:t>
            </a:r>
            <a:r>
              <a:rPr lang="en-ID" dirty="0" err="1"/>
              <a:t>anak</a:t>
            </a:r>
            <a:r>
              <a:rPr lang="en-ID" dirty="0"/>
              <a:t> </a:t>
            </a:r>
            <a:r>
              <a:rPr lang="en-ID" dirty="0" err="1"/>
              <a:t>perusahaan</a:t>
            </a:r>
            <a:r>
              <a:rPr lang="en-ID" dirty="0"/>
              <a:t> Google Inc. yang </a:t>
            </a:r>
            <a:r>
              <a:rPr lang="en-ID" dirty="0" err="1"/>
              <a:t>mengelola</a:t>
            </a:r>
            <a:r>
              <a:rPr lang="en-ID" dirty="0"/>
              <a:t> </a:t>
            </a:r>
            <a:r>
              <a:rPr lang="en-ID" dirty="0" err="1"/>
              <a:t>layanan</a:t>
            </a:r>
            <a:r>
              <a:rPr lang="en-ID" dirty="0"/>
              <a:t> </a:t>
            </a:r>
            <a:r>
              <a:rPr lang="en-ID" dirty="0" err="1"/>
              <a:t>pencarian</a:t>
            </a:r>
            <a:r>
              <a:rPr lang="en-ID" dirty="0"/>
              <a:t> di Spanyol.</a:t>
            </a:r>
          </a:p>
          <a:p>
            <a:pPr marL="0" indent="0">
              <a:buNone/>
            </a:pPr>
            <a:r>
              <a:rPr lang="en-ID" dirty="0"/>
              <a:t>- Latar </a:t>
            </a:r>
            <a:r>
              <a:rPr lang="en-ID" dirty="0" err="1"/>
              <a:t>belakang</a:t>
            </a:r>
            <a:r>
              <a:rPr lang="en-ID" dirty="0"/>
              <a:t>: Pada 2010, </a:t>
            </a:r>
            <a:r>
              <a:rPr lang="en-ID" dirty="0" err="1"/>
              <a:t>seorang</a:t>
            </a:r>
            <a:r>
              <a:rPr lang="en-ID" dirty="0"/>
              <a:t> </a:t>
            </a:r>
            <a:r>
              <a:rPr lang="en-ID" dirty="0" err="1"/>
              <a:t>warga</a:t>
            </a:r>
            <a:r>
              <a:rPr lang="en-ID" dirty="0"/>
              <a:t> Spanyol </a:t>
            </a:r>
            <a:r>
              <a:rPr lang="en-ID" dirty="0" err="1"/>
              <a:t>mengajukan</a:t>
            </a:r>
            <a:r>
              <a:rPr lang="en-ID" dirty="0"/>
              <a:t> </a:t>
            </a:r>
            <a:r>
              <a:rPr lang="en-ID" dirty="0" err="1"/>
              <a:t>permohonan</a:t>
            </a:r>
            <a:r>
              <a:rPr lang="en-ID" dirty="0"/>
              <a:t> </a:t>
            </a:r>
            <a:r>
              <a:rPr lang="en-ID" dirty="0" err="1"/>
              <a:t>kepada</a:t>
            </a:r>
            <a:r>
              <a:rPr lang="en-ID" dirty="0"/>
              <a:t> AEPD agar Google </a:t>
            </a:r>
            <a:r>
              <a:rPr lang="en-ID" dirty="0" err="1"/>
              <a:t>menghapus</a:t>
            </a:r>
            <a:r>
              <a:rPr lang="en-ID" dirty="0"/>
              <a:t> </a:t>
            </a:r>
            <a:r>
              <a:rPr lang="en-ID" dirty="0" err="1"/>
              <a:t>tautan</a:t>
            </a:r>
            <a:r>
              <a:rPr lang="en-ID" dirty="0"/>
              <a:t> </a:t>
            </a:r>
            <a:r>
              <a:rPr lang="en-ID" dirty="0" err="1"/>
              <a:t>ke</a:t>
            </a:r>
            <a:r>
              <a:rPr lang="en-ID" dirty="0"/>
              <a:t> </a:t>
            </a:r>
            <a:r>
              <a:rPr lang="en-ID" dirty="0" err="1"/>
              <a:t>berita</a:t>
            </a:r>
            <a:r>
              <a:rPr lang="en-ID" dirty="0"/>
              <a:t> lama </a:t>
            </a:r>
            <a:r>
              <a:rPr lang="en-ID" dirty="0" err="1"/>
              <a:t>tentang</a:t>
            </a:r>
            <a:r>
              <a:rPr lang="en-ID" dirty="0"/>
              <a:t> </a:t>
            </a:r>
            <a:r>
              <a:rPr lang="en-ID" dirty="0" err="1"/>
              <a:t>dirinya</a:t>
            </a:r>
            <a:r>
              <a:rPr lang="en-ID" dirty="0"/>
              <a:t> (</a:t>
            </a:r>
            <a:r>
              <a:rPr lang="en-ID" dirty="0" err="1"/>
              <a:t>penyitaan</a:t>
            </a:r>
            <a:r>
              <a:rPr lang="en-ID" dirty="0"/>
              <a:t> </a:t>
            </a:r>
            <a:r>
              <a:rPr lang="en-ID" dirty="0" err="1"/>
              <a:t>harta</a:t>
            </a:r>
            <a:r>
              <a:rPr lang="en-ID" dirty="0"/>
              <a:t> </a:t>
            </a:r>
            <a:r>
              <a:rPr lang="en-ID" dirty="0" err="1"/>
              <a:t>karena</a:t>
            </a:r>
            <a:r>
              <a:rPr lang="en-ID" dirty="0"/>
              <a:t> utang). AEPD </a:t>
            </a:r>
            <a:r>
              <a:rPr lang="en-ID" dirty="0" err="1"/>
              <a:t>menolak</a:t>
            </a:r>
            <a:r>
              <a:rPr lang="en-ID" dirty="0"/>
              <a:t>, </a:t>
            </a:r>
            <a:r>
              <a:rPr lang="en-ID" dirty="0" err="1"/>
              <a:t>menyatakan</a:t>
            </a:r>
            <a:r>
              <a:rPr lang="en-ID" dirty="0"/>
              <a:t> </a:t>
            </a:r>
            <a:r>
              <a:rPr lang="en-ID" dirty="0" err="1"/>
              <a:t>bahwa</a:t>
            </a:r>
            <a:r>
              <a:rPr lang="en-ID" dirty="0"/>
              <a:t> Google </a:t>
            </a:r>
            <a:r>
              <a:rPr lang="en-ID" dirty="0" err="1"/>
              <a:t>hanyalah</a:t>
            </a:r>
            <a:r>
              <a:rPr lang="en-ID" dirty="0"/>
              <a:t> “</a:t>
            </a:r>
            <a:r>
              <a:rPr lang="en-ID" dirty="0" err="1"/>
              <a:t>penyedia</a:t>
            </a:r>
            <a:r>
              <a:rPr lang="en-ID" dirty="0"/>
              <a:t> </a:t>
            </a:r>
            <a:r>
              <a:rPr lang="en-ID" dirty="0" err="1"/>
              <a:t>layanan</a:t>
            </a:r>
            <a:r>
              <a:rPr lang="en-ID" dirty="0"/>
              <a:t> </a:t>
            </a:r>
            <a:r>
              <a:rPr lang="en-ID" dirty="0" err="1"/>
              <a:t>perantara</a:t>
            </a:r>
            <a:r>
              <a:rPr lang="en-ID" dirty="0"/>
              <a:t>” dan </a:t>
            </a:r>
            <a:r>
              <a:rPr lang="en-ID" dirty="0" err="1"/>
              <a:t>tidak</a:t>
            </a:r>
            <a:r>
              <a:rPr lang="en-ID" dirty="0"/>
              <a:t> </a:t>
            </a:r>
            <a:r>
              <a:rPr lang="en-ID" dirty="0" err="1"/>
              <a:t>bertanggung</a:t>
            </a:r>
            <a:r>
              <a:rPr lang="en-ID" dirty="0"/>
              <a:t> </a:t>
            </a:r>
            <a:r>
              <a:rPr lang="en-ID" dirty="0" err="1"/>
              <a:t>jawab</a:t>
            </a:r>
            <a:r>
              <a:rPr lang="en-ID" dirty="0"/>
              <a:t> </a:t>
            </a:r>
            <a:r>
              <a:rPr lang="en-ID" dirty="0" err="1"/>
              <a:t>atas</a:t>
            </a:r>
            <a:r>
              <a:rPr lang="en-ID" dirty="0"/>
              <a:t> </a:t>
            </a:r>
            <a:r>
              <a:rPr lang="en-ID" dirty="0" err="1"/>
              <a:t>konten</a:t>
            </a:r>
            <a:r>
              <a:rPr lang="en-ID" dirty="0"/>
              <a:t> yang di‑index.</a:t>
            </a:r>
          </a:p>
          <a:p>
            <a:pPr marL="0" indent="0">
              <a:buNone/>
            </a:pPr>
            <a:r>
              <a:rPr lang="en-ID" dirty="0"/>
              <a:t>- </a:t>
            </a:r>
            <a:r>
              <a:rPr lang="en-ID" dirty="0" err="1"/>
              <a:t>Pertanyaan</a:t>
            </a:r>
            <a:r>
              <a:rPr lang="en-ID" dirty="0"/>
              <a:t> prejudicial: </a:t>
            </a:r>
            <a:r>
              <a:rPr lang="en-ID" dirty="0" err="1"/>
              <a:t>Apakah</a:t>
            </a:r>
            <a:r>
              <a:rPr lang="en-ID" dirty="0"/>
              <a:t> </a:t>
            </a:r>
            <a:r>
              <a:rPr lang="en-ID" dirty="0" err="1"/>
              <a:t>peraturan</a:t>
            </a:r>
            <a:r>
              <a:rPr lang="en-ID" dirty="0"/>
              <a:t> UE </a:t>
            </a:r>
            <a:r>
              <a:rPr lang="en-ID" dirty="0" err="1"/>
              <a:t>tentang</a:t>
            </a:r>
            <a:r>
              <a:rPr lang="en-ID" dirty="0"/>
              <a:t> </a:t>
            </a:r>
            <a:r>
              <a:rPr lang="en-ID" dirty="0" err="1"/>
              <a:t>perlindungan</a:t>
            </a:r>
            <a:r>
              <a:rPr lang="en-ID" dirty="0"/>
              <a:t> data (Directive 95/46/EC) </a:t>
            </a:r>
            <a:r>
              <a:rPr lang="en-ID" dirty="0" err="1"/>
              <a:t>berlaku</a:t>
            </a:r>
            <a:r>
              <a:rPr lang="en-ID" dirty="0"/>
              <a:t> pada </a:t>
            </a:r>
            <a:r>
              <a:rPr lang="en-ID" dirty="0" err="1"/>
              <a:t>penyedia</a:t>
            </a:r>
            <a:r>
              <a:rPr lang="en-ID" dirty="0"/>
              <a:t> </a:t>
            </a:r>
            <a:r>
              <a:rPr lang="en-ID" dirty="0" err="1"/>
              <a:t>mesin</a:t>
            </a:r>
            <a:r>
              <a:rPr lang="en-ID" dirty="0"/>
              <a:t> </a:t>
            </a:r>
            <a:r>
              <a:rPr lang="en-ID" dirty="0" err="1"/>
              <a:t>pencari</a:t>
            </a:r>
            <a:r>
              <a:rPr lang="en-ID" dirty="0"/>
              <a:t>, dan </a:t>
            </a:r>
            <a:r>
              <a:rPr lang="en-ID" dirty="0" err="1"/>
              <a:t>apakah</a:t>
            </a:r>
            <a:r>
              <a:rPr lang="en-ID" dirty="0"/>
              <a:t> </a:t>
            </a:r>
            <a:r>
              <a:rPr lang="en-ID" dirty="0" err="1"/>
              <a:t>individu</a:t>
            </a:r>
            <a:r>
              <a:rPr lang="en-ID" dirty="0"/>
              <a:t> </a:t>
            </a:r>
            <a:r>
              <a:rPr lang="en-ID" dirty="0" err="1"/>
              <a:t>berhak</a:t>
            </a:r>
            <a:r>
              <a:rPr lang="en-ID" dirty="0"/>
              <a:t> </a:t>
            </a:r>
            <a:r>
              <a:rPr lang="en-ID" dirty="0" err="1"/>
              <a:t>meminta</a:t>
            </a:r>
            <a:r>
              <a:rPr lang="en-ID" dirty="0"/>
              <a:t> </a:t>
            </a:r>
            <a:r>
              <a:rPr lang="en-ID" dirty="0" err="1"/>
              <a:t>penghapusan</a:t>
            </a:r>
            <a:r>
              <a:rPr lang="en-ID" dirty="0"/>
              <a:t> </a:t>
            </a:r>
            <a:r>
              <a:rPr lang="en-ID" dirty="0" err="1"/>
              <a:t>tautan</a:t>
            </a:r>
            <a:r>
              <a:rPr lang="en-ID" dirty="0"/>
              <a:t> yang </a:t>
            </a:r>
            <a:r>
              <a:rPr lang="en-ID" dirty="0" err="1"/>
              <a:t>mengarah</a:t>
            </a:r>
            <a:r>
              <a:rPr lang="en-ID" dirty="0"/>
              <a:t> </a:t>
            </a:r>
            <a:r>
              <a:rPr lang="en-ID" dirty="0" err="1"/>
              <a:t>ke</a:t>
            </a:r>
            <a:r>
              <a:rPr lang="en-ID" dirty="0"/>
              <a:t> </a:t>
            </a:r>
            <a:r>
              <a:rPr lang="en-ID" dirty="0" err="1"/>
              <a:t>informasi</a:t>
            </a:r>
            <a:r>
              <a:rPr lang="en-ID" dirty="0"/>
              <a:t> </a:t>
            </a:r>
            <a:r>
              <a:rPr lang="en-ID" dirty="0" err="1"/>
              <a:t>pribadi</a:t>
            </a:r>
            <a:r>
              <a:rPr lang="en-ID" dirty="0"/>
              <a:t> yang “</a:t>
            </a:r>
            <a:r>
              <a:rPr lang="en-ID" dirty="0" err="1"/>
              <a:t>tidak</a:t>
            </a:r>
            <a:r>
              <a:rPr lang="en-ID" dirty="0"/>
              <a:t> </a:t>
            </a:r>
            <a:r>
              <a:rPr lang="en-ID" dirty="0" err="1"/>
              <a:t>lagi</a:t>
            </a:r>
            <a:r>
              <a:rPr lang="en-ID" dirty="0"/>
              <a:t> </a:t>
            </a:r>
            <a:r>
              <a:rPr lang="en-ID" dirty="0" err="1"/>
              <a:t>relevan</a:t>
            </a:r>
            <a:r>
              <a:rPr lang="en-ID" dirty="0"/>
              <a:t>”?</a:t>
            </a:r>
          </a:p>
          <a:p>
            <a:endParaRPr lang="en-ID" dirty="0"/>
          </a:p>
        </p:txBody>
      </p:sp>
    </p:spTree>
    <p:extLst>
      <p:ext uri="{BB962C8B-B14F-4D97-AF65-F5344CB8AC3E}">
        <p14:creationId xmlns:p14="http://schemas.microsoft.com/office/powerpoint/2010/main" val="25336792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0CA656-CAAF-1827-81BC-EFE79A12DAE8}"/>
              </a:ext>
            </a:extLst>
          </p:cNvPr>
          <p:cNvSpPr>
            <a:spLocks noGrp="1"/>
          </p:cNvSpPr>
          <p:nvPr>
            <p:ph idx="1"/>
          </p:nvPr>
        </p:nvSpPr>
        <p:spPr>
          <a:xfrm>
            <a:off x="1069848" y="863600"/>
            <a:ext cx="10058400" cy="5308600"/>
          </a:xfrm>
        </p:spPr>
        <p:txBody>
          <a:bodyPr>
            <a:normAutofit/>
          </a:bodyPr>
          <a:lstStyle/>
          <a:p>
            <a:pPr marL="0" indent="0">
              <a:buNone/>
            </a:pPr>
            <a:r>
              <a:rPr lang="en-ID" dirty="0"/>
              <a:t>2. </a:t>
            </a:r>
            <a:r>
              <a:rPr lang="en-ID" dirty="0" err="1"/>
              <a:t>Isu</a:t>
            </a:r>
            <a:r>
              <a:rPr lang="en-ID" dirty="0"/>
              <a:t> </a:t>
            </a:r>
            <a:r>
              <a:rPr lang="en-ID" dirty="0" err="1"/>
              <a:t>hukum</a:t>
            </a:r>
            <a:r>
              <a:rPr lang="en-ID" dirty="0"/>
              <a:t> </a:t>
            </a:r>
            <a:r>
              <a:rPr lang="en-ID" dirty="0" err="1"/>
              <a:t>utama</a:t>
            </a:r>
            <a:endParaRPr lang="en-ID" dirty="0"/>
          </a:p>
          <a:p>
            <a:r>
              <a:rPr lang="en-ID" dirty="0" err="1"/>
              <a:t>Jurisdiksi</a:t>
            </a:r>
            <a:r>
              <a:rPr lang="en-ID" dirty="0"/>
              <a:t> dan </a:t>
            </a:r>
            <a:r>
              <a:rPr lang="en-ID" dirty="0" err="1"/>
              <a:t>penerapan</a:t>
            </a:r>
            <a:r>
              <a:rPr lang="en-ID" dirty="0"/>
              <a:t> Directive 95/46/EC. </a:t>
            </a:r>
            <a:r>
              <a:rPr lang="en-ID" dirty="0" err="1"/>
              <a:t>Apakah</a:t>
            </a:r>
            <a:r>
              <a:rPr lang="en-ID" dirty="0"/>
              <a:t> Google Spain, </a:t>
            </a:r>
            <a:r>
              <a:rPr lang="en-ID" dirty="0" err="1"/>
              <a:t>sebagai</a:t>
            </a:r>
            <a:r>
              <a:rPr lang="en-ID" dirty="0"/>
              <a:t> </a:t>
            </a:r>
            <a:r>
              <a:rPr lang="en-ID" dirty="0" err="1"/>
              <a:t>anak</a:t>
            </a:r>
            <a:r>
              <a:rPr lang="en-ID" dirty="0"/>
              <a:t> </a:t>
            </a:r>
            <a:r>
              <a:rPr lang="en-ID" dirty="0" err="1"/>
              <a:t>perusahaan</a:t>
            </a:r>
            <a:r>
              <a:rPr lang="en-ID" dirty="0"/>
              <a:t> yang </a:t>
            </a:r>
            <a:r>
              <a:rPr lang="en-ID" dirty="0" err="1"/>
              <a:t>memiliki</a:t>
            </a:r>
            <a:r>
              <a:rPr lang="en-ID" dirty="0"/>
              <a:t> </a:t>
            </a:r>
            <a:r>
              <a:rPr lang="en-ID" dirty="0" err="1"/>
              <a:t>kantor</a:t>
            </a:r>
            <a:r>
              <a:rPr lang="en-ID" dirty="0"/>
              <a:t> di Spanyol, </a:t>
            </a:r>
            <a:r>
              <a:rPr lang="en-ID" dirty="0" err="1"/>
              <a:t>tunduk</a:t>
            </a:r>
            <a:r>
              <a:rPr lang="en-ID" dirty="0"/>
              <a:t> pada </a:t>
            </a:r>
            <a:r>
              <a:rPr lang="en-ID" dirty="0" err="1"/>
              <a:t>hukum</a:t>
            </a:r>
            <a:r>
              <a:rPr lang="en-ID" dirty="0"/>
              <a:t> UE?</a:t>
            </a:r>
          </a:p>
          <a:p>
            <a:r>
              <a:rPr lang="en-ID" dirty="0"/>
              <a:t> Status Google </a:t>
            </a:r>
            <a:r>
              <a:rPr lang="en-ID" dirty="0" err="1"/>
              <a:t>sebagai</a:t>
            </a:r>
            <a:r>
              <a:rPr lang="en-ID" dirty="0"/>
              <a:t> “</a:t>
            </a:r>
            <a:r>
              <a:rPr lang="en-ID" dirty="0" err="1"/>
              <a:t>pengolah</a:t>
            </a:r>
            <a:r>
              <a:rPr lang="en-ID" dirty="0"/>
              <a:t> data”. </a:t>
            </a:r>
            <a:r>
              <a:rPr lang="en-ID" dirty="0" err="1"/>
              <a:t>Apakah</a:t>
            </a:r>
            <a:r>
              <a:rPr lang="en-ID" dirty="0"/>
              <a:t> </a:t>
            </a:r>
            <a:r>
              <a:rPr lang="en-ID" dirty="0" err="1"/>
              <a:t>aktivitas</a:t>
            </a:r>
            <a:r>
              <a:rPr lang="en-ID" dirty="0"/>
              <a:t> indexing dan </a:t>
            </a:r>
            <a:r>
              <a:rPr lang="en-ID" dirty="0" err="1"/>
              <a:t>menampilkan</a:t>
            </a:r>
            <a:r>
              <a:rPr lang="en-ID" dirty="0"/>
              <a:t> </a:t>
            </a:r>
            <a:r>
              <a:rPr lang="en-ID" dirty="0" err="1"/>
              <a:t>hasil</a:t>
            </a:r>
            <a:r>
              <a:rPr lang="en-ID" dirty="0"/>
              <a:t> </a:t>
            </a:r>
            <a:r>
              <a:rPr lang="en-ID" dirty="0" err="1"/>
              <a:t>pencarian</a:t>
            </a:r>
            <a:r>
              <a:rPr lang="en-ID" dirty="0"/>
              <a:t> </a:t>
            </a:r>
            <a:r>
              <a:rPr lang="en-ID" dirty="0" err="1"/>
              <a:t>dianggap</a:t>
            </a:r>
            <a:r>
              <a:rPr lang="en-ID" dirty="0"/>
              <a:t> “</a:t>
            </a:r>
            <a:r>
              <a:rPr lang="en-ID" dirty="0" err="1"/>
              <a:t>pengolahan</a:t>
            </a:r>
            <a:r>
              <a:rPr lang="en-ID" dirty="0"/>
              <a:t> data </a:t>
            </a:r>
            <a:r>
              <a:rPr lang="en-ID" dirty="0" err="1"/>
              <a:t>pribadi</a:t>
            </a:r>
            <a:r>
              <a:rPr lang="en-ID" dirty="0"/>
              <a:t>” </a:t>
            </a:r>
            <a:r>
              <a:rPr lang="en-ID" dirty="0" err="1"/>
              <a:t>menurut</a:t>
            </a:r>
            <a:r>
              <a:rPr lang="en-ID" dirty="0"/>
              <a:t> Directive?</a:t>
            </a:r>
          </a:p>
          <a:p>
            <a:r>
              <a:rPr lang="en-ID" dirty="0"/>
              <a:t>. Hak “right to be forgotten”. </a:t>
            </a:r>
            <a:r>
              <a:rPr lang="en-ID" dirty="0" err="1"/>
              <a:t>Apakah</a:t>
            </a:r>
            <a:r>
              <a:rPr lang="en-ID" dirty="0"/>
              <a:t> </a:t>
            </a:r>
            <a:r>
              <a:rPr lang="en-ID" dirty="0" err="1"/>
              <a:t>individu</a:t>
            </a:r>
            <a:r>
              <a:rPr lang="en-ID" dirty="0"/>
              <a:t> </a:t>
            </a:r>
            <a:r>
              <a:rPr lang="en-ID" dirty="0" err="1"/>
              <a:t>memiliki</a:t>
            </a:r>
            <a:r>
              <a:rPr lang="en-ID" dirty="0"/>
              <a:t> </a:t>
            </a:r>
            <a:r>
              <a:rPr lang="en-ID" dirty="0" err="1"/>
              <a:t>hak</a:t>
            </a:r>
            <a:r>
              <a:rPr lang="en-ID" dirty="0"/>
              <a:t> </a:t>
            </a:r>
            <a:r>
              <a:rPr lang="en-ID" dirty="0" err="1"/>
              <a:t>untuk</a:t>
            </a:r>
            <a:r>
              <a:rPr lang="en-ID" dirty="0"/>
              <a:t> </a:t>
            </a:r>
            <a:r>
              <a:rPr lang="en-ID" dirty="0" err="1"/>
              <a:t>meminta</a:t>
            </a:r>
            <a:r>
              <a:rPr lang="en-ID" dirty="0"/>
              <a:t> </a:t>
            </a:r>
            <a:r>
              <a:rPr lang="en-ID" dirty="0" err="1"/>
              <a:t>penghapusan</a:t>
            </a:r>
            <a:r>
              <a:rPr lang="en-ID" dirty="0"/>
              <a:t> </a:t>
            </a:r>
            <a:r>
              <a:rPr lang="en-ID" dirty="0" err="1"/>
              <a:t>tautan</a:t>
            </a:r>
            <a:r>
              <a:rPr lang="en-ID" dirty="0"/>
              <a:t> yang </a:t>
            </a:r>
            <a:r>
              <a:rPr lang="en-ID" dirty="0" err="1"/>
              <a:t>mengarah</a:t>
            </a:r>
            <a:r>
              <a:rPr lang="en-ID" dirty="0"/>
              <a:t> </a:t>
            </a:r>
            <a:r>
              <a:rPr lang="en-ID" dirty="0" err="1"/>
              <a:t>ke</a:t>
            </a:r>
            <a:r>
              <a:rPr lang="en-ID" dirty="0"/>
              <a:t> data </a:t>
            </a:r>
            <a:r>
              <a:rPr lang="en-ID" dirty="0" err="1"/>
              <a:t>pribadi</a:t>
            </a:r>
            <a:r>
              <a:rPr lang="en-ID" dirty="0"/>
              <a:t> yang </a:t>
            </a:r>
            <a:r>
              <a:rPr lang="en-ID" dirty="0" err="1"/>
              <a:t>tidak</a:t>
            </a:r>
            <a:r>
              <a:rPr lang="en-ID" dirty="0"/>
              <a:t> </a:t>
            </a:r>
            <a:r>
              <a:rPr lang="en-ID" dirty="0" err="1"/>
              <a:t>lagi</a:t>
            </a:r>
            <a:r>
              <a:rPr lang="en-ID" dirty="0"/>
              <a:t> </a:t>
            </a:r>
            <a:r>
              <a:rPr lang="en-ID" dirty="0" err="1"/>
              <a:t>diperlukan</a:t>
            </a:r>
            <a:r>
              <a:rPr lang="en-ID" dirty="0"/>
              <a:t> </a:t>
            </a:r>
            <a:r>
              <a:rPr lang="en-ID" dirty="0" err="1"/>
              <a:t>atau</a:t>
            </a:r>
            <a:r>
              <a:rPr lang="en-ID" dirty="0"/>
              <a:t> </a:t>
            </a:r>
            <a:r>
              <a:rPr lang="en-ID" dirty="0" err="1"/>
              <a:t>relevan</a:t>
            </a:r>
            <a:r>
              <a:rPr lang="en-ID" dirty="0"/>
              <a:t>?</a:t>
            </a:r>
          </a:p>
          <a:p>
            <a:pPr marL="0" indent="0">
              <a:buNone/>
            </a:pPr>
            <a:r>
              <a:rPr lang="en-ID" dirty="0"/>
              <a:t>3. Dasar </a:t>
            </a:r>
            <a:r>
              <a:rPr lang="en-ID" dirty="0" err="1"/>
              <a:t>hukum</a:t>
            </a:r>
            <a:r>
              <a:rPr lang="en-ID" dirty="0"/>
              <a:t> yang </a:t>
            </a:r>
            <a:r>
              <a:rPr lang="en-ID" dirty="0" err="1"/>
              <a:t>dipertimbangkan</a:t>
            </a:r>
            <a:endParaRPr lang="en-ID" dirty="0"/>
          </a:p>
          <a:p>
            <a:r>
              <a:rPr lang="en-ID" dirty="0"/>
              <a:t>Directive 95/46/EC (</a:t>
            </a:r>
            <a:r>
              <a:rPr lang="en-ID" dirty="0" err="1"/>
              <a:t>sekarang</a:t>
            </a:r>
            <a:r>
              <a:rPr lang="en-ID" dirty="0"/>
              <a:t> </a:t>
            </a:r>
            <a:r>
              <a:rPr lang="en-ID" dirty="0" err="1"/>
              <a:t>digantikan</a:t>
            </a:r>
            <a:r>
              <a:rPr lang="en-ID" dirty="0"/>
              <a:t> oleh GDPR) – </a:t>
            </a:r>
            <a:r>
              <a:rPr lang="en-ID" dirty="0" err="1"/>
              <a:t>pasal</a:t>
            </a:r>
            <a:r>
              <a:rPr lang="en-ID" dirty="0"/>
              <a:t> 2 (</a:t>
            </a:r>
            <a:r>
              <a:rPr lang="en-ID" dirty="0" err="1"/>
              <a:t>definisi</a:t>
            </a:r>
            <a:r>
              <a:rPr lang="en-ID" dirty="0"/>
              <a:t> </a:t>
            </a:r>
            <a:r>
              <a:rPr lang="en-ID" dirty="0" err="1"/>
              <a:t>pengolahan</a:t>
            </a:r>
            <a:r>
              <a:rPr lang="en-ID" dirty="0"/>
              <a:t>), </a:t>
            </a:r>
            <a:r>
              <a:rPr lang="en-ID" dirty="0" err="1"/>
              <a:t>pasal</a:t>
            </a:r>
            <a:r>
              <a:rPr lang="en-ID" dirty="0"/>
              <a:t> 7 (</a:t>
            </a:r>
            <a:r>
              <a:rPr lang="en-ID" dirty="0" err="1"/>
              <a:t>dasar</a:t>
            </a:r>
            <a:r>
              <a:rPr lang="en-ID" dirty="0"/>
              <a:t> </a:t>
            </a:r>
            <a:r>
              <a:rPr lang="en-ID" dirty="0" err="1"/>
              <a:t>legitimasi</a:t>
            </a:r>
            <a:r>
              <a:rPr lang="en-ID" dirty="0"/>
              <a:t>), </a:t>
            </a:r>
            <a:r>
              <a:rPr lang="en-ID" dirty="0" err="1"/>
              <a:t>pasal</a:t>
            </a:r>
            <a:r>
              <a:rPr lang="en-ID" dirty="0"/>
              <a:t> 12 (</a:t>
            </a:r>
            <a:r>
              <a:rPr lang="en-ID" dirty="0" err="1"/>
              <a:t>hak</a:t>
            </a:r>
            <a:r>
              <a:rPr lang="en-ID" dirty="0"/>
              <a:t> </a:t>
            </a:r>
            <a:r>
              <a:rPr lang="en-ID" dirty="0" err="1"/>
              <a:t>untuk</a:t>
            </a:r>
            <a:r>
              <a:rPr lang="en-ID" dirty="0"/>
              <a:t> </a:t>
            </a:r>
            <a:r>
              <a:rPr lang="en-ID" dirty="0" err="1"/>
              <a:t>memperbaiki</a:t>
            </a:r>
            <a:r>
              <a:rPr lang="en-ID" dirty="0"/>
              <a:t> </a:t>
            </a:r>
            <a:r>
              <a:rPr lang="en-ID" dirty="0" err="1"/>
              <a:t>atau</a:t>
            </a:r>
            <a:r>
              <a:rPr lang="en-ID" dirty="0"/>
              <a:t> </a:t>
            </a:r>
            <a:r>
              <a:rPr lang="en-ID" dirty="0" err="1"/>
              <a:t>menghapus</a:t>
            </a:r>
            <a:r>
              <a:rPr lang="en-ID" dirty="0"/>
              <a:t> data).</a:t>
            </a:r>
          </a:p>
          <a:p>
            <a:r>
              <a:rPr lang="en-ID" dirty="0" err="1"/>
              <a:t>Peraturan</a:t>
            </a:r>
            <a:r>
              <a:rPr lang="en-ID" dirty="0"/>
              <a:t> (EU) 2016/679 (GDPR) – </a:t>
            </a:r>
            <a:r>
              <a:rPr lang="en-ID" dirty="0" err="1"/>
              <a:t>khususnya</a:t>
            </a:r>
            <a:r>
              <a:rPr lang="en-ID" dirty="0"/>
              <a:t> Pasal 17 “right to erasure”.</a:t>
            </a:r>
          </a:p>
          <a:p>
            <a:pPr marL="0" indent="0">
              <a:buNone/>
            </a:pPr>
            <a:endParaRPr lang="en-ID" dirty="0"/>
          </a:p>
        </p:txBody>
      </p:sp>
    </p:spTree>
    <p:extLst>
      <p:ext uri="{BB962C8B-B14F-4D97-AF65-F5344CB8AC3E}">
        <p14:creationId xmlns:p14="http://schemas.microsoft.com/office/powerpoint/2010/main" val="5387415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D10FC1-1E97-2C79-43B2-AE7E37B5A9D6}"/>
              </a:ext>
            </a:extLst>
          </p:cNvPr>
          <p:cNvSpPr>
            <a:spLocks noGrp="1"/>
          </p:cNvSpPr>
          <p:nvPr>
            <p:ph idx="1"/>
          </p:nvPr>
        </p:nvSpPr>
        <p:spPr>
          <a:xfrm>
            <a:off x="1069848" y="772160"/>
            <a:ext cx="10058400" cy="5400040"/>
          </a:xfrm>
        </p:spPr>
        <p:txBody>
          <a:bodyPr>
            <a:normAutofit fontScale="77500" lnSpcReduction="20000"/>
          </a:bodyPr>
          <a:lstStyle/>
          <a:p>
            <a:pPr marL="0" indent="0">
              <a:buNone/>
            </a:pPr>
            <a:r>
              <a:rPr lang="en-ID" dirty="0"/>
              <a:t>4. </a:t>
            </a:r>
            <a:r>
              <a:rPr lang="en-ID" dirty="0" err="1"/>
              <a:t>Putusan</a:t>
            </a:r>
            <a:r>
              <a:rPr lang="en-ID" dirty="0"/>
              <a:t> </a:t>
            </a:r>
            <a:r>
              <a:rPr lang="en-ID" dirty="0" err="1"/>
              <a:t>Mahkamah</a:t>
            </a:r>
            <a:r>
              <a:rPr lang="en-ID" dirty="0"/>
              <a:t> </a:t>
            </a:r>
            <a:r>
              <a:rPr lang="en-ID" dirty="0" err="1"/>
              <a:t>Eropa</a:t>
            </a:r>
            <a:endParaRPr lang="en-ID" dirty="0"/>
          </a:p>
          <a:p>
            <a:r>
              <a:rPr lang="en-ID" dirty="0" err="1"/>
              <a:t>Jurisdiksi</a:t>
            </a:r>
            <a:r>
              <a:rPr lang="en-ID" dirty="0"/>
              <a:t>: Google Spain </a:t>
            </a:r>
            <a:r>
              <a:rPr lang="en-ID" dirty="0" err="1"/>
              <a:t>tunduk</a:t>
            </a:r>
            <a:r>
              <a:rPr lang="en-ID" dirty="0"/>
              <a:t> pada </a:t>
            </a:r>
            <a:r>
              <a:rPr lang="en-ID" dirty="0" err="1"/>
              <a:t>hukum</a:t>
            </a:r>
            <a:r>
              <a:rPr lang="en-ID" dirty="0"/>
              <a:t> UE </a:t>
            </a:r>
            <a:r>
              <a:rPr lang="en-ID" dirty="0" err="1"/>
              <a:t>karena</a:t>
            </a:r>
            <a:r>
              <a:rPr lang="en-ID" dirty="0"/>
              <a:t> </a:t>
            </a:r>
            <a:r>
              <a:rPr lang="en-ID" dirty="0" err="1"/>
              <a:t>memiliki</a:t>
            </a:r>
            <a:r>
              <a:rPr lang="en-ID" dirty="0"/>
              <a:t> </a:t>
            </a:r>
            <a:r>
              <a:rPr lang="en-ID" dirty="0" err="1"/>
              <a:t>cabang</a:t>
            </a:r>
            <a:r>
              <a:rPr lang="en-ID" dirty="0"/>
              <a:t> di Spanyol yang </a:t>
            </a:r>
            <a:r>
              <a:rPr lang="en-ID" dirty="0" err="1"/>
              <a:t>memproses</a:t>
            </a:r>
            <a:r>
              <a:rPr lang="en-ID" dirty="0"/>
              <a:t> data </a:t>
            </a:r>
            <a:r>
              <a:rPr lang="en-ID" dirty="0" err="1"/>
              <a:t>pengguna</a:t>
            </a:r>
            <a:r>
              <a:rPr lang="en-ID" dirty="0"/>
              <a:t> Spanyol.</a:t>
            </a:r>
          </a:p>
          <a:p>
            <a:r>
              <a:rPr lang="en-ID" dirty="0" err="1"/>
              <a:t>Pengolahan</a:t>
            </a:r>
            <a:r>
              <a:rPr lang="en-ID" dirty="0"/>
              <a:t> data: </a:t>
            </a:r>
            <a:r>
              <a:rPr lang="en-ID" dirty="0" err="1"/>
              <a:t>Aktivitas</a:t>
            </a:r>
            <a:r>
              <a:rPr lang="en-ID" dirty="0"/>
              <a:t> </a:t>
            </a:r>
            <a:r>
              <a:rPr lang="en-ID" dirty="0" err="1"/>
              <a:t>pencarian</a:t>
            </a:r>
            <a:r>
              <a:rPr lang="en-ID" dirty="0"/>
              <a:t>, indexing, dan </a:t>
            </a:r>
            <a:r>
              <a:rPr lang="en-ID" dirty="0" err="1"/>
              <a:t>penyajian</a:t>
            </a:r>
            <a:r>
              <a:rPr lang="en-ID" dirty="0"/>
              <a:t> </a:t>
            </a:r>
            <a:r>
              <a:rPr lang="en-ID" dirty="0" err="1"/>
              <a:t>hasil</a:t>
            </a:r>
            <a:r>
              <a:rPr lang="en-ID" dirty="0"/>
              <a:t> </a:t>
            </a:r>
            <a:r>
              <a:rPr lang="en-ID" dirty="0" err="1"/>
              <a:t>pencarian</a:t>
            </a:r>
            <a:r>
              <a:rPr lang="en-ID" dirty="0"/>
              <a:t> </a:t>
            </a:r>
            <a:r>
              <a:rPr lang="en-ID" dirty="0" err="1"/>
              <a:t>termasuk</a:t>
            </a:r>
            <a:r>
              <a:rPr lang="en-ID" dirty="0"/>
              <a:t> </a:t>
            </a:r>
            <a:r>
              <a:rPr lang="en-ID" dirty="0" err="1"/>
              <a:t>dalam</a:t>
            </a:r>
            <a:r>
              <a:rPr lang="en-ID" dirty="0"/>
              <a:t> “</a:t>
            </a:r>
            <a:r>
              <a:rPr lang="en-ID" dirty="0" err="1"/>
              <a:t>pengolahan</a:t>
            </a:r>
            <a:r>
              <a:rPr lang="en-ID" dirty="0"/>
              <a:t> data </a:t>
            </a:r>
            <a:r>
              <a:rPr lang="en-ID" dirty="0" err="1"/>
              <a:t>pribadi</a:t>
            </a:r>
            <a:r>
              <a:rPr lang="en-ID" dirty="0"/>
              <a:t>”. Google </a:t>
            </a:r>
            <a:r>
              <a:rPr lang="en-ID" dirty="0" err="1"/>
              <a:t>bukan</a:t>
            </a:r>
            <a:r>
              <a:rPr lang="en-ID" dirty="0"/>
              <a:t> </a:t>
            </a:r>
            <a:r>
              <a:rPr lang="en-ID" dirty="0" err="1"/>
              <a:t>sekadar</a:t>
            </a:r>
            <a:r>
              <a:rPr lang="en-ID" dirty="0"/>
              <a:t> </a:t>
            </a:r>
            <a:r>
              <a:rPr lang="en-ID" dirty="0" err="1"/>
              <a:t>perantara</a:t>
            </a:r>
            <a:r>
              <a:rPr lang="en-ID" dirty="0"/>
              <a:t> </a:t>
            </a:r>
            <a:r>
              <a:rPr lang="en-ID" dirty="0" err="1"/>
              <a:t>pasif</a:t>
            </a:r>
            <a:r>
              <a:rPr lang="en-ID" dirty="0"/>
              <a:t>; </a:t>
            </a:r>
            <a:r>
              <a:rPr lang="en-ID" dirty="0" err="1"/>
              <a:t>ia</a:t>
            </a:r>
            <a:r>
              <a:rPr lang="en-ID" dirty="0"/>
              <a:t> </a:t>
            </a:r>
            <a:r>
              <a:rPr lang="en-ID" dirty="0" err="1"/>
              <a:t>menentukan</a:t>
            </a:r>
            <a:r>
              <a:rPr lang="en-ID" dirty="0"/>
              <a:t> </a:t>
            </a:r>
            <a:r>
              <a:rPr lang="en-ID" dirty="0" err="1"/>
              <a:t>cara</a:t>
            </a:r>
            <a:r>
              <a:rPr lang="en-ID" dirty="0"/>
              <a:t> data </a:t>
            </a:r>
            <a:r>
              <a:rPr lang="en-ID" dirty="0" err="1"/>
              <a:t>disajikan</a:t>
            </a:r>
            <a:r>
              <a:rPr lang="en-ID" dirty="0"/>
              <a:t>.</a:t>
            </a:r>
          </a:p>
          <a:p>
            <a:r>
              <a:rPr lang="en-ID" dirty="0"/>
              <a:t> Right to be forgotten: </a:t>
            </a:r>
            <a:r>
              <a:rPr lang="en-ID" dirty="0" err="1"/>
              <a:t>Individu</a:t>
            </a:r>
            <a:r>
              <a:rPr lang="en-ID" dirty="0"/>
              <a:t> </a:t>
            </a:r>
            <a:r>
              <a:rPr lang="en-ID" dirty="0" err="1"/>
              <a:t>dapat</a:t>
            </a:r>
            <a:r>
              <a:rPr lang="en-ID" dirty="0"/>
              <a:t> </a:t>
            </a:r>
            <a:r>
              <a:rPr lang="en-ID" dirty="0" err="1"/>
              <a:t>meminta</a:t>
            </a:r>
            <a:r>
              <a:rPr lang="en-ID" dirty="0"/>
              <a:t> </a:t>
            </a:r>
            <a:r>
              <a:rPr lang="en-ID" dirty="0" err="1"/>
              <a:t>penghapusan</a:t>
            </a:r>
            <a:r>
              <a:rPr lang="en-ID" dirty="0"/>
              <a:t> </a:t>
            </a:r>
            <a:r>
              <a:rPr lang="en-ID" dirty="0" err="1"/>
              <a:t>tautan</a:t>
            </a:r>
            <a:r>
              <a:rPr lang="en-ID" dirty="0"/>
              <a:t> yang </a:t>
            </a:r>
            <a:r>
              <a:rPr lang="en-ID" dirty="0" err="1"/>
              <a:t>mengarah</a:t>
            </a:r>
            <a:r>
              <a:rPr lang="en-ID" dirty="0"/>
              <a:t> </a:t>
            </a:r>
            <a:r>
              <a:rPr lang="en-ID" dirty="0" err="1"/>
              <a:t>ke</a:t>
            </a:r>
            <a:r>
              <a:rPr lang="en-ID" dirty="0"/>
              <a:t> data </a:t>
            </a:r>
            <a:r>
              <a:rPr lang="en-ID" dirty="0" err="1"/>
              <a:t>pribadi</a:t>
            </a:r>
            <a:r>
              <a:rPr lang="en-ID" dirty="0"/>
              <a:t> yang </a:t>
            </a:r>
            <a:r>
              <a:rPr lang="en-ID" dirty="0" err="1"/>
              <a:t>tidak</a:t>
            </a:r>
            <a:r>
              <a:rPr lang="en-ID" dirty="0"/>
              <a:t> </a:t>
            </a:r>
            <a:r>
              <a:rPr lang="en-ID" dirty="0" err="1"/>
              <a:t>lagi</a:t>
            </a:r>
            <a:r>
              <a:rPr lang="en-ID" dirty="0"/>
              <a:t> </a:t>
            </a:r>
            <a:r>
              <a:rPr lang="en-ID" dirty="0" err="1"/>
              <a:t>relevan</a:t>
            </a:r>
            <a:r>
              <a:rPr lang="en-ID" dirty="0"/>
              <a:t>, </a:t>
            </a:r>
            <a:r>
              <a:rPr lang="en-ID" dirty="0" err="1"/>
              <a:t>meskipun</a:t>
            </a:r>
            <a:r>
              <a:rPr lang="en-ID" dirty="0"/>
              <a:t> </a:t>
            </a:r>
            <a:r>
              <a:rPr lang="en-ID" dirty="0" err="1"/>
              <a:t>konten</a:t>
            </a:r>
            <a:r>
              <a:rPr lang="en-ID" dirty="0"/>
              <a:t> </a:t>
            </a:r>
            <a:r>
              <a:rPr lang="en-ID" dirty="0" err="1"/>
              <a:t>aslinya</a:t>
            </a:r>
            <a:r>
              <a:rPr lang="en-ID" dirty="0"/>
              <a:t> </a:t>
            </a:r>
            <a:r>
              <a:rPr lang="en-ID" dirty="0" err="1"/>
              <a:t>tetap</a:t>
            </a:r>
            <a:r>
              <a:rPr lang="en-ID" dirty="0"/>
              <a:t> </a:t>
            </a:r>
            <a:r>
              <a:rPr lang="en-ID" dirty="0" err="1"/>
              <a:t>tersedia</a:t>
            </a:r>
            <a:r>
              <a:rPr lang="en-ID" dirty="0"/>
              <a:t> di situs </a:t>
            </a:r>
            <a:r>
              <a:rPr lang="en-ID" dirty="0" err="1"/>
              <a:t>sumber</a:t>
            </a:r>
            <a:r>
              <a:rPr lang="en-ID" dirty="0"/>
              <a:t>. </a:t>
            </a:r>
            <a:r>
              <a:rPr lang="en-ID" dirty="0" err="1"/>
              <a:t>Mahkamah</a:t>
            </a:r>
            <a:r>
              <a:rPr lang="en-ID" dirty="0"/>
              <a:t> </a:t>
            </a:r>
            <a:r>
              <a:rPr lang="en-ID" dirty="0" err="1"/>
              <a:t>menegaskan</a:t>
            </a:r>
            <a:r>
              <a:rPr lang="en-ID" dirty="0"/>
              <a:t> </a:t>
            </a:r>
            <a:r>
              <a:rPr lang="en-ID" dirty="0" err="1"/>
              <a:t>bahwa</a:t>
            </a:r>
            <a:r>
              <a:rPr lang="en-ID" dirty="0"/>
              <a:t> </a:t>
            </a:r>
            <a:r>
              <a:rPr lang="en-ID" dirty="0" err="1"/>
              <a:t>kepentingan</a:t>
            </a:r>
            <a:r>
              <a:rPr lang="en-ID" dirty="0"/>
              <a:t> </a:t>
            </a:r>
            <a:r>
              <a:rPr lang="en-ID" dirty="0" err="1"/>
              <a:t>publik</a:t>
            </a:r>
            <a:r>
              <a:rPr lang="en-ID" dirty="0"/>
              <a:t> (mis. </a:t>
            </a:r>
            <a:r>
              <a:rPr lang="en-ID" dirty="0" err="1"/>
              <a:t>kebebasan</a:t>
            </a:r>
            <a:r>
              <a:rPr lang="en-ID" dirty="0"/>
              <a:t> </a:t>
            </a:r>
            <a:r>
              <a:rPr lang="en-ID" dirty="0" err="1"/>
              <a:t>informasi</a:t>
            </a:r>
            <a:r>
              <a:rPr lang="en-ID" dirty="0"/>
              <a:t>) </a:t>
            </a:r>
            <a:r>
              <a:rPr lang="en-ID" dirty="0" err="1"/>
              <a:t>dapat</a:t>
            </a:r>
            <a:r>
              <a:rPr lang="en-ID" dirty="0"/>
              <a:t> </a:t>
            </a:r>
            <a:r>
              <a:rPr lang="en-ID" dirty="0" err="1"/>
              <a:t>mengimbangi</a:t>
            </a:r>
            <a:r>
              <a:rPr lang="en-ID" dirty="0"/>
              <a:t> </a:t>
            </a:r>
            <a:r>
              <a:rPr lang="en-ID" dirty="0" err="1"/>
              <a:t>hak</a:t>
            </a:r>
            <a:r>
              <a:rPr lang="en-ID" dirty="0"/>
              <a:t> </a:t>
            </a:r>
            <a:r>
              <a:rPr lang="en-ID" dirty="0" err="1"/>
              <a:t>tersebut</a:t>
            </a:r>
            <a:r>
              <a:rPr lang="en-ID" dirty="0"/>
              <a:t>, </a:t>
            </a:r>
            <a:r>
              <a:rPr lang="en-ID" dirty="0" err="1"/>
              <a:t>tetapi</a:t>
            </a:r>
            <a:r>
              <a:rPr lang="en-ID" dirty="0"/>
              <a:t> </a:t>
            </a:r>
            <a:r>
              <a:rPr lang="en-ID" dirty="0" err="1"/>
              <a:t>dalam</a:t>
            </a:r>
            <a:r>
              <a:rPr lang="en-ID" dirty="0"/>
              <a:t> </a:t>
            </a:r>
            <a:r>
              <a:rPr lang="en-ID" dirty="0" err="1"/>
              <a:t>kasus</a:t>
            </a:r>
            <a:r>
              <a:rPr lang="en-ID" dirty="0"/>
              <a:t> </a:t>
            </a:r>
            <a:r>
              <a:rPr lang="en-ID" dirty="0" err="1"/>
              <a:t>ini</a:t>
            </a:r>
            <a:r>
              <a:rPr lang="en-ID" dirty="0"/>
              <a:t>, </a:t>
            </a:r>
            <a:r>
              <a:rPr lang="en-ID" dirty="0" err="1"/>
              <a:t>kepentingan</a:t>
            </a:r>
            <a:r>
              <a:rPr lang="en-ID" dirty="0"/>
              <a:t> </a:t>
            </a:r>
            <a:r>
              <a:rPr lang="en-ID" dirty="0" err="1"/>
              <a:t>pribadi</a:t>
            </a:r>
            <a:r>
              <a:rPr lang="en-ID" dirty="0"/>
              <a:t> (</a:t>
            </a:r>
            <a:r>
              <a:rPr lang="en-ID" dirty="0" err="1"/>
              <a:t>perlindungan</a:t>
            </a:r>
            <a:r>
              <a:rPr lang="en-ID" dirty="0"/>
              <a:t> data) </a:t>
            </a:r>
            <a:r>
              <a:rPr lang="en-ID" dirty="0" err="1"/>
              <a:t>lebih</a:t>
            </a:r>
            <a:r>
              <a:rPr lang="en-ID" dirty="0"/>
              <a:t> </a:t>
            </a:r>
            <a:r>
              <a:rPr lang="en-ID" dirty="0" err="1"/>
              <a:t>dominan</a:t>
            </a:r>
            <a:r>
              <a:rPr lang="en-ID" dirty="0"/>
              <a:t>.</a:t>
            </a:r>
          </a:p>
          <a:p>
            <a:pPr marL="0" indent="0">
              <a:buNone/>
            </a:pPr>
            <a:r>
              <a:rPr lang="en-ID" dirty="0"/>
              <a:t>5. </a:t>
            </a:r>
            <a:r>
              <a:rPr lang="en-ID" dirty="0" err="1"/>
              <a:t>Dampak</a:t>
            </a:r>
            <a:r>
              <a:rPr lang="en-ID" dirty="0"/>
              <a:t> </a:t>
            </a:r>
            <a:r>
              <a:rPr lang="en-ID" dirty="0" err="1"/>
              <a:t>bagi</a:t>
            </a:r>
            <a:r>
              <a:rPr lang="en-ID" dirty="0"/>
              <a:t> e‑commerce </a:t>
            </a:r>
            <a:r>
              <a:rPr lang="en-ID" dirty="0" err="1"/>
              <a:t>internasional</a:t>
            </a:r>
            <a:endParaRPr lang="en-ID" dirty="0"/>
          </a:p>
          <a:p>
            <a:pPr lvl="0"/>
            <a:r>
              <a:rPr lang="en-ID" dirty="0" err="1"/>
              <a:t>Kewajiban</a:t>
            </a:r>
            <a:r>
              <a:rPr lang="en-ID" dirty="0"/>
              <a:t> </a:t>
            </a:r>
            <a:r>
              <a:rPr lang="en-ID" dirty="0" err="1"/>
              <a:t>penghapusan</a:t>
            </a:r>
            <a:r>
              <a:rPr lang="en-ID" dirty="0"/>
              <a:t>: Platform </a:t>
            </a:r>
            <a:r>
              <a:rPr lang="en-ID" dirty="0" err="1"/>
              <a:t>pencarian</a:t>
            </a:r>
            <a:r>
              <a:rPr lang="en-ID" dirty="0"/>
              <a:t> dan marketplace </a:t>
            </a:r>
            <a:r>
              <a:rPr lang="en-ID" dirty="0" err="1"/>
              <a:t>harus</a:t>
            </a:r>
            <a:r>
              <a:rPr lang="en-ID" dirty="0"/>
              <a:t> </a:t>
            </a:r>
            <a:r>
              <a:rPr lang="en-ID" dirty="0" err="1"/>
              <a:t>menyediakan</a:t>
            </a:r>
            <a:r>
              <a:rPr lang="en-ID" dirty="0"/>
              <a:t> </a:t>
            </a:r>
            <a:r>
              <a:rPr lang="en-ID" dirty="0" err="1"/>
              <a:t>mekanisme</a:t>
            </a:r>
            <a:r>
              <a:rPr lang="en-ID" dirty="0"/>
              <a:t> “right to be forgotten” </a:t>
            </a:r>
            <a:r>
              <a:rPr lang="en-ID" dirty="0" err="1"/>
              <a:t>bagi</a:t>
            </a:r>
            <a:r>
              <a:rPr lang="en-ID" dirty="0"/>
              <a:t> </a:t>
            </a:r>
            <a:r>
              <a:rPr lang="en-ID" dirty="0" err="1"/>
              <a:t>pengguna</a:t>
            </a:r>
            <a:r>
              <a:rPr lang="en-ID" dirty="0"/>
              <a:t> UE. </a:t>
            </a:r>
          </a:p>
          <a:p>
            <a:pPr lvl="0"/>
            <a:r>
              <a:rPr lang="en-ID" dirty="0"/>
              <a:t>Model </a:t>
            </a:r>
            <a:r>
              <a:rPr lang="en-ID" dirty="0" err="1"/>
              <a:t>bisnis</a:t>
            </a:r>
            <a:r>
              <a:rPr lang="en-ID" dirty="0"/>
              <a:t>: Perusahaan </a:t>
            </a:r>
            <a:r>
              <a:rPr lang="en-ID" dirty="0" err="1"/>
              <a:t>harus</a:t>
            </a:r>
            <a:r>
              <a:rPr lang="en-ID" dirty="0"/>
              <a:t> </a:t>
            </a:r>
            <a:r>
              <a:rPr lang="en-ID" dirty="0" err="1"/>
              <a:t>menyesuaikan</a:t>
            </a:r>
            <a:r>
              <a:rPr lang="en-ID" dirty="0"/>
              <a:t> </a:t>
            </a:r>
            <a:r>
              <a:rPr lang="en-ID" dirty="0" err="1"/>
              <a:t>kebijakan</a:t>
            </a:r>
            <a:r>
              <a:rPr lang="en-ID" dirty="0"/>
              <a:t> </a:t>
            </a:r>
            <a:r>
              <a:rPr lang="en-ID" dirty="0" err="1"/>
              <a:t>retensi</a:t>
            </a:r>
            <a:r>
              <a:rPr lang="en-ID" dirty="0"/>
              <a:t> data dan </a:t>
            </a:r>
            <a:r>
              <a:rPr lang="en-ID" dirty="0" err="1"/>
              <a:t>menyiapkan</a:t>
            </a:r>
            <a:r>
              <a:rPr lang="en-ID" dirty="0"/>
              <a:t> proses </a:t>
            </a:r>
            <a:r>
              <a:rPr lang="en-ID" dirty="0" err="1"/>
              <a:t>penanganan</a:t>
            </a:r>
            <a:r>
              <a:rPr lang="en-ID" dirty="0"/>
              <a:t> </a:t>
            </a:r>
            <a:r>
              <a:rPr lang="en-ID" dirty="0" err="1"/>
              <a:t>permintaan</a:t>
            </a:r>
            <a:r>
              <a:rPr lang="en-ID" dirty="0"/>
              <a:t> </a:t>
            </a:r>
            <a:r>
              <a:rPr lang="en-ID" dirty="0" err="1"/>
              <a:t>penghapusan</a:t>
            </a:r>
            <a:r>
              <a:rPr lang="en-ID" dirty="0"/>
              <a:t>.</a:t>
            </a:r>
          </a:p>
          <a:p>
            <a:pPr lvl="0"/>
            <a:r>
              <a:rPr lang="en-ID" dirty="0" err="1"/>
              <a:t>Yurisdiksi</a:t>
            </a:r>
            <a:r>
              <a:rPr lang="en-ID" dirty="0"/>
              <a:t> </a:t>
            </a:r>
            <a:r>
              <a:rPr lang="en-ID" dirty="0" err="1"/>
              <a:t>eksternal</a:t>
            </a:r>
            <a:r>
              <a:rPr lang="en-ID" dirty="0"/>
              <a:t> :  Perusahaan non‑UE yang </a:t>
            </a:r>
            <a:r>
              <a:rPr lang="en-ID" dirty="0" err="1"/>
              <a:t>memiliki</a:t>
            </a:r>
            <a:r>
              <a:rPr lang="en-ID" dirty="0"/>
              <a:t> </a:t>
            </a:r>
            <a:r>
              <a:rPr lang="en-ID" dirty="0" err="1"/>
              <a:t>cabang</a:t>
            </a:r>
            <a:r>
              <a:rPr lang="en-ID" dirty="0"/>
              <a:t> </a:t>
            </a:r>
            <a:r>
              <a:rPr lang="en-ID" dirty="0" err="1"/>
              <a:t>atau</a:t>
            </a:r>
            <a:r>
              <a:rPr lang="en-ID" dirty="0"/>
              <a:t> </a:t>
            </a:r>
            <a:r>
              <a:rPr lang="en-ID" dirty="0" err="1"/>
              <a:t>memproses</a:t>
            </a:r>
            <a:r>
              <a:rPr lang="en-ID" dirty="0"/>
              <a:t> data </a:t>
            </a:r>
            <a:r>
              <a:rPr lang="en-ID" dirty="0" err="1"/>
              <a:t>warga</a:t>
            </a:r>
            <a:r>
              <a:rPr lang="en-ID" dirty="0"/>
              <a:t> UE </a:t>
            </a:r>
            <a:r>
              <a:rPr lang="en-ID" dirty="0" err="1"/>
              <a:t>menjadi</a:t>
            </a:r>
            <a:r>
              <a:rPr lang="en-ID" dirty="0"/>
              <a:t> </a:t>
            </a:r>
            <a:r>
              <a:rPr lang="en-ID" dirty="0" err="1"/>
              <a:t>tunduk</a:t>
            </a:r>
            <a:r>
              <a:rPr lang="en-ID" dirty="0"/>
              <a:t> pada </a:t>
            </a:r>
            <a:r>
              <a:rPr lang="en-ID" dirty="0" err="1"/>
              <a:t>regulasi</a:t>
            </a:r>
            <a:r>
              <a:rPr lang="en-ID" dirty="0"/>
              <a:t> UE.</a:t>
            </a:r>
          </a:p>
          <a:p>
            <a:pPr lvl="0"/>
            <a:r>
              <a:rPr lang="en-ID" dirty="0" err="1"/>
              <a:t>Pengembangan</a:t>
            </a:r>
            <a:r>
              <a:rPr lang="en-ID" dirty="0"/>
              <a:t> </a:t>
            </a:r>
            <a:r>
              <a:rPr lang="en-ID" dirty="0" err="1"/>
              <a:t>hukum</a:t>
            </a:r>
            <a:r>
              <a:rPr lang="en-ID" dirty="0"/>
              <a:t> : </a:t>
            </a:r>
            <a:r>
              <a:rPr lang="en-ID" dirty="0" err="1"/>
              <a:t>Menjadi</a:t>
            </a:r>
            <a:r>
              <a:rPr lang="en-ID" dirty="0"/>
              <a:t> </a:t>
            </a:r>
            <a:r>
              <a:rPr lang="en-ID" dirty="0" err="1"/>
              <a:t>preseden</a:t>
            </a:r>
            <a:r>
              <a:rPr lang="en-ID" dirty="0"/>
              <a:t> </a:t>
            </a:r>
            <a:r>
              <a:rPr lang="en-ID" dirty="0" err="1"/>
              <a:t>bagi</a:t>
            </a:r>
            <a:r>
              <a:rPr lang="en-ID" dirty="0"/>
              <a:t> </a:t>
            </a:r>
            <a:r>
              <a:rPr lang="en-ID" dirty="0" err="1"/>
              <a:t>kasus‑kasus</a:t>
            </a:r>
            <a:r>
              <a:rPr lang="en-ID" dirty="0"/>
              <a:t> GDPR </a:t>
            </a:r>
            <a:r>
              <a:rPr lang="en-ID" dirty="0" err="1"/>
              <a:t>selanjutnya</a:t>
            </a:r>
            <a:r>
              <a:rPr lang="en-ID" dirty="0"/>
              <a:t> (mis. Facebook Ireland Ltd v. Schrems). </a:t>
            </a:r>
          </a:p>
          <a:p>
            <a:r>
              <a:rPr lang="en-ID" dirty="0"/>
              <a:t>Strategi </a:t>
            </a:r>
            <a:r>
              <a:rPr lang="en-ID" dirty="0" err="1"/>
              <a:t>mitigasi</a:t>
            </a:r>
            <a:r>
              <a:rPr lang="en-ID" dirty="0"/>
              <a:t> : </a:t>
            </a:r>
            <a:r>
              <a:rPr lang="en-ID" dirty="0" err="1"/>
              <a:t>Implementasi</a:t>
            </a:r>
            <a:r>
              <a:rPr lang="en-ID" dirty="0"/>
              <a:t> privacy by design, </a:t>
            </a:r>
            <a:r>
              <a:rPr lang="en-ID" dirty="0" err="1"/>
              <a:t>dokumentasi</a:t>
            </a:r>
            <a:r>
              <a:rPr lang="en-ID" dirty="0"/>
              <a:t> </a:t>
            </a:r>
            <a:r>
              <a:rPr lang="en-ID" dirty="0" err="1"/>
              <a:t>pengolahan</a:t>
            </a:r>
            <a:r>
              <a:rPr lang="en-ID" dirty="0"/>
              <a:t> data, dan </a:t>
            </a:r>
            <a:r>
              <a:rPr lang="en-ID" dirty="0" err="1"/>
              <a:t>penunjukan</a:t>
            </a:r>
            <a:r>
              <a:rPr lang="en-ID" dirty="0"/>
              <a:t> DPO (Data Protection Officer) di UE.</a:t>
            </a:r>
          </a:p>
        </p:txBody>
      </p:sp>
    </p:spTree>
    <p:extLst>
      <p:ext uri="{BB962C8B-B14F-4D97-AF65-F5344CB8AC3E}">
        <p14:creationId xmlns:p14="http://schemas.microsoft.com/office/powerpoint/2010/main" val="29832640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068CF4-5825-CBF8-DCF6-3B7E1970AC5E}"/>
              </a:ext>
            </a:extLst>
          </p:cNvPr>
          <p:cNvSpPr>
            <a:spLocks noGrp="1"/>
          </p:cNvSpPr>
          <p:nvPr>
            <p:ph idx="1"/>
          </p:nvPr>
        </p:nvSpPr>
        <p:spPr>
          <a:xfrm>
            <a:off x="1069848" y="528320"/>
            <a:ext cx="10058400" cy="5643880"/>
          </a:xfrm>
        </p:spPr>
        <p:txBody>
          <a:bodyPr>
            <a:normAutofit fontScale="92500" lnSpcReduction="10000"/>
          </a:bodyPr>
          <a:lstStyle/>
          <a:p>
            <a:pPr marL="0" indent="0">
              <a:buNone/>
            </a:pPr>
            <a:r>
              <a:rPr lang="en-US" dirty="0" err="1"/>
              <a:t>Tugas</a:t>
            </a:r>
            <a:r>
              <a:rPr lang="en-US" dirty="0"/>
              <a:t> </a:t>
            </a:r>
            <a:r>
              <a:rPr lang="en-US" dirty="0" err="1"/>
              <a:t>Kelompok</a:t>
            </a:r>
            <a:r>
              <a:rPr lang="en-US" dirty="0"/>
              <a:t>: </a:t>
            </a:r>
          </a:p>
          <a:p>
            <a:pPr marL="0" indent="0">
              <a:buNone/>
            </a:pPr>
            <a:r>
              <a:rPr lang="en-US" dirty="0" err="1"/>
              <a:t>Buatlah</a:t>
            </a:r>
            <a:r>
              <a:rPr lang="en-US" dirty="0"/>
              <a:t> Makalah </a:t>
            </a:r>
            <a:r>
              <a:rPr lang="en-US" dirty="0" err="1"/>
              <a:t>Mengenai</a:t>
            </a:r>
            <a:r>
              <a:rPr lang="en-US" dirty="0"/>
              <a:t> Kasus2 </a:t>
            </a:r>
            <a:r>
              <a:rPr lang="en-US" dirty="0" err="1"/>
              <a:t>sengketa</a:t>
            </a:r>
            <a:r>
              <a:rPr lang="en-US" dirty="0"/>
              <a:t> E-Commerce pada </a:t>
            </a:r>
            <a:r>
              <a:rPr lang="en-US" dirty="0" err="1"/>
              <a:t>peradilan</a:t>
            </a:r>
            <a:r>
              <a:rPr lang="en-US" dirty="0"/>
              <a:t> Internasional dan putusan2nya. </a:t>
            </a:r>
            <a:r>
              <a:rPr lang="en-US" dirty="0" err="1"/>
              <a:t>Cantumkan</a:t>
            </a:r>
            <a:r>
              <a:rPr lang="en-US" dirty="0"/>
              <a:t> </a:t>
            </a:r>
            <a:r>
              <a:rPr lang="en-ID" dirty="0"/>
              <a:t>Point‑point </a:t>
            </a:r>
            <a:r>
              <a:rPr lang="en-ID" dirty="0" err="1"/>
              <a:t>penting</a:t>
            </a:r>
            <a:r>
              <a:rPr lang="en-ID" dirty="0"/>
              <a:t> </a:t>
            </a:r>
            <a:r>
              <a:rPr lang="en-ID" dirty="0" err="1"/>
              <a:t>dalam</a:t>
            </a:r>
            <a:r>
              <a:rPr lang="en-ID" dirty="0"/>
              <a:t> </a:t>
            </a:r>
            <a:r>
              <a:rPr lang="en-ID" dirty="0" err="1"/>
              <a:t>analisis</a:t>
            </a:r>
            <a:r>
              <a:rPr lang="en-ID" dirty="0"/>
              <a:t> </a:t>
            </a:r>
            <a:r>
              <a:rPr lang="en-ID" dirty="0" err="1"/>
              <a:t>kasus</a:t>
            </a:r>
            <a:r>
              <a:rPr lang="en-ID" dirty="0"/>
              <a:t>, </a:t>
            </a:r>
            <a:r>
              <a:rPr lang="en-ID" dirty="0" err="1"/>
              <a:t>Seperti</a:t>
            </a:r>
            <a:r>
              <a:rPr lang="en-ID" dirty="0"/>
              <a:t>: </a:t>
            </a:r>
          </a:p>
          <a:p>
            <a:pPr marL="457200" indent="-457200">
              <a:buAutoNum type="arabicPeriod"/>
            </a:pPr>
            <a:r>
              <a:rPr lang="en-ID" dirty="0"/>
              <a:t>Fakta </a:t>
            </a:r>
            <a:r>
              <a:rPr lang="en-ID" dirty="0" err="1"/>
              <a:t>utama</a:t>
            </a:r>
            <a:r>
              <a:rPr lang="en-ID" dirty="0"/>
              <a:t> – </a:t>
            </a:r>
            <a:r>
              <a:rPr lang="en-ID" dirty="0" err="1"/>
              <a:t>siapa</a:t>
            </a:r>
            <a:r>
              <a:rPr lang="en-ID" dirty="0"/>
              <a:t> </a:t>
            </a:r>
            <a:r>
              <a:rPr lang="en-ID" dirty="0" err="1"/>
              <a:t>pihak‑pihaknya</a:t>
            </a:r>
            <a:r>
              <a:rPr lang="en-ID" dirty="0"/>
              <a:t>, </a:t>
            </a:r>
            <a:r>
              <a:rPr lang="en-ID" dirty="0" err="1"/>
              <a:t>apa</a:t>
            </a:r>
            <a:r>
              <a:rPr lang="en-ID" dirty="0"/>
              <a:t> yang </a:t>
            </a:r>
            <a:r>
              <a:rPr lang="en-ID" dirty="0" err="1"/>
              <a:t>dipermasalahkan</a:t>
            </a:r>
            <a:r>
              <a:rPr lang="en-ID" dirty="0"/>
              <a:t>, </a:t>
            </a:r>
            <a:r>
              <a:rPr lang="en-ID" dirty="0" err="1"/>
              <a:t>kapan</a:t>
            </a:r>
            <a:r>
              <a:rPr lang="en-ID" dirty="0"/>
              <a:t> &amp; di mana </a:t>
            </a:r>
            <a:r>
              <a:rPr lang="en-ID" dirty="0" err="1"/>
              <a:t>transaksi</a:t>
            </a:r>
            <a:r>
              <a:rPr lang="en-ID" dirty="0"/>
              <a:t> </a:t>
            </a:r>
            <a:r>
              <a:rPr lang="en-ID" dirty="0" err="1"/>
              <a:t>terjadi</a:t>
            </a:r>
            <a:r>
              <a:rPr lang="en-ID" dirty="0"/>
              <a:t>.</a:t>
            </a:r>
          </a:p>
          <a:p>
            <a:pPr marL="457200" indent="-457200">
              <a:buAutoNum type="arabicPeriod"/>
            </a:pPr>
            <a:r>
              <a:rPr lang="en-ID" dirty="0" err="1"/>
              <a:t>Isu</a:t>
            </a:r>
            <a:r>
              <a:rPr lang="en-ID" dirty="0"/>
              <a:t> </a:t>
            </a:r>
            <a:r>
              <a:rPr lang="en-ID" dirty="0" err="1"/>
              <a:t>hukum</a:t>
            </a:r>
            <a:r>
              <a:rPr lang="en-ID" dirty="0"/>
              <a:t> – </a:t>
            </a:r>
            <a:r>
              <a:rPr lang="en-ID" dirty="0" err="1"/>
              <a:t>pertanyaan</a:t>
            </a:r>
            <a:r>
              <a:rPr lang="en-ID" dirty="0"/>
              <a:t> </a:t>
            </a:r>
            <a:r>
              <a:rPr lang="en-ID" dirty="0" err="1"/>
              <a:t>yurisdiksi</a:t>
            </a:r>
            <a:r>
              <a:rPr lang="en-ID" dirty="0"/>
              <a:t>, </a:t>
            </a:r>
            <a:r>
              <a:rPr lang="en-ID" dirty="0" err="1"/>
              <a:t>hukum</a:t>
            </a:r>
            <a:r>
              <a:rPr lang="en-ID" dirty="0"/>
              <a:t> yang </a:t>
            </a:r>
            <a:r>
              <a:rPr lang="en-ID" dirty="0" err="1"/>
              <a:t>berlaku</a:t>
            </a:r>
            <a:r>
              <a:rPr lang="en-ID" dirty="0"/>
              <a:t> (mis. GDPR, UNCITRAL, UU </a:t>
            </a:r>
            <a:r>
              <a:rPr lang="en-ID" dirty="0" err="1"/>
              <a:t>Perdagangan</a:t>
            </a:r>
            <a:r>
              <a:rPr lang="en-ID" dirty="0"/>
              <a:t>), </a:t>
            </a:r>
            <a:r>
              <a:rPr lang="en-ID" dirty="0" err="1"/>
              <a:t>serta</a:t>
            </a:r>
            <a:r>
              <a:rPr lang="en-ID" dirty="0"/>
              <a:t> </a:t>
            </a:r>
            <a:r>
              <a:rPr lang="en-ID" dirty="0" err="1"/>
              <a:t>hak‑hak</a:t>
            </a:r>
            <a:r>
              <a:rPr lang="en-ID" dirty="0"/>
              <a:t> yang </a:t>
            </a:r>
            <a:r>
              <a:rPr lang="en-ID" dirty="0" err="1"/>
              <a:t>diperdebatkan</a:t>
            </a:r>
            <a:r>
              <a:rPr lang="en-ID" dirty="0"/>
              <a:t> (mis. right to be forgotten, </a:t>
            </a:r>
            <a:r>
              <a:rPr lang="en-ID" dirty="0" err="1"/>
              <a:t>perlindungan</a:t>
            </a:r>
            <a:r>
              <a:rPr lang="en-ID" dirty="0"/>
              <a:t> </a:t>
            </a:r>
            <a:r>
              <a:rPr lang="en-ID" dirty="0" err="1"/>
              <a:t>konsumen</a:t>
            </a:r>
            <a:r>
              <a:rPr lang="en-ID" dirty="0"/>
              <a:t>).</a:t>
            </a:r>
          </a:p>
          <a:p>
            <a:pPr marL="457200" indent="-457200">
              <a:buAutoNum type="arabicPeriod"/>
            </a:pPr>
            <a:r>
              <a:rPr lang="en-ID" dirty="0" err="1"/>
              <a:t>Posisi</a:t>
            </a:r>
            <a:r>
              <a:rPr lang="en-ID" dirty="0"/>
              <a:t> masing‑masing </a:t>
            </a:r>
            <a:r>
              <a:rPr lang="en-ID" dirty="0" err="1"/>
              <a:t>pihak</a:t>
            </a:r>
            <a:r>
              <a:rPr lang="en-ID" dirty="0"/>
              <a:t> – </a:t>
            </a:r>
            <a:r>
              <a:rPr lang="en-ID" dirty="0" err="1"/>
              <a:t>argumen</a:t>
            </a:r>
            <a:r>
              <a:rPr lang="en-ID" dirty="0"/>
              <a:t> </a:t>
            </a:r>
            <a:r>
              <a:rPr lang="en-ID" dirty="0" err="1"/>
              <a:t>pembeli</a:t>
            </a:r>
            <a:r>
              <a:rPr lang="en-ID" dirty="0"/>
              <a:t> vs </a:t>
            </a:r>
            <a:r>
              <a:rPr lang="en-ID" dirty="0" err="1"/>
              <a:t>penjual</a:t>
            </a:r>
            <a:r>
              <a:rPr lang="en-ID" dirty="0"/>
              <a:t>/platform, </a:t>
            </a:r>
            <a:r>
              <a:rPr lang="en-ID" dirty="0" err="1"/>
              <a:t>termasuk</a:t>
            </a:r>
            <a:r>
              <a:rPr lang="en-ID" dirty="0"/>
              <a:t> </a:t>
            </a:r>
            <a:r>
              <a:rPr lang="en-ID" dirty="0" err="1"/>
              <a:t>klausul</a:t>
            </a:r>
            <a:r>
              <a:rPr lang="en-ID" dirty="0"/>
              <a:t> </a:t>
            </a:r>
            <a:r>
              <a:rPr lang="en-ID" dirty="0" err="1"/>
              <a:t>kontrak</a:t>
            </a:r>
            <a:r>
              <a:rPr lang="en-ID" dirty="0"/>
              <a:t>, </a:t>
            </a:r>
            <a:r>
              <a:rPr lang="en-ID" dirty="0" err="1"/>
              <a:t>bukti</a:t>
            </a:r>
            <a:r>
              <a:rPr lang="en-ID" dirty="0"/>
              <a:t> </a:t>
            </a:r>
            <a:r>
              <a:rPr lang="en-ID" dirty="0" err="1"/>
              <a:t>elektronik</a:t>
            </a:r>
            <a:r>
              <a:rPr lang="en-ID" dirty="0"/>
              <a:t>, dan </a:t>
            </a:r>
            <a:r>
              <a:rPr lang="en-ID" dirty="0" err="1"/>
              <a:t>kebijakan</a:t>
            </a:r>
            <a:r>
              <a:rPr lang="en-ID" dirty="0"/>
              <a:t> </a:t>
            </a:r>
            <a:r>
              <a:rPr lang="en-ID" dirty="0" err="1"/>
              <a:t>privasi</a:t>
            </a:r>
            <a:r>
              <a:rPr lang="en-ID" dirty="0"/>
              <a:t>.</a:t>
            </a:r>
          </a:p>
          <a:p>
            <a:pPr marL="457200" indent="-457200">
              <a:buAutoNum type="arabicPeriod"/>
            </a:pPr>
            <a:r>
              <a:rPr lang="en-ID" dirty="0" err="1"/>
              <a:t>Kerangka</a:t>
            </a:r>
            <a:r>
              <a:rPr lang="en-ID" dirty="0"/>
              <a:t> </a:t>
            </a:r>
            <a:r>
              <a:rPr lang="en-ID" dirty="0" err="1"/>
              <a:t>regulasi</a:t>
            </a:r>
            <a:r>
              <a:rPr lang="en-ID" dirty="0"/>
              <a:t> – </a:t>
            </a:r>
            <a:r>
              <a:rPr lang="en-ID" dirty="0" err="1"/>
              <a:t>regulasi</a:t>
            </a:r>
            <a:r>
              <a:rPr lang="en-ID" dirty="0"/>
              <a:t> </a:t>
            </a:r>
            <a:r>
              <a:rPr lang="en-ID" dirty="0" err="1"/>
              <a:t>nasional</a:t>
            </a:r>
            <a:r>
              <a:rPr lang="en-ID" dirty="0"/>
              <a:t> vs </a:t>
            </a:r>
            <a:r>
              <a:rPr lang="en-ID" dirty="0" err="1"/>
              <a:t>internasional</a:t>
            </a:r>
            <a:r>
              <a:rPr lang="en-ID" dirty="0"/>
              <a:t> yang </a:t>
            </a:r>
            <a:r>
              <a:rPr lang="en-ID" dirty="0" err="1"/>
              <a:t>relevan</a:t>
            </a:r>
            <a:r>
              <a:rPr lang="en-ID" dirty="0"/>
              <a:t>, </a:t>
            </a:r>
            <a:r>
              <a:rPr lang="en-ID" dirty="0" err="1"/>
              <a:t>serta</a:t>
            </a:r>
            <a:r>
              <a:rPr lang="en-ID" dirty="0"/>
              <a:t> </a:t>
            </a:r>
            <a:r>
              <a:rPr lang="en-ID" dirty="0" err="1"/>
              <a:t>preseden</a:t>
            </a:r>
            <a:r>
              <a:rPr lang="en-ID" dirty="0"/>
              <a:t> </a:t>
            </a:r>
            <a:r>
              <a:rPr lang="en-ID" dirty="0" err="1"/>
              <a:t>atau</a:t>
            </a:r>
            <a:r>
              <a:rPr lang="en-ID" dirty="0"/>
              <a:t> </a:t>
            </a:r>
            <a:r>
              <a:rPr lang="en-ID" dirty="0" err="1"/>
              <a:t>pedoman</a:t>
            </a:r>
            <a:r>
              <a:rPr lang="en-ID" dirty="0"/>
              <a:t> yang </a:t>
            </a:r>
            <a:r>
              <a:rPr lang="en-ID" dirty="0" err="1"/>
              <a:t>dijadikan</a:t>
            </a:r>
            <a:r>
              <a:rPr lang="en-ID" dirty="0"/>
              <a:t> </a:t>
            </a:r>
            <a:r>
              <a:rPr lang="en-ID" dirty="0" err="1"/>
              <a:t>acuan</a:t>
            </a:r>
            <a:r>
              <a:rPr lang="en-ID" dirty="0"/>
              <a:t>.</a:t>
            </a:r>
          </a:p>
          <a:p>
            <a:pPr marL="457200" indent="-457200">
              <a:buAutoNum type="arabicPeriod"/>
            </a:pPr>
            <a:r>
              <a:rPr lang="en-ID" dirty="0" err="1"/>
              <a:t>Analisis</a:t>
            </a:r>
            <a:r>
              <a:rPr lang="en-ID" dirty="0"/>
              <a:t> </a:t>
            </a:r>
            <a:r>
              <a:rPr lang="en-ID" dirty="0" err="1"/>
              <a:t>keputusan</a:t>
            </a:r>
            <a:r>
              <a:rPr lang="en-ID" dirty="0"/>
              <a:t> – </a:t>
            </a:r>
            <a:r>
              <a:rPr lang="en-ID" dirty="0" err="1"/>
              <a:t>bagaimana</a:t>
            </a:r>
            <a:r>
              <a:rPr lang="en-ID" dirty="0"/>
              <a:t> hakim/arbitrator </a:t>
            </a:r>
            <a:r>
              <a:rPr lang="en-ID" dirty="0" err="1"/>
              <a:t>menilai</a:t>
            </a:r>
            <a:r>
              <a:rPr lang="en-ID" dirty="0"/>
              <a:t> </a:t>
            </a:r>
            <a:r>
              <a:rPr lang="en-ID" dirty="0" err="1"/>
              <a:t>bukti</a:t>
            </a:r>
            <a:r>
              <a:rPr lang="en-ID" dirty="0"/>
              <a:t>, </a:t>
            </a:r>
            <a:r>
              <a:rPr lang="en-ID" dirty="0" err="1"/>
              <a:t>menafsirkan</a:t>
            </a:r>
            <a:r>
              <a:rPr lang="en-ID" dirty="0"/>
              <a:t> </a:t>
            </a:r>
            <a:r>
              <a:rPr lang="en-ID" dirty="0" err="1"/>
              <a:t>peraturan</a:t>
            </a:r>
            <a:r>
              <a:rPr lang="en-ID" dirty="0"/>
              <a:t>, dan </a:t>
            </a:r>
            <a:r>
              <a:rPr lang="en-ID" dirty="0" err="1"/>
              <a:t>menyeimbangkan</a:t>
            </a:r>
            <a:r>
              <a:rPr lang="en-ID" dirty="0"/>
              <a:t> </a:t>
            </a:r>
            <a:r>
              <a:rPr lang="en-ID" dirty="0" err="1"/>
              <a:t>kepentingan</a:t>
            </a:r>
            <a:r>
              <a:rPr lang="en-ID" dirty="0"/>
              <a:t> (mis. </a:t>
            </a:r>
            <a:r>
              <a:rPr lang="en-ID" dirty="0" err="1"/>
              <a:t>kepentingan</a:t>
            </a:r>
            <a:r>
              <a:rPr lang="en-ID" dirty="0"/>
              <a:t> </a:t>
            </a:r>
            <a:r>
              <a:rPr lang="en-ID" dirty="0" err="1"/>
              <a:t>publik</a:t>
            </a:r>
            <a:r>
              <a:rPr lang="en-ID" dirty="0"/>
              <a:t> vs </a:t>
            </a:r>
            <a:r>
              <a:rPr lang="en-ID" dirty="0" err="1"/>
              <a:t>privasi</a:t>
            </a:r>
            <a:r>
              <a:rPr lang="en-ID" dirty="0"/>
              <a:t>)</a:t>
            </a:r>
          </a:p>
          <a:p>
            <a:pPr marL="457200" indent="-457200">
              <a:buAutoNum type="arabicPeriod"/>
            </a:pPr>
            <a:r>
              <a:rPr lang="en-ID" dirty="0"/>
              <a:t> </a:t>
            </a:r>
            <a:r>
              <a:rPr lang="en-ID" dirty="0" err="1"/>
              <a:t>Dampak</a:t>
            </a:r>
            <a:r>
              <a:rPr lang="en-ID" dirty="0"/>
              <a:t> </a:t>
            </a:r>
            <a:r>
              <a:rPr lang="en-ID" dirty="0" err="1"/>
              <a:t>keputusan</a:t>
            </a:r>
            <a:r>
              <a:rPr lang="en-ID" dirty="0"/>
              <a:t> – </a:t>
            </a:r>
            <a:r>
              <a:rPr lang="en-ID" dirty="0" err="1"/>
              <a:t>konsekuensi</a:t>
            </a:r>
            <a:r>
              <a:rPr lang="en-ID" dirty="0"/>
              <a:t> </a:t>
            </a:r>
            <a:r>
              <a:rPr lang="en-ID" dirty="0" err="1"/>
              <a:t>praktis</a:t>
            </a:r>
            <a:r>
              <a:rPr lang="en-ID" dirty="0"/>
              <a:t> </a:t>
            </a:r>
            <a:r>
              <a:rPr lang="en-ID" dirty="0" err="1"/>
              <a:t>bagi</a:t>
            </a:r>
            <a:r>
              <a:rPr lang="en-ID" dirty="0"/>
              <a:t> para </a:t>
            </a:r>
            <a:r>
              <a:rPr lang="en-ID" dirty="0" err="1"/>
              <a:t>pihak</a:t>
            </a:r>
            <a:r>
              <a:rPr lang="en-ID" dirty="0"/>
              <a:t>, </a:t>
            </a:r>
            <a:r>
              <a:rPr lang="en-ID" dirty="0" err="1"/>
              <a:t>implikasi</a:t>
            </a:r>
            <a:r>
              <a:rPr lang="en-ID" dirty="0"/>
              <a:t> </a:t>
            </a:r>
            <a:r>
              <a:rPr lang="en-ID" dirty="0" err="1"/>
              <a:t>bagi</a:t>
            </a:r>
            <a:r>
              <a:rPr lang="en-ID" dirty="0"/>
              <a:t> </a:t>
            </a:r>
            <a:r>
              <a:rPr lang="en-ID" dirty="0" err="1"/>
              <a:t>industri</a:t>
            </a:r>
            <a:r>
              <a:rPr lang="en-ID" dirty="0"/>
              <a:t> e‑commerce, dan </a:t>
            </a:r>
            <a:r>
              <a:rPr lang="en-ID" dirty="0" err="1"/>
              <a:t>pengaruh</a:t>
            </a:r>
            <a:r>
              <a:rPr lang="en-ID" dirty="0"/>
              <a:t> pada </a:t>
            </a:r>
            <a:r>
              <a:rPr lang="en-ID" dirty="0" err="1"/>
              <a:t>kebijakan</a:t>
            </a:r>
            <a:r>
              <a:rPr lang="en-ID" dirty="0"/>
              <a:t> </a:t>
            </a:r>
            <a:r>
              <a:rPr lang="en-ID" dirty="0" err="1"/>
              <a:t>selanjutnya</a:t>
            </a:r>
            <a:r>
              <a:rPr lang="en-ID" dirty="0"/>
              <a:t>.</a:t>
            </a:r>
          </a:p>
          <a:p>
            <a:pPr marL="457200" indent="-457200">
              <a:buAutoNum type="arabicPeriod"/>
            </a:pPr>
            <a:r>
              <a:rPr lang="en-ID" dirty="0"/>
              <a:t>Kritik </a:t>
            </a:r>
            <a:r>
              <a:rPr lang="en-ID" dirty="0" err="1"/>
              <a:t>atau</a:t>
            </a:r>
            <a:r>
              <a:rPr lang="en-ID" dirty="0"/>
              <a:t> </a:t>
            </a:r>
            <a:r>
              <a:rPr lang="en-ID" dirty="0" err="1"/>
              <a:t>alternatif</a:t>
            </a:r>
            <a:r>
              <a:rPr lang="en-ID" dirty="0"/>
              <a:t> – </a:t>
            </a:r>
            <a:r>
              <a:rPr lang="en-ID" dirty="0" err="1"/>
              <a:t>apakah</a:t>
            </a:r>
            <a:r>
              <a:rPr lang="en-ID" dirty="0"/>
              <a:t> </a:t>
            </a:r>
            <a:r>
              <a:rPr lang="en-ID" dirty="0" err="1"/>
              <a:t>keputusan</a:t>
            </a:r>
            <a:r>
              <a:rPr lang="en-ID" dirty="0"/>
              <a:t> </a:t>
            </a:r>
            <a:r>
              <a:rPr lang="en-ID" dirty="0" err="1"/>
              <a:t>konsisten</a:t>
            </a:r>
            <a:r>
              <a:rPr lang="en-ID" dirty="0"/>
              <a:t> </a:t>
            </a:r>
            <a:r>
              <a:rPr lang="en-ID" dirty="0" err="1"/>
              <a:t>dengan</a:t>
            </a:r>
            <a:r>
              <a:rPr lang="en-ID" dirty="0"/>
              <a:t> </a:t>
            </a:r>
            <a:r>
              <a:rPr lang="en-ID" dirty="0" err="1"/>
              <a:t>prinsip</a:t>
            </a:r>
            <a:r>
              <a:rPr lang="en-ID" dirty="0"/>
              <a:t> </a:t>
            </a:r>
            <a:r>
              <a:rPr lang="en-ID" dirty="0" err="1"/>
              <a:t>keadilan</a:t>
            </a:r>
            <a:r>
              <a:rPr lang="en-ID" dirty="0"/>
              <a:t>, </a:t>
            </a:r>
            <a:r>
              <a:rPr lang="en-ID" dirty="0" err="1"/>
              <a:t>apakah</a:t>
            </a:r>
            <a:r>
              <a:rPr lang="en-ID" dirty="0"/>
              <a:t> </a:t>
            </a:r>
            <a:r>
              <a:rPr lang="en-ID" dirty="0" err="1"/>
              <a:t>ada</a:t>
            </a:r>
            <a:r>
              <a:rPr lang="en-ID" dirty="0"/>
              <a:t> </a:t>
            </a:r>
            <a:r>
              <a:rPr lang="en-ID" dirty="0" err="1"/>
              <a:t>celah</a:t>
            </a:r>
            <a:r>
              <a:rPr lang="en-ID" dirty="0"/>
              <a:t> </a:t>
            </a:r>
            <a:r>
              <a:rPr lang="en-ID" dirty="0" err="1"/>
              <a:t>regulasi</a:t>
            </a:r>
            <a:r>
              <a:rPr lang="en-ID" dirty="0"/>
              <a:t> yang </a:t>
            </a:r>
            <a:r>
              <a:rPr lang="en-ID" dirty="0" err="1"/>
              <a:t>masih</a:t>
            </a:r>
            <a:r>
              <a:rPr lang="en-ID" dirty="0"/>
              <a:t> </a:t>
            </a:r>
            <a:r>
              <a:rPr lang="en-ID" dirty="0" err="1"/>
              <a:t>perlu</a:t>
            </a:r>
            <a:r>
              <a:rPr lang="en-ID" dirty="0"/>
              <a:t> </a:t>
            </a:r>
            <a:r>
              <a:rPr lang="en-ID" dirty="0" err="1"/>
              <a:t>diperbaiki</a:t>
            </a:r>
            <a:r>
              <a:rPr lang="en-ID" dirty="0"/>
              <a:t>.</a:t>
            </a:r>
          </a:p>
        </p:txBody>
      </p:sp>
    </p:spTree>
    <p:extLst>
      <p:ext uri="{BB962C8B-B14F-4D97-AF65-F5344CB8AC3E}">
        <p14:creationId xmlns:p14="http://schemas.microsoft.com/office/powerpoint/2010/main" val="416824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98B21-2D64-820D-AB6F-A252BD3A569E}"/>
              </a:ext>
            </a:extLst>
          </p:cNvPr>
          <p:cNvSpPr>
            <a:spLocks noGrp="1"/>
          </p:cNvSpPr>
          <p:nvPr>
            <p:ph type="title"/>
          </p:nvPr>
        </p:nvSpPr>
        <p:spPr/>
        <p:txBody>
          <a:bodyPr>
            <a:normAutofit/>
          </a:bodyPr>
          <a:lstStyle/>
          <a:p>
            <a:r>
              <a:rPr lang="id-ID" sz="4000" dirty="0">
                <a:effectLst/>
                <a:ea typeface="Times New Roman" panose="02020603050405020304" pitchFamily="18" charset="0"/>
                <a:cs typeface="Times New Roman" panose="02020603050405020304" pitchFamily="18" charset="0"/>
              </a:rPr>
              <a:t>UNCITRAL (United </a:t>
            </a:r>
            <a:r>
              <a:rPr lang="id-ID" sz="4000" dirty="0" err="1">
                <a:effectLst/>
                <a:ea typeface="Times New Roman" panose="02020603050405020304" pitchFamily="18" charset="0"/>
                <a:cs typeface="Times New Roman" panose="02020603050405020304" pitchFamily="18" charset="0"/>
              </a:rPr>
              <a:t>Nations</a:t>
            </a:r>
            <a:r>
              <a:rPr lang="id-ID" sz="4000" dirty="0">
                <a:effectLst/>
                <a:ea typeface="Times New Roman" panose="02020603050405020304" pitchFamily="18" charset="0"/>
                <a:cs typeface="Times New Roman" panose="02020603050405020304" pitchFamily="18" charset="0"/>
              </a:rPr>
              <a:t> </a:t>
            </a:r>
            <a:r>
              <a:rPr lang="id-ID" sz="4000" dirty="0" err="1">
                <a:effectLst/>
                <a:ea typeface="Times New Roman" panose="02020603050405020304" pitchFamily="18" charset="0"/>
                <a:cs typeface="Times New Roman" panose="02020603050405020304" pitchFamily="18" charset="0"/>
              </a:rPr>
              <a:t>Commission</a:t>
            </a:r>
            <a:r>
              <a:rPr lang="id-ID" sz="4000" dirty="0">
                <a:effectLst/>
                <a:ea typeface="Times New Roman" panose="02020603050405020304" pitchFamily="18" charset="0"/>
                <a:cs typeface="Times New Roman" panose="02020603050405020304" pitchFamily="18" charset="0"/>
              </a:rPr>
              <a:t> </a:t>
            </a:r>
            <a:r>
              <a:rPr lang="id-ID" sz="4000" dirty="0" err="1">
                <a:effectLst/>
                <a:ea typeface="Times New Roman" panose="02020603050405020304" pitchFamily="18" charset="0"/>
                <a:cs typeface="Times New Roman" panose="02020603050405020304" pitchFamily="18" charset="0"/>
              </a:rPr>
              <a:t>on</a:t>
            </a:r>
            <a:r>
              <a:rPr lang="id-ID" sz="4000" dirty="0">
                <a:effectLst/>
                <a:ea typeface="Times New Roman" panose="02020603050405020304" pitchFamily="18" charset="0"/>
                <a:cs typeface="Times New Roman" panose="02020603050405020304" pitchFamily="18" charset="0"/>
              </a:rPr>
              <a:t> International Trade Law) </a:t>
            </a:r>
            <a:endParaRPr lang="en-US" sz="4000" dirty="0"/>
          </a:p>
        </p:txBody>
      </p:sp>
      <p:sp>
        <p:nvSpPr>
          <p:cNvPr id="3" name="Content Placeholder 2">
            <a:extLst>
              <a:ext uri="{FF2B5EF4-FFF2-40B4-BE49-F238E27FC236}">
                <a16:creationId xmlns:a16="http://schemas.microsoft.com/office/drawing/2014/main" id="{918042F9-B2DF-CF83-8DC2-75D0FA7E6828}"/>
              </a:ext>
            </a:extLst>
          </p:cNvPr>
          <p:cNvSpPr>
            <a:spLocks noGrp="1"/>
          </p:cNvSpPr>
          <p:nvPr>
            <p:ph idx="1"/>
          </p:nvPr>
        </p:nvSpPr>
        <p:spPr/>
        <p:txBody>
          <a:bodyPr>
            <a:normAutofit/>
          </a:bodyPr>
          <a:lstStyle/>
          <a:p>
            <a:pPr>
              <a:lnSpc>
                <a:spcPct val="115000"/>
              </a:lnSpc>
              <a:spcAft>
                <a:spcPts val="800"/>
              </a:spcAft>
            </a:pPr>
            <a:r>
              <a:rPr lang="id-ID" sz="1800" kern="100" dirty="0">
                <a:effectLst/>
                <a:ea typeface="Times New Roman" panose="02020603050405020304" pitchFamily="18" charset="0"/>
                <a:cs typeface="Times New Roman" panose="02020603050405020304" pitchFamily="18" charset="0"/>
              </a:rPr>
              <a:t>UNCITRAL (United </a:t>
            </a:r>
            <a:r>
              <a:rPr lang="id-ID" sz="1800" kern="100" dirty="0" err="1">
                <a:effectLst/>
                <a:ea typeface="Times New Roman" panose="02020603050405020304" pitchFamily="18" charset="0"/>
                <a:cs typeface="Times New Roman" panose="02020603050405020304" pitchFamily="18" charset="0"/>
              </a:rPr>
              <a:t>Nations</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Commission</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on</a:t>
            </a:r>
            <a:r>
              <a:rPr lang="id-ID" sz="1800" kern="100" dirty="0">
                <a:effectLst/>
                <a:ea typeface="Times New Roman" panose="02020603050405020304" pitchFamily="18" charset="0"/>
                <a:cs typeface="Times New Roman" panose="02020603050405020304" pitchFamily="18" charset="0"/>
              </a:rPr>
              <a:t> International Trade Law)  mengembangkan Model Law </a:t>
            </a:r>
            <a:r>
              <a:rPr lang="id-ID" sz="1800" kern="100" dirty="0" err="1">
                <a:effectLst/>
                <a:ea typeface="Times New Roman" panose="02020603050405020304" pitchFamily="18" charset="0"/>
                <a:cs typeface="Times New Roman" panose="02020603050405020304" pitchFamily="18" charset="0"/>
              </a:rPr>
              <a:t>on</a:t>
            </a:r>
            <a:r>
              <a:rPr lang="id-ID" sz="1800" kern="100" dirty="0">
                <a:effectLst/>
                <a:ea typeface="Times New Roman" panose="02020603050405020304" pitchFamily="18" charset="0"/>
                <a:cs typeface="Times New Roman" panose="02020603050405020304" pitchFamily="18" charset="0"/>
              </a:rPr>
              <a:t> Electronic </a:t>
            </a:r>
            <a:r>
              <a:rPr lang="id-ID" sz="1800" kern="100" dirty="0" err="1">
                <a:effectLst/>
                <a:ea typeface="Times New Roman" panose="02020603050405020304" pitchFamily="18" charset="0"/>
                <a:cs typeface="Times New Roman" panose="02020603050405020304" pitchFamily="18" charset="0"/>
              </a:rPr>
              <a:t>Commerce</a:t>
            </a:r>
            <a:r>
              <a:rPr lang="id-ID" sz="1800" kern="100" dirty="0">
                <a:effectLst/>
                <a:ea typeface="Times New Roman" panose="02020603050405020304" pitchFamily="18" charset="0"/>
                <a:cs typeface="Times New Roman" panose="02020603050405020304" pitchFamily="18" charset="0"/>
              </a:rPr>
              <a:t> pada tahun 1996 sebagai kerangka hukum untuk mendukung penggunaan teknologi informasi dan transaksi elektronik. </a:t>
            </a:r>
            <a:endParaRPr lang="en-ID" sz="1800" kern="100" dirty="0">
              <a:effectLst/>
              <a:ea typeface="Times New Roman" panose="02020603050405020304" pitchFamily="18" charset="0"/>
              <a:cs typeface="Times New Roman" panose="02020603050405020304" pitchFamily="18" charset="0"/>
            </a:endParaRPr>
          </a:p>
          <a:p>
            <a:pPr>
              <a:lnSpc>
                <a:spcPct val="115000"/>
              </a:lnSpc>
              <a:spcAft>
                <a:spcPts val="800"/>
              </a:spcAft>
            </a:pPr>
            <a:r>
              <a:rPr lang="id-ID" sz="1800" kern="100" dirty="0">
                <a:effectLst/>
                <a:ea typeface="Times New Roman" panose="02020603050405020304" pitchFamily="18" charset="0"/>
                <a:cs typeface="Times New Roman" panose="02020603050405020304" pitchFamily="18" charset="0"/>
              </a:rPr>
              <a:t>Definisi </a:t>
            </a:r>
            <a:r>
              <a:rPr lang="id-ID" sz="1800" kern="100" dirty="0" err="1">
                <a:effectLst/>
                <a:ea typeface="Times New Roman" panose="02020603050405020304" pitchFamily="18" charset="0"/>
                <a:cs typeface="Times New Roman" panose="02020603050405020304" pitchFamily="18" charset="0"/>
              </a:rPr>
              <a:t>e-Commerce</a:t>
            </a:r>
            <a:r>
              <a:rPr lang="id-ID" sz="1800" kern="100" dirty="0">
                <a:effectLst/>
                <a:ea typeface="Times New Roman" panose="02020603050405020304" pitchFamily="18" charset="0"/>
                <a:cs typeface="Times New Roman" panose="02020603050405020304" pitchFamily="18" charset="0"/>
              </a:rPr>
              <a:t> dalam UNCITRAL dalam Resolusi Majelis Umum PBB , </a:t>
            </a:r>
            <a:r>
              <a:rPr lang="id-ID" sz="1800" kern="100" dirty="0" err="1">
                <a:effectLst/>
                <a:ea typeface="Times New Roman" panose="02020603050405020304" pitchFamily="18" charset="0"/>
                <a:cs typeface="Times New Roman" panose="02020603050405020304" pitchFamily="18" charset="0"/>
              </a:rPr>
              <a:t>No</a:t>
            </a:r>
            <a:r>
              <a:rPr lang="id-ID" sz="1800" kern="100" dirty="0">
                <a:effectLst/>
                <a:ea typeface="Times New Roman" panose="02020603050405020304" pitchFamily="18" charset="0"/>
                <a:cs typeface="Times New Roman" panose="02020603050405020304" pitchFamily="18" charset="0"/>
              </a:rPr>
              <a:t> 51/162 Tahun 1996 : “ </a:t>
            </a:r>
            <a:r>
              <a:rPr lang="id-ID" sz="1800" kern="100" dirty="0" err="1">
                <a:effectLst/>
                <a:ea typeface="Times New Roman" panose="02020603050405020304" pitchFamily="18" charset="0"/>
                <a:cs typeface="Times New Roman" panose="02020603050405020304" pitchFamily="18" charset="0"/>
              </a:rPr>
              <a:t>Transaction</a:t>
            </a:r>
            <a:r>
              <a:rPr lang="id-ID" sz="1800" kern="100" dirty="0">
                <a:effectLst/>
                <a:ea typeface="Times New Roman" panose="02020603050405020304" pitchFamily="18" charset="0"/>
                <a:cs typeface="Times New Roman" panose="02020603050405020304" pitchFamily="18" charset="0"/>
              </a:rPr>
              <a:t> in International </a:t>
            </a:r>
            <a:r>
              <a:rPr lang="id-ID" sz="1800" kern="100" dirty="0" err="1">
                <a:effectLst/>
                <a:ea typeface="Times New Roman" panose="02020603050405020304" pitchFamily="18" charset="0"/>
                <a:cs typeface="Times New Roman" panose="02020603050405020304" pitchFamily="18" charset="0"/>
              </a:rPr>
              <a:t>trade</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which</a:t>
            </a:r>
            <a:r>
              <a:rPr lang="id-ID" sz="1800" kern="100" dirty="0">
                <a:effectLst/>
                <a:ea typeface="Times New Roman" panose="02020603050405020304" pitchFamily="18" charset="0"/>
                <a:cs typeface="Times New Roman" panose="02020603050405020304" pitchFamily="18" charset="0"/>
              </a:rPr>
              <a:t> are </a:t>
            </a:r>
            <a:r>
              <a:rPr lang="id-ID" sz="1800" kern="100" dirty="0" err="1">
                <a:effectLst/>
                <a:ea typeface="Times New Roman" panose="02020603050405020304" pitchFamily="18" charset="0"/>
                <a:cs typeface="Times New Roman" panose="02020603050405020304" pitchFamily="18" charset="0"/>
              </a:rPr>
              <a:t>carried</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out</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by</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means</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of</a:t>
            </a:r>
            <a:r>
              <a:rPr lang="id-ID" sz="1800" kern="100" dirty="0">
                <a:effectLst/>
                <a:ea typeface="Times New Roman" panose="02020603050405020304" pitchFamily="18" charset="0"/>
                <a:cs typeface="Times New Roman" panose="02020603050405020304" pitchFamily="18" charset="0"/>
              </a:rPr>
              <a:t> Electronic data </a:t>
            </a:r>
            <a:r>
              <a:rPr lang="id-ID" sz="1800" kern="100" dirty="0" err="1">
                <a:effectLst/>
                <a:ea typeface="Times New Roman" panose="02020603050405020304" pitchFamily="18" charset="0"/>
                <a:cs typeface="Times New Roman" panose="02020603050405020304" pitchFamily="18" charset="0"/>
              </a:rPr>
              <a:t>interchange</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and</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other</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means</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of</a:t>
            </a:r>
            <a:r>
              <a:rPr lang="id-ID" sz="1800" kern="100" dirty="0">
                <a:effectLst/>
                <a:ea typeface="Times New Roman" panose="02020603050405020304" pitchFamily="18" charset="0"/>
                <a:cs typeface="Times New Roman" panose="02020603050405020304" pitchFamily="18" charset="0"/>
              </a:rPr>
              <a:t> </a:t>
            </a:r>
            <a:r>
              <a:rPr lang="id-ID" sz="1800" kern="100" dirty="0" err="1">
                <a:effectLst/>
                <a:ea typeface="Times New Roman" panose="02020603050405020304" pitchFamily="18" charset="0"/>
                <a:cs typeface="Times New Roman" panose="02020603050405020304" pitchFamily="18" charset="0"/>
              </a:rPr>
              <a:t>communication</a:t>
            </a:r>
            <a:r>
              <a:rPr lang="id-ID" sz="1800" kern="100" dirty="0">
                <a:effectLst/>
                <a:ea typeface="Times New Roman" panose="02020603050405020304" pitchFamily="18" charset="0"/>
                <a:cs typeface="Times New Roman" panose="02020603050405020304" pitchFamily="18" charset="0"/>
              </a:rPr>
              <a:t>” . </a:t>
            </a:r>
            <a:endParaRPr lang="en-ID" sz="1800" kern="100" dirty="0">
              <a:effectLst/>
              <a:ea typeface="Times New Roman" panose="02020603050405020304" pitchFamily="18" charset="0"/>
              <a:cs typeface="Times New Roman" panose="02020603050405020304" pitchFamily="18" charset="0"/>
            </a:endParaRPr>
          </a:p>
          <a:p>
            <a:pPr>
              <a:lnSpc>
                <a:spcPct val="115000"/>
              </a:lnSpc>
              <a:spcAft>
                <a:spcPts val="800"/>
              </a:spcAft>
            </a:pPr>
            <a:r>
              <a:rPr lang="id-ID" sz="1800" kern="100" dirty="0">
                <a:effectLst/>
                <a:ea typeface="Times New Roman" panose="02020603050405020304" pitchFamily="18" charset="0"/>
                <a:cs typeface="Times New Roman" panose="02020603050405020304" pitchFamily="18" charset="0"/>
              </a:rPr>
              <a:t>Model Law </a:t>
            </a:r>
            <a:r>
              <a:rPr lang="id-ID" sz="1800" kern="100" dirty="0" err="1">
                <a:effectLst/>
                <a:ea typeface="Times New Roman" panose="02020603050405020304" pitchFamily="18" charset="0"/>
                <a:cs typeface="Times New Roman" panose="02020603050405020304" pitchFamily="18" charset="0"/>
              </a:rPr>
              <a:t>on</a:t>
            </a:r>
            <a:r>
              <a:rPr lang="id-ID" sz="1800" kern="100" dirty="0">
                <a:effectLst/>
                <a:ea typeface="Times New Roman" panose="02020603050405020304" pitchFamily="18" charset="0"/>
                <a:cs typeface="Times New Roman" panose="02020603050405020304" pitchFamily="18" charset="0"/>
              </a:rPr>
              <a:t> Electronic </a:t>
            </a:r>
            <a:r>
              <a:rPr lang="id-ID" sz="1800" kern="100" dirty="0" err="1">
                <a:effectLst/>
                <a:ea typeface="Times New Roman" panose="02020603050405020304" pitchFamily="18" charset="0"/>
                <a:cs typeface="Times New Roman" panose="02020603050405020304" pitchFamily="18" charset="0"/>
              </a:rPr>
              <a:t>Commerce</a:t>
            </a:r>
            <a:r>
              <a:rPr lang="id-ID" sz="1800" kern="100" dirty="0">
                <a:effectLst/>
                <a:ea typeface="Times New Roman" panose="02020603050405020304" pitchFamily="18" charset="0"/>
                <a:cs typeface="Times New Roman" panose="02020603050405020304" pitchFamily="18" charset="0"/>
              </a:rPr>
              <a:t> oleh UNCITRAL memberikan panduan yang penting untuk negara-negara dalam mengembangkan kerangka hukum yang mendukung </a:t>
            </a:r>
            <a:r>
              <a:rPr lang="id-ID" sz="1800" kern="100" dirty="0" err="1">
                <a:effectLst/>
                <a:ea typeface="Times New Roman" panose="02020603050405020304" pitchFamily="18" charset="0"/>
                <a:cs typeface="Times New Roman" panose="02020603050405020304" pitchFamily="18" charset="0"/>
              </a:rPr>
              <a:t>e-commerce</a:t>
            </a:r>
            <a:r>
              <a:rPr lang="id-ID" sz="1800" kern="100" dirty="0">
                <a:effectLst/>
                <a:ea typeface="Times New Roman" panose="02020603050405020304" pitchFamily="18" charset="0"/>
                <a:cs typeface="Times New Roman" panose="02020603050405020304" pitchFamily="18" charset="0"/>
              </a:rPr>
              <a:t>. Dengan mengakui validitas transaksi elektronik dan menyediakan ketentuan untuk keamanan dan perlindungan konsumen, model ini berkontribusi pada perkembangan perdagangan digital yang lebih baik dan lebih aman.</a:t>
            </a:r>
            <a:endParaRPr lang="en-ID" sz="1800" kern="1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6293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1675E-311B-B328-434A-AD874BFFB4E5}"/>
              </a:ext>
            </a:extLst>
          </p:cNvPr>
          <p:cNvSpPr>
            <a:spLocks noGrp="1"/>
          </p:cNvSpPr>
          <p:nvPr>
            <p:ph type="title"/>
          </p:nvPr>
        </p:nvSpPr>
        <p:spPr>
          <a:xfrm>
            <a:off x="1069848" y="484632"/>
            <a:ext cx="10058400" cy="1069848"/>
          </a:xfrm>
        </p:spPr>
        <p:txBody>
          <a:bodyPr>
            <a:normAutofit/>
          </a:bodyPr>
          <a:lstStyle/>
          <a:p>
            <a:r>
              <a:rPr lang="id-ID" sz="4000" kern="100" dirty="0">
                <a:effectLst/>
                <a:ea typeface="Times New Roman" panose="02020603050405020304" pitchFamily="18" charset="0"/>
                <a:cs typeface="Times New Roman" panose="02020603050405020304" pitchFamily="18" charset="0"/>
              </a:rPr>
              <a:t>Ketentuan</a:t>
            </a:r>
            <a:r>
              <a:rPr lang="en-US" sz="4000" kern="100" dirty="0">
                <a:effectLst/>
                <a:ea typeface="Times New Roman" panose="02020603050405020304" pitchFamily="18" charset="0"/>
                <a:cs typeface="Times New Roman" panose="02020603050405020304" pitchFamily="18" charset="0"/>
              </a:rPr>
              <a:t> e-Commerce</a:t>
            </a:r>
            <a:r>
              <a:rPr lang="id-ID" sz="4000" kern="100" dirty="0">
                <a:effectLst/>
                <a:ea typeface="Times New Roman" panose="02020603050405020304" pitchFamily="18" charset="0"/>
                <a:cs typeface="Times New Roman" panose="02020603050405020304" pitchFamily="18" charset="0"/>
              </a:rPr>
              <a:t> pada UNCITRAL Model Law</a:t>
            </a:r>
            <a:r>
              <a:rPr lang="en-US" sz="4000" kern="100" dirty="0">
                <a:ea typeface="Times New Roman" panose="02020603050405020304" pitchFamily="18" charset="0"/>
                <a:cs typeface="Times New Roman" panose="02020603050405020304" pitchFamily="18" charset="0"/>
              </a:rPr>
              <a:t> </a:t>
            </a:r>
            <a:endParaRPr lang="en-US" sz="4000" dirty="0"/>
          </a:p>
        </p:txBody>
      </p:sp>
      <p:sp>
        <p:nvSpPr>
          <p:cNvPr id="3" name="Content Placeholder 2">
            <a:extLst>
              <a:ext uri="{FF2B5EF4-FFF2-40B4-BE49-F238E27FC236}">
                <a16:creationId xmlns:a16="http://schemas.microsoft.com/office/drawing/2014/main" id="{8037A48D-39BE-0B47-2BC6-A349556A2DB3}"/>
              </a:ext>
            </a:extLst>
          </p:cNvPr>
          <p:cNvSpPr>
            <a:spLocks noGrp="1"/>
          </p:cNvSpPr>
          <p:nvPr>
            <p:ph idx="1"/>
          </p:nvPr>
        </p:nvSpPr>
        <p:spPr>
          <a:xfrm>
            <a:off x="1069848" y="1391920"/>
            <a:ext cx="10058400" cy="4780280"/>
          </a:xfrm>
        </p:spPr>
        <p:txBody>
          <a:bodyPr>
            <a:normAutofit/>
          </a:bodyPr>
          <a:lstStyle/>
          <a:p>
            <a:pPr marL="0" lvl="0" indent="0">
              <a:lnSpc>
                <a:spcPct val="115000"/>
              </a:lnSpc>
              <a:buNone/>
            </a:pPr>
            <a:r>
              <a:rPr lang="en-US" sz="1800" kern="100" dirty="0">
                <a:effectLst/>
                <a:ea typeface="Times New Roman" panose="02020603050405020304" pitchFamily="18" charset="0"/>
                <a:cs typeface="Times New Roman" panose="02020603050405020304" pitchFamily="18" charset="0"/>
              </a:rPr>
              <a:t>On Electronic Commerce </a:t>
            </a:r>
            <a:r>
              <a:rPr lang="en-US" sz="1800" kern="100" dirty="0" err="1">
                <a:effectLst/>
                <a:ea typeface="Times New Roman" panose="02020603050405020304" pitchFamily="18" charset="0"/>
                <a:cs typeface="Times New Roman" panose="02020603050405020304" pitchFamily="18" charset="0"/>
              </a:rPr>
              <a:t>mengatur</a:t>
            </a:r>
            <a:r>
              <a:rPr lang="en-US" sz="1800" kern="100" dirty="0">
                <a:effectLst/>
                <a:ea typeface="Times New Roman" panose="02020603050405020304" pitchFamily="18" charset="0"/>
                <a:cs typeface="Times New Roman" panose="02020603050405020304" pitchFamily="18" charset="0"/>
              </a:rPr>
              <a:t> </a:t>
            </a:r>
            <a:r>
              <a:rPr lang="en-US" sz="1800" kern="100" dirty="0" err="1">
                <a:effectLst/>
                <a:ea typeface="Times New Roman" panose="02020603050405020304" pitchFamily="18" charset="0"/>
                <a:cs typeface="Times New Roman" panose="02020603050405020304" pitchFamily="18" charset="0"/>
              </a:rPr>
              <a:t>aspek</a:t>
            </a:r>
            <a:r>
              <a:rPr lang="en-US" sz="1800" kern="100" dirty="0">
                <a:effectLst/>
                <a:ea typeface="Times New Roman" panose="02020603050405020304" pitchFamily="18" charset="0"/>
                <a:cs typeface="Times New Roman" panose="02020603050405020304" pitchFamily="18" charset="0"/>
              </a:rPr>
              <a:t> Hukum </a:t>
            </a:r>
            <a:r>
              <a:rPr lang="en-US" sz="1800" kern="100" dirty="0" err="1">
                <a:effectLst/>
                <a:ea typeface="Times New Roman" panose="02020603050405020304" pitchFamily="18" charset="0"/>
                <a:cs typeface="Times New Roman" panose="02020603050405020304" pitchFamily="18" charset="0"/>
              </a:rPr>
              <a:t>perjanjian</a:t>
            </a:r>
            <a:r>
              <a:rPr lang="en-US" sz="1800" kern="100" dirty="0">
                <a:effectLst/>
                <a:ea typeface="Times New Roman" panose="02020603050405020304" pitchFamily="18" charset="0"/>
                <a:cs typeface="Times New Roman" panose="02020603050405020304" pitchFamily="18" charset="0"/>
              </a:rPr>
              <a:t> </a:t>
            </a:r>
            <a:r>
              <a:rPr lang="en-US" sz="1800" kern="100" dirty="0" err="1">
                <a:effectLst/>
                <a:ea typeface="Times New Roman" panose="02020603050405020304" pitchFamily="18" charset="0"/>
                <a:cs typeface="Times New Roman" panose="02020603050405020304" pitchFamily="18" charset="0"/>
              </a:rPr>
              <a:t>elektronik</a:t>
            </a:r>
            <a:r>
              <a:rPr lang="en-US" sz="1800" kern="100" dirty="0">
                <a:ea typeface="Times New Roman" panose="02020603050405020304" pitchFamily="18" charset="0"/>
                <a:cs typeface="Times New Roman" panose="02020603050405020304" pitchFamily="18" charset="0"/>
              </a:rPr>
              <a:t>, </a:t>
            </a:r>
            <a:r>
              <a:rPr lang="en-US" sz="1800" kern="100" dirty="0" err="1">
                <a:ea typeface="Times New Roman" panose="02020603050405020304" pitchFamily="18" charset="0"/>
                <a:cs typeface="Times New Roman" panose="02020603050405020304" pitchFamily="18" charset="0"/>
              </a:rPr>
              <a:t>Seperti</a:t>
            </a:r>
            <a:r>
              <a:rPr lang="en-US" sz="1800" kern="100" dirty="0">
                <a:ea typeface="Times New Roman" panose="02020603050405020304" pitchFamily="18" charset="0"/>
                <a:cs typeface="Times New Roman" panose="02020603050405020304" pitchFamily="18" charset="0"/>
              </a:rPr>
              <a:t>: </a:t>
            </a:r>
            <a:r>
              <a:rPr lang="en-US" sz="1800" kern="100" dirty="0" err="1">
                <a:ea typeface="Times New Roman" panose="02020603050405020304" pitchFamily="18" charset="0"/>
                <a:cs typeface="Times New Roman" panose="02020603050405020304" pitchFamily="18" charset="0"/>
              </a:rPr>
              <a:t>pembentukan</a:t>
            </a:r>
            <a:r>
              <a:rPr lang="en-US" sz="1800" kern="100" dirty="0">
                <a:ea typeface="Times New Roman" panose="02020603050405020304" pitchFamily="18" charset="0"/>
                <a:cs typeface="Times New Roman" panose="02020603050405020304" pitchFamily="18" charset="0"/>
              </a:rPr>
              <a:t> </a:t>
            </a:r>
          </a:p>
          <a:p>
            <a:pPr marL="342900" lvl="0" indent="-342900">
              <a:lnSpc>
                <a:spcPct val="115000"/>
              </a:lnSpc>
              <a:buAutoNum type="arabicPeriod"/>
            </a:pPr>
            <a:r>
              <a:rPr lang="en-US" sz="1800" kern="100" dirty="0" err="1">
                <a:effectLst/>
                <a:ea typeface="Times New Roman" panose="02020603050405020304" pitchFamily="18" charset="0"/>
                <a:cs typeface="Times New Roman" panose="02020603050405020304" pitchFamily="18" charset="0"/>
              </a:rPr>
              <a:t>Syarat</a:t>
            </a:r>
            <a:r>
              <a:rPr lang="en-US" sz="1800" kern="100" dirty="0">
                <a:effectLst/>
                <a:ea typeface="Times New Roman" panose="02020603050405020304" pitchFamily="18" charset="0"/>
                <a:cs typeface="Times New Roman" panose="02020603050405020304" pitchFamily="18" charset="0"/>
              </a:rPr>
              <a:t> </a:t>
            </a:r>
            <a:r>
              <a:rPr lang="en-US" sz="1800" kern="100" dirty="0" err="1">
                <a:effectLst/>
                <a:ea typeface="Times New Roman" panose="02020603050405020304" pitchFamily="18" charset="0"/>
                <a:cs typeface="Times New Roman" panose="02020603050405020304" pitchFamily="18" charset="0"/>
              </a:rPr>
              <a:t>pembentukan</a:t>
            </a:r>
            <a:r>
              <a:rPr lang="en-US" sz="1800" kern="100" dirty="0">
                <a:effectLst/>
                <a:ea typeface="Times New Roman" panose="02020603050405020304" pitchFamily="18" charset="0"/>
                <a:cs typeface="Times New Roman" panose="02020603050405020304" pitchFamily="18" charset="0"/>
              </a:rPr>
              <a:t> </a:t>
            </a:r>
            <a:r>
              <a:rPr lang="en-US" sz="1800" kern="100" dirty="0" err="1">
                <a:effectLst/>
                <a:ea typeface="Times New Roman" panose="02020603050405020304" pitchFamily="18" charset="0"/>
                <a:cs typeface="Times New Roman" panose="02020603050405020304" pitchFamily="18" charset="0"/>
              </a:rPr>
              <a:t>kontrak</a:t>
            </a:r>
            <a:r>
              <a:rPr lang="en-US" sz="1800" kern="100" dirty="0">
                <a:effectLst/>
                <a:ea typeface="Times New Roman" panose="02020603050405020304" pitchFamily="18" charset="0"/>
                <a:cs typeface="Times New Roman" panose="02020603050405020304" pitchFamily="18" charset="0"/>
              </a:rPr>
              <a:t>. </a:t>
            </a:r>
          </a:p>
          <a:p>
            <a:pPr marL="342900" lvl="0" indent="-342900">
              <a:lnSpc>
                <a:spcPct val="115000"/>
              </a:lnSpc>
              <a:buAutoNum type="arabicPeriod"/>
            </a:pPr>
            <a:r>
              <a:rPr lang="en-US" sz="1800" kern="100" dirty="0" err="1">
                <a:effectLst/>
                <a:ea typeface="Times New Roman" panose="02020603050405020304" pitchFamily="18" charset="0"/>
                <a:cs typeface="Times New Roman" panose="02020603050405020304" pitchFamily="18" charset="0"/>
              </a:rPr>
              <a:t>Penawaran</a:t>
            </a:r>
            <a:r>
              <a:rPr lang="en-US" sz="1800" kern="100" dirty="0">
                <a:effectLst/>
                <a:ea typeface="Times New Roman" panose="02020603050405020304" pitchFamily="18" charset="0"/>
                <a:cs typeface="Times New Roman" panose="02020603050405020304" pitchFamily="18" charset="0"/>
              </a:rPr>
              <a:t> dan </a:t>
            </a:r>
            <a:r>
              <a:rPr lang="en-US" sz="1800" kern="100" dirty="0" err="1">
                <a:effectLst/>
                <a:ea typeface="Times New Roman" panose="02020603050405020304" pitchFamily="18" charset="0"/>
                <a:cs typeface="Times New Roman" panose="02020603050405020304" pitchFamily="18" charset="0"/>
              </a:rPr>
              <a:t>penerimaan</a:t>
            </a:r>
            <a:r>
              <a:rPr lang="en-US" sz="1800" kern="100" dirty="0">
                <a:effectLst/>
                <a:ea typeface="Times New Roman" panose="02020603050405020304" pitchFamily="18" charset="0"/>
                <a:cs typeface="Times New Roman" panose="02020603050405020304" pitchFamily="18" charset="0"/>
              </a:rPr>
              <a:t> </a:t>
            </a:r>
            <a:r>
              <a:rPr lang="en-US" sz="1800" kern="100" dirty="0" err="1">
                <a:effectLst/>
                <a:ea typeface="Times New Roman" panose="02020603050405020304" pitchFamily="18" charset="0"/>
                <a:cs typeface="Times New Roman" panose="02020603050405020304" pitchFamily="18" charset="0"/>
              </a:rPr>
              <a:t>penawaran</a:t>
            </a:r>
            <a:r>
              <a:rPr lang="en-US" sz="1800" kern="100" dirty="0">
                <a:effectLst/>
                <a:ea typeface="Times New Roman" panose="02020603050405020304" pitchFamily="18" charset="0"/>
                <a:cs typeface="Times New Roman" panose="02020603050405020304" pitchFamily="18" charset="0"/>
              </a:rPr>
              <a:t>. </a:t>
            </a:r>
          </a:p>
          <a:p>
            <a:pPr marL="342900" lvl="0" indent="-342900">
              <a:lnSpc>
                <a:spcPct val="115000"/>
              </a:lnSpc>
              <a:buAutoNum type="arabicPeriod"/>
            </a:pPr>
            <a:r>
              <a:rPr lang="en-US" sz="1800" kern="100" dirty="0" err="1">
                <a:effectLst/>
                <a:ea typeface="Times New Roman" panose="02020603050405020304" pitchFamily="18" charset="0"/>
                <a:cs typeface="Times New Roman" panose="02020603050405020304" pitchFamily="18" charset="0"/>
              </a:rPr>
              <a:t>Pengakuan</a:t>
            </a:r>
            <a:r>
              <a:rPr lang="en-US" sz="1800" kern="100" dirty="0">
                <a:effectLst/>
                <a:ea typeface="Times New Roman" panose="02020603050405020304" pitchFamily="18" charset="0"/>
                <a:cs typeface="Times New Roman" panose="02020603050405020304" pitchFamily="18" charset="0"/>
              </a:rPr>
              <a:t> pada </a:t>
            </a:r>
            <a:r>
              <a:rPr lang="en-US" sz="1800" kern="100" dirty="0" err="1">
                <a:effectLst/>
                <a:ea typeface="Times New Roman" panose="02020603050405020304" pitchFamily="18" charset="0"/>
                <a:cs typeface="Times New Roman" panose="02020603050405020304" pitchFamily="18" charset="0"/>
              </a:rPr>
              <a:t>penerimaan</a:t>
            </a:r>
            <a:r>
              <a:rPr lang="en-US" sz="1800" kern="100" dirty="0">
                <a:effectLst/>
                <a:ea typeface="Times New Roman" panose="02020603050405020304" pitchFamily="18" charset="0"/>
                <a:cs typeface="Times New Roman" panose="02020603050405020304" pitchFamily="18" charset="0"/>
              </a:rPr>
              <a:t> data. </a:t>
            </a:r>
            <a:endParaRPr lang="en-US" sz="1800" kern="100" dirty="0">
              <a:ea typeface="Times New Roman" panose="02020603050405020304" pitchFamily="18" charset="0"/>
              <a:cs typeface="Times New Roman" panose="02020603050405020304" pitchFamily="18" charset="0"/>
            </a:endParaRPr>
          </a:p>
          <a:p>
            <a:pPr marL="342900" lvl="0" indent="-342900">
              <a:lnSpc>
                <a:spcPct val="115000"/>
              </a:lnSpc>
              <a:buAutoNum type="arabicPeriod"/>
            </a:pPr>
            <a:r>
              <a:rPr lang="en-US" sz="1800" kern="100" dirty="0" err="1">
                <a:ea typeface="Times New Roman" panose="02020603050405020304" pitchFamily="18" charset="0"/>
                <a:cs typeface="Times New Roman" panose="02020603050405020304" pitchFamily="18" charset="0"/>
              </a:rPr>
              <a:t>Persyaratan</a:t>
            </a:r>
            <a:r>
              <a:rPr lang="en-US" sz="1800" kern="100" dirty="0">
                <a:ea typeface="Times New Roman" panose="02020603050405020304" pitchFamily="18" charset="0"/>
                <a:cs typeface="Times New Roman" panose="02020603050405020304" pitchFamily="18" charset="0"/>
              </a:rPr>
              <a:t> </a:t>
            </a:r>
            <a:r>
              <a:rPr lang="en-US" sz="1800" kern="100" dirty="0" err="1">
                <a:ea typeface="Times New Roman" panose="02020603050405020304" pitchFamily="18" charset="0"/>
                <a:cs typeface="Times New Roman" panose="02020603050405020304" pitchFamily="18" charset="0"/>
              </a:rPr>
              <a:t>Tertulis</a:t>
            </a:r>
            <a:r>
              <a:rPr lang="en-US" sz="1800" kern="100" dirty="0">
                <a:ea typeface="Times New Roman" panose="02020603050405020304" pitchFamily="18" charset="0"/>
                <a:cs typeface="Times New Roman" panose="02020603050405020304" pitchFamily="18" charset="0"/>
              </a:rPr>
              <a:t> dan </a:t>
            </a:r>
            <a:r>
              <a:rPr lang="en-US" sz="1800" kern="100" dirty="0" err="1">
                <a:ea typeface="Times New Roman" panose="02020603050405020304" pitchFamily="18" charset="0"/>
                <a:cs typeface="Times New Roman" panose="02020603050405020304" pitchFamily="18" charset="0"/>
              </a:rPr>
              <a:t>tanda</a:t>
            </a:r>
            <a:r>
              <a:rPr lang="en-US" sz="1800" kern="100" dirty="0">
                <a:ea typeface="Times New Roman" panose="02020603050405020304" pitchFamily="18" charset="0"/>
                <a:cs typeface="Times New Roman" panose="02020603050405020304" pitchFamily="18" charset="0"/>
              </a:rPr>
              <a:t> </a:t>
            </a:r>
            <a:r>
              <a:rPr lang="en-US" sz="1800" kern="100" dirty="0" err="1">
                <a:ea typeface="Times New Roman" panose="02020603050405020304" pitchFamily="18" charset="0"/>
                <a:cs typeface="Times New Roman" panose="02020603050405020304" pitchFamily="18" charset="0"/>
              </a:rPr>
              <a:t>tangan</a:t>
            </a:r>
            <a:r>
              <a:rPr lang="en-US" sz="1800" kern="100" dirty="0">
                <a:ea typeface="Times New Roman" panose="02020603050405020304" pitchFamily="18" charset="0"/>
                <a:cs typeface="Times New Roman" panose="02020603050405020304" pitchFamily="18" charset="0"/>
              </a:rPr>
              <a:t>.</a:t>
            </a:r>
          </a:p>
          <a:p>
            <a:pPr marL="342900" lvl="0" indent="-342900">
              <a:lnSpc>
                <a:spcPct val="115000"/>
              </a:lnSpc>
              <a:buAutoNum type="arabicPeriod"/>
            </a:pPr>
            <a:r>
              <a:rPr lang="en-US" sz="1800" kern="100" dirty="0" err="1">
                <a:effectLst/>
                <a:ea typeface="Times New Roman" panose="02020603050405020304" pitchFamily="18" charset="0"/>
                <a:cs typeface="Times New Roman" panose="02020603050405020304" pitchFamily="18" charset="0"/>
              </a:rPr>
              <a:t>Tempat</a:t>
            </a:r>
            <a:r>
              <a:rPr lang="en-US" sz="1800" kern="100" dirty="0">
                <a:effectLst/>
                <a:ea typeface="Times New Roman" panose="02020603050405020304" pitchFamily="18" charset="0"/>
                <a:cs typeface="Times New Roman" panose="02020603050405020304" pitchFamily="18" charset="0"/>
              </a:rPr>
              <a:t> dan </a:t>
            </a:r>
            <a:r>
              <a:rPr lang="en-US" sz="1800" kern="100" dirty="0" err="1">
                <a:effectLst/>
                <a:ea typeface="Times New Roman" panose="02020603050405020304" pitchFamily="18" charset="0"/>
                <a:cs typeface="Times New Roman" panose="02020603050405020304" pitchFamily="18" charset="0"/>
              </a:rPr>
              <a:t>waktu</a:t>
            </a:r>
            <a:r>
              <a:rPr lang="en-US" sz="1800" kern="100" dirty="0">
                <a:effectLst/>
                <a:ea typeface="Times New Roman" panose="02020603050405020304" pitchFamily="18" charset="0"/>
                <a:cs typeface="Times New Roman" panose="02020603050405020304" pitchFamily="18" charset="0"/>
              </a:rPr>
              <a:t> </a:t>
            </a:r>
            <a:r>
              <a:rPr lang="en-US" sz="1800" kern="100" dirty="0" err="1">
                <a:effectLst/>
                <a:ea typeface="Times New Roman" panose="02020603050405020304" pitchFamily="18" charset="0"/>
                <a:cs typeface="Times New Roman" panose="02020603050405020304" pitchFamily="18" charset="0"/>
              </a:rPr>
              <a:t>pengirimana</a:t>
            </a:r>
            <a:r>
              <a:rPr lang="en-US" sz="1800" kern="100" dirty="0">
                <a:effectLst/>
                <a:ea typeface="Times New Roman" panose="02020603050405020304" pitchFamily="18" charset="0"/>
                <a:cs typeface="Times New Roman" panose="02020603050405020304" pitchFamily="18" charset="0"/>
              </a:rPr>
              <a:t> </a:t>
            </a:r>
            <a:r>
              <a:rPr lang="en-US" sz="1800" kern="100" dirty="0" err="1">
                <a:effectLst/>
                <a:ea typeface="Times New Roman" panose="02020603050405020304" pitchFamily="18" charset="0"/>
                <a:cs typeface="Times New Roman" panose="02020603050405020304" pitchFamily="18" charset="0"/>
              </a:rPr>
              <a:t>serta</a:t>
            </a:r>
            <a:r>
              <a:rPr lang="en-US" sz="1800" kern="100" dirty="0">
                <a:effectLst/>
                <a:ea typeface="Times New Roman" panose="02020603050405020304" pitchFamily="18" charset="0"/>
                <a:cs typeface="Times New Roman" panose="02020603050405020304" pitchFamily="18" charset="0"/>
              </a:rPr>
              <a:t> </a:t>
            </a:r>
            <a:r>
              <a:rPr lang="en-US" sz="1800" kern="100" dirty="0" err="1">
                <a:effectLst/>
                <a:ea typeface="Times New Roman" panose="02020603050405020304" pitchFamily="18" charset="0"/>
                <a:cs typeface="Times New Roman" panose="02020603050405020304" pitchFamily="18" charset="0"/>
              </a:rPr>
              <a:t>penerimaan</a:t>
            </a:r>
            <a:r>
              <a:rPr lang="en-US" sz="1800" kern="100" dirty="0">
                <a:effectLst/>
                <a:ea typeface="Times New Roman" panose="02020603050405020304" pitchFamily="18" charset="0"/>
                <a:cs typeface="Times New Roman" panose="02020603050405020304" pitchFamily="18" charset="0"/>
              </a:rPr>
              <a:t> </a:t>
            </a:r>
            <a:r>
              <a:rPr lang="en-US" sz="1800" kern="100" dirty="0" err="1">
                <a:effectLst/>
                <a:ea typeface="Times New Roman" panose="02020603050405020304" pitchFamily="18" charset="0"/>
                <a:cs typeface="Times New Roman" panose="02020603050405020304" pitchFamily="18" charset="0"/>
              </a:rPr>
              <a:t>pesan</a:t>
            </a:r>
            <a:r>
              <a:rPr lang="en-US" sz="1800" kern="100" dirty="0">
                <a:effectLst/>
                <a:ea typeface="Times New Roman" panose="02020603050405020304" pitchFamily="18" charset="0"/>
                <a:cs typeface="Times New Roman" panose="02020603050405020304" pitchFamily="18" charset="0"/>
              </a:rPr>
              <a:t> data</a:t>
            </a:r>
          </a:p>
          <a:p>
            <a:pPr marL="342900" lvl="0" indent="-342900">
              <a:lnSpc>
                <a:spcPct val="115000"/>
              </a:lnSpc>
              <a:buAutoNum type="arabicPeriod"/>
            </a:pPr>
            <a:r>
              <a:rPr lang="en-US" sz="1800" kern="100" dirty="0" err="1">
                <a:ea typeface="Times New Roman" panose="02020603050405020304" pitchFamily="18" charset="0"/>
                <a:cs typeface="Times New Roman" panose="02020603050405020304" pitchFamily="18" charset="0"/>
              </a:rPr>
              <a:t>Keaslian</a:t>
            </a:r>
            <a:endParaRPr lang="en-US" sz="1800" kern="100" dirty="0">
              <a:ea typeface="Times New Roman" panose="02020603050405020304" pitchFamily="18" charset="0"/>
              <a:cs typeface="Times New Roman" panose="02020603050405020304" pitchFamily="18" charset="0"/>
            </a:endParaRPr>
          </a:p>
          <a:p>
            <a:pPr marL="342900" lvl="0" indent="-342900">
              <a:lnSpc>
                <a:spcPct val="115000"/>
              </a:lnSpc>
              <a:buAutoNum type="arabicPeriod"/>
            </a:pPr>
            <a:r>
              <a:rPr lang="en-US" sz="1800" kern="100" dirty="0" err="1">
                <a:effectLst/>
                <a:ea typeface="Times New Roman" panose="02020603050405020304" pitchFamily="18" charset="0"/>
                <a:cs typeface="Times New Roman" panose="02020603050405020304" pitchFamily="18" charset="0"/>
              </a:rPr>
              <a:t>Kecakapan</a:t>
            </a:r>
            <a:r>
              <a:rPr lang="en-US" sz="1800" kern="100" dirty="0">
                <a:effectLst/>
                <a:ea typeface="Times New Roman" panose="02020603050405020304" pitchFamily="18" charset="0"/>
                <a:cs typeface="Times New Roman" panose="02020603050405020304" pitchFamily="18" charset="0"/>
              </a:rPr>
              <a:t> dan </a:t>
            </a:r>
            <a:r>
              <a:rPr lang="en-US" sz="1800" kern="100" dirty="0" err="1">
                <a:effectLst/>
                <a:ea typeface="Times New Roman" panose="02020603050405020304" pitchFamily="18" charset="0"/>
                <a:cs typeface="Times New Roman" panose="02020603050405020304" pitchFamily="18" charset="0"/>
              </a:rPr>
              <a:t>kewenangan</a:t>
            </a:r>
            <a:r>
              <a:rPr lang="en-US" sz="1800" kern="100" dirty="0">
                <a:effectLst/>
                <a:ea typeface="Times New Roman" panose="02020603050405020304" pitchFamily="18" charset="0"/>
                <a:cs typeface="Times New Roman" panose="02020603050405020304" pitchFamily="18" charset="0"/>
              </a:rPr>
              <a:t> </a:t>
            </a:r>
            <a:r>
              <a:rPr lang="en-US" sz="1800" kern="100" dirty="0" err="1">
                <a:effectLst/>
                <a:ea typeface="Times New Roman" panose="02020603050405020304" pitchFamily="18" charset="0"/>
                <a:cs typeface="Times New Roman" panose="02020603050405020304" pitchFamily="18" charset="0"/>
              </a:rPr>
              <a:t>melakukan</a:t>
            </a:r>
            <a:r>
              <a:rPr lang="en-US" sz="1800" kern="100" dirty="0">
                <a:effectLst/>
                <a:ea typeface="Times New Roman" panose="02020603050405020304" pitchFamily="18" charset="0"/>
                <a:cs typeface="Times New Roman" panose="02020603050405020304" pitchFamily="18" charset="0"/>
              </a:rPr>
              <a:t> </a:t>
            </a:r>
            <a:r>
              <a:rPr lang="en-US" sz="1800" kern="100" dirty="0" err="1">
                <a:effectLst/>
                <a:ea typeface="Times New Roman" panose="02020603050405020304" pitchFamily="18" charset="0"/>
                <a:cs typeface="Times New Roman" panose="02020603050405020304" pitchFamily="18" charset="0"/>
              </a:rPr>
              <a:t>transaksi</a:t>
            </a:r>
            <a:endParaRPr lang="en-US" sz="1800" kern="100" dirty="0">
              <a:effectLst/>
              <a:ea typeface="Times New Roman" panose="02020603050405020304" pitchFamily="18" charset="0"/>
              <a:cs typeface="Times New Roman" panose="02020603050405020304" pitchFamily="18" charset="0"/>
            </a:endParaRPr>
          </a:p>
          <a:p>
            <a:pPr marL="342900" lvl="0" indent="-342900">
              <a:lnSpc>
                <a:spcPct val="115000"/>
              </a:lnSpc>
              <a:buAutoNum type="arabicPeriod"/>
            </a:pPr>
            <a:r>
              <a:rPr lang="en-US" sz="1800" kern="100" dirty="0" err="1">
                <a:effectLst/>
                <a:ea typeface="Times New Roman" panose="02020603050405020304" pitchFamily="18" charset="0"/>
                <a:cs typeface="Times New Roman" panose="02020603050405020304" pitchFamily="18" charset="0"/>
              </a:rPr>
              <a:t>Prestasi</a:t>
            </a:r>
            <a:r>
              <a:rPr lang="en-US" sz="1800" kern="100" dirty="0">
                <a:effectLst/>
                <a:ea typeface="Times New Roman" panose="02020603050405020304" pitchFamily="18" charset="0"/>
                <a:cs typeface="Times New Roman" panose="02020603050405020304" pitchFamily="18" charset="0"/>
              </a:rPr>
              <a:t>. </a:t>
            </a:r>
          </a:p>
          <a:p>
            <a:pPr marL="0" lvl="0" indent="0">
              <a:lnSpc>
                <a:spcPct val="115000"/>
              </a:lnSpc>
              <a:buNone/>
            </a:pPr>
            <a:endParaRPr lang="en-US" sz="1800" kern="1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5267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9A61B-D7A8-1482-5838-7E107FA90C2B}"/>
              </a:ext>
            </a:extLst>
          </p:cNvPr>
          <p:cNvSpPr>
            <a:spLocks noGrp="1"/>
          </p:cNvSpPr>
          <p:nvPr>
            <p:ph type="title"/>
          </p:nvPr>
        </p:nvSpPr>
        <p:spPr>
          <a:xfrm>
            <a:off x="1069848" y="484632"/>
            <a:ext cx="10058400" cy="1100328"/>
          </a:xfrm>
        </p:spPr>
        <p:txBody>
          <a:bodyPr>
            <a:noAutofit/>
          </a:bodyPr>
          <a:lstStyle/>
          <a:p>
            <a:r>
              <a:rPr lang="id-ID" sz="2800" b="1" kern="100" dirty="0">
                <a:effectLst/>
                <a:ea typeface="Times New Roman" panose="02020603050405020304" pitchFamily="18" charset="0"/>
                <a:cs typeface="Times New Roman" panose="02020603050405020304" pitchFamily="18" charset="0"/>
              </a:rPr>
              <a:t>Berikut adalah beberapa poin penting mengenai </a:t>
            </a:r>
            <a:r>
              <a:rPr lang="id-ID" sz="2800" b="1" kern="100" dirty="0" err="1">
                <a:effectLst/>
                <a:ea typeface="Times New Roman" panose="02020603050405020304" pitchFamily="18" charset="0"/>
                <a:cs typeface="Times New Roman" panose="02020603050405020304" pitchFamily="18" charset="0"/>
              </a:rPr>
              <a:t>e-commerce</a:t>
            </a:r>
            <a:r>
              <a:rPr lang="id-ID" sz="2800" b="1" kern="100" dirty="0">
                <a:effectLst/>
                <a:ea typeface="Times New Roman" panose="02020603050405020304" pitchFamily="18" charset="0"/>
                <a:cs typeface="Times New Roman" panose="02020603050405020304" pitchFamily="18" charset="0"/>
              </a:rPr>
              <a:t> menurut model tersebut</a:t>
            </a:r>
            <a:r>
              <a:rPr lang="id-ID" sz="3600" b="1" kern="100" dirty="0">
                <a:effectLst/>
                <a:ea typeface="Times New Roman" panose="02020603050405020304" pitchFamily="18" charset="0"/>
                <a:cs typeface="Times New Roman" panose="02020603050405020304" pitchFamily="18" charset="0"/>
              </a:rPr>
              <a:t>:</a:t>
            </a:r>
            <a:endParaRPr lang="en-US" sz="3600" dirty="0"/>
          </a:p>
        </p:txBody>
      </p:sp>
      <p:sp>
        <p:nvSpPr>
          <p:cNvPr id="3" name="Content Placeholder 2">
            <a:extLst>
              <a:ext uri="{FF2B5EF4-FFF2-40B4-BE49-F238E27FC236}">
                <a16:creationId xmlns:a16="http://schemas.microsoft.com/office/drawing/2014/main" id="{363021BC-974A-9274-7230-0408A4B2CC1F}"/>
              </a:ext>
            </a:extLst>
          </p:cNvPr>
          <p:cNvSpPr>
            <a:spLocks noGrp="1"/>
          </p:cNvSpPr>
          <p:nvPr>
            <p:ph idx="1"/>
          </p:nvPr>
        </p:nvSpPr>
        <p:spPr>
          <a:xfrm>
            <a:off x="1069848" y="1584960"/>
            <a:ext cx="10058400" cy="4587240"/>
          </a:xfrm>
        </p:spPr>
        <p:txBody>
          <a:bodyPr>
            <a:normAutofit fontScale="25000" lnSpcReduction="20000"/>
          </a:bodyPr>
          <a:lstStyle/>
          <a:p>
            <a:pPr>
              <a:lnSpc>
                <a:spcPct val="115000"/>
              </a:lnSpc>
              <a:spcAft>
                <a:spcPts val="800"/>
              </a:spcAft>
              <a:buFont typeface="Wingdings" panose="05000000000000000000" pitchFamily="2" charset="2"/>
              <a:buChar char="Ø"/>
            </a:pPr>
            <a:r>
              <a:rPr lang="id-ID" sz="6400" kern="100" dirty="0">
                <a:effectLst/>
                <a:ea typeface="Times New Roman" panose="02020603050405020304" pitchFamily="18" charset="0"/>
                <a:cs typeface="Times New Roman" panose="02020603050405020304" pitchFamily="18" charset="0"/>
              </a:rPr>
              <a:t>Pengakuan Transaksi Elektronik.</a:t>
            </a:r>
            <a:r>
              <a:rPr lang="en-US" sz="6400" kern="100" dirty="0">
                <a:effectLst/>
                <a:ea typeface="Times New Roman" panose="02020603050405020304" pitchFamily="18" charset="0"/>
                <a:cs typeface="Times New Roman" panose="02020603050405020304" pitchFamily="18" charset="0"/>
              </a:rPr>
              <a:t> </a:t>
            </a:r>
            <a:r>
              <a:rPr lang="id-ID" sz="6400" kern="100" dirty="0">
                <a:effectLst/>
                <a:ea typeface="Times New Roman" panose="02020603050405020304" pitchFamily="18" charset="0"/>
                <a:cs typeface="Times New Roman" panose="02020603050405020304" pitchFamily="18" charset="0"/>
              </a:rPr>
              <a:t>Model ini mengakui bahwa transaksi yang dilakukan secara elektronik memiliki kekuatan hukum yang sama dengan transaksi tradisional. Ini mencakup kontrak yang dibuat melalui email, situs web, atau platform digital lainnya</a:t>
            </a:r>
            <a:r>
              <a:rPr lang="en-US" sz="6400" kern="100" dirty="0">
                <a:effectLst/>
                <a:ea typeface="Times New Roman" panose="02020603050405020304" pitchFamily="18" charset="0"/>
                <a:cs typeface="Times New Roman" panose="02020603050405020304" pitchFamily="18" charset="0"/>
              </a:rPr>
              <a:t>.</a:t>
            </a:r>
          </a:p>
          <a:p>
            <a:pPr>
              <a:lnSpc>
                <a:spcPct val="115000"/>
              </a:lnSpc>
              <a:spcAft>
                <a:spcPts val="800"/>
              </a:spcAft>
              <a:buFont typeface="Wingdings" panose="05000000000000000000" pitchFamily="2" charset="2"/>
              <a:buChar char="Ø"/>
            </a:pPr>
            <a:r>
              <a:rPr lang="id-ID" sz="6400" kern="100" dirty="0">
                <a:ea typeface="Times New Roman" panose="02020603050405020304" pitchFamily="18" charset="0"/>
                <a:cs typeface="Times New Roman" panose="02020603050405020304" pitchFamily="18" charset="0"/>
              </a:rPr>
              <a:t> Kesesuaian dengan Hukum yang </a:t>
            </a:r>
            <a:r>
              <a:rPr lang="en-US" sz="6400" kern="100" dirty="0" err="1">
                <a:ea typeface="Times New Roman" panose="02020603050405020304" pitchFamily="18" charset="0"/>
                <a:cs typeface="Times New Roman" panose="02020603050405020304" pitchFamily="18" charset="0"/>
              </a:rPr>
              <a:t>ada</a:t>
            </a:r>
            <a:r>
              <a:rPr lang="en-US" sz="6400" kern="100" dirty="0">
                <a:ea typeface="Times New Roman" panose="02020603050405020304" pitchFamily="18" charset="0"/>
                <a:cs typeface="Times New Roman" panose="02020603050405020304" pitchFamily="18" charset="0"/>
              </a:rPr>
              <a:t>, </a:t>
            </a:r>
            <a:r>
              <a:rPr lang="id-ID" sz="6400" kern="100" dirty="0">
                <a:ea typeface="Times New Roman" panose="02020603050405020304" pitchFamily="18" charset="0"/>
                <a:cs typeface="Times New Roman" panose="02020603050405020304" pitchFamily="18" charset="0"/>
              </a:rPr>
              <a:t>Model Law bertujuan untuk memastikan bahwa hukum yang ada dapat diadaptasi untuk mencakup transaksi elektronik tanpa perlu mengubah banyak ketentuan hukum yang telah ada.</a:t>
            </a:r>
            <a:endParaRPr lang="en-ID" sz="6400" kern="100" dirty="0">
              <a:ea typeface="Times New Roman" panose="02020603050405020304" pitchFamily="18" charset="0"/>
              <a:cs typeface="Times New Roman" panose="02020603050405020304" pitchFamily="18" charset="0"/>
            </a:endParaRPr>
          </a:p>
          <a:p>
            <a:pPr>
              <a:lnSpc>
                <a:spcPct val="115000"/>
              </a:lnSpc>
              <a:spcAft>
                <a:spcPts val="800"/>
              </a:spcAft>
              <a:buFont typeface="Wingdings" panose="05000000000000000000" pitchFamily="2" charset="2"/>
              <a:buChar char="Ø"/>
            </a:pPr>
            <a:r>
              <a:rPr lang="id-ID" sz="6400" kern="100" dirty="0">
                <a:effectLst/>
                <a:ea typeface="Times New Roman" panose="02020603050405020304" pitchFamily="18" charset="0"/>
                <a:cs typeface="Times New Roman" panose="02020603050405020304" pitchFamily="18" charset="0"/>
              </a:rPr>
              <a:t> Keaslian dan Integritas Data. Ditekankan pentingnya keaslian (</a:t>
            </a:r>
            <a:r>
              <a:rPr lang="id-ID" sz="6400" kern="100" dirty="0" err="1">
                <a:effectLst/>
                <a:ea typeface="Times New Roman" panose="02020603050405020304" pitchFamily="18" charset="0"/>
                <a:cs typeface="Times New Roman" panose="02020603050405020304" pitchFamily="18" charset="0"/>
              </a:rPr>
              <a:t>authenticity</a:t>
            </a:r>
            <a:r>
              <a:rPr lang="id-ID" sz="6400" kern="100" dirty="0">
                <a:effectLst/>
                <a:ea typeface="Times New Roman" panose="02020603050405020304" pitchFamily="18" charset="0"/>
                <a:cs typeface="Times New Roman" panose="02020603050405020304" pitchFamily="18" charset="0"/>
              </a:rPr>
              <a:t>) dan integritas (</a:t>
            </a:r>
            <a:r>
              <a:rPr lang="id-ID" sz="6400" kern="100" dirty="0" err="1">
                <a:effectLst/>
                <a:ea typeface="Times New Roman" panose="02020603050405020304" pitchFamily="18" charset="0"/>
                <a:cs typeface="Times New Roman" panose="02020603050405020304" pitchFamily="18" charset="0"/>
              </a:rPr>
              <a:t>integrity</a:t>
            </a:r>
            <a:r>
              <a:rPr lang="id-ID" sz="6400" kern="100" dirty="0">
                <a:effectLst/>
                <a:ea typeface="Times New Roman" panose="02020603050405020304" pitchFamily="18" charset="0"/>
                <a:cs typeface="Times New Roman" panose="02020603050405020304" pitchFamily="18" charset="0"/>
              </a:rPr>
              <a:t>) data dalam transaksi elektronik. Ini berarti bahwa informasi tidak boleh diubah tanpa izin dan harus dapat diverifikasi asalnya.</a:t>
            </a:r>
            <a:endParaRPr lang="en-ID" sz="6400" kern="100" dirty="0">
              <a:ea typeface="Times New Roman" panose="02020603050405020304" pitchFamily="18" charset="0"/>
              <a:cs typeface="Times New Roman" panose="02020603050405020304" pitchFamily="18" charset="0"/>
            </a:endParaRPr>
          </a:p>
          <a:p>
            <a:pPr>
              <a:lnSpc>
                <a:spcPct val="115000"/>
              </a:lnSpc>
              <a:spcAft>
                <a:spcPts val="800"/>
              </a:spcAft>
              <a:buFont typeface="Wingdings" panose="05000000000000000000" pitchFamily="2" charset="2"/>
              <a:buChar char="Ø"/>
            </a:pPr>
            <a:r>
              <a:rPr lang="id-ID" sz="6400" kern="100" dirty="0">
                <a:effectLst/>
                <a:ea typeface="Times New Roman" panose="02020603050405020304" pitchFamily="18" charset="0"/>
                <a:cs typeface="Times New Roman" panose="02020603050405020304" pitchFamily="18" charset="0"/>
              </a:rPr>
              <a:t>Tanda Tangan Elektronik Model ini mendukung penggunaan tanda tangan elektronik sebagai metode yang sah untuk membuktikan identitas pihak yang terlibat dalam transaksi. Aturan mengenai Digital </a:t>
            </a:r>
            <a:r>
              <a:rPr lang="id-ID" sz="6400" kern="100" dirty="0" err="1">
                <a:effectLst/>
                <a:ea typeface="Times New Roman" panose="02020603050405020304" pitchFamily="18" charset="0"/>
                <a:cs typeface="Times New Roman" panose="02020603050405020304" pitchFamily="18" charset="0"/>
              </a:rPr>
              <a:t>Signature</a:t>
            </a:r>
            <a:r>
              <a:rPr lang="id-ID" sz="6400" kern="100" dirty="0">
                <a:effectLst/>
                <a:ea typeface="Times New Roman" panose="02020603050405020304" pitchFamily="18" charset="0"/>
                <a:cs typeface="Times New Roman" panose="02020603050405020304" pitchFamily="18" charset="0"/>
              </a:rPr>
              <a:t> dan </a:t>
            </a:r>
            <a:r>
              <a:rPr lang="id-ID" sz="6400" kern="100" dirty="0" err="1">
                <a:effectLst/>
                <a:ea typeface="Times New Roman" panose="02020603050405020304" pitchFamily="18" charset="0"/>
                <a:cs typeface="Times New Roman" panose="02020603050405020304" pitchFamily="18" charset="0"/>
              </a:rPr>
              <a:t>Certifying</a:t>
            </a:r>
            <a:r>
              <a:rPr lang="id-ID" sz="6400" kern="100" dirty="0">
                <a:effectLst/>
                <a:ea typeface="Times New Roman" panose="02020603050405020304" pitchFamily="18" charset="0"/>
                <a:cs typeface="Times New Roman" panose="02020603050405020304" pitchFamily="18" charset="0"/>
              </a:rPr>
              <a:t> </a:t>
            </a:r>
            <a:r>
              <a:rPr lang="id-ID" sz="6400" kern="100" dirty="0" err="1">
                <a:effectLst/>
                <a:ea typeface="Times New Roman" panose="02020603050405020304" pitchFamily="18" charset="0"/>
                <a:cs typeface="Times New Roman" panose="02020603050405020304" pitchFamily="18" charset="0"/>
              </a:rPr>
              <a:t>Authority</a:t>
            </a:r>
            <a:r>
              <a:rPr lang="id-ID" sz="6400" kern="100" dirty="0">
                <a:effectLst/>
                <a:ea typeface="Times New Roman" panose="02020603050405020304" pitchFamily="18" charset="0"/>
                <a:cs typeface="Times New Roman" panose="02020603050405020304" pitchFamily="18" charset="0"/>
              </a:rPr>
              <a:t> Pasal 7 Model Law 1996. Didefinisikan sebagai berikut: Digital </a:t>
            </a:r>
            <a:r>
              <a:rPr lang="id-ID" sz="6400" kern="100" dirty="0" err="1">
                <a:effectLst/>
                <a:ea typeface="Times New Roman" panose="02020603050405020304" pitchFamily="18" charset="0"/>
                <a:cs typeface="Times New Roman" panose="02020603050405020304" pitchFamily="18" charset="0"/>
              </a:rPr>
              <a:t>Signature</a:t>
            </a:r>
            <a:r>
              <a:rPr lang="id-ID" sz="6400" kern="100" dirty="0">
                <a:effectLst/>
                <a:ea typeface="Times New Roman" panose="02020603050405020304" pitchFamily="18" charset="0"/>
                <a:cs typeface="Times New Roman" panose="02020603050405020304" pitchFamily="18" charset="0"/>
              </a:rPr>
              <a:t> adalah sejumlah karakter yang dihasilkan dari operasi matematika </a:t>
            </a:r>
            <a:r>
              <a:rPr lang="id-ID" sz="6400" kern="100" dirty="0" err="1">
                <a:effectLst/>
                <a:ea typeface="Times New Roman" panose="02020603050405020304" pitchFamily="18" charset="0"/>
                <a:cs typeface="Times New Roman" panose="02020603050405020304" pitchFamily="18" charset="0"/>
              </a:rPr>
              <a:t>fan</a:t>
            </a:r>
            <a:r>
              <a:rPr lang="id-ID" sz="6400" kern="100" dirty="0">
                <a:effectLst/>
                <a:ea typeface="Times New Roman" panose="02020603050405020304" pitchFamily="18" charset="0"/>
                <a:cs typeface="Times New Roman" panose="02020603050405020304" pitchFamily="18" charset="0"/>
              </a:rPr>
              <a:t> </a:t>
            </a:r>
            <a:r>
              <a:rPr lang="id-ID" sz="6400" kern="100" dirty="0" err="1">
                <a:effectLst/>
                <a:ea typeface="Times New Roman" panose="02020603050405020304" pitchFamily="18" charset="0"/>
                <a:cs typeface="Times New Roman" panose="02020603050405020304" pitchFamily="18" charset="0"/>
              </a:rPr>
              <a:t>Kriptography</a:t>
            </a:r>
            <a:r>
              <a:rPr lang="id-ID" sz="6400" kern="100" dirty="0">
                <a:effectLst/>
                <a:ea typeface="Times New Roman" panose="02020603050405020304" pitchFamily="18" charset="0"/>
                <a:cs typeface="Times New Roman" panose="02020603050405020304" pitchFamily="18" charset="0"/>
              </a:rPr>
              <a:t>. Sedangkan </a:t>
            </a:r>
            <a:r>
              <a:rPr lang="id-ID" sz="6400" kern="100" dirty="0" err="1">
                <a:effectLst/>
                <a:ea typeface="Times New Roman" panose="02020603050405020304" pitchFamily="18" charset="0"/>
                <a:cs typeface="Times New Roman" panose="02020603050405020304" pitchFamily="18" charset="0"/>
              </a:rPr>
              <a:t>Certification</a:t>
            </a:r>
            <a:r>
              <a:rPr lang="id-ID" sz="6400" kern="100" dirty="0">
                <a:effectLst/>
                <a:ea typeface="Times New Roman" panose="02020603050405020304" pitchFamily="18" charset="0"/>
                <a:cs typeface="Times New Roman" panose="02020603050405020304" pitchFamily="18" charset="0"/>
              </a:rPr>
              <a:t> </a:t>
            </a:r>
            <a:r>
              <a:rPr lang="id-ID" sz="6400" kern="100" dirty="0" err="1">
                <a:effectLst/>
                <a:ea typeface="Times New Roman" panose="02020603050405020304" pitchFamily="18" charset="0"/>
                <a:cs typeface="Times New Roman" panose="02020603050405020304" pitchFamily="18" charset="0"/>
              </a:rPr>
              <a:t>Authority</a:t>
            </a:r>
            <a:r>
              <a:rPr lang="id-ID" sz="6400" kern="100" dirty="0">
                <a:effectLst/>
                <a:ea typeface="Times New Roman" panose="02020603050405020304" pitchFamily="18" charset="0"/>
                <a:cs typeface="Times New Roman" panose="02020603050405020304" pitchFamily="18" charset="0"/>
              </a:rPr>
              <a:t> merupakan pihak ke 3 yang netral dan </a:t>
            </a:r>
            <a:r>
              <a:rPr lang="id-ID" sz="6400" kern="100" dirty="0" err="1">
                <a:effectLst/>
                <a:ea typeface="Times New Roman" panose="02020603050405020304" pitchFamily="18" charset="0"/>
                <a:cs typeface="Times New Roman" panose="02020603050405020304" pitchFamily="18" charset="0"/>
              </a:rPr>
              <a:t>independent</a:t>
            </a:r>
            <a:r>
              <a:rPr lang="id-ID" sz="6400" kern="100" dirty="0">
                <a:effectLst/>
                <a:ea typeface="Times New Roman" panose="02020603050405020304" pitchFamily="18" charset="0"/>
                <a:cs typeface="Times New Roman" panose="02020603050405020304" pitchFamily="18" charset="0"/>
              </a:rPr>
              <a:t> yang mengeluarkan sertifikat untuk keabsahan Digital </a:t>
            </a:r>
            <a:r>
              <a:rPr lang="id-ID" sz="6400" kern="100" dirty="0" err="1">
                <a:effectLst/>
                <a:ea typeface="Times New Roman" panose="02020603050405020304" pitchFamily="18" charset="0"/>
                <a:cs typeface="Times New Roman" panose="02020603050405020304" pitchFamily="18" charset="0"/>
              </a:rPr>
              <a:t>signature</a:t>
            </a:r>
            <a:r>
              <a:rPr lang="id-ID" sz="6400" kern="100" dirty="0">
                <a:effectLst/>
                <a:ea typeface="Times New Roman" panose="02020603050405020304" pitchFamily="18" charset="0"/>
                <a:cs typeface="Times New Roman" panose="02020603050405020304" pitchFamily="18" charset="0"/>
              </a:rPr>
              <a:t> tersebut. </a:t>
            </a:r>
            <a:endParaRPr lang="en-ID" sz="6400" kern="1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52703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96BC4D-DA7C-8D8A-4EFB-506F3CFE6874}"/>
              </a:ext>
            </a:extLst>
          </p:cNvPr>
          <p:cNvSpPr>
            <a:spLocks noGrp="1"/>
          </p:cNvSpPr>
          <p:nvPr>
            <p:ph idx="1"/>
          </p:nvPr>
        </p:nvSpPr>
        <p:spPr/>
        <p:txBody>
          <a:bodyPr>
            <a:normAutofit/>
          </a:bodyPr>
          <a:lstStyle/>
          <a:p>
            <a:pPr>
              <a:lnSpc>
                <a:spcPct val="115000"/>
              </a:lnSpc>
              <a:spcAft>
                <a:spcPts val="800"/>
              </a:spcAft>
              <a:buFont typeface="Wingdings" panose="05000000000000000000" pitchFamily="2" charset="2"/>
              <a:buChar char="Ø"/>
            </a:pPr>
            <a:r>
              <a:rPr lang="id-ID" sz="1800" kern="100" dirty="0">
                <a:effectLst/>
                <a:ea typeface="Times New Roman" panose="02020603050405020304" pitchFamily="18" charset="0"/>
                <a:cs typeface="Times New Roman" panose="02020603050405020304" pitchFamily="18" charset="0"/>
              </a:rPr>
              <a:t>Keterbukaan dan Transparansi.</a:t>
            </a:r>
            <a:r>
              <a:rPr lang="en-US" sz="1800" kern="100" dirty="0">
                <a:effectLst/>
                <a:ea typeface="Times New Roman" panose="02020603050405020304" pitchFamily="18" charset="0"/>
                <a:cs typeface="Times New Roman" panose="02020603050405020304" pitchFamily="18" charset="0"/>
              </a:rPr>
              <a:t> </a:t>
            </a:r>
            <a:r>
              <a:rPr lang="id-ID" sz="1800" kern="100" dirty="0">
                <a:effectLst/>
                <a:ea typeface="Times New Roman" panose="02020603050405020304" pitchFamily="18" charset="0"/>
                <a:cs typeface="Times New Roman" panose="02020603050405020304" pitchFamily="18" charset="0"/>
              </a:rPr>
              <a:t>Mendorong transparansi dalam transaksi elektronik</a:t>
            </a:r>
            <a:r>
              <a:rPr lang="en-US" sz="1800" kern="100" dirty="0">
                <a:effectLst/>
                <a:ea typeface="Times New Roman" panose="02020603050405020304" pitchFamily="18" charset="0"/>
                <a:cs typeface="Times New Roman" panose="02020603050405020304" pitchFamily="18" charset="0"/>
              </a:rPr>
              <a:t> </a:t>
            </a:r>
            <a:r>
              <a:rPr lang="id-ID" sz="1800" kern="100" dirty="0">
                <a:effectLst/>
                <a:ea typeface="Times New Roman" panose="02020603050405020304" pitchFamily="18" charset="0"/>
                <a:cs typeface="Times New Roman" panose="02020603050405020304" pitchFamily="18" charset="0"/>
              </a:rPr>
              <a:t>termasuk dalam hal informasi yang harus disediakan oleh para pihak dan syarat-syarat transaksi.</a:t>
            </a:r>
            <a:endParaRPr lang="en-US" sz="1800" kern="100" dirty="0">
              <a:effectLst/>
              <a:ea typeface="Times New Roman" panose="02020603050405020304" pitchFamily="18" charset="0"/>
              <a:cs typeface="Times New Roman" panose="02020603050405020304" pitchFamily="18" charset="0"/>
            </a:endParaRPr>
          </a:p>
          <a:p>
            <a:pPr>
              <a:lnSpc>
                <a:spcPct val="115000"/>
              </a:lnSpc>
              <a:spcAft>
                <a:spcPts val="800"/>
              </a:spcAft>
              <a:buFont typeface="Wingdings" panose="05000000000000000000" pitchFamily="2" charset="2"/>
              <a:buChar char="Ø"/>
            </a:pPr>
            <a:r>
              <a:rPr lang="id-ID" sz="1800" kern="100" dirty="0">
                <a:effectLst/>
                <a:ea typeface="Times New Roman" panose="02020603050405020304" pitchFamily="18" charset="0"/>
                <a:cs typeface="Times New Roman" panose="02020603050405020304" pitchFamily="18" charset="0"/>
              </a:rPr>
              <a:t>Hak Konsumen.</a:t>
            </a:r>
            <a:r>
              <a:rPr lang="en-US" sz="1800" kern="100" dirty="0">
                <a:effectLst/>
                <a:ea typeface="Times New Roman" panose="02020603050405020304" pitchFamily="18" charset="0"/>
                <a:cs typeface="Times New Roman" panose="02020603050405020304" pitchFamily="18" charset="0"/>
              </a:rPr>
              <a:t> </a:t>
            </a:r>
            <a:r>
              <a:rPr lang="id-ID" sz="1800" kern="100" dirty="0">
                <a:effectLst/>
                <a:ea typeface="Times New Roman" panose="02020603050405020304" pitchFamily="18" charset="0"/>
                <a:cs typeface="Times New Roman" panose="02020603050405020304" pitchFamily="18" charset="0"/>
              </a:rPr>
              <a:t>Memperhatikan perlindungan hak konsumen, termasuk informasi yang jelas tentang produk dan layanan yang ditawarkan serta hak untuk membatalkan transaksi.</a:t>
            </a:r>
            <a:endParaRPr lang="en-ID" sz="1800" kern="100" dirty="0">
              <a:ea typeface="Times New Roman" panose="02020603050405020304" pitchFamily="18" charset="0"/>
              <a:cs typeface="Times New Roman" panose="02020603050405020304" pitchFamily="18" charset="0"/>
            </a:endParaRPr>
          </a:p>
          <a:p>
            <a:pPr>
              <a:lnSpc>
                <a:spcPct val="115000"/>
              </a:lnSpc>
              <a:spcAft>
                <a:spcPts val="800"/>
              </a:spcAft>
              <a:buFont typeface="Wingdings" panose="05000000000000000000" pitchFamily="2" charset="2"/>
              <a:buChar char="Ø"/>
            </a:pPr>
            <a:r>
              <a:rPr lang="id-ID" sz="1800" kern="100" dirty="0">
                <a:effectLst/>
                <a:ea typeface="Times New Roman" panose="02020603050405020304" pitchFamily="18" charset="0"/>
                <a:cs typeface="Times New Roman" panose="02020603050405020304" pitchFamily="18" charset="0"/>
              </a:rPr>
              <a:t>Penerapan Internasional.</a:t>
            </a:r>
            <a:r>
              <a:rPr lang="en-US" sz="1800" kern="100" dirty="0">
                <a:effectLst/>
                <a:ea typeface="Times New Roman" panose="02020603050405020304" pitchFamily="18" charset="0"/>
                <a:cs typeface="Times New Roman" panose="02020603050405020304" pitchFamily="18" charset="0"/>
              </a:rPr>
              <a:t> </a:t>
            </a:r>
            <a:r>
              <a:rPr lang="id-ID" sz="1800" kern="100" dirty="0">
                <a:effectLst/>
                <a:ea typeface="Times New Roman" panose="02020603050405020304" pitchFamily="18" charset="0"/>
                <a:cs typeface="Times New Roman" panose="02020603050405020304" pitchFamily="18" charset="0"/>
              </a:rPr>
              <a:t>Model ini dirancang untuk dapat diadopsi oleh berbagai negara, dengan penekanan pada pentingnya harmonisasi hukum internasional untuk memfasilitasi perdagangan lintas batas.</a:t>
            </a:r>
            <a:endParaRPr lang="en-ID" sz="1800" kern="1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765305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CAD5E-13C7-7813-E149-8EF4D8C18EFB}"/>
              </a:ext>
            </a:extLst>
          </p:cNvPr>
          <p:cNvSpPr>
            <a:spLocks noGrp="1"/>
          </p:cNvSpPr>
          <p:nvPr>
            <p:ph type="title"/>
          </p:nvPr>
        </p:nvSpPr>
        <p:spPr>
          <a:xfrm>
            <a:off x="1069848" y="685800"/>
            <a:ext cx="10058400" cy="472440"/>
          </a:xfrm>
        </p:spPr>
        <p:txBody>
          <a:bodyPr>
            <a:noAutofit/>
          </a:bodyPr>
          <a:lstStyle/>
          <a:p>
            <a:r>
              <a:rPr lang="id-ID" sz="2400" b="1" kern="100" dirty="0">
                <a:effectLst/>
                <a:ea typeface="Times New Roman" panose="02020603050405020304" pitchFamily="18" charset="0"/>
                <a:cs typeface="Times New Roman" panose="02020603050405020304" pitchFamily="18" charset="0"/>
              </a:rPr>
              <a:t>Manfaat </a:t>
            </a:r>
            <a:r>
              <a:rPr lang="id-ID" sz="2400" b="1" kern="100" dirty="0" err="1">
                <a:effectLst/>
                <a:ea typeface="Times New Roman" panose="02020603050405020304" pitchFamily="18" charset="0"/>
                <a:cs typeface="Times New Roman" panose="02020603050405020304" pitchFamily="18" charset="0"/>
              </a:rPr>
              <a:t>e-commerce</a:t>
            </a:r>
            <a:r>
              <a:rPr lang="id-ID" sz="2400" b="1" kern="100" dirty="0">
                <a:effectLst/>
                <a:ea typeface="Times New Roman" panose="02020603050405020304" pitchFamily="18" charset="0"/>
                <a:cs typeface="Times New Roman" panose="02020603050405020304" pitchFamily="18" charset="0"/>
              </a:rPr>
              <a:t> menurut UNCITRAL Model Law </a:t>
            </a:r>
            <a:r>
              <a:rPr lang="id-ID" sz="2400" b="1" kern="100" dirty="0" err="1">
                <a:effectLst/>
                <a:ea typeface="Times New Roman" panose="02020603050405020304" pitchFamily="18" charset="0"/>
                <a:cs typeface="Times New Roman" panose="02020603050405020304" pitchFamily="18" charset="0"/>
              </a:rPr>
              <a:t>on</a:t>
            </a:r>
            <a:r>
              <a:rPr lang="id-ID" sz="2400" b="1" kern="100" dirty="0">
                <a:effectLst/>
                <a:ea typeface="Times New Roman" panose="02020603050405020304" pitchFamily="18" charset="0"/>
                <a:cs typeface="Times New Roman" panose="02020603050405020304" pitchFamily="18" charset="0"/>
              </a:rPr>
              <a:t> Electronic </a:t>
            </a:r>
            <a:r>
              <a:rPr lang="id-ID" sz="2400" b="1" kern="100" dirty="0" err="1">
                <a:effectLst/>
                <a:ea typeface="Times New Roman" panose="02020603050405020304" pitchFamily="18" charset="0"/>
                <a:cs typeface="Times New Roman" panose="02020603050405020304" pitchFamily="18" charset="0"/>
              </a:rPr>
              <a:t>Commerce</a:t>
            </a:r>
            <a:r>
              <a:rPr lang="id-ID" sz="2400" b="1" kern="100" dirty="0">
                <a:effectLst/>
                <a:ea typeface="Times New Roman" panose="02020603050405020304" pitchFamily="18" charset="0"/>
                <a:cs typeface="Times New Roman" panose="02020603050405020304" pitchFamily="18" charset="0"/>
              </a:rPr>
              <a:t> meliputi berbagai aspek yang mendukung pertumbuhan ekonomi dan efisiensi perdagangan. </a:t>
            </a:r>
            <a:r>
              <a:rPr lang="id-ID" sz="2400" kern="100" dirty="0">
                <a:effectLst/>
                <a:ea typeface="Times New Roman" panose="02020603050405020304" pitchFamily="18" charset="0"/>
                <a:cs typeface="Times New Roman" panose="02020603050405020304" pitchFamily="18" charset="0"/>
              </a:rPr>
              <a:t> </a:t>
            </a:r>
            <a:endParaRPr lang="en-US" sz="2400" dirty="0"/>
          </a:p>
        </p:txBody>
      </p:sp>
      <p:sp>
        <p:nvSpPr>
          <p:cNvPr id="3" name="Content Placeholder 2">
            <a:extLst>
              <a:ext uri="{FF2B5EF4-FFF2-40B4-BE49-F238E27FC236}">
                <a16:creationId xmlns:a16="http://schemas.microsoft.com/office/drawing/2014/main" id="{2378B839-56B0-7150-4145-71F407398B4A}"/>
              </a:ext>
            </a:extLst>
          </p:cNvPr>
          <p:cNvSpPr>
            <a:spLocks noGrp="1"/>
          </p:cNvSpPr>
          <p:nvPr>
            <p:ph idx="1"/>
          </p:nvPr>
        </p:nvSpPr>
        <p:spPr>
          <a:xfrm>
            <a:off x="1069848" y="1463040"/>
            <a:ext cx="10058400" cy="4709161"/>
          </a:xfrm>
        </p:spPr>
        <p:txBody>
          <a:bodyPr>
            <a:noAutofit/>
          </a:bodyPr>
          <a:lstStyle/>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 1. Efisiensi dan Kecepatan. </a:t>
            </a:r>
            <a:r>
              <a:rPr lang="id-ID" sz="1800" kern="100" dirty="0" err="1">
                <a:effectLst/>
                <a:ea typeface="Times New Roman" panose="02020603050405020304" pitchFamily="18" charset="0"/>
                <a:cs typeface="Times New Roman" panose="02020603050405020304" pitchFamily="18" charset="0"/>
              </a:rPr>
              <a:t>E-commerce</a:t>
            </a:r>
            <a:r>
              <a:rPr lang="id-ID" sz="1800" kern="100" dirty="0">
                <a:effectLst/>
                <a:ea typeface="Times New Roman" panose="02020603050405020304" pitchFamily="18" charset="0"/>
                <a:cs typeface="Times New Roman" panose="02020603050405020304" pitchFamily="18" charset="0"/>
              </a:rPr>
              <a:t> memungkinkan transaksi dilakukan secara cepat dan efisien. Proses pembelian, pembayaran, dan pengiriman dapat diselesaikan dalam waktu yang lebih singkat dibandingkan metode tradisional.</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2. Pengurangan Biaya. Dengan mengurangi kebutuhan untuk infrastruktur fisik dan biaya operasional yang terkait dengan toko fisik, </a:t>
            </a:r>
            <a:r>
              <a:rPr lang="id-ID" sz="1800" kern="100" dirty="0" err="1">
                <a:effectLst/>
                <a:ea typeface="Times New Roman" panose="02020603050405020304" pitchFamily="18" charset="0"/>
                <a:cs typeface="Times New Roman" panose="02020603050405020304" pitchFamily="18" charset="0"/>
              </a:rPr>
              <a:t>e-commerce</a:t>
            </a:r>
            <a:r>
              <a:rPr lang="id-ID" sz="1800" kern="100" dirty="0">
                <a:effectLst/>
                <a:ea typeface="Times New Roman" panose="02020603050405020304" pitchFamily="18" charset="0"/>
                <a:cs typeface="Times New Roman" panose="02020603050405020304" pitchFamily="18" charset="0"/>
              </a:rPr>
              <a:t> dapat menurunkan biaya bagi bisnis dan konsumen.</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3. Akses Global. </a:t>
            </a:r>
            <a:r>
              <a:rPr lang="id-ID" sz="1800" kern="100" dirty="0" err="1">
                <a:effectLst/>
                <a:ea typeface="Times New Roman" panose="02020603050405020304" pitchFamily="18" charset="0"/>
                <a:cs typeface="Times New Roman" panose="02020603050405020304" pitchFamily="18" charset="0"/>
              </a:rPr>
              <a:t>E-commerce</a:t>
            </a:r>
            <a:r>
              <a:rPr lang="id-ID" sz="1800" kern="100" dirty="0">
                <a:effectLst/>
                <a:ea typeface="Times New Roman" panose="02020603050405020304" pitchFamily="18" charset="0"/>
                <a:cs typeface="Times New Roman" panose="02020603050405020304" pitchFamily="18" charset="0"/>
              </a:rPr>
              <a:t> membuka peluang bagi bisnis untuk menjangkau pasar global. Hal ini memungkinkan perusahaan kecil dan menengah untuk bersaing di pasar internasional tanpa harus memiliki kehadiran fisik di negara lain.</a:t>
            </a:r>
            <a:endParaRPr lang="en-US"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a typeface="Times New Roman" panose="02020603050405020304" pitchFamily="18" charset="0"/>
                <a:cs typeface="Times New Roman" panose="02020603050405020304" pitchFamily="18" charset="0"/>
              </a:rPr>
              <a:t>4. Inovasi dan Teknologi. Model Law mendorong adopsi teknologi baru dan inovasi dalam cara bisnis dijalankan. Ini termasuk penggunaan sistem pembayaran digital, pemasaran online, dan analitik untuk memahami perilaku konsumen.</a:t>
            </a:r>
            <a:endParaRPr lang="en-ID" sz="1800" kern="100" dirty="0">
              <a:ea typeface="Times New Roman" panose="02020603050405020304" pitchFamily="18" charset="0"/>
              <a:cs typeface="Times New Roman" panose="02020603050405020304" pitchFamily="18" charset="0"/>
            </a:endParaRPr>
          </a:p>
          <a:p>
            <a:pPr marL="0" indent="0">
              <a:lnSpc>
                <a:spcPct val="115000"/>
              </a:lnSpc>
              <a:spcAft>
                <a:spcPts val="800"/>
              </a:spcAft>
              <a:buNone/>
            </a:pPr>
            <a:endParaRPr lang="en-ID" sz="1800" kern="1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6893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477458-0C7A-0C76-1942-F95B06E27405}"/>
              </a:ext>
            </a:extLst>
          </p:cNvPr>
          <p:cNvSpPr>
            <a:spLocks noGrp="1"/>
          </p:cNvSpPr>
          <p:nvPr>
            <p:ph idx="1"/>
          </p:nvPr>
        </p:nvSpPr>
        <p:spPr>
          <a:xfrm>
            <a:off x="1069848" y="721360"/>
            <a:ext cx="10058400" cy="5450839"/>
          </a:xfrm>
        </p:spPr>
        <p:txBody>
          <a:bodyPr>
            <a:normAutofit fontScale="92500" lnSpcReduction="20000"/>
          </a:bodyPr>
          <a:lstStyle/>
          <a:p>
            <a:pPr marL="0" indent="0">
              <a:buNone/>
            </a:pPr>
            <a:r>
              <a:rPr lang="id-ID" sz="2000" kern="100" dirty="0">
                <a:effectLst/>
                <a:ea typeface="Times New Roman" panose="02020603050405020304" pitchFamily="18" charset="0"/>
                <a:cs typeface="Times New Roman" panose="02020603050405020304" pitchFamily="18" charset="0"/>
              </a:rPr>
              <a:t>5. Transparansi dan Akuntabilitas.</a:t>
            </a:r>
            <a:r>
              <a:rPr lang="en-ID" sz="2000" kern="100" dirty="0">
                <a:ea typeface="Times New Roman" panose="02020603050405020304" pitchFamily="18" charset="0"/>
                <a:cs typeface="Times New Roman" panose="02020603050405020304" pitchFamily="18" charset="0"/>
              </a:rPr>
              <a:t> </a:t>
            </a:r>
            <a:r>
              <a:rPr lang="id-ID" sz="2000" kern="100" dirty="0" err="1">
                <a:effectLst/>
                <a:ea typeface="Times New Roman" panose="02020603050405020304" pitchFamily="18" charset="0"/>
                <a:cs typeface="Times New Roman" panose="02020603050405020304" pitchFamily="18" charset="0"/>
              </a:rPr>
              <a:t>E-commerce</a:t>
            </a:r>
            <a:r>
              <a:rPr lang="id-ID" sz="2000" kern="100" dirty="0">
                <a:effectLst/>
                <a:ea typeface="Times New Roman" panose="02020603050405020304" pitchFamily="18" charset="0"/>
                <a:cs typeface="Times New Roman" panose="02020603050405020304" pitchFamily="18" charset="0"/>
              </a:rPr>
              <a:t> meningkatkan transparansi dalam transaksi, memungkinkan konsumen untuk membandingkan harga dan kualitas produk dengan mudah. Ini juga memudahkan pelacakan dan akuntabilitas perusahaan.</a:t>
            </a:r>
            <a:endParaRPr lang="en-ID" sz="2000" kern="100" dirty="0">
              <a:effectLst/>
              <a:ea typeface="Times New Roman" panose="02020603050405020304" pitchFamily="18" charset="0"/>
              <a:cs typeface="Times New Roman" panose="02020603050405020304" pitchFamily="18" charset="0"/>
            </a:endParaRPr>
          </a:p>
          <a:p>
            <a:pPr marL="0" indent="0">
              <a:buNone/>
            </a:pPr>
            <a:r>
              <a:rPr lang="id-ID" sz="2000" kern="100" dirty="0">
                <a:effectLst/>
                <a:latin typeface="Aptos" panose="020B0004020202020204" pitchFamily="34" charset="0"/>
                <a:ea typeface="Times New Roman" panose="02020603050405020304" pitchFamily="18" charset="0"/>
                <a:cs typeface="Times New Roman" panose="02020603050405020304" pitchFamily="18" charset="0"/>
              </a:rPr>
              <a:t>6</a:t>
            </a:r>
            <a:r>
              <a:rPr lang="id-ID" kern="100" dirty="0">
                <a:effectLst/>
                <a:ea typeface="Times New Roman" panose="02020603050405020304" pitchFamily="18" charset="0"/>
                <a:cs typeface="Times New Roman" panose="02020603050405020304" pitchFamily="18" charset="0"/>
              </a:rPr>
              <a:t>. Perlindungan Konsumen Model Law membantu memperkuat perlindungan hak konsumen dalam transaksi elektronik, termasuk hak untuk mendapatkan informasi yang jelas dan mekanisme penyelesaian sengketa.</a:t>
            </a:r>
            <a:endParaRPr lang="en-US"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kern="100" dirty="0">
                <a:ea typeface="Times New Roman" panose="02020603050405020304" pitchFamily="18" charset="0"/>
                <a:cs typeface="Times New Roman" panose="02020603050405020304" pitchFamily="18" charset="0"/>
              </a:rPr>
              <a:t>7. Fleksibilitas</a:t>
            </a:r>
            <a:r>
              <a:rPr lang="en-US" kern="100" dirty="0">
                <a:ea typeface="Times New Roman" panose="02020603050405020304" pitchFamily="18" charset="0"/>
                <a:cs typeface="Times New Roman" panose="02020603050405020304" pitchFamily="18" charset="0"/>
              </a:rPr>
              <a:t>. </a:t>
            </a:r>
            <a:r>
              <a:rPr lang="id-ID" kern="100" dirty="0">
                <a:ea typeface="Times New Roman" panose="02020603050405020304" pitchFamily="18" charset="0"/>
                <a:cs typeface="Times New Roman" panose="02020603050405020304" pitchFamily="18" charset="0"/>
              </a:rPr>
              <a:t> E-commerce memberikan fleksibilitas bagi konsumen dalam berbelanja kapan saja dan di mana saja, yang meningkatkan kenyamanan dan pengalaman pengguna.</a:t>
            </a:r>
            <a:endParaRPr lang="en-ID" kern="100" dirty="0">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kern="100" dirty="0">
                <a:ea typeface="Times New Roman" panose="02020603050405020304" pitchFamily="18" charset="0"/>
                <a:cs typeface="Times New Roman" panose="02020603050405020304" pitchFamily="18" charset="0"/>
              </a:rPr>
              <a:t> 8. Pengembangan Ekonomi Digital.</a:t>
            </a:r>
            <a:r>
              <a:rPr lang="en-US" kern="100" dirty="0">
                <a:ea typeface="Times New Roman" panose="02020603050405020304" pitchFamily="18" charset="0"/>
                <a:cs typeface="Times New Roman" panose="02020603050405020304" pitchFamily="18" charset="0"/>
              </a:rPr>
              <a:t> </a:t>
            </a:r>
            <a:r>
              <a:rPr lang="id-ID" kern="100" dirty="0">
                <a:ea typeface="Times New Roman" panose="02020603050405020304" pitchFamily="18" charset="0"/>
                <a:cs typeface="Times New Roman" panose="02020603050405020304" pitchFamily="18" charset="0"/>
              </a:rPr>
              <a:t>Penerapan e-commerce mempercepat pertumbuhan ekonomi digital, menciptakan lapangan kerja, dan meningkatkan daya saing negara dalam era globalisasi.</a:t>
            </a:r>
            <a:endParaRPr lang="en-ID" kern="100" dirty="0">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kern="100" dirty="0">
                <a:ea typeface="Times New Roman" panose="02020603050405020304" pitchFamily="18" charset="0"/>
                <a:cs typeface="Times New Roman" panose="02020603050405020304" pitchFamily="18" charset="0"/>
              </a:rPr>
              <a:t>9. Dukungan untuk UMKM. E-commerce memberikan peluang bagi usaha mikro, kecil, dan menengah (UMKM) untuk berkembang dan menjangkau lebih banyak pelanggan, serta meningkatkan visibilitas mereka di pasar.</a:t>
            </a:r>
            <a:endParaRPr lang="en-ID" kern="100" dirty="0">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kern="100" dirty="0">
                <a:ea typeface="Times New Roman" panose="02020603050405020304" pitchFamily="18" charset="0"/>
                <a:cs typeface="Times New Roman" panose="02020603050405020304" pitchFamily="18" charset="0"/>
              </a:rPr>
              <a:t>10. Harmonisasi Hukum Internasional</a:t>
            </a:r>
            <a:endParaRPr lang="en-ID" kern="100" dirty="0">
              <a:ea typeface="Times New Roman" panose="02020603050405020304" pitchFamily="18" charset="0"/>
              <a:cs typeface="Times New Roman" panose="02020603050405020304" pitchFamily="18" charset="0"/>
            </a:endParaRPr>
          </a:p>
          <a:p>
            <a:pPr marL="0" indent="0">
              <a:buNone/>
            </a:pPr>
            <a:endParaRPr lang="en-ID" kern="100" dirty="0">
              <a:effectLst/>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107765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59B0-C78A-2658-7E63-B8F1E9D4B18F}"/>
              </a:ext>
            </a:extLst>
          </p:cNvPr>
          <p:cNvSpPr>
            <a:spLocks noGrp="1"/>
          </p:cNvSpPr>
          <p:nvPr>
            <p:ph type="title"/>
          </p:nvPr>
        </p:nvSpPr>
        <p:spPr>
          <a:xfrm>
            <a:off x="1069848" y="484632"/>
            <a:ext cx="10058400" cy="815848"/>
          </a:xfrm>
        </p:spPr>
        <p:txBody>
          <a:bodyPr>
            <a:normAutofit fontScale="90000"/>
          </a:bodyPr>
          <a:lstStyle/>
          <a:p>
            <a:r>
              <a:rPr lang="id-ID" sz="2400" b="1" kern="100" dirty="0">
                <a:effectLst/>
                <a:ea typeface="Times New Roman" panose="02020603050405020304" pitchFamily="18" charset="0"/>
                <a:cs typeface="Times New Roman" panose="02020603050405020304" pitchFamily="18" charset="0"/>
              </a:rPr>
              <a:t>Implementasi e-commerce sesuai dengan UNCITRAL Model Law on Electronic Commerce menghadapi berbagai tantangan, terutama di negara-negara berkembang. Berikut adalah beberapa tantangan utama:</a:t>
            </a:r>
            <a:endParaRPr lang="en-US" sz="2400" dirty="0"/>
          </a:p>
        </p:txBody>
      </p:sp>
      <p:sp>
        <p:nvSpPr>
          <p:cNvPr id="3" name="Content Placeholder 2">
            <a:extLst>
              <a:ext uri="{FF2B5EF4-FFF2-40B4-BE49-F238E27FC236}">
                <a16:creationId xmlns:a16="http://schemas.microsoft.com/office/drawing/2014/main" id="{4F70C6AC-5A7E-37CF-3EBC-4F90E57DB940}"/>
              </a:ext>
            </a:extLst>
          </p:cNvPr>
          <p:cNvSpPr>
            <a:spLocks noGrp="1"/>
          </p:cNvSpPr>
          <p:nvPr>
            <p:ph idx="1"/>
          </p:nvPr>
        </p:nvSpPr>
        <p:spPr>
          <a:xfrm>
            <a:off x="1069848" y="1534160"/>
            <a:ext cx="10058400" cy="4638040"/>
          </a:xfrm>
        </p:spPr>
        <p:txBody>
          <a:bodyPr>
            <a:normAutofit lnSpcReduction="10000"/>
          </a:bodyPr>
          <a:lstStyle/>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 1. Infrastruktur Teknologi yang Terbatas.  Banyak negara berkembang mengalami keterbatasan dalam infrastruktur teknologi informasi, termasuk akses internet yang tidak merata dan jaringan telekomunikasi yang tidak memadai.</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 2. Kepatuhan Hukum. Penyesuaian dan penerapan hukum yang sesuai dengan Model Law sering kali memerlukan waktu dan sumber daya yang signifikan. Negara-negara perlu memastikan bahwa regulasi baru berfungsi secara efektif dan sesuai dengan kebutuhan lokal.</a:t>
            </a:r>
            <a:endParaRPr lang="en-ID" sz="1800" kern="100" dirty="0">
              <a:effectLst/>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sz="1800" kern="100" dirty="0">
                <a:effectLst/>
                <a:ea typeface="Times New Roman" panose="02020603050405020304" pitchFamily="18" charset="0"/>
                <a:cs typeface="Times New Roman" panose="02020603050405020304" pitchFamily="18" charset="0"/>
              </a:rPr>
              <a:t>3. Keamanan dan Perlindungan Data. Ancaman terhadap keamanan siber, termasuk penipuan dan pencurian data, menjadi tantangan besar. Negara harus mengembangkan kerangka hukum dan teknologi yang melindungi data pribadi dan transaksi elektronik.</a:t>
            </a:r>
            <a:endParaRPr lang="en-ID" sz="1800" kern="100" dirty="0">
              <a:ea typeface="Times New Roman" panose="02020603050405020304" pitchFamily="18" charset="0"/>
              <a:cs typeface="Times New Roman" panose="02020603050405020304" pitchFamily="18" charset="0"/>
            </a:endParaRPr>
          </a:p>
          <a:p>
            <a:pPr marL="0" indent="0">
              <a:lnSpc>
                <a:spcPct val="115000"/>
              </a:lnSpc>
              <a:spcAft>
                <a:spcPts val="800"/>
              </a:spcAft>
              <a:buNone/>
            </a:pPr>
            <a:r>
              <a:rPr lang="id-ID" kern="100" dirty="0">
                <a:ea typeface="Times New Roman" panose="02020603050405020304" pitchFamily="18" charset="0"/>
                <a:cs typeface="Times New Roman" panose="02020603050405020304" pitchFamily="18" charset="0"/>
              </a:rPr>
              <a:t>4. Pendidikan dan Kesadaran</a:t>
            </a:r>
            <a:r>
              <a:rPr lang="en-ID" kern="100" dirty="0">
                <a:ea typeface="Times New Roman" panose="02020603050405020304" pitchFamily="18" charset="0"/>
                <a:cs typeface="Times New Roman" panose="02020603050405020304" pitchFamily="18" charset="0"/>
              </a:rPr>
              <a:t>. </a:t>
            </a:r>
            <a:r>
              <a:rPr lang="id-ID" kern="100" dirty="0">
                <a:ea typeface="Times New Roman" panose="02020603050405020304" pitchFamily="18" charset="0"/>
                <a:cs typeface="Times New Roman" panose="02020603050405020304" pitchFamily="18" charset="0"/>
              </a:rPr>
              <a:t>Kurangnya pemahaman tentang e-commerce di kalangan bisnis dan konsumen dapat menghambat adopsi. Edukasi yang memadai diperlukan untuk meningkatkan kesadaran tentang manfaat dan risiko e-commerce.</a:t>
            </a:r>
            <a:endParaRPr lang="en-ID" kern="100" dirty="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722914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385</TotalTime>
  <Words>3737</Words>
  <Application>Microsoft Office PowerPoint</Application>
  <PresentationFormat>Widescreen</PresentationFormat>
  <Paragraphs>189</Paragraphs>
  <Slides>29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29</vt:i4>
      </vt:variant>
    </vt:vector>
  </HeadingPairs>
  <TitlesOfParts>
    <vt:vector size="38" baseType="lpstr">
      <vt:lpstr>Aptos</vt:lpstr>
      <vt:lpstr>Calibri</vt:lpstr>
      <vt:lpstr>Rockwell</vt:lpstr>
      <vt:lpstr>Rockwell Condensed</vt:lpstr>
      <vt:lpstr>Rockwell Extra Bold</vt:lpstr>
      <vt:lpstr>Symbol</vt:lpstr>
      <vt:lpstr>Times New Roman</vt:lpstr>
      <vt:lpstr>Wingdings</vt:lpstr>
      <vt:lpstr>Wood Type</vt:lpstr>
      <vt:lpstr>PowerPoint Presentation</vt:lpstr>
      <vt:lpstr>E-Commerce Menurut UNCITRAL MODEL LAW ON ELECTRONIC COMMERCE 1996</vt:lpstr>
      <vt:lpstr>UNCITRAL (United Nations Commission on International Trade Law) </vt:lpstr>
      <vt:lpstr>Ketentuan e-Commerce pada UNCITRAL Model Law </vt:lpstr>
      <vt:lpstr>Berikut adalah beberapa poin penting mengenai e-commerce menurut model tersebut:</vt:lpstr>
      <vt:lpstr>PowerPoint Presentation</vt:lpstr>
      <vt:lpstr>Manfaat e-commerce menurut UNCITRAL Model Law on Electronic Commerce meliputi berbagai aspek yang mendukung pertumbuhan ekonomi dan efisiensi perdagangan.  </vt:lpstr>
      <vt:lpstr>PowerPoint Presentation</vt:lpstr>
      <vt:lpstr>Implementasi e-commerce sesuai dengan UNCITRAL Model Law on Electronic Commerce menghadapi berbagai tantangan, terutama di negara-negara berkembang. Berikut adalah beberapa tantangan utama:</vt:lpstr>
      <vt:lpstr>PowerPoint Presentation</vt:lpstr>
      <vt:lpstr>Undang-undang e-commerce di berbagai negara dirancang untuk mengatur transaksi perdagangan yang dilakukan secara elektronik. Aspek penting yang sering terdapat dalam undang-undang e-commerce:</vt:lpstr>
      <vt:lpstr>PowerPoint Presentation</vt:lpstr>
      <vt:lpstr>Undang-Undang E-Commerce di Beberapa Negara</vt:lpstr>
      <vt:lpstr>PowerPoint Presentation</vt:lpstr>
      <vt:lpstr>PowerPoint Presentation</vt:lpstr>
      <vt:lpstr>PowerPoint Presentation</vt:lpstr>
      <vt:lpstr>PowerPoint Presentation</vt:lpstr>
      <vt:lpstr>PowerPoint Presentation</vt:lpstr>
      <vt:lpstr>PowerPoint Presentation</vt:lpstr>
      <vt:lpstr>Berikut adalah beberapa contoh sengketa yang dapat terjadi dalam e-commerce di bidang perdagangan internasional:</vt:lpstr>
      <vt:lpstr>PowerPoint Presentation</vt:lpstr>
      <vt:lpstr>PowerPoint Presentation</vt:lpstr>
      <vt:lpstr>Cara2 penyelesaikan sengketa e-commerce internasional</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indah.uj@outlook.com</cp:lastModifiedBy>
  <cp:revision>20</cp:revision>
  <cp:lastPrinted>2024-09-24T15:06:24Z</cp:lastPrinted>
  <dcterms:created xsi:type="dcterms:W3CDTF">2024-08-27T07:05:17Z</dcterms:created>
  <dcterms:modified xsi:type="dcterms:W3CDTF">2025-11-19T04:36:11Z</dcterms:modified>
</cp:coreProperties>
</file>