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2" r:id="rId2"/>
    <p:sldId id="273" r:id="rId3"/>
    <p:sldId id="274" r:id="rId4"/>
    <p:sldId id="275" r:id="rId5"/>
    <p:sldId id="277" r:id="rId6"/>
    <p:sldId id="278" r:id="rId7"/>
    <p:sldId id="279" r:id="rId8"/>
    <p:sldId id="280" r:id="rId9"/>
    <p:sldId id="281" r:id="rId10"/>
    <p:sldId id="282" r:id="rId11"/>
    <p:sldId id="283" r:id="rId12"/>
    <p:sldId id="285" r:id="rId13"/>
    <p:sldId id="284" r:id="rId14"/>
    <p:sldId id="286" r:id="rId15"/>
    <p:sldId id="288" r:id="rId16"/>
    <p:sldId id="290" r:id="rId17"/>
    <p:sldId id="28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54B7E2-9061-472C-8E21-F252780F9510}" type="datetimeFigureOut">
              <a:rPr lang="en-ID" smtClean="0"/>
              <a:t>18/10/2025</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D17929-8384-454E-B2CD-A8C1C28F2717}" type="slidenum">
              <a:rPr lang="en-ID" smtClean="0"/>
              <a:t>‹#›</a:t>
            </a:fld>
            <a:endParaRPr lang="en-ID"/>
          </a:p>
        </p:txBody>
      </p:sp>
    </p:spTree>
    <p:extLst>
      <p:ext uri="{BB962C8B-B14F-4D97-AF65-F5344CB8AC3E}">
        <p14:creationId xmlns:p14="http://schemas.microsoft.com/office/powerpoint/2010/main" val="1066810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Slide Number Placeholder 3"/>
          <p:cNvSpPr>
            <a:spLocks noGrp="1"/>
          </p:cNvSpPr>
          <p:nvPr>
            <p:ph type="sldNum" sz="quarter" idx="5"/>
          </p:nvPr>
        </p:nvSpPr>
        <p:spPr/>
        <p:txBody>
          <a:bodyPr/>
          <a:lstStyle/>
          <a:p>
            <a:fld id="{F6D17929-8384-454E-B2CD-A8C1C28F2717}" type="slidenum">
              <a:rPr lang="en-ID" smtClean="0"/>
              <a:t>13</a:t>
            </a:fld>
            <a:endParaRPr lang="en-ID"/>
          </a:p>
        </p:txBody>
      </p:sp>
    </p:spTree>
    <p:extLst>
      <p:ext uri="{BB962C8B-B14F-4D97-AF65-F5344CB8AC3E}">
        <p14:creationId xmlns:p14="http://schemas.microsoft.com/office/powerpoint/2010/main" val="1440741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7C9B0-5DA2-F6ED-0CAB-FED0969786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D5A51AE4-7835-E920-E071-83EFCC5B69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1C274533-B44D-74A2-4591-F2B519BEB992}"/>
              </a:ext>
            </a:extLst>
          </p:cNvPr>
          <p:cNvSpPr>
            <a:spLocks noGrp="1"/>
          </p:cNvSpPr>
          <p:nvPr>
            <p:ph type="dt" sz="half" idx="10"/>
          </p:nvPr>
        </p:nvSpPr>
        <p:spPr/>
        <p:txBody>
          <a:bodyPr/>
          <a:lstStyle/>
          <a:p>
            <a:fld id="{7BB944F8-9504-410B-9723-DB33CFACAF69}" type="datetimeFigureOut">
              <a:rPr lang="en-ID" smtClean="0"/>
              <a:t>18/10/2025</a:t>
            </a:fld>
            <a:endParaRPr lang="en-ID"/>
          </a:p>
        </p:txBody>
      </p:sp>
      <p:sp>
        <p:nvSpPr>
          <p:cNvPr id="5" name="Footer Placeholder 4">
            <a:extLst>
              <a:ext uri="{FF2B5EF4-FFF2-40B4-BE49-F238E27FC236}">
                <a16:creationId xmlns:a16="http://schemas.microsoft.com/office/drawing/2014/main" id="{4CC9F44D-0344-F80F-464D-1159A721AAB8}"/>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41E94964-8514-6F18-73AD-2BF0C66BA624}"/>
              </a:ext>
            </a:extLst>
          </p:cNvPr>
          <p:cNvSpPr>
            <a:spLocks noGrp="1"/>
          </p:cNvSpPr>
          <p:nvPr>
            <p:ph type="sldNum" sz="quarter" idx="12"/>
          </p:nvPr>
        </p:nvSpPr>
        <p:spPr/>
        <p:txBody>
          <a:bodyPr/>
          <a:lstStyle/>
          <a:p>
            <a:fld id="{90EB3D96-8C41-4F98-A942-A6F88876124A}" type="slidenum">
              <a:rPr lang="en-ID" smtClean="0"/>
              <a:t>‹#›</a:t>
            </a:fld>
            <a:endParaRPr lang="en-ID"/>
          </a:p>
        </p:txBody>
      </p:sp>
    </p:spTree>
    <p:extLst>
      <p:ext uri="{BB962C8B-B14F-4D97-AF65-F5344CB8AC3E}">
        <p14:creationId xmlns:p14="http://schemas.microsoft.com/office/powerpoint/2010/main" val="2406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88914-05CA-6ED4-BD05-BC2B995910CE}"/>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D1E304EB-B75E-04FA-D914-8253971329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E4D4DDBB-159A-1EF9-DBD9-A525F3757EE6}"/>
              </a:ext>
            </a:extLst>
          </p:cNvPr>
          <p:cNvSpPr>
            <a:spLocks noGrp="1"/>
          </p:cNvSpPr>
          <p:nvPr>
            <p:ph type="dt" sz="half" idx="10"/>
          </p:nvPr>
        </p:nvSpPr>
        <p:spPr/>
        <p:txBody>
          <a:bodyPr/>
          <a:lstStyle/>
          <a:p>
            <a:fld id="{7BB944F8-9504-410B-9723-DB33CFACAF69}" type="datetimeFigureOut">
              <a:rPr lang="en-ID" smtClean="0"/>
              <a:t>18/10/2025</a:t>
            </a:fld>
            <a:endParaRPr lang="en-ID"/>
          </a:p>
        </p:txBody>
      </p:sp>
      <p:sp>
        <p:nvSpPr>
          <p:cNvPr id="5" name="Footer Placeholder 4">
            <a:extLst>
              <a:ext uri="{FF2B5EF4-FFF2-40B4-BE49-F238E27FC236}">
                <a16:creationId xmlns:a16="http://schemas.microsoft.com/office/drawing/2014/main" id="{A8E31484-C316-4709-7041-FD61DA2B0DD5}"/>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CAEE124-6101-29B6-7726-1748A9A0EE36}"/>
              </a:ext>
            </a:extLst>
          </p:cNvPr>
          <p:cNvSpPr>
            <a:spLocks noGrp="1"/>
          </p:cNvSpPr>
          <p:nvPr>
            <p:ph type="sldNum" sz="quarter" idx="12"/>
          </p:nvPr>
        </p:nvSpPr>
        <p:spPr/>
        <p:txBody>
          <a:bodyPr/>
          <a:lstStyle/>
          <a:p>
            <a:fld id="{90EB3D96-8C41-4F98-A942-A6F88876124A}" type="slidenum">
              <a:rPr lang="en-ID" smtClean="0"/>
              <a:t>‹#›</a:t>
            </a:fld>
            <a:endParaRPr lang="en-ID"/>
          </a:p>
        </p:txBody>
      </p:sp>
    </p:spTree>
    <p:extLst>
      <p:ext uri="{BB962C8B-B14F-4D97-AF65-F5344CB8AC3E}">
        <p14:creationId xmlns:p14="http://schemas.microsoft.com/office/powerpoint/2010/main" val="1213133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ADE3BB-A822-4FA0-F451-B3D5DCABA53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67C713BA-2B54-A5F2-F3FA-1AB2C95499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2B934816-458C-F3C3-E3D1-7B7D137032B6}"/>
              </a:ext>
            </a:extLst>
          </p:cNvPr>
          <p:cNvSpPr>
            <a:spLocks noGrp="1"/>
          </p:cNvSpPr>
          <p:nvPr>
            <p:ph type="dt" sz="half" idx="10"/>
          </p:nvPr>
        </p:nvSpPr>
        <p:spPr/>
        <p:txBody>
          <a:bodyPr/>
          <a:lstStyle/>
          <a:p>
            <a:fld id="{7BB944F8-9504-410B-9723-DB33CFACAF69}" type="datetimeFigureOut">
              <a:rPr lang="en-ID" smtClean="0"/>
              <a:t>18/10/2025</a:t>
            </a:fld>
            <a:endParaRPr lang="en-ID"/>
          </a:p>
        </p:txBody>
      </p:sp>
      <p:sp>
        <p:nvSpPr>
          <p:cNvPr id="5" name="Footer Placeholder 4">
            <a:extLst>
              <a:ext uri="{FF2B5EF4-FFF2-40B4-BE49-F238E27FC236}">
                <a16:creationId xmlns:a16="http://schemas.microsoft.com/office/drawing/2014/main" id="{21B05958-67F5-9097-9A1D-18D219E6CD06}"/>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05A3A7E4-68D1-2643-B4A6-B466FC105BF9}"/>
              </a:ext>
            </a:extLst>
          </p:cNvPr>
          <p:cNvSpPr>
            <a:spLocks noGrp="1"/>
          </p:cNvSpPr>
          <p:nvPr>
            <p:ph type="sldNum" sz="quarter" idx="12"/>
          </p:nvPr>
        </p:nvSpPr>
        <p:spPr/>
        <p:txBody>
          <a:bodyPr/>
          <a:lstStyle/>
          <a:p>
            <a:fld id="{90EB3D96-8C41-4F98-A942-A6F88876124A}" type="slidenum">
              <a:rPr lang="en-ID" smtClean="0"/>
              <a:t>‹#›</a:t>
            </a:fld>
            <a:endParaRPr lang="en-ID"/>
          </a:p>
        </p:txBody>
      </p:sp>
    </p:spTree>
    <p:extLst>
      <p:ext uri="{BB962C8B-B14F-4D97-AF65-F5344CB8AC3E}">
        <p14:creationId xmlns:p14="http://schemas.microsoft.com/office/powerpoint/2010/main" val="80723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58E79-8773-60D1-E947-F247D343F0C2}"/>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B0E7AE53-C2DC-BBA6-B07D-5A8D4FB154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B2CE6B04-1F36-1A86-7A12-ED37AAD358C9}"/>
              </a:ext>
            </a:extLst>
          </p:cNvPr>
          <p:cNvSpPr>
            <a:spLocks noGrp="1"/>
          </p:cNvSpPr>
          <p:nvPr>
            <p:ph type="dt" sz="half" idx="10"/>
          </p:nvPr>
        </p:nvSpPr>
        <p:spPr/>
        <p:txBody>
          <a:bodyPr/>
          <a:lstStyle/>
          <a:p>
            <a:fld id="{7BB944F8-9504-410B-9723-DB33CFACAF69}" type="datetimeFigureOut">
              <a:rPr lang="en-ID" smtClean="0"/>
              <a:t>18/10/2025</a:t>
            </a:fld>
            <a:endParaRPr lang="en-ID"/>
          </a:p>
        </p:txBody>
      </p:sp>
      <p:sp>
        <p:nvSpPr>
          <p:cNvPr id="5" name="Footer Placeholder 4">
            <a:extLst>
              <a:ext uri="{FF2B5EF4-FFF2-40B4-BE49-F238E27FC236}">
                <a16:creationId xmlns:a16="http://schemas.microsoft.com/office/drawing/2014/main" id="{4201E839-B94B-67B0-7A71-87A09B205E95}"/>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CFBCC8E4-6874-1EBE-4EE0-CB781BCD548D}"/>
              </a:ext>
            </a:extLst>
          </p:cNvPr>
          <p:cNvSpPr>
            <a:spLocks noGrp="1"/>
          </p:cNvSpPr>
          <p:nvPr>
            <p:ph type="sldNum" sz="quarter" idx="12"/>
          </p:nvPr>
        </p:nvSpPr>
        <p:spPr/>
        <p:txBody>
          <a:bodyPr/>
          <a:lstStyle/>
          <a:p>
            <a:fld id="{90EB3D96-8C41-4F98-A942-A6F88876124A}" type="slidenum">
              <a:rPr lang="en-ID" smtClean="0"/>
              <a:t>‹#›</a:t>
            </a:fld>
            <a:endParaRPr lang="en-ID"/>
          </a:p>
        </p:txBody>
      </p:sp>
    </p:spTree>
    <p:extLst>
      <p:ext uri="{BB962C8B-B14F-4D97-AF65-F5344CB8AC3E}">
        <p14:creationId xmlns:p14="http://schemas.microsoft.com/office/powerpoint/2010/main" val="313650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20E2A-448A-3096-9B26-414AB47313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F8C51E11-1405-A3D7-6A20-E028B8E60A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A1C9F4-237D-FDFF-F3A8-BF21D21E97B2}"/>
              </a:ext>
            </a:extLst>
          </p:cNvPr>
          <p:cNvSpPr>
            <a:spLocks noGrp="1"/>
          </p:cNvSpPr>
          <p:nvPr>
            <p:ph type="dt" sz="half" idx="10"/>
          </p:nvPr>
        </p:nvSpPr>
        <p:spPr/>
        <p:txBody>
          <a:bodyPr/>
          <a:lstStyle/>
          <a:p>
            <a:fld id="{7BB944F8-9504-410B-9723-DB33CFACAF69}" type="datetimeFigureOut">
              <a:rPr lang="en-ID" smtClean="0"/>
              <a:t>18/10/2025</a:t>
            </a:fld>
            <a:endParaRPr lang="en-ID"/>
          </a:p>
        </p:txBody>
      </p:sp>
      <p:sp>
        <p:nvSpPr>
          <p:cNvPr id="5" name="Footer Placeholder 4">
            <a:extLst>
              <a:ext uri="{FF2B5EF4-FFF2-40B4-BE49-F238E27FC236}">
                <a16:creationId xmlns:a16="http://schemas.microsoft.com/office/drawing/2014/main" id="{820E3A08-6484-43A9-ABE3-A44706F36145}"/>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F1CE5B19-128E-6A46-36F5-7DC17D4DA1AC}"/>
              </a:ext>
            </a:extLst>
          </p:cNvPr>
          <p:cNvSpPr>
            <a:spLocks noGrp="1"/>
          </p:cNvSpPr>
          <p:nvPr>
            <p:ph type="sldNum" sz="quarter" idx="12"/>
          </p:nvPr>
        </p:nvSpPr>
        <p:spPr/>
        <p:txBody>
          <a:bodyPr/>
          <a:lstStyle/>
          <a:p>
            <a:fld id="{90EB3D96-8C41-4F98-A942-A6F88876124A}" type="slidenum">
              <a:rPr lang="en-ID" smtClean="0"/>
              <a:t>‹#›</a:t>
            </a:fld>
            <a:endParaRPr lang="en-ID"/>
          </a:p>
        </p:txBody>
      </p:sp>
    </p:spTree>
    <p:extLst>
      <p:ext uri="{BB962C8B-B14F-4D97-AF65-F5344CB8AC3E}">
        <p14:creationId xmlns:p14="http://schemas.microsoft.com/office/powerpoint/2010/main" val="2856307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AA9BB-4E9E-57CD-A26B-8D1CB9EBEA48}"/>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09763A6F-B738-F5A3-105A-CCD160696A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24CFFA80-FDBB-7D50-A354-FEB0663FA9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8C2F6A43-A9A4-436A-5E12-44E70D17166D}"/>
              </a:ext>
            </a:extLst>
          </p:cNvPr>
          <p:cNvSpPr>
            <a:spLocks noGrp="1"/>
          </p:cNvSpPr>
          <p:nvPr>
            <p:ph type="dt" sz="half" idx="10"/>
          </p:nvPr>
        </p:nvSpPr>
        <p:spPr/>
        <p:txBody>
          <a:bodyPr/>
          <a:lstStyle/>
          <a:p>
            <a:fld id="{7BB944F8-9504-410B-9723-DB33CFACAF69}" type="datetimeFigureOut">
              <a:rPr lang="en-ID" smtClean="0"/>
              <a:t>18/10/2025</a:t>
            </a:fld>
            <a:endParaRPr lang="en-ID"/>
          </a:p>
        </p:txBody>
      </p:sp>
      <p:sp>
        <p:nvSpPr>
          <p:cNvPr id="6" name="Footer Placeholder 5">
            <a:extLst>
              <a:ext uri="{FF2B5EF4-FFF2-40B4-BE49-F238E27FC236}">
                <a16:creationId xmlns:a16="http://schemas.microsoft.com/office/drawing/2014/main" id="{FE37CCF8-F9D7-8D89-398E-7448AE8360CB}"/>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E106D606-0CC8-2955-CA92-5DC16331E346}"/>
              </a:ext>
            </a:extLst>
          </p:cNvPr>
          <p:cNvSpPr>
            <a:spLocks noGrp="1"/>
          </p:cNvSpPr>
          <p:nvPr>
            <p:ph type="sldNum" sz="quarter" idx="12"/>
          </p:nvPr>
        </p:nvSpPr>
        <p:spPr/>
        <p:txBody>
          <a:bodyPr/>
          <a:lstStyle/>
          <a:p>
            <a:fld id="{90EB3D96-8C41-4F98-A942-A6F88876124A}" type="slidenum">
              <a:rPr lang="en-ID" smtClean="0"/>
              <a:t>‹#›</a:t>
            </a:fld>
            <a:endParaRPr lang="en-ID"/>
          </a:p>
        </p:txBody>
      </p:sp>
    </p:spTree>
    <p:extLst>
      <p:ext uri="{BB962C8B-B14F-4D97-AF65-F5344CB8AC3E}">
        <p14:creationId xmlns:p14="http://schemas.microsoft.com/office/powerpoint/2010/main" val="2345751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6AA1D-2B01-2FA1-2761-087994A3476E}"/>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E1FA3921-9BB9-96E5-F9A2-2AE2539A46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AE960E-89E0-21B8-50B1-46BCD912DB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CE8A6D20-5B28-0E66-9C64-8E49CB567E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B5508A-86DC-098D-E76D-566BCAE283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8967B2E6-AB59-732A-2CD1-84006EA8CFE9}"/>
              </a:ext>
            </a:extLst>
          </p:cNvPr>
          <p:cNvSpPr>
            <a:spLocks noGrp="1"/>
          </p:cNvSpPr>
          <p:nvPr>
            <p:ph type="dt" sz="half" idx="10"/>
          </p:nvPr>
        </p:nvSpPr>
        <p:spPr/>
        <p:txBody>
          <a:bodyPr/>
          <a:lstStyle/>
          <a:p>
            <a:fld id="{7BB944F8-9504-410B-9723-DB33CFACAF69}" type="datetimeFigureOut">
              <a:rPr lang="en-ID" smtClean="0"/>
              <a:t>18/10/2025</a:t>
            </a:fld>
            <a:endParaRPr lang="en-ID"/>
          </a:p>
        </p:txBody>
      </p:sp>
      <p:sp>
        <p:nvSpPr>
          <p:cNvPr id="8" name="Footer Placeholder 7">
            <a:extLst>
              <a:ext uri="{FF2B5EF4-FFF2-40B4-BE49-F238E27FC236}">
                <a16:creationId xmlns:a16="http://schemas.microsoft.com/office/drawing/2014/main" id="{5F4E0F05-5398-6BF7-539F-EFAF9C761795}"/>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57233C02-595C-38C1-4E8C-68981CF287CA}"/>
              </a:ext>
            </a:extLst>
          </p:cNvPr>
          <p:cNvSpPr>
            <a:spLocks noGrp="1"/>
          </p:cNvSpPr>
          <p:nvPr>
            <p:ph type="sldNum" sz="quarter" idx="12"/>
          </p:nvPr>
        </p:nvSpPr>
        <p:spPr/>
        <p:txBody>
          <a:bodyPr/>
          <a:lstStyle/>
          <a:p>
            <a:fld id="{90EB3D96-8C41-4F98-A942-A6F88876124A}" type="slidenum">
              <a:rPr lang="en-ID" smtClean="0"/>
              <a:t>‹#›</a:t>
            </a:fld>
            <a:endParaRPr lang="en-ID"/>
          </a:p>
        </p:txBody>
      </p:sp>
    </p:spTree>
    <p:extLst>
      <p:ext uri="{BB962C8B-B14F-4D97-AF65-F5344CB8AC3E}">
        <p14:creationId xmlns:p14="http://schemas.microsoft.com/office/powerpoint/2010/main" val="1050661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5891-9250-E956-A15C-C51ED0F4CD33}"/>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84B8CEC2-8462-C261-220C-F191AF76D448}"/>
              </a:ext>
            </a:extLst>
          </p:cNvPr>
          <p:cNvSpPr>
            <a:spLocks noGrp="1"/>
          </p:cNvSpPr>
          <p:nvPr>
            <p:ph type="dt" sz="half" idx="10"/>
          </p:nvPr>
        </p:nvSpPr>
        <p:spPr/>
        <p:txBody>
          <a:bodyPr/>
          <a:lstStyle/>
          <a:p>
            <a:fld id="{7BB944F8-9504-410B-9723-DB33CFACAF69}" type="datetimeFigureOut">
              <a:rPr lang="en-ID" smtClean="0"/>
              <a:t>18/10/2025</a:t>
            </a:fld>
            <a:endParaRPr lang="en-ID"/>
          </a:p>
        </p:txBody>
      </p:sp>
      <p:sp>
        <p:nvSpPr>
          <p:cNvPr id="4" name="Footer Placeholder 3">
            <a:extLst>
              <a:ext uri="{FF2B5EF4-FFF2-40B4-BE49-F238E27FC236}">
                <a16:creationId xmlns:a16="http://schemas.microsoft.com/office/drawing/2014/main" id="{F28F9820-EC41-245B-2404-951E7D69ABB0}"/>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7DBAC870-D9F7-CFA7-BCE6-9CB371D2FFCC}"/>
              </a:ext>
            </a:extLst>
          </p:cNvPr>
          <p:cNvSpPr>
            <a:spLocks noGrp="1"/>
          </p:cNvSpPr>
          <p:nvPr>
            <p:ph type="sldNum" sz="quarter" idx="12"/>
          </p:nvPr>
        </p:nvSpPr>
        <p:spPr/>
        <p:txBody>
          <a:bodyPr/>
          <a:lstStyle/>
          <a:p>
            <a:fld id="{90EB3D96-8C41-4F98-A942-A6F88876124A}" type="slidenum">
              <a:rPr lang="en-ID" smtClean="0"/>
              <a:t>‹#›</a:t>
            </a:fld>
            <a:endParaRPr lang="en-ID"/>
          </a:p>
        </p:txBody>
      </p:sp>
    </p:spTree>
    <p:extLst>
      <p:ext uri="{BB962C8B-B14F-4D97-AF65-F5344CB8AC3E}">
        <p14:creationId xmlns:p14="http://schemas.microsoft.com/office/powerpoint/2010/main" val="1664925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0330C2-1E67-5547-6D1E-C113D737CD40}"/>
              </a:ext>
            </a:extLst>
          </p:cNvPr>
          <p:cNvSpPr>
            <a:spLocks noGrp="1"/>
          </p:cNvSpPr>
          <p:nvPr>
            <p:ph type="dt" sz="half" idx="10"/>
          </p:nvPr>
        </p:nvSpPr>
        <p:spPr/>
        <p:txBody>
          <a:bodyPr/>
          <a:lstStyle/>
          <a:p>
            <a:fld id="{7BB944F8-9504-410B-9723-DB33CFACAF69}" type="datetimeFigureOut">
              <a:rPr lang="en-ID" smtClean="0"/>
              <a:t>18/10/2025</a:t>
            </a:fld>
            <a:endParaRPr lang="en-ID"/>
          </a:p>
        </p:txBody>
      </p:sp>
      <p:sp>
        <p:nvSpPr>
          <p:cNvPr id="3" name="Footer Placeholder 2">
            <a:extLst>
              <a:ext uri="{FF2B5EF4-FFF2-40B4-BE49-F238E27FC236}">
                <a16:creationId xmlns:a16="http://schemas.microsoft.com/office/drawing/2014/main" id="{6DF65422-E56D-5C40-7AA7-F137CB76639E}"/>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367146E5-9869-EC4D-DF36-385DF1ED62DA}"/>
              </a:ext>
            </a:extLst>
          </p:cNvPr>
          <p:cNvSpPr>
            <a:spLocks noGrp="1"/>
          </p:cNvSpPr>
          <p:nvPr>
            <p:ph type="sldNum" sz="quarter" idx="12"/>
          </p:nvPr>
        </p:nvSpPr>
        <p:spPr/>
        <p:txBody>
          <a:bodyPr/>
          <a:lstStyle/>
          <a:p>
            <a:fld id="{90EB3D96-8C41-4F98-A942-A6F88876124A}" type="slidenum">
              <a:rPr lang="en-ID" smtClean="0"/>
              <a:t>‹#›</a:t>
            </a:fld>
            <a:endParaRPr lang="en-ID"/>
          </a:p>
        </p:txBody>
      </p:sp>
    </p:spTree>
    <p:extLst>
      <p:ext uri="{BB962C8B-B14F-4D97-AF65-F5344CB8AC3E}">
        <p14:creationId xmlns:p14="http://schemas.microsoft.com/office/powerpoint/2010/main" val="1404195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A2407-9E36-C185-D595-A8B0020111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085F26E9-2F63-BE74-189B-6E3EA5DBB0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BAAE8B1B-1A46-F5AB-1B35-6FA80FB4FC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1F1A4C-1464-07F3-465F-5360BD8A124B}"/>
              </a:ext>
            </a:extLst>
          </p:cNvPr>
          <p:cNvSpPr>
            <a:spLocks noGrp="1"/>
          </p:cNvSpPr>
          <p:nvPr>
            <p:ph type="dt" sz="half" idx="10"/>
          </p:nvPr>
        </p:nvSpPr>
        <p:spPr/>
        <p:txBody>
          <a:bodyPr/>
          <a:lstStyle/>
          <a:p>
            <a:fld id="{7BB944F8-9504-410B-9723-DB33CFACAF69}" type="datetimeFigureOut">
              <a:rPr lang="en-ID" smtClean="0"/>
              <a:t>18/10/2025</a:t>
            </a:fld>
            <a:endParaRPr lang="en-ID"/>
          </a:p>
        </p:txBody>
      </p:sp>
      <p:sp>
        <p:nvSpPr>
          <p:cNvPr id="6" name="Footer Placeholder 5">
            <a:extLst>
              <a:ext uri="{FF2B5EF4-FFF2-40B4-BE49-F238E27FC236}">
                <a16:creationId xmlns:a16="http://schemas.microsoft.com/office/drawing/2014/main" id="{D6EA9A40-CF55-41AD-EB56-001E543B080D}"/>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E356DD97-15D7-598E-EBDF-40143D27B684}"/>
              </a:ext>
            </a:extLst>
          </p:cNvPr>
          <p:cNvSpPr>
            <a:spLocks noGrp="1"/>
          </p:cNvSpPr>
          <p:nvPr>
            <p:ph type="sldNum" sz="quarter" idx="12"/>
          </p:nvPr>
        </p:nvSpPr>
        <p:spPr/>
        <p:txBody>
          <a:bodyPr/>
          <a:lstStyle/>
          <a:p>
            <a:fld id="{90EB3D96-8C41-4F98-A942-A6F88876124A}" type="slidenum">
              <a:rPr lang="en-ID" smtClean="0"/>
              <a:t>‹#›</a:t>
            </a:fld>
            <a:endParaRPr lang="en-ID"/>
          </a:p>
        </p:txBody>
      </p:sp>
    </p:spTree>
    <p:extLst>
      <p:ext uri="{BB962C8B-B14F-4D97-AF65-F5344CB8AC3E}">
        <p14:creationId xmlns:p14="http://schemas.microsoft.com/office/powerpoint/2010/main" val="850304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F8905-7002-3C66-59EA-6B5B5B9037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A219DD82-B895-192B-7860-CA90C99D08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3CA089BE-6220-C16E-F493-53372684FA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DB4FF2-25F5-17BB-3712-0BCB24B3F983}"/>
              </a:ext>
            </a:extLst>
          </p:cNvPr>
          <p:cNvSpPr>
            <a:spLocks noGrp="1"/>
          </p:cNvSpPr>
          <p:nvPr>
            <p:ph type="dt" sz="half" idx="10"/>
          </p:nvPr>
        </p:nvSpPr>
        <p:spPr/>
        <p:txBody>
          <a:bodyPr/>
          <a:lstStyle/>
          <a:p>
            <a:fld id="{7BB944F8-9504-410B-9723-DB33CFACAF69}" type="datetimeFigureOut">
              <a:rPr lang="en-ID" smtClean="0"/>
              <a:t>18/10/2025</a:t>
            </a:fld>
            <a:endParaRPr lang="en-ID"/>
          </a:p>
        </p:txBody>
      </p:sp>
      <p:sp>
        <p:nvSpPr>
          <p:cNvPr id="6" name="Footer Placeholder 5">
            <a:extLst>
              <a:ext uri="{FF2B5EF4-FFF2-40B4-BE49-F238E27FC236}">
                <a16:creationId xmlns:a16="http://schemas.microsoft.com/office/drawing/2014/main" id="{76FFE2D3-8D15-ED4E-9A8F-8C9D143CB700}"/>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FE4A2083-C475-AB3C-7B32-72B5C5ED707D}"/>
              </a:ext>
            </a:extLst>
          </p:cNvPr>
          <p:cNvSpPr>
            <a:spLocks noGrp="1"/>
          </p:cNvSpPr>
          <p:nvPr>
            <p:ph type="sldNum" sz="quarter" idx="12"/>
          </p:nvPr>
        </p:nvSpPr>
        <p:spPr/>
        <p:txBody>
          <a:bodyPr/>
          <a:lstStyle/>
          <a:p>
            <a:fld id="{90EB3D96-8C41-4F98-A942-A6F88876124A}" type="slidenum">
              <a:rPr lang="en-ID" smtClean="0"/>
              <a:t>‹#›</a:t>
            </a:fld>
            <a:endParaRPr lang="en-ID"/>
          </a:p>
        </p:txBody>
      </p:sp>
    </p:spTree>
    <p:extLst>
      <p:ext uri="{BB962C8B-B14F-4D97-AF65-F5344CB8AC3E}">
        <p14:creationId xmlns:p14="http://schemas.microsoft.com/office/powerpoint/2010/main" val="3998283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6C5B89-61D2-5E5B-26B6-D507233E89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D0BD90E6-F409-EAB2-4648-B9A6415A54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82E71650-B1A5-8D87-20BC-2CEF2A9A96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B944F8-9504-410B-9723-DB33CFACAF69}" type="datetimeFigureOut">
              <a:rPr lang="en-ID" smtClean="0"/>
              <a:t>18/10/2025</a:t>
            </a:fld>
            <a:endParaRPr lang="en-ID"/>
          </a:p>
        </p:txBody>
      </p:sp>
      <p:sp>
        <p:nvSpPr>
          <p:cNvPr id="5" name="Footer Placeholder 4">
            <a:extLst>
              <a:ext uri="{FF2B5EF4-FFF2-40B4-BE49-F238E27FC236}">
                <a16:creationId xmlns:a16="http://schemas.microsoft.com/office/drawing/2014/main" id="{34D71C28-18ED-A9CB-436A-3BC4618722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70142BCA-A5FC-1726-78E6-0072E87D65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EB3D96-8C41-4F98-A942-A6F88876124A}" type="slidenum">
              <a:rPr lang="en-ID" smtClean="0"/>
              <a:t>‹#›</a:t>
            </a:fld>
            <a:endParaRPr lang="en-ID"/>
          </a:p>
        </p:txBody>
      </p:sp>
    </p:spTree>
    <p:extLst>
      <p:ext uri="{BB962C8B-B14F-4D97-AF65-F5344CB8AC3E}">
        <p14:creationId xmlns:p14="http://schemas.microsoft.com/office/powerpoint/2010/main" val="3123950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9EF45A-E49D-7648-BC21-20F726E005B9}"/>
              </a:ext>
            </a:extLst>
          </p:cNvPr>
          <p:cNvSpPr/>
          <p:nvPr/>
        </p:nvSpPr>
        <p:spPr>
          <a:xfrm>
            <a:off x="6518116" y="469858"/>
            <a:ext cx="5450542" cy="830997"/>
          </a:xfrm>
          <a:prstGeom prst="rect">
            <a:avLst/>
          </a:prstGeom>
        </p:spPr>
        <p:txBody>
          <a:bodyPr wrap="square">
            <a:spAutoFit/>
          </a:bodyPr>
          <a:lstStyle/>
          <a:p>
            <a:pPr algn="ctr"/>
            <a:r>
              <a:rPr lang="en-US" sz="2400" dirty="0">
                <a:latin typeface="+mj-lt"/>
              </a:rPr>
              <a:t>HUKUM PERDATA INTERNASIONAL</a:t>
            </a:r>
          </a:p>
          <a:p>
            <a:pPr algn="ctr"/>
            <a:r>
              <a:rPr lang="en-US" sz="2400">
                <a:latin typeface="+mj-lt"/>
              </a:rPr>
              <a:t>BAB V</a:t>
            </a:r>
            <a:endParaRPr lang="en-US" sz="2400" dirty="0">
              <a:latin typeface="+mj-lt"/>
            </a:endParaRPr>
          </a:p>
        </p:txBody>
      </p:sp>
      <p:sp>
        <p:nvSpPr>
          <p:cNvPr id="3" name="Subtitle 2">
            <a:extLst>
              <a:ext uri="{FF2B5EF4-FFF2-40B4-BE49-F238E27FC236}">
                <a16:creationId xmlns:a16="http://schemas.microsoft.com/office/drawing/2014/main" id="{D5844B59-4F90-FF47-8F91-63AFBE84C9A2}"/>
              </a:ext>
            </a:extLst>
          </p:cNvPr>
          <p:cNvSpPr txBox="1">
            <a:spLocks/>
          </p:cNvSpPr>
          <p:nvPr/>
        </p:nvSpPr>
        <p:spPr>
          <a:xfrm>
            <a:off x="5297751" y="1646964"/>
            <a:ext cx="7891272" cy="1069848"/>
          </a:xfrm>
          <a:prstGeom prst="rect">
            <a:avLst/>
          </a:prstGeom>
        </p:spPr>
        <p:txBody>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lgn="ctr">
              <a:buNone/>
            </a:pPr>
            <a:r>
              <a:rPr lang="en-US" dirty="0"/>
              <a:t>OLEH </a:t>
            </a:r>
          </a:p>
          <a:p>
            <a:pPr marL="0" indent="0" algn="ctr">
              <a:buNone/>
            </a:pPr>
            <a:r>
              <a:rPr lang="en-US" dirty="0"/>
              <a:t>Dr. Indah </a:t>
            </a:r>
            <a:r>
              <a:rPr lang="en-US" dirty="0" err="1"/>
              <a:t>Riyanti</a:t>
            </a:r>
            <a:r>
              <a:rPr lang="en-US" dirty="0"/>
              <a:t>, </a:t>
            </a:r>
            <a:r>
              <a:rPr lang="en-US" dirty="0" err="1"/>
              <a:t>S.Pd</a:t>
            </a:r>
            <a:r>
              <a:rPr lang="en-US" dirty="0"/>
              <a:t>., S.H., M.H</a:t>
            </a:r>
          </a:p>
          <a:p>
            <a:pPr algn="ctr"/>
            <a:endParaRPr lang="en-US" dirty="0"/>
          </a:p>
          <a:p>
            <a:pPr algn="ctr"/>
            <a:endParaRPr lang="en-US" dirty="0"/>
          </a:p>
        </p:txBody>
      </p:sp>
      <p:pic>
        <p:nvPicPr>
          <p:cNvPr id="7" name="Picture 6">
            <a:extLst>
              <a:ext uri="{FF2B5EF4-FFF2-40B4-BE49-F238E27FC236}">
                <a16:creationId xmlns:a16="http://schemas.microsoft.com/office/drawing/2014/main" id="{97749AE1-E403-6644-B091-6AB80ECBB44A}"/>
              </a:ext>
            </a:extLst>
          </p:cNvPr>
          <p:cNvPicPr>
            <a:picLocks noChangeAspect="1"/>
          </p:cNvPicPr>
          <p:nvPr/>
        </p:nvPicPr>
        <p:blipFill>
          <a:blip r:embed="rId2"/>
          <a:stretch>
            <a:fillRect/>
          </a:stretch>
        </p:blipFill>
        <p:spPr>
          <a:xfrm>
            <a:off x="8182568" y="2436517"/>
            <a:ext cx="2121638" cy="2997235"/>
          </a:xfrm>
          <a:prstGeom prst="rect">
            <a:avLst/>
          </a:prstGeom>
        </p:spPr>
      </p:pic>
      <p:sp>
        <p:nvSpPr>
          <p:cNvPr id="8" name="Subtitle 2">
            <a:extLst>
              <a:ext uri="{FF2B5EF4-FFF2-40B4-BE49-F238E27FC236}">
                <a16:creationId xmlns:a16="http://schemas.microsoft.com/office/drawing/2014/main" id="{3B6115D9-D9A8-8947-8A04-330F2C9F4F7F}"/>
              </a:ext>
            </a:extLst>
          </p:cNvPr>
          <p:cNvSpPr txBox="1">
            <a:spLocks/>
          </p:cNvSpPr>
          <p:nvPr/>
        </p:nvSpPr>
        <p:spPr>
          <a:xfrm>
            <a:off x="5482200" y="5423940"/>
            <a:ext cx="7891272" cy="1069848"/>
          </a:xfrm>
          <a:prstGeom prst="rect">
            <a:avLst/>
          </a:prstGeom>
        </p:spPr>
        <p:txBody>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lgn="ctr">
              <a:buNone/>
            </a:pPr>
            <a:r>
              <a:rPr lang="en-US" dirty="0"/>
              <a:t>PROGRAM STUDI  ILMU HUKUM </a:t>
            </a:r>
          </a:p>
          <a:p>
            <a:pPr marL="0" indent="0" algn="ctr">
              <a:buNone/>
            </a:pPr>
            <a:r>
              <a:rPr lang="en-US" dirty="0"/>
              <a:t>UNIVERSITAS JAYABAYA </a:t>
            </a:r>
          </a:p>
          <a:p>
            <a:pPr marL="0" indent="0" algn="ctr">
              <a:buNone/>
            </a:pPr>
            <a:r>
              <a:rPr lang="en-US" dirty="0"/>
              <a:t>2025</a:t>
            </a:r>
          </a:p>
          <a:p>
            <a:pPr marL="0" indent="0" algn="ctr">
              <a:buNone/>
            </a:pPr>
            <a:endParaRPr lang="en-US" dirty="0"/>
          </a:p>
          <a:p>
            <a:pPr algn="ctr"/>
            <a:endParaRPr lang="en-US" dirty="0"/>
          </a:p>
        </p:txBody>
      </p:sp>
      <p:pic>
        <p:nvPicPr>
          <p:cNvPr id="10" name="Picture 9">
            <a:extLst>
              <a:ext uri="{FF2B5EF4-FFF2-40B4-BE49-F238E27FC236}">
                <a16:creationId xmlns:a16="http://schemas.microsoft.com/office/drawing/2014/main" id="{4137F3E0-E61B-9848-9A2E-9B74DBB85C91}"/>
              </a:ext>
            </a:extLst>
          </p:cNvPr>
          <p:cNvPicPr>
            <a:picLocks noChangeAspect="1"/>
          </p:cNvPicPr>
          <p:nvPr/>
        </p:nvPicPr>
        <p:blipFill>
          <a:blip r:embed="rId3"/>
          <a:stretch>
            <a:fillRect/>
          </a:stretch>
        </p:blipFill>
        <p:spPr>
          <a:xfrm>
            <a:off x="1" y="0"/>
            <a:ext cx="5870930" cy="6875278"/>
          </a:xfrm>
          <a:prstGeom prst="rect">
            <a:avLst/>
          </a:prstGeom>
        </p:spPr>
      </p:pic>
    </p:spTree>
    <p:extLst>
      <p:ext uri="{BB962C8B-B14F-4D97-AF65-F5344CB8AC3E}">
        <p14:creationId xmlns:p14="http://schemas.microsoft.com/office/powerpoint/2010/main" val="126859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99DE9E2-520C-BE93-04E6-31A84F7CB625}"/>
              </a:ext>
            </a:extLst>
          </p:cNvPr>
          <p:cNvSpPr>
            <a:spLocks noGrp="1"/>
          </p:cNvSpPr>
          <p:nvPr>
            <p:ph idx="1"/>
          </p:nvPr>
        </p:nvSpPr>
        <p:spPr>
          <a:xfrm>
            <a:off x="838200" y="825500"/>
            <a:ext cx="10515600" cy="5351463"/>
          </a:xfrm>
        </p:spPr>
        <p:txBody>
          <a:bodyPr>
            <a:normAutofit lnSpcReduction="10000"/>
          </a:bodyPr>
          <a:lstStyle/>
          <a:p>
            <a:pPr>
              <a:lnSpc>
                <a:spcPct val="107000"/>
              </a:lnSpc>
              <a:spcAft>
                <a:spcPts val="800"/>
              </a:spcAft>
            </a:pPr>
            <a:r>
              <a:rPr lang="en-ID" sz="1800" b="1" kern="100" dirty="0">
                <a:latin typeface="Aptos" panose="020B0004020202020204" pitchFamily="34" charset="0"/>
                <a:ea typeface="Aptos" panose="020B0004020202020204" pitchFamily="34" charset="0"/>
                <a:cs typeface="Times New Roman" panose="02020603050405020304" pitchFamily="18" charset="0"/>
              </a:rPr>
              <a:t>USA</a:t>
            </a:r>
            <a:r>
              <a:rPr lang="en-ID" sz="1800" kern="100" dirty="0">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Setiap</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negara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bagian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di Amerika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Serikat</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memiliki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undang-undang</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perkawinan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yang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berbeda-beda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namun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yang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sah</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di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satu</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negara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bagian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diakui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oleh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semua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negara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bagian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lainnya</a:t>
            </a:r>
            <a:r>
              <a:rPr lang="en-ID" sz="1800" kern="100" dirty="0">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di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luar</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negeri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diakui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secara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hukum</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di AS,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asalkan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sah</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menurut</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hukum</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negara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tempat</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dilangsungkan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dan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tidak</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bertentangan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dengan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kebijakan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publik</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AS .</a:t>
            </a:r>
          </a:p>
          <a:p>
            <a:pPr>
              <a:lnSpc>
                <a:spcPct val="107000"/>
              </a:lnSpc>
              <a:spcAft>
                <a:spcPts val="800"/>
              </a:spcAft>
            </a:pPr>
            <a:r>
              <a:rPr lang="en-ID" sz="1800" b="1" kern="100" dirty="0">
                <a:effectLst/>
                <a:latin typeface="Aptos" panose="020B0004020202020204" pitchFamily="34" charset="0"/>
                <a:ea typeface="Aptos" panose="020B0004020202020204" pitchFamily="34" charset="0"/>
                <a:cs typeface="Times New Roman" panose="02020603050405020304" pitchFamily="18" charset="0"/>
              </a:rPr>
              <a:t>Arab Saudi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didasarkan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pada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hukum</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Syariah dan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memiliki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beberapa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ketentuan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penting</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Persetujuan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Wali: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harus</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disetujui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oleh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wali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perempuan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biasanya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ayah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atau</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kerabat</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laki-laki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lainnya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Tidak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ada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usia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minimal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yang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ditetapkan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secara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resmi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namun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anak</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di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bawah</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umur</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dapat</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dilakukan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dengan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persetujuan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hakim.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Poligami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diperbolehkan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bagi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laki-laki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Muslim,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namun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dengan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syarat-syarat</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tertentu</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seperti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kemampuan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untuk</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berlaku</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adil</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terhadap</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semua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istri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antara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Muslimah dan non-Muslim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tidak</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diperbolehkan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Prosedur</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harus</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dilakukan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di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hadapan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hakim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atau</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pegawai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yang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berwenang</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dan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harus</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disaksikan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oleh dua orang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saksi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laki-laki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yang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adil</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07000"/>
              </a:lnSpc>
              <a:spcAft>
                <a:spcPts val="800"/>
              </a:spcAft>
            </a:pPr>
            <a:r>
              <a:rPr lang="en-ID" sz="1800" b="1" kern="100" dirty="0">
                <a:effectLst/>
                <a:latin typeface="Aptos" panose="020B0004020202020204" pitchFamily="34" charset="0"/>
                <a:ea typeface="Aptos" panose="020B0004020202020204" pitchFamily="34" charset="0"/>
                <a:cs typeface="Times New Roman" panose="02020603050405020304" pitchFamily="18" charset="0"/>
              </a:rPr>
              <a:t>Afrika Selatan </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Marriage Act 1961, Recognition of Customary Marriages Act 1998, dan Civil Union Act 2006.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sipil</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dapat</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dilakukan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di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kantor</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registrasi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atau</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tempat</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lain yang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disetujui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adat</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diakui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sebagai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yang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sah</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dengan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syarat-syarat</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tertentu</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sesama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jenis</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diakui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sebagai</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yang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sah</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sejak</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2006,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setelah</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pengesahan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Civil Union Act.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Usia</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minimal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pernikahan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adalah</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18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tahun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namun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anak</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di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bawah</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18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tahun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dapat</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menikah</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dengan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persetujuan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r>
              <a:rPr lang="en-ID" sz="1800" kern="100" dirty="0" err="1">
                <a:effectLst/>
                <a:latin typeface="Aptos" panose="020B0004020202020204" pitchFamily="34" charset="0"/>
                <a:ea typeface="Aptos" panose="020B0004020202020204" pitchFamily="34" charset="0"/>
                <a:cs typeface="Times New Roman" panose="02020603050405020304" pitchFamily="18" charset="0"/>
              </a:rPr>
              <a:t>pengadilan</a:t>
            </a:r>
            <a:r>
              <a:rPr lang="en-ID"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en-ID" dirty="0"/>
          </a:p>
        </p:txBody>
      </p:sp>
    </p:spTree>
    <p:extLst>
      <p:ext uri="{BB962C8B-B14F-4D97-AF65-F5344CB8AC3E}">
        <p14:creationId xmlns:p14="http://schemas.microsoft.com/office/powerpoint/2010/main" val="2529636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83275E-67B3-AF07-93C1-290517C557D6}"/>
              </a:ext>
            </a:extLst>
          </p:cNvPr>
          <p:cNvSpPr>
            <a:spLocks noGrp="1"/>
          </p:cNvSpPr>
          <p:nvPr>
            <p:ph idx="1"/>
          </p:nvPr>
        </p:nvSpPr>
        <p:spPr>
          <a:xfrm>
            <a:off x="838200" y="616945"/>
            <a:ext cx="10515600" cy="5560018"/>
          </a:xfrm>
        </p:spPr>
        <p:txBody>
          <a:bodyPr>
            <a:normAutofit fontScale="70000" lnSpcReduction="20000"/>
          </a:bodyPr>
          <a:lstStyle/>
          <a:p>
            <a:pPr marL="0" indent="0">
              <a:buNone/>
            </a:pPr>
            <a:r>
              <a:rPr lang="en-US" sz="2900" b="1" dirty="0" err="1"/>
              <a:t>Undang</a:t>
            </a:r>
            <a:r>
              <a:rPr lang="en-US" sz="2900" b="1" dirty="0"/>
              <a:t> – </a:t>
            </a:r>
            <a:r>
              <a:rPr lang="en-US" sz="2900" b="1" dirty="0" err="1"/>
              <a:t>undang</a:t>
            </a:r>
            <a:r>
              <a:rPr lang="en-US" sz="2900" b="1" dirty="0"/>
              <a:t> Child Custody and Support</a:t>
            </a:r>
          </a:p>
          <a:p>
            <a:pPr marL="0" indent="0">
              <a:buNone/>
            </a:pPr>
            <a:r>
              <a:rPr lang="en-ID" sz="2900" dirty="0" err="1"/>
              <a:t>Berikut</a:t>
            </a:r>
            <a:r>
              <a:rPr lang="en-ID" sz="2900" dirty="0"/>
              <a:t> </a:t>
            </a:r>
            <a:r>
              <a:rPr lang="en-ID" sz="2900" dirty="0" err="1"/>
              <a:t>beberapa</a:t>
            </a:r>
            <a:r>
              <a:rPr lang="en-ID" sz="2900" dirty="0"/>
              <a:t> </a:t>
            </a:r>
            <a:r>
              <a:rPr lang="en-ID" sz="2900" dirty="0" err="1"/>
              <a:t>contoh</a:t>
            </a:r>
            <a:r>
              <a:rPr lang="en-ID" sz="2900" dirty="0"/>
              <a:t> </a:t>
            </a:r>
            <a:r>
              <a:rPr lang="en-ID" sz="2900" dirty="0" err="1"/>
              <a:t>undang-undang</a:t>
            </a:r>
            <a:r>
              <a:rPr lang="en-ID" sz="2900" dirty="0"/>
              <a:t> child support di </a:t>
            </a:r>
            <a:r>
              <a:rPr lang="en-ID" sz="2900" dirty="0" err="1"/>
              <a:t>beberapa</a:t>
            </a:r>
            <a:r>
              <a:rPr lang="en-ID" sz="2900" dirty="0"/>
              <a:t> negara:</a:t>
            </a:r>
          </a:p>
          <a:p>
            <a:pPr marL="514350" indent="-514350">
              <a:buFont typeface="+mj-lt"/>
              <a:buAutoNum type="arabicPeriod"/>
            </a:pPr>
            <a:r>
              <a:rPr lang="en-ID" sz="2900" dirty="0"/>
              <a:t>Indonesia.  </a:t>
            </a:r>
            <a:r>
              <a:rPr lang="en-ID" sz="2900" kern="100" dirty="0">
                <a:effectLst/>
                <a:ea typeface="Aptos" panose="020B0004020202020204" pitchFamily="34" charset="0"/>
                <a:cs typeface="Times New Roman" panose="02020603050405020304" pitchFamily="18" charset="0"/>
              </a:rPr>
              <a:t>Kitab </a:t>
            </a:r>
            <a:r>
              <a:rPr lang="en-ID" sz="2900" kern="100" dirty="0" err="1">
                <a:effectLst/>
                <a:ea typeface="Aptos" panose="020B0004020202020204" pitchFamily="34" charset="0"/>
                <a:cs typeface="Times New Roman" panose="02020603050405020304" pitchFamily="18" charset="0"/>
              </a:rPr>
              <a:t>Undang-Undang</a:t>
            </a:r>
            <a:r>
              <a:rPr lang="en-ID" sz="2900" kern="100" dirty="0">
                <a:effectLst/>
                <a:ea typeface="Aptos" panose="020B0004020202020204" pitchFamily="34" charset="0"/>
                <a:cs typeface="Times New Roman" panose="02020603050405020304" pitchFamily="18" charset="0"/>
              </a:rPr>
              <a:t> Hukum </a:t>
            </a:r>
            <a:r>
              <a:rPr lang="en-ID" sz="2900" kern="100" dirty="0" err="1">
                <a:effectLst/>
                <a:ea typeface="Aptos" panose="020B0004020202020204" pitchFamily="34" charset="0"/>
                <a:cs typeface="Times New Roman" panose="02020603050405020304" pitchFamily="18" charset="0"/>
              </a:rPr>
              <a:t>Perdata</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KUHPerdata</a:t>
            </a:r>
            <a:r>
              <a:rPr lang="en-ID" sz="2900" kern="100" dirty="0">
                <a:effectLst/>
                <a:ea typeface="Aptos" panose="020B0004020202020204" pitchFamily="34" charset="0"/>
                <a:cs typeface="Times New Roman" panose="02020603050405020304" pitchFamily="18" charset="0"/>
              </a:rPr>
              <a:t>): Pasal 105 </a:t>
            </a:r>
            <a:r>
              <a:rPr lang="en-ID" sz="2900" kern="100" dirty="0" err="1">
                <a:effectLst/>
                <a:ea typeface="Aptos" panose="020B0004020202020204" pitchFamily="34" charset="0"/>
                <a:cs typeface="Times New Roman" panose="02020603050405020304" pitchFamily="18" charset="0"/>
              </a:rPr>
              <a:t>KUHPerdata</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menyatakan</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bahwa</a:t>
            </a:r>
            <a:r>
              <a:rPr lang="en-ID" sz="2900" kern="100" dirty="0">
                <a:effectLst/>
                <a:ea typeface="Aptos" panose="020B0004020202020204" pitchFamily="34" charset="0"/>
                <a:cs typeface="Times New Roman" panose="02020603050405020304" pitchFamily="18" charset="0"/>
              </a:rPr>
              <a:t> ayah dan </a:t>
            </a:r>
            <a:r>
              <a:rPr lang="en-ID" sz="2900" kern="100" dirty="0" err="1">
                <a:effectLst/>
                <a:ea typeface="Aptos" panose="020B0004020202020204" pitchFamily="34" charset="0"/>
                <a:cs typeface="Times New Roman" panose="02020603050405020304" pitchFamily="18" charset="0"/>
              </a:rPr>
              <a:t>ibu</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berkewajiban</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untuk</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memberikan</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nafkah</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kepada</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anak-anak</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mereka</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Undang-Undang</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Nomor</a:t>
            </a:r>
            <a:r>
              <a:rPr lang="en-ID" sz="2900" kern="100" dirty="0">
                <a:effectLst/>
                <a:ea typeface="Aptos" panose="020B0004020202020204" pitchFamily="34" charset="0"/>
                <a:cs typeface="Times New Roman" panose="02020603050405020304" pitchFamily="18" charset="0"/>
              </a:rPr>
              <a:t> 1 </a:t>
            </a:r>
            <a:r>
              <a:rPr lang="en-ID" sz="2900" kern="100" dirty="0" err="1">
                <a:effectLst/>
                <a:ea typeface="Aptos" panose="020B0004020202020204" pitchFamily="34" charset="0"/>
                <a:cs typeface="Times New Roman" panose="02020603050405020304" pitchFamily="18" charset="0"/>
              </a:rPr>
              <a:t>Tahun</a:t>
            </a:r>
            <a:r>
              <a:rPr lang="en-ID" sz="2900" kern="100" dirty="0">
                <a:effectLst/>
                <a:ea typeface="Aptos" panose="020B0004020202020204" pitchFamily="34" charset="0"/>
                <a:cs typeface="Times New Roman" panose="02020603050405020304" pitchFamily="18" charset="0"/>
              </a:rPr>
              <a:t> 1974 </a:t>
            </a:r>
            <a:r>
              <a:rPr lang="en-ID" sz="2900" kern="100" dirty="0" err="1">
                <a:effectLst/>
                <a:ea typeface="Aptos" panose="020B0004020202020204" pitchFamily="34" charset="0"/>
                <a:cs typeface="Times New Roman" panose="02020603050405020304" pitchFamily="18" charset="0"/>
              </a:rPr>
              <a:t>tentang</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Perkawinan</a:t>
            </a:r>
            <a:r>
              <a:rPr lang="en-ID" sz="2900" kern="100" dirty="0">
                <a:effectLst/>
                <a:ea typeface="Aptos" panose="020B0004020202020204" pitchFamily="34" charset="0"/>
                <a:cs typeface="Times New Roman" panose="02020603050405020304" pitchFamily="18" charset="0"/>
              </a:rPr>
              <a:t>: Pasal 47 </a:t>
            </a:r>
            <a:r>
              <a:rPr lang="en-ID" sz="2900" kern="100" dirty="0" err="1">
                <a:effectLst/>
                <a:ea typeface="Aptos" panose="020B0004020202020204" pitchFamily="34" charset="0"/>
                <a:cs typeface="Times New Roman" panose="02020603050405020304" pitchFamily="18" charset="0"/>
              </a:rPr>
              <a:t>ayat</a:t>
            </a:r>
            <a:r>
              <a:rPr lang="en-ID" sz="2900" kern="100" dirty="0">
                <a:effectLst/>
                <a:ea typeface="Aptos" panose="020B0004020202020204" pitchFamily="34" charset="0"/>
                <a:cs typeface="Times New Roman" panose="02020603050405020304" pitchFamily="18" charset="0"/>
              </a:rPr>
              <a:t> (1) </a:t>
            </a:r>
            <a:r>
              <a:rPr lang="en-ID" sz="2900" kern="100" dirty="0" err="1">
                <a:effectLst/>
                <a:ea typeface="Aptos" panose="020B0004020202020204" pitchFamily="34" charset="0"/>
                <a:cs typeface="Times New Roman" panose="02020603050405020304" pitchFamily="18" charset="0"/>
              </a:rPr>
              <a:t>menyatakan</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bahwa</a:t>
            </a:r>
            <a:r>
              <a:rPr lang="en-ID" sz="2900" kern="100" dirty="0">
                <a:effectLst/>
                <a:ea typeface="Aptos" panose="020B0004020202020204" pitchFamily="34" charset="0"/>
                <a:cs typeface="Times New Roman" panose="02020603050405020304" pitchFamily="18" charset="0"/>
              </a:rPr>
              <a:t> ayah dan </a:t>
            </a:r>
            <a:r>
              <a:rPr lang="en-ID" sz="2900" kern="100" dirty="0" err="1">
                <a:effectLst/>
                <a:ea typeface="Aptos" panose="020B0004020202020204" pitchFamily="34" charset="0"/>
                <a:cs typeface="Times New Roman" panose="02020603050405020304" pitchFamily="18" charset="0"/>
              </a:rPr>
              <a:t>ibu</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berkewajiban</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untuk</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memelihara</a:t>
            </a:r>
            <a:r>
              <a:rPr lang="en-ID" sz="2900" kern="100" dirty="0">
                <a:effectLst/>
                <a:ea typeface="Aptos" panose="020B0004020202020204" pitchFamily="34" charset="0"/>
                <a:cs typeface="Times New Roman" panose="02020603050405020304" pitchFamily="18" charset="0"/>
              </a:rPr>
              <a:t> dan </a:t>
            </a:r>
            <a:r>
              <a:rPr lang="en-ID" sz="2900" kern="100" dirty="0" err="1">
                <a:effectLst/>
                <a:ea typeface="Aptos" panose="020B0004020202020204" pitchFamily="34" charset="0"/>
                <a:cs typeface="Times New Roman" panose="02020603050405020304" pitchFamily="18" charset="0"/>
              </a:rPr>
              <a:t>mendidik</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anak-anak</a:t>
            </a:r>
            <a:r>
              <a:rPr lang="en-ID" sz="2900" kern="100" dirty="0">
                <a:effectLst/>
                <a:ea typeface="Aptos" panose="020B0004020202020204" pitchFamily="34" charset="0"/>
                <a:cs typeface="Times New Roman" panose="02020603050405020304" pitchFamily="18" charset="0"/>
              </a:rPr>
              <a:t> </a:t>
            </a:r>
            <a:r>
              <a:rPr lang="en-ID" sz="2900" kern="100" dirty="0" err="1">
                <a:effectLst/>
                <a:ea typeface="Aptos" panose="020B0004020202020204" pitchFamily="34" charset="0"/>
                <a:cs typeface="Times New Roman" panose="02020603050405020304" pitchFamily="18" charset="0"/>
              </a:rPr>
              <a:t>mereka</a:t>
            </a:r>
            <a:r>
              <a:rPr lang="en-ID" sz="2900" kern="100" dirty="0">
                <a:effectLst/>
                <a:ea typeface="Aptos" panose="020B0004020202020204" pitchFamily="34" charset="0"/>
                <a:cs typeface="Times New Roman" panose="02020603050405020304" pitchFamily="18" charset="0"/>
              </a:rPr>
              <a:t>. </a:t>
            </a:r>
            <a:r>
              <a:rPr lang="en-ID" sz="2900" dirty="0" err="1">
                <a:effectLst/>
                <a:ea typeface="Aptos" panose="020B0004020202020204" pitchFamily="34" charset="0"/>
                <a:cs typeface="Times New Roman" panose="02020603050405020304" pitchFamily="18" charset="0"/>
              </a:rPr>
              <a:t>Kompilasi</a:t>
            </a:r>
            <a:r>
              <a:rPr lang="en-ID" sz="2900" dirty="0">
                <a:effectLst/>
                <a:ea typeface="Aptos" panose="020B0004020202020204" pitchFamily="34" charset="0"/>
                <a:cs typeface="Times New Roman" panose="02020603050405020304" pitchFamily="18" charset="0"/>
              </a:rPr>
              <a:t> Hukum Islam (KHI): Pasal 80 KHI </a:t>
            </a:r>
            <a:r>
              <a:rPr lang="en-ID" sz="2900" dirty="0" err="1">
                <a:effectLst/>
                <a:ea typeface="Aptos" panose="020B0004020202020204" pitchFamily="34" charset="0"/>
                <a:cs typeface="Times New Roman" panose="02020603050405020304" pitchFamily="18" charset="0"/>
              </a:rPr>
              <a:t>menyatakan</a:t>
            </a:r>
            <a:r>
              <a:rPr lang="en-ID" sz="2900" dirty="0">
                <a:effectLst/>
                <a:ea typeface="Aptos" panose="020B0004020202020204" pitchFamily="34" charset="0"/>
                <a:cs typeface="Times New Roman" panose="02020603050405020304" pitchFamily="18" charset="0"/>
              </a:rPr>
              <a:t> </a:t>
            </a:r>
            <a:r>
              <a:rPr lang="en-ID" sz="2900" dirty="0" err="1">
                <a:effectLst/>
                <a:ea typeface="Aptos" panose="020B0004020202020204" pitchFamily="34" charset="0"/>
                <a:cs typeface="Times New Roman" panose="02020603050405020304" pitchFamily="18" charset="0"/>
              </a:rPr>
              <a:t>bahwa</a:t>
            </a:r>
            <a:r>
              <a:rPr lang="en-ID" sz="2900" dirty="0">
                <a:effectLst/>
                <a:ea typeface="Aptos" panose="020B0004020202020204" pitchFamily="34" charset="0"/>
                <a:cs typeface="Times New Roman" panose="02020603050405020304" pitchFamily="18" charset="0"/>
              </a:rPr>
              <a:t> ayah </a:t>
            </a:r>
            <a:r>
              <a:rPr lang="en-ID" sz="2900" dirty="0" err="1">
                <a:effectLst/>
                <a:ea typeface="Aptos" panose="020B0004020202020204" pitchFamily="34" charset="0"/>
                <a:cs typeface="Times New Roman" panose="02020603050405020304" pitchFamily="18" charset="0"/>
              </a:rPr>
              <a:t>berkewajiban</a:t>
            </a:r>
            <a:r>
              <a:rPr lang="en-ID" sz="2900" dirty="0">
                <a:effectLst/>
                <a:ea typeface="Aptos" panose="020B0004020202020204" pitchFamily="34" charset="0"/>
                <a:cs typeface="Times New Roman" panose="02020603050405020304" pitchFamily="18" charset="0"/>
              </a:rPr>
              <a:t> </a:t>
            </a:r>
            <a:r>
              <a:rPr lang="en-ID" sz="2900" dirty="0" err="1">
                <a:effectLst/>
                <a:ea typeface="Aptos" panose="020B0004020202020204" pitchFamily="34" charset="0"/>
                <a:cs typeface="Times New Roman" panose="02020603050405020304" pitchFamily="18" charset="0"/>
              </a:rPr>
              <a:t>untuk</a:t>
            </a:r>
            <a:r>
              <a:rPr lang="en-ID" sz="2900" dirty="0">
                <a:effectLst/>
                <a:ea typeface="Aptos" panose="020B0004020202020204" pitchFamily="34" charset="0"/>
                <a:cs typeface="Times New Roman" panose="02020603050405020304" pitchFamily="18" charset="0"/>
              </a:rPr>
              <a:t> </a:t>
            </a:r>
            <a:r>
              <a:rPr lang="en-ID" sz="2900" dirty="0" err="1">
                <a:effectLst/>
                <a:ea typeface="Aptos" panose="020B0004020202020204" pitchFamily="34" charset="0"/>
                <a:cs typeface="Times New Roman" panose="02020603050405020304" pitchFamily="18" charset="0"/>
              </a:rPr>
              <a:t>memberikan</a:t>
            </a:r>
            <a:r>
              <a:rPr lang="en-ID" sz="2900" dirty="0">
                <a:effectLst/>
                <a:ea typeface="Aptos" panose="020B0004020202020204" pitchFamily="34" charset="0"/>
                <a:cs typeface="Times New Roman" panose="02020603050405020304" pitchFamily="18" charset="0"/>
              </a:rPr>
              <a:t> </a:t>
            </a:r>
            <a:r>
              <a:rPr lang="en-ID" sz="2900" dirty="0" err="1">
                <a:effectLst/>
                <a:ea typeface="Aptos" panose="020B0004020202020204" pitchFamily="34" charset="0"/>
                <a:cs typeface="Times New Roman" panose="02020603050405020304" pitchFamily="18" charset="0"/>
              </a:rPr>
              <a:t>nafkah</a:t>
            </a:r>
            <a:r>
              <a:rPr lang="en-ID" sz="2900" dirty="0">
                <a:effectLst/>
                <a:ea typeface="Aptos" panose="020B0004020202020204" pitchFamily="34" charset="0"/>
                <a:cs typeface="Times New Roman" panose="02020603050405020304" pitchFamily="18" charset="0"/>
              </a:rPr>
              <a:t> </a:t>
            </a:r>
            <a:r>
              <a:rPr lang="en-ID" sz="2900" dirty="0" err="1">
                <a:effectLst/>
                <a:ea typeface="Aptos" panose="020B0004020202020204" pitchFamily="34" charset="0"/>
                <a:cs typeface="Times New Roman" panose="02020603050405020304" pitchFamily="18" charset="0"/>
              </a:rPr>
              <a:t>kepada</a:t>
            </a:r>
            <a:r>
              <a:rPr lang="en-ID" sz="2900" dirty="0">
                <a:effectLst/>
                <a:ea typeface="Aptos" panose="020B0004020202020204" pitchFamily="34" charset="0"/>
                <a:cs typeface="Times New Roman" panose="02020603050405020304" pitchFamily="18" charset="0"/>
              </a:rPr>
              <a:t> </a:t>
            </a:r>
            <a:r>
              <a:rPr lang="en-ID" sz="2900" dirty="0" err="1">
                <a:effectLst/>
                <a:ea typeface="Aptos" panose="020B0004020202020204" pitchFamily="34" charset="0"/>
                <a:cs typeface="Times New Roman" panose="02020603050405020304" pitchFamily="18" charset="0"/>
              </a:rPr>
              <a:t>anak-anak</a:t>
            </a:r>
            <a:r>
              <a:rPr lang="en-ID" sz="2900" dirty="0">
                <a:effectLst/>
                <a:ea typeface="Aptos" panose="020B0004020202020204" pitchFamily="34" charset="0"/>
                <a:cs typeface="Times New Roman" panose="02020603050405020304" pitchFamily="18" charset="0"/>
              </a:rPr>
              <a:t> </a:t>
            </a:r>
            <a:r>
              <a:rPr lang="en-ID" sz="2900" dirty="0" err="1">
                <a:effectLst/>
                <a:ea typeface="Aptos" panose="020B0004020202020204" pitchFamily="34" charset="0"/>
                <a:cs typeface="Times New Roman" panose="02020603050405020304" pitchFamily="18" charset="0"/>
              </a:rPr>
              <a:t>mereka</a:t>
            </a:r>
            <a:r>
              <a:rPr lang="en-ID" sz="2900" dirty="0">
                <a:effectLst/>
                <a:ea typeface="Aptos" panose="020B0004020202020204" pitchFamily="34" charset="0"/>
                <a:cs typeface="Times New Roman" panose="02020603050405020304" pitchFamily="18" charset="0"/>
              </a:rPr>
              <a:t>, </a:t>
            </a:r>
            <a:r>
              <a:rPr lang="en-ID" sz="2900" dirty="0" err="1">
                <a:effectLst/>
                <a:ea typeface="Aptos" panose="020B0004020202020204" pitchFamily="34" charset="0"/>
                <a:cs typeface="Times New Roman" panose="02020603050405020304" pitchFamily="18" charset="0"/>
              </a:rPr>
              <a:t>termasuk</a:t>
            </a:r>
            <a:r>
              <a:rPr lang="en-ID" sz="2900" dirty="0">
                <a:effectLst/>
                <a:ea typeface="Aptos" panose="020B0004020202020204" pitchFamily="34" charset="0"/>
                <a:cs typeface="Times New Roman" panose="02020603050405020304" pitchFamily="18" charset="0"/>
              </a:rPr>
              <a:t> </a:t>
            </a:r>
            <a:r>
              <a:rPr lang="en-ID" sz="2900" dirty="0" err="1">
                <a:effectLst/>
                <a:ea typeface="Aptos" panose="020B0004020202020204" pitchFamily="34" charset="0"/>
                <a:cs typeface="Times New Roman" panose="02020603050405020304" pitchFamily="18" charset="0"/>
              </a:rPr>
              <a:t>biaya</a:t>
            </a:r>
            <a:r>
              <a:rPr lang="en-ID" sz="2900" dirty="0">
                <a:effectLst/>
                <a:ea typeface="Aptos" panose="020B0004020202020204" pitchFamily="34" charset="0"/>
                <a:cs typeface="Times New Roman" panose="02020603050405020304" pitchFamily="18" charset="0"/>
              </a:rPr>
              <a:t> </a:t>
            </a:r>
            <a:r>
              <a:rPr lang="en-ID" sz="2900" dirty="0" err="1">
                <a:effectLst/>
                <a:ea typeface="Aptos" panose="020B0004020202020204" pitchFamily="34" charset="0"/>
                <a:cs typeface="Times New Roman" panose="02020603050405020304" pitchFamily="18" charset="0"/>
              </a:rPr>
              <a:t>pendidikan</a:t>
            </a:r>
            <a:r>
              <a:rPr lang="en-ID" sz="2900" dirty="0">
                <a:effectLst/>
                <a:ea typeface="Aptos" panose="020B0004020202020204" pitchFamily="34" charset="0"/>
                <a:cs typeface="Times New Roman" panose="02020603050405020304" pitchFamily="18" charset="0"/>
              </a:rPr>
              <a:t> dan </a:t>
            </a:r>
            <a:r>
              <a:rPr lang="en-ID" sz="2900" dirty="0" err="1">
                <a:effectLst/>
                <a:ea typeface="Aptos" panose="020B0004020202020204" pitchFamily="34" charset="0"/>
                <a:cs typeface="Times New Roman" panose="02020603050405020304" pitchFamily="18" charset="0"/>
              </a:rPr>
              <a:t>kesehatan</a:t>
            </a:r>
            <a:endParaRPr lang="en-ID" sz="2900" dirty="0"/>
          </a:p>
          <a:p>
            <a:pPr marL="514350" indent="-514350">
              <a:buFont typeface="+mj-lt"/>
              <a:buAutoNum type="arabicPeriod"/>
            </a:pPr>
            <a:r>
              <a:rPr lang="en-ID" dirty="0"/>
              <a:t>Amerika </a:t>
            </a:r>
            <a:r>
              <a:rPr lang="en-ID" dirty="0" err="1"/>
              <a:t>Serikat</a:t>
            </a:r>
            <a:r>
              <a:rPr lang="en-ID" dirty="0"/>
              <a:t>: </a:t>
            </a:r>
            <a:r>
              <a:rPr lang="en-ID" dirty="0" err="1"/>
              <a:t>Undang-Undang</a:t>
            </a:r>
            <a:r>
              <a:rPr lang="en-ID" dirty="0"/>
              <a:t> Child Support Enforcement Program (Title IV-D of the Social Security Act). Program </a:t>
            </a:r>
            <a:r>
              <a:rPr lang="en-ID" dirty="0" err="1"/>
              <a:t>ini</a:t>
            </a:r>
            <a:r>
              <a:rPr lang="en-ID" dirty="0"/>
              <a:t> </a:t>
            </a:r>
            <a:r>
              <a:rPr lang="en-ID" dirty="0" err="1"/>
              <a:t>membantu</a:t>
            </a:r>
            <a:r>
              <a:rPr lang="en-ID" dirty="0"/>
              <a:t> orang </a:t>
            </a:r>
            <a:r>
              <a:rPr lang="en-ID" dirty="0" err="1"/>
              <a:t>tua</a:t>
            </a:r>
            <a:r>
              <a:rPr lang="en-ID" dirty="0"/>
              <a:t> </a:t>
            </a:r>
            <a:r>
              <a:rPr lang="en-ID" dirty="0" err="1"/>
              <a:t>tunggal</a:t>
            </a:r>
            <a:r>
              <a:rPr lang="en-ID" dirty="0"/>
              <a:t> </a:t>
            </a:r>
            <a:r>
              <a:rPr lang="en-ID" dirty="0" err="1"/>
              <a:t>mendapatkan</a:t>
            </a:r>
            <a:r>
              <a:rPr lang="en-ID" dirty="0"/>
              <a:t> </a:t>
            </a:r>
            <a:r>
              <a:rPr lang="en-ID" dirty="0" err="1"/>
              <a:t>dukungan</a:t>
            </a:r>
            <a:r>
              <a:rPr lang="en-ID" dirty="0"/>
              <a:t> </a:t>
            </a:r>
            <a:r>
              <a:rPr lang="en-ID" dirty="0" err="1"/>
              <a:t>finansial</a:t>
            </a:r>
            <a:r>
              <a:rPr lang="en-ID" dirty="0"/>
              <a:t> </a:t>
            </a:r>
            <a:r>
              <a:rPr lang="en-ID" dirty="0" err="1"/>
              <a:t>dari</a:t>
            </a:r>
            <a:r>
              <a:rPr lang="en-ID" dirty="0"/>
              <a:t> orang </a:t>
            </a:r>
            <a:r>
              <a:rPr lang="en-ID" dirty="0" err="1"/>
              <a:t>tua</a:t>
            </a:r>
            <a:r>
              <a:rPr lang="en-ID" dirty="0"/>
              <a:t> </a:t>
            </a:r>
            <a:r>
              <a:rPr lang="en-ID" dirty="0" err="1"/>
              <a:t>lainnya</a:t>
            </a:r>
            <a:r>
              <a:rPr lang="en-ID" dirty="0"/>
              <a:t> </a:t>
            </a:r>
            <a:r>
              <a:rPr lang="en-ID" dirty="0" err="1"/>
              <a:t>untuk</a:t>
            </a:r>
            <a:r>
              <a:rPr lang="en-ID" dirty="0"/>
              <a:t> </a:t>
            </a:r>
            <a:r>
              <a:rPr lang="en-ID" dirty="0" err="1"/>
              <a:t>anak-anak</a:t>
            </a:r>
            <a:r>
              <a:rPr lang="en-ID" dirty="0"/>
              <a:t> </a:t>
            </a:r>
            <a:r>
              <a:rPr lang="en-ID" dirty="0" err="1"/>
              <a:t>mereka</a:t>
            </a:r>
            <a:r>
              <a:rPr lang="en-ID" dirty="0"/>
              <a:t>.</a:t>
            </a:r>
          </a:p>
          <a:p>
            <a:pPr marL="514350" indent="-514350">
              <a:buFont typeface="+mj-lt"/>
              <a:buAutoNum type="arabicPeriod"/>
            </a:pPr>
            <a:r>
              <a:rPr lang="en-ID" dirty="0"/>
              <a:t>Australia: </a:t>
            </a:r>
            <a:r>
              <a:rPr lang="en-ID" dirty="0" err="1"/>
              <a:t>Undang-Undang</a:t>
            </a:r>
            <a:r>
              <a:rPr lang="en-ID" dirty="0"/>
              <a:t>  Child Support (Assessment) Act 1989. </a:t>
            </a:r>
            <a:r>
              <a:rPr lang="en-ID" dirty="0" err="1"/>
              <a:t>mengatur</a:t>
            </a:r>
            <a:r>
              <a:rPr lang="en-ID" dirty="0"/>
              <a:t> </a:t>
            </a:r>
            <a:r>
              <a:rPr lang="en-ID" dirty="0" err="1"/>
              <a:t>bagaimana</a:t>
            </a:r>
            <a:r>
              <a:rPr lang="en-ID" dirty="0"/>
              <a:t> child support </a:t>
            </a:r>
            <a:r>
              <a:rPr lang="en-ID" dirty="0" err="1"/>
              <a:t>dihitung</a:t>
            </a:r>
            <a:r>
              <a:rPr lang="en-ID" dirty="0"/>
              <a:t> dan </a:t>
            </a:r>
            <a:r>
              <a:rPr lang="en-ID" dirty="0" err="1"/>
              <a:t>dibayarkan</a:t>
            </a:r>
            <a:r>
              <a:rPr lang="en-ID" dirty="0"/>
              <a:t> oleh orang </a:t>
            </a:r>
            <a:r>
              <a:rPr lang="en-ID" dirty="0" err="1"/>
              <a:t>tua</a:t>
            </a:r>
            <a:r>
              <a:rPr lang="en-ID" dirty="0"/>
              <a:t> yang </a:t>
            </a:r>
            <a:r>
              <a:rPr lang="en-ID" dirty="0" err="1"/>
              <a:t>tidak</a:t>
            </a:r>
            <a:r>
              <a:rPr lang="en-ID" dirty="0"/>
              <a:t> </a:t>
            </a:r>
            <a:r>
              <a:rPr lang="en-ID" dirty="0" err="1"/>
              <a:t>tinggal</a:t>
            </a:r>
            <a:r>
              <a:rPr lang="en-ID" dirty="0"/>
              <a:t> </a:t>
            </a:r>
            <a:r>
              <a:rPr lang="en-ID" dirty="0" err="1"/>
              <a:t>dengan</a:t>
            </a:r>
            <a:r>
              <a:rPr lang="en-ID" dirty="0"/>
              <a:t> </a:t>
            </a:r>
            <a:r>
              <a:rPr lang="en-ID" dirty="0" err="1"/>
              <a:t>anak</a:t>
            </a:r>
            <a:r>
              <a:rPr lang="en-ID" dirty="0"/>
              <a:t>.</a:t>
            </a:r>
          </a:p>
          <a:p>
            <a:pPr marL="514350" indent="-514350">
              <a:buFont typeface="+mj-lt"/>
              <a:buAutoNum type="arabicPeriod"/>
            </a:pPr>
            <a:r>
              <a:rPr lang="en-ID" dirty="0"/>
              <a:t>Kanada: Divorce Act (R.S.C., 1985, c. 3 (2nd Supp.)). </a:t>
            </a:r>
            <a:r>
              <a:rPr lang="en-ID" dirty="0" err="1"/>
              <a:t>Undang-undang</a:t>
            </a:r>
            <a:r>
              <a:rPr lang="en-ID" dirty="0"/>
              <a:t> </a:t>
            </a:r>
            <a:r>
              <a:rPr lang="en-ID" dirty="0" err="1"/>
              <a:t>ini</a:t>
            </a:r>
            <a:r>
              <a:rPr lang="en-ID" dirty="0"/>
              <a:t> </a:t>
            </a:r>
            <a:r>
              <a:rPr lang="en-ID" dirty="0" err="1"/>
              <a:t>mengatur</a:t>
            </a:r>
            <a:r>
              <a:rPr lang="en-ID" dirty="0"/>
              <a:t> child support </a:t>
            </a:r>
            <a:r>
              <a:rPr lang="en-ID" dirty="0" err="1"/>
              <a:t>dalam</a:t>
            </a:r>
            <a:r>
              <a:rPr lang="en-ID" dirty="0"/>
              <a:t> </a:t>
            </a:r>
            <a:r>
              <a:rPr lang="en-ID" dirty="0" err="1"/>
              <a:t>kasus</a:t>
            </a:r>
            <a:r>
              <a:rPr lang="en-ID" dirty="0"/>
              <a:t> </a:t>
            </a:r>
            <a:r>
              <a:rPr lang="en-ID" dirty="0" err="1"/>
              <a:t>perceraian</a:t>
            </a:r>
            <a:r>
              <a:rPr lang="en-ID" dirty="0"/>
              <a:t>, </a:t>
            </a:r>
            <a:r>
              <a:rPr lang="en-ID" dirty="0" err="1"/>
              <a:t>termasuk</a:t>
            </a:r>
            <a:r>
              <a:rPr lang="en-ID" dirty="0"/>
              <a:t> </a:t>
            </a:r>
            <a:r>
              <a:rPr lang="en-ID" dirty="0" err="1"/>
              <a:t>bagaimana</a:t>
            </a:r>
            <a:r>
              <a:rPr lang="en-ID" dirty="0"/>
              <a:t> </a:t>
            </a:r>
            <a:r>
              <a:rPr lang="en-ID" dirty="0" err="1"/>
              <a:t>menghitung</a:t>
            </a:r>
            <a:r>
              <a:rPr lang="en-ID" dirty="0"/>
              <a:t> dan </a:t>
            </a:r>
            <a:r>
              <a:rPr lang="en-ID" dirty="0" err="1"/>
              <a:t>membayar</a:t>
            </a:r>
            <a:r>
              <a:rPr lang="en-ID" dirty="0"/>
              <a:t> child support.</a:t>
            </a:r>
          </a:p>
          <a:p>
            <a:pPr marL="514350" indent="-514350">
              <a:buFont typeface="+mj-lt"/>
              <a:buAutoNum type="arabicPeriod"/>
            </a:pPr>
            <a:r>
              <a:rPr lang="en-ID" dirty="0" err="1"/>
              <a:t>Inggris</a:t>
            </a:r>
            <a:r>
              <a:rPr lang="en-ID" dirty="0"/>
              <a:t>: Child Support Act 1991. </a:t>
            </a:r>
            <a:r>
              <a:rPr lang="en-ID" dirty="0" err="1"/>
              <a:t>Undang-undang</a:t>
            </a:r>
            <a:r>
              <a:rPr lang="en-ID" dirty="0"/>
              <a:t> </a:t>
            </a:r>
            <a:r>
              <a:rPr lang="en-ID" dirty="0" err="1"/>
              <a:t>ini</a:t>
            </a:r>
            <a:r>
              <a:rPr lang="en-ID" dirty="0"/>
              <a:t> </a:t>
            </a:r>
            <a:r>
              <a:rPr lang="en-ID" dirty="0" err="1"/>
              <a:t>mengatur</a:t>
            </a:r>
            <a:r>
              <a:rPr lang="en-ID" dirty="0"/>
              <a:t> child support dan </a:t>
            </a:r>
            <a:r>
              <a:rPr lang="en-ID" dirty="0" err="1"/>
              <a:t>bagaimana</a:t>
            </a:r>
            <a:r>
              <a:rPr lang="en-ID" dirty="0"/>
              <a:t> child support </a:t>
            </a:r>
            <a:r>
              <a:rPr lang="en-ID" dirty="0" err="1"/>
              <a:t>dihitung</a:t>
            </a:r>
            <a:r>
              <a:rPr lang="en-ID" dirty="0"/>
              <a:t> dan </a:t>
            </a:r>
            <a:r>
              <a:rPr lang="en-ID" dirty="0" err="1"/>
              <a:t>dibayarkan</a:t>
            </a:r>
            <a:r>
              <a:rPr lang="en-ID" dirty="0"/>
              <a:t> oleh orang </a:t>
            </a:r>
            <a:r>
              <a:rPr lang="en-ID" dirty="0" err="1"/>
              <a:t>tua</a:t>
            </a:r>
            <a:r>
              <a:rPr lang="en-ID" dirty="0"/>
              <a:t> yang </a:t>
            </a:r>
            <a:r>
              <a:rPr lang="en-ID" dirty="0" err="1"/>
              <a:t>tidak</a:t>
            </a:r>
            <a:r>
              <a:rPr lang="en-ID" dirty="0"/>
              <a:t> </a:t>
            </a:r>
            <a:r>
              <a:rPr lang="en-ID" dirty="0" err="1"/>
              <a:t>tinggal</a:t>
            </a:r>
            <a:r>
              <a:rPr lang="en-ID" dirty="0"/>
              <a:t> </a:t>
            </a:r>
            <a:r>
              <a:rPr lang="en-ID" dirty="0" err="1"/>
              <a:t>dengan</a:t>
            </a:r>
            <a:r>
              <a:rPr lang="en-ID" dirty="0"/>
              <a:t> </a:t>
            </a:r>
            <a:r>
              <a:rPr lang="en-ID" dirty="0" err="1"/>
              <a:t>anak</a:t>
            </a:r>
            <a:r>
              <a:rPr lang="en-ID" dirty="0"/>
              <a:t>.</a:t>
            </a:r>
          </a:p>
          <a:p>
            <a:pPr marL="514350" indent="-514350">
              <a:buFont typeface="+mj-lt"/>
              <a:buAutoNum type="arabicPeriod"/>
            </a:pPr>
            <a:r>
              <a:rPr lang="en-ID" dirty="0"/>
              <a:t>Jerman. </a:t>
            </a:r>
            <a:r>
              <a:rPr lang="en-ID" dirty="0" err="1"/>
              <a:t>Bürgerliches</a:t>
            </a:r>
            <a:r>
              <a:rPr lang="en-ID" dirty="0"/>
              <a:t> </a:t>
            </a:r>
            <a:r>
              <a:rPr lang="en-ID" dirty="0" err="1"/>
              <a:t>Gesetzbuch</a:t>
            </a:r>
            <a:r>
              <a:rPr lang="en-ID" dirty="0"/>
              <a:t> (BGB) - Civil Code. </a:t>
            </a:r>
            <a:r>
              <a:rPr lang="en-ID" dirty="0" err="1"/>
              <a:t>Undang-undang</a:t>
            </a:r>
            <a:r>
              <a:rPr lang="en-ID" dirty="0"/>
              <a:t> </a:t>
            </a:r>
            <a:r>
              <a:rPr lang="en-ID" dirty="0" err="1"/>
              <a:t>ini</a:t>
            </a:r>
            <a:r>
              <a:rPr lang="en-ID" dirty="0"/>
              <a:t> </a:t>
            </a:r>
            <a:r>
              <a:rPr lang="en-ID" dirty="0" err="1"/>
              <a:t>mengatur</a:t>
            </a:r>
            <a:r>
              <a:rPr lang="en-ID" dirty="0"/>
              <a:t> child support dan </a:t>
            </a:r>
            <a:r>
              <a:rPr lang="en-ID" dirty="0" err="1"/>
              <a:t>bagaimana</a:t>
            </a:r>
            <a:r>
              <a:rPr lang="en-ID" dirty="0"/>
              <a:t> child support </a:t>
            </a:r>
            <a:r>
              <a:rPr lang="en-ID" dirty="0" err="1"/>
              <a:t>dihitung</a:t>
            </a:r>
            <a:r>
              <a:rPr lang="en-ID" dirty="0"/>
              <a:t> dan </a:t>
            </a:r>
            <a:r>
              <a:rPr lang="en-ID" dirty="0" err="1"/>
              <a:t>dibayarkan</a:t>
            </a:r>
            <a:r>
              <a:rPr lang="en-ID" dirty="0"/>
              <a:t> oleh orang </a:t>
            </a:r>
            <a:r>
              <a:rPr lang="en-ID" dirty="0" err="1"/>
              <a:t>tua</a:t>
            </a:r>
            <a:r>
              <a:rPr lang="en-ID" dirty="0"/>
              <a:t> yang </a:t>
            </a:r>
            <a:r>
              <a:rPr lang="en-ID" dirty="0" err="1"/>
              <a:t>tidak</a:t>
            </a:r>
            <a:r>
              <a:rPr lang="en-ID" dirty="0"/>
              <a:t> </a:t>
            </a:r>
            <a:r>
              <a:rPr lang="en-ID" dirty="0" err="1"/>
              <a:t>tinggal</a:t>
            </a:r>
            <a:r>
              <a:rPr lang="en-ID" dirty="0"/>
              <a:t> </a:t>
            </a:r>
            <a:r>
              <a:rPr lang="en-ID" dirty="0" err="1"/>
              <a:t>dengan</a:t>
            </a:r>
            <a:r>
              <a:rPr lang="en-ID" dirty="0"/>
              <a:t> </a:t>
            </a:r>
            <a:r>
              <a:rPr lang="en-ID" dirty="0" err="1"/>
              <a:t>anak</a:t>
            </a:r>
            <a:r>
              <a:rPr lang="en-ID" dirty="0"/>
              <a:t>. </a:t>
            </a:r>
          </a:p>
        </p:txBody>
      </p:sp>
    </p:spTree>
    <p:extLst>
      <p:ext uri="{BB962C8B-B14F-4D97-AF65-F5344CB8AC3E}">
        <p14:creationId xmlns:p14="http://schemas.microsoft.com/office/powerpoint/2010/main" val="1228217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749DF3B-6416-03C8-45FA-994CE7F38608}"/>
              </a:ext>
            </a:extLst>
          </p:cNvPr>
          <p:cNvSpPr>
            <a:spLocks noGrp="1"/>
          </p:cNvSpPr>
          <p:nvPr>
            <p:ph idx="1"/>
          </p:nvPr>
        </p:nvSpPr>
        <p:spPr>
          <a:xfrm>
            <a:off x="838200" y="760413"/>
            <a:ext cx="10515600" cy="5416550"/>
          </a:xfrm>
        </p:spPr>
        <p:txBody>
          <a:bodyPr>
            <a:normAutofit fontScale="62500" lnSpcReduction="20000"/>
          </a:bodyPr>
          <a:lstStyle/>
          <a:p>
            <a:pPr marL="0" indent="0">
              <a:buNone/>
            </a:pPr>
            <a:r>
              <a:rPr lang="en-US" sz="3800" b="1" dirty="0" err="1"/>
              <a:t>Undang</a:t>
            </a:r>
            <a:r>
              <a:rPr lang="en-US" sz="3800" b="1" dirty="0"/>
              <a:t>- </a:t>
            </a:r>
            <a:r>
              <a:rPr lang="en-US" sz="3800" b="1" dirty="0" err="1"/>
              <a:t>Undang</a:t>
            </a:r>
            <a:r>
              <a:rPr lang="en-US" sz="3800" b="1" dirty="0"/>
              <a:t> Hukum Waris.</a:t>
            </a:r>
            <a:endParaRPr lang="en-ID" sz="3800" dirty="0"/>
          </a:p>
          <a:p>
            <a:pPr marL="0" indent="0">
              <a:buNone/>
            </a:pPr>
            <a:r>
              <a:rPr lang="en-ID" dirty="0"/>
              <a:t>Dalam Hukum </a:t>
            </a:r>
            <a:r>
              <a:rPr lang="en-ID" dirty="0" err="1"/>
              <a:t>Perdata</a:t>
            </a:r>
            <a:r>
              <a:rPr lang="en-ID" dirty="0"/>
              <a:t> </a:t>
            </a:r>
            <a:r>
              <a:rPr lang="en-ID" dirty="0" err="1"/>
              <a:t>Internasional</a:t>
            </a:r>
            <a:r>
              <a:rPr lang="en-ID" dirty="0"/>
              <a:t> (HPI), </a:t>
            </a:r>
            <a:r>
              <a:rPr lang="en-ID" dirty="0" err="1"/>
              <a:t>hukum</a:t>
            </a:r>
            <a:r>
              <a:rPr lang="en-ID" dirty="0"/>
              <a:t> </a:t>
            </a:r>
            <a:r>
              <a:rPr lang="en-ID" dirty="0" err="1"/>
              <a:t>waris</a:t>
            </a:r>
            <a:r>
              <a:rPr lang="en-ID" dirty="0"/>
              <a:t> </a:t>
            </a:r>
            <a:r>
              <a:rPr lang="en-ID" dirty="0" err="1"/>
              <a:t>dapat</a:t>
            </a:r>
            <a:r>
              <a:rPr lang="en-ID" dirty="0"/>
              <a:t> </a:t>
            </a:r>
            <a:r>
              <a:rPr lang="en-ID" dirty="0" err="1"/>
              <a:t>diatur</a:t>
            </a:r>
            <a:r>
              <a:rPr lang="en-ID" dirty="0"/>
              <a:t> oleh </a:t>
            </a:r>
            <a:r>
              <a:rPr lang="en-ID" dirty="0" err="1"/>
              <a:t>beberapa</a:t>
            </a:r>
            <a:r>
              <a:rPr lang="en-ID" dirty="0"/>
              <a:t> </a:t>
            </a:r>
            <a:r>
              <a:rPr lang="en-ID" dirty="0" err="1"/>
              <a:t>instrumen</a:t>
            </a:r>
            <a:r>
              <a:rPr lang="en-ID" dirty="0"/>
              <a:t> </a:t>
            </a:r>
            <a:r>
              <a:rPr lang="en-ID" dirty="0" err="1"/>
              <a:t>internasional</a:t>
            </a:r>
            <a:r>
              <a:rPr lang="en-ID" dirty="0"/>
              <a:t> dan </a:t>
            </a:r>
            <a:r>
              <a:rPr lang="en-ID" dirty="0" err="1"/>
              <a:t>prinsip-prinsip</a:t>
            </a:r>
            <a:r>
              <a:rPr lang="en-ID" dirty="0"/>
              <a:t> </a:t>
            </a:r>
            <a:r>
              <a:rPr lang="en-ID" dirty="0" err="1"/>
              <a:t>hukum</a:t>
            </a:r>
            <a:r>
              <a:rPr lang="en-ID" dirty="0"/>
              <a:t>, </a:t>
            </a:r>
            <a:r>
              <a:rPr lang="en-ID" dirty="0" err="1"/>
              <a:t>antara</a:t>
            </a:r>
            <a:r>
              <a:rPr lang="en-ID" dirty="0"/>
              <a:t> lain:</a:t>
            </a:r>
          </a:p>
          <a:p>
            <a:pPr marL="514350" indent="-514350">
              <a:buAutoNum type="arabicPeriod"/>
            </a:pPr>
            <a:r>
              <a:rPr lang="en-ID" dirty="0" err="1"/>
              <a:t>Konvensi</a:t>
            </a:r>
            <a:r>
              <a:rPr lang="en-ID" dirty="0"/>
              <a:t> Den Haag </a:t>
            </a:r>
            <a:r>
              <a:rPr lang="en-ID" dirty="0" err="1"/>
              <a:t>tentang</a:t>
            </a:r>
            <a:r>
              <a:rPr lang="en-ID" dirty="0"/>
              <a:t> Hukum yang </a:t>
            </a:r>
            <a:r>
              <a:rPr lang="en-ID" dirty="0" err="1"/>
              <a:t>Berlaku</a:t>
            </a:r>
            <a:r>
              <a:rPr lang="en-ID" dirty="0"/>
              <a:t> pada </a:t>
            </a:r>
            <a:r>
              <a:rPr lang="en-ID" dirty="0" err="1"/>
              <a:t>Warisan</a:t>
            </a:r>
            <a:r>
              <a:rPr lang="en-ID" dirty="0"/>
              <a:t> </a:t>
            </a:r>
            <a:r>
              <a:rPr lang="en-ID" dirty="0" err="1"/>
              <a:t>Harta</a:t>
            </a:r>
            <a:r>
              <a:rPr lang="en-ID" dirty="0"/>
              <a:t> Benda </a:t>
            </a:r>
            <a:r>
              <a:rPr lang="en-ID" dirty="0" err="1"/>
              <a:t>Internasional</a:t>
            </a:r>
            <a:r>
              <a:rPr lang="en-ID" dirty="0"/>
              <a:t>.  (1989) </a:t>
            </a:r>
          </a:p>
          <a:p>
            <a:pPr marL="514350" indent="-514350">
              <a:buAutoNum type="arabicPeriod"/>
            </a:pPr>
            <a:r>
              <a:rPr lang="en-ID" dirty="0" err="1"/>
              <a:t>Konvensi</a:t>
            </a:r>
            <a:r>
              <a:rPr lang="en-ID" dirty="0"/>
              <a:t> Uni </a:t>
            </a:r>
            <a:r>
              <a:rPr lang="en-ID" dirty="0" err="1"/>
              <a:t>Eropa</a:t>
            </a:r>
            <a:r>
              <a:rPr lang="en-ID" dirty="0"/>
              <a:t> </a:t>
            </a:r>
            <a:r>
              <a:rPr lang="en-ID" dirty="0" err="1"/>
              <a:t>tentang</a:t>
            </a:r>
            <a:r>
              <a:rPr lang="en-ID" dirty="0"/>
              <a:t> Hukum yang </a:t>
            </a:r>
            <a:r>
              <a:rPr lang="en-ID" dirty="0" err="1"/>
              <a:t>Berlaku</a:t>
            </a:r>
            <a:r>
              <a:rPr lang="en-ID" dirty="0"/>
              <a:t> pada </a:t>
            </a:r>
            <a:r>
              <a:rPr lang="en-ID" dirty="0" err="1"/>
              <a:t>Warisan</a:t>
            </a:r>
            <a:r>
              <a:rPr lang="en-ID" dirty="0"/>
              <a:t> </a:t>
            </a:r>
            <a:r>
              <a:rPr lang="en-ID" dirty="0" err="1"/>
              <a:t>Harta</a:t>
            </a:r>
            <a:r>
              <a:rPr lang="en-ID" dirty="0"/>
              <a:t> Benda di negara Uni </a:t>
            </a:r>
            <a:r>
              <a:rPr lang="en-ID" dirty="0" err="1"/>
              <a:t>Eropa</a:t>
            </a:r>
            <a:r>
              <a:rPr lang="en-ID" dirty="0"/>
              <a:t> (2012). </a:t>
            </a:r>
          </a:p>
          <a:p>
            <a:pPr marL="0" indent="0">
              <a:buNone/>
            </a:pPr>
            <a:r>
              <a:rPr lang="en-ID" dirty="0" err="1"/>
              <a:t>Beberapa</a:t>
            </a:r>
            <a:r>
              <a:rPr lang="en-ID" dirty="0"/>
              <a:t> </a:t>
            </a:r>
            <a:r>
              <a:rPr lang="en-ID" dirty="0" err="1"/>
              <a:t>prinsip</a:t>
            </a:r>
            <a:r>
              <a:rPr lang="en-ID" dirty="0"/>
              <a:t> </a:t>
            </a:r>
            <a:r>
              <a:rPr lang="en-ID" dirty="0" err="1"/>
              <a:t>penting</a:t>
            </a:r>
            <a:r>
              <a:rPr lang="en-ID" dirty="0"/>
              <a:t> </a:t>
            </a:r>
            <a:r>
              <a:rPr lang="en-ID" dirty="0" err="1"/>
              <a:t>dalam</a:t>
            </a:r>
            <a:r>
              <a:rPr lang="en-ID" dirty="0"/>
              <a:t> </a:t>
            </a:r>
            <a:r>
              <a:rPr lang="en-ID" dirty="0" err="1"/>
              <a:t>hukum</a:t>
            </a:r>
            <a:r>
              <a:rPr lang="en-ID" dirty="0"/>
              <a:t> </a:t>
            </a:r>
            <a:r>
              <a:rPr lang="en-ID" dirty="0" err="1"/>
              <a:t>waris</a:t>
            </a:r>
            <a:r>
              <a:rPr lang="en-ID" dirty="0"/>
              <a:t> </a:t>
            </a:r>
            <a:r>
              <a:rPr lang="en-ID" dirty="0" err="1"/>
              <a:t>dalam</a:t>
            </a:r>
            <a:r>
              <a:rPr lang="en-ID" dirty="0"/>
              <a:t> HPI </a:t>
            </a:r>
            <a:r>
              <a:rPr lang="en-ID" dirty="0" err="1"/>
              <a:t>adalah</a:t>
            </a:r>
            <a:r>
              <a:rPr lang="en-ID" dirty="0"/>
              <a:t>:</a:t>
            </a:r>
          </a:p>
          <a:p>
            <a:pPr marL="514350" indent="-514350">
              <a:buAutoNum type="arabicPeriod"/>
            </a:pPr>
            <a:r>
              <a:rPr lang="en-ID" dirty="0" err="1"/>
              <a:t>Prinsip</a:t>
            </a:r>
            <a:r>
              <a:rPr lang="en-ID" dirty="0"/>
              <a:t> lex rei </a:t>
            </a:r>
            <a:r>
              <a:rPr lang="en-ID" dirty="0" err="1"/>
              <a:t>sitae</a:t>
            </a:r>
            <a:r>
              <a:rPr lang="en-ID" dirty="0"/>
              <a:t>: Hukum yang </a:t>
            </a:r>
            <a:r>
              <a:rPr lang="en-ID" dirty="0" err="1"/>
              <a:t>berlaku</a:t>
            </a:r>
            <a:r>
              <a:rPr lang="en-ID" dirty="0"/>
              <a:t> pada </a:t>
            </a:r>
            <a:r>
              <a:rPr lang="en-ID" dirty="0" err="1"/>
              <a:t>warisan</a:t>
            </a:r>
            <a:r>
              <a:rPr lang="en-ID" dirty="0"/>
              <a:t> </a:t>
            </a:r>
            <a:r>
              <a:rPr lang="en-ID" dirty="0" err="1"/>
              <a:t>harta</a:t>
            </a:r>
            <a:r>
              <a:rPr lang="en-ID" dirty="0"/>
              <a:t> </a:t>
            </a:r>
            <a:r>
              <a:rPr lang="en-ID" dirty="0" err="1"/>
              <a:t>benda</a:t>
            </a:r>
            <a:r>
              <a:rPr lang="en-ID" dirty="0"/>
              <a:t> </a:t>
            </a:r>
            <a:r>
              <a:rPr lang="en-ID" dirty="0" err="1"/>
              <a:t>ditentukan</a:t>
            </a:r>
            <a:r>
              <a:rPr lang="en-ID" dirty="0"/>
              <a:t> oleh </a:t>
            </a:r>
            <a:r>
              <a:rPr lang="en-ID" dirty="0" err="1"/>
              <a:t>hukum</a:t>
            </a:r>
            <a:r>
              <a:rPr lang="en-ID" dirty="0"/>
              <a:t> negara </a:t>
            </a:r>
            <a:r>
              <a:rPr lang="en-ID" dirty="0" err="1"/>
              <a:t>tempat</a:t>
            </a:r>
            <a:r>
              <a:rPr lang="en-ID" dirty="0"/>
              <a:t> </a:t>
            </a:r>
            <a:r>
              <a:rPr lang="en-ID" dirty="0" err="1"/>
              <a:t>harta</a:t>
            </a:r>
            <a:r>
              <a:rPr lang="en-ID" dirty="0"/>
              <a:t> </a:t>
            </a:r>
            <a:r>
              <a:rPr lang="en-ID" dirty="0" err="1"/>
              <a:t>benda</a:t>
            </a:r>
            <a:r>
              <a:rPr lang="en-ID" dirty="0"/>
              <a:t> </a:t>
            </a:r>
            <a:r>
              <a:rPr lang="en-ID" dirty="0" err="1"/>
              <a:t>tersebut</a:t>
            </a:r>
            <a:r>
              <a:rPr lang="en-ID" dirty="0"/>
              <a:t> </a:t>
            </a:r>
            <a:r>
              <a:rPr lang="en-ID" dirty="0" err="1"/>
              <a:t>berada</a:t>
            </a:r>
            <a:r>
              <a:rPr lang="en-ID" dirty="0"/>
              <a:t>.</a:t>
            </a:r>
          </a:p>
          <a:p>
            <a:pPr marL="514350" indent="-514350">
              <a:buAutoNum type="arabicPeriod"/>
            </a:pPr>
            <a:r>
              <a:rPr lang="en-ID" dirty="0" err="1"/>
              <a:t>Prinsip</a:t>
            </a:r>
            <a:r>
              <a:rPr lang="en-ID" dirty="0"/>
              <a:t> lex </a:t>
            </a:r>
            <a:r>
              <a:rPr lang="en-ID" dirty="0" err="1"/>
              <a:t>domicilii</a:t>
            </a:r>
            <a:r>
              <a:rPr lang="en-ID" dirty="0"/>
              <a:t>: Hukum yang </a:t>
            </a:r>
            <a:r>
              <a:rPr lang="en-ID" dirty="0" err="1"/>
              <a:t>berlaku</a:t>
            </a:r>
            <a:r>
              <a:rPr lang="en-ID" dirty="0"/>
              <a:t> pada </a:t>
            </a:r>
            <a:r>
              <a:rPr lang="en-ID" dirty="0" err="1"/>
              <a:t>warisan</a:t>
            </a:r>
            <a:r>
              <a:rPr lang="en-ID" dirty="0"/>
              <a:t> </a:t>
            </a:r>
            <a:r>
              <a:rPr lang="en-ID" dirty="0" err="1"/>
              <a:t>harta</a:t>
            </a:r>
            <a:r>
              <a:rPr lang="en-ID" dirty="0"/>
              <a:t> </a:t>
            </a:r>
            <a:r>
              <a:rPr lang="en-ID" dirty="0" err="1"/>
              <a:t>benda</a:t>
            </a:r>
            <a:r>
              <a:rPr lang="en-ID" dirty="0"/>
              <a:t> </a:t>
            </a:r>
            <a:r>
              <a:rPr lang="en-ID" dirty="0" err="1"/>
              <a:t>ditentukan</a:t>
            </a:r>
            <a:r>
              <a:rPr lang="en-ID" dirty="0"/>
              <a:t> oleh </a:t>
            </a:r>
            <a:r>
              <a:rPr lang="en-ID" dirty="0" err="1"/>
              <a:t>hukum</a:t>
            </a:r>
            <a:r>
              <a:rPr lang="en-ID" dirty="0"/>
              <a:t> negara </a:t>
            </a:r>
            <a:r>
              <a:rPr lang="en-ID" dirty="0" err="1"/>
              <a:t>tempat</a:t>
            </a:r>
            <a:r>
              <a:rPr lang="en-ID" dirty="0"/>
              <a:t> </a:t>
            </a:r>
            <a:r>
              <a:rPr lang="en-ID" dirty="0" err="1"/>
              <a:t>pewaris</a:t>
            </a:r>
            <a:r>
              <a:rPr lang="en-ID" dirty="0"/>
              <a:t> </a:t>
            </a:r>
            <a:r>
              <a:rPr lang="en-ID" dirty="0" err="1"/>
              <a:t>tinggal</a:t>
            </a:r>
            <a:r>
              <a:rPr lang="en-ID" dirty="0"/>
              <a:t> </a:t>
            </a:r>
            <a:r>
              <a:rPr lang="en-ID" dirty="0" err="1"/>
              <a:t>atau</a:t>
            </a:r>
            <a:r>
              <a:rPr lang="en-ID" dirty="0"/>
              <a:t> </a:t>
            </a:r>
            <a:r>
              <a:rPr lang="en-ID" dirty="0" err="1"/>
              <a:t>memiliki</a:t>
            </a:r>
            <a:r>
              <a:rPr lang="en-ID" dirty="0"/>
              <a:t> </a:t>
            </a:r>
            <a:r>
              <a:rPr lang="en-ID" dirty="0" err="1"/>
              <a:t>domisili</a:t>
            </a:r>
            <a:r>
              <a:rPr lang="en-ID" dirty="0"/>
              <a:t>.</a:t>
            </a:r>
          </a:p>
          <a:p>
            <a:pPr marL="514350" indent="-514350">
              <a:buAutoNum type="arabicPeriod"/>
            </a:pPr>
            <a:r>
              <a:rPr lang="en-ID" dirty="0" err="1"/>
              <a:t>Prinsip</a:t>
            </a:r>
            <a:r>
              <a:rPr lang="en-ID" dirty="0"/>
              <a:t> </a:t>
            </a:r>
            <a:r>
              <a:rPr lang="en-ID" dirty="0" err="1"/>
              <a:t>kesepakatan</a:t>
            </a:r>
            <a:r>
              <a:rPr lang="en-ID" dirty="0"/>
              <a:t>: </a:t>
            </a:r>
            <a:r>
              <a:rPr lang="en-ID" dirty="0" err="1"/>
              <a:t>Pihak-pihak</a:t>
            </a:r>
            <a:r>
              <a:rPr lang="en-ID" dirty="0"/>
              <a:t> yang </a:t>
            </a:r>
            <a:r>
              <a:rPr lang="en-ID" dirty="0" err="1"/>
              <a:t>terkait</a:t>
            </a:r>
            <a:r>
              <a:rPr lang="en-ID" dirty="0"/>
              <a:t> </a:t>
            </a:r>
            <a:r>
              <a:rPr lang="en-ID" dirty="0" err="1"/>
              <a:t>dapat</a:t>
            </a:r>
            <a:r>
              <a:rPr lang="en-ID" dirty="0"/>
              <a:t> </a:t>
            </a:r>
            <a:r>
              <a:rPr lang="en-ID" dirty="0" err="1"/>
              <a:t>sepakat</a:t>
            </a:r>
            <a:r>
              <a:rPr lang="en-ID" dirty="0"/>
              <a:t> </a:t>
            </a:r>
            <a:r>
              <a:rPr lang="en-ID" dirty="0" err="1"/>
              <a:t>untuk</a:t>
            </a:r>
            <a:r>
              <a:rPr lang="en-ID" dirty="0"/>
              <a:t> </a:t>
            </a:r>
            <a:r>
              <a:rPr lang="en-ID" dirty="0" err="1"/>
              <a:t>memilih</a:t>
            </a:r>
            <a:r>
              <a:rPr lang="en-ID" dirty="0"/>
              <a:t> </a:t>
            </a:r>
            <a:r>
              <a:rPr lang="en-ID" dirty="0" err="1"/>
              <a:t>hukum</a:t>
            </a:r>
            <a:r>
              <a:rPr lang="en-ID" dirty="0"/>
              <a:t> yang </a:t>
            </a:r>
            <a:r>
              <a:rPr lang="en-ID" dirty="0" err="1"/>
              <a:t>berlaku</a:t>
            </a:r>
            <a:r>
              <a:rPr lang="en-ID" dirty="0"/>
              <a:t> pada </a:t>
            </a:r>
            <a:r>
              <a:rPr lang="en-ID" dirty="0" err="1"/>
              <a:t>warisan</a:t>
            </a:r>
            <a:r>
              <a:rPr lang="en-ID" dirty="0"/>
              <a:t> </a:t>
            </a:r>
            <a:r>
              <a:rPr lang="en-ID" dirty="0" err="1"/>
              <a:t>harta</a:t>
            </a:r>
            <a:r>
              <a:rPr lang="en-ID" dirty="0"/>
              <a:t> </a:t>
            </a:r>
            <a:r>
              <a:rPr lang="en-ID" dirty="0" err="1"/>
              <a:t>benda</a:t>
            </a:r>
            <a:r>
              <a:rPr lang="en-ID" dirty="0"/>
              <a:t>. </a:t>
            </a:r>
          </a:p>
          <a:p>
            <a:pPr marL="514350" indent="-514350">
              <a:buAutoNum type="arabicPeriod"/>
            </a:pPr>
            <a:r>
              <a:rPr lang="en-ID" sz="2800" dirty="0" err="1"/>
              <a:t>Kewenangan</a:t>
            </a:r>
            <a:r>
              <a:rPr lang="en-ID" sz="2800" dirty="0"/>
              <a:t> testator: </a:t>
            </a:r>
            <a:r>
              <a:rPr lang="en-ID" sz="2800" dirty="0" err="1"/>
              <a:t>kewenangan</a:t>
            </a:r>
            <a:r>
              <a:rPr lang="en-ID" sz="2800" dirty="0"/>
              <a:t> </a:t>
            </a:r>
            <a:r>
              <a:rPr lang="en-ID" sz="2800" dirty="0" err="1"/>
              <a:t>untuk</a:t>
            </a:r>
            <a:r>
              <a:rPr lang="en-ID" sz="2800" dirty="0"/>
              <a:t> </a:t>
            </a:r>
            <a:r>
              <a:rPr lang="en-ID" sz="2800" dirty="0" err="1"/>
              <a:t>menentukan</a:t>
            </a:r>
            <a:r>
              <a:rPr lang="en-ID" sz="2800" dirty="0"/>
              <a:t> </a:t>
            </a:r>
            <a:r>
              <a:rPr lang="en-ID" sz="2800" dirty="0" err="1"/>
              <a:t>siapa</a:t>
            </a:r>
            <a:r>
              <a:rPr lang="en-ID" sz="2800" dirty="0"/>
              <a:t> yang </a:t>
            </a:r>
            <a:r>
              <a:rPr lang="en-ID" sz="2800" dirty="0" err="1"/>
              <a:t>akan</a:t>
            </a:r>
            <a:r>
              <a:rPr lang="en-ID" sz="2800" dirty="0"/>
              <a:t> </a:t>
            </a:r>
            <a:r>
              <a:rPr lang="en-ID" sz="2800" dirty="0" err="1"/>
              <a:t>menerima</a:t>
            </a:r>
            <a:r>
              <a:rPr lang="en-ID" sz="2800" dirty="0"/>
              <a:t> </a:t>
            </a:r>
            <a:r>
              <a:rPr lang="en-ID" sz="2800" dirty="0" err="1"/>
              <a:t>harta</a:t>
            </a:r>
            <a:r>
              <a:rPr lang="en-ID" sz="2800" dirty="0"/>
              <a:t> </a:t>
            </a:r>
            <a:r>
              <a:rPr lang="en-ID" sz="2800" dirty="0" err="1"/>
              <a:t>warisan</a:t>
            </a:r>
            <a:r>
              <a:rPr lang="en-ID" sz="2800" dirty="0"/>
              <a:t> </a:t>
            </a:r>
            <a:r>
              <a:rPr lang="en-ID" sz="2800" dirty="0" err="1"/>
              <a:t>melalui</a:t>
            </a:r>
            <a:r>
              <a:rPr lang="en-ID" sz="2800" dirty="0"/>
              <a:t> will.</a:t>
            </a:r>
          </a:p>
          <a:p>
            <a:pPr marL="514350" indent="-514350">
              <a:buAutoNum type="arabicPeriod"/>
            </a:pPr>
            <a:r>
              <a:rPr lang="en-ID" sz="2800" dirty="0"/>
              <a:t>Hak </a:t>
            </a:r>
            <a:r>
              <a:rPr lang="en-ID" sz="2800" dirty="0" err="1"/>
              <a:t>ahli</a:t>
            </a:r>
            <a:r>
              <a:rPr lang="en-ID" sz="2800" dirty="0"/>
              <a:t> </a:t>
            </a:r>
            <a:r>
              <a:rPr lang="en-ID" sz="2800" dirty="0" err="1"/>
              <a:t>waris</a:t>
            </a:r>
            <a:r>
              <a:rPr lang="en-ID" sz="2800" dirty="0"/>
              <a:t>: Ahli </a:t>
            </a:r>
            <a:r>
              <a:rPr lang="en-ID" sz="2800" dirty="0" err="1"/>
              <a:t>waris</a:t>
            </a:r>
            <a:r>
              <a:rPr lang="en-ID" sz="2800" dirty="0"/>
              <a:t> </a:t>
            </a:r>
            <a:r>
              <a:rPr lang="en-ID" sz="2800" dirty="0" err="1"/>
              <a:t>memiliki</a:t>
            </a:r>
            <a:r>
              <a:rPr lang="en-ID" sz="2800" dirty="0"/>
              <a:t> </a:t>
            </a:r>
            <a:r>
              <a:rPr lang="en-ID" sz="2800" dirty="0" err="1"/>
              <a:t>hak</a:t>
            </a:r>
            <a:r>
              <a:rPr lang="en-ID" sz="2800" dirty="0"/>
              <a:t> </a:t>
            </a:r>
            <a:r>
              <a:rPr lang="en-ID" sz="2800" dirty="0" err="1"/>
              <a:t>untuk</a:t>
            </a:r>
            <a:r>
              <a:rPr lang="en-ID" sz="2800" dirty="0"/>
              <a:t> </a:t>
            </a:r>
            <a:r>
              <a:rPr lang="en-ID" sz="2800" dirty="0" err="1"/>
              <a:t>menerima</a:t>
            </a:r>
            <a:r>
              <a:rPr lang="en-ID" sz="2800" dirty="0"/>
              <a:t> </a:t>
            </a:r>
            <a:r>
              <a:rPr lang="en-ID" sz="2800" dirty="0" err="1"/>
              <a:t>harta</a:t>
            </a:r>
            <a:r>
              <a:rPr lang="en-ID" sz="2800" dirty="0"/>
              <a:t> </a:t>
            </a:r>
            <a:r>
              <a:rPr lang="en-ID" sz="2800" dirty="0" err="1"/>
              <a:t>warisan</a:t>
            </a:r>
            <a:r>
              <a:rPr lang="en-ID" sz="2800" dirty="0"/>
              <a:t> </a:t>
            </a:r>
            <a:r>
              <a:rPr lang="en-ID" sz="2800" dirty="0" err="1"/>
              <a:t>sesuai</a:t>
            </a:r>
            <a:r>
              <a:rPr lang="en-ID" sz="2800" dirty="0"/>
              <a:t> </a:t>
            </a:r>
            <a:r>
              <a:rPr lang="en-ID" sz="2800" dirty="0" err="1"/>
              <a:t>dengan</a:t>
            </a:r>
            <a:r>
              <a:rPr lang="en-ID" sz="2800" dirty="0"/>
              <a:t> </a:t>
            </a:r>
            <a:r>
              <a:rPr lang="en-ID" sz="2800" dirty="0" err="1"/>
              <a:t>ketentuan</a:t>
            </a:r>
            <a:r>
              <a:rPr lang="en-ID" sz="2800" dirty="0"/>
              <a:t> </a:t>
            </a:r>
            <a:r>
              <a:rPr lang="en-ID" sz="2800" dirty="0" err="1"/>
              <a:t>undang-undang</a:t>
            </a:r>
            <a:r>
              <a:rPr lang="en-ID" sz="2800" dirty="0"/>
              <a:t> </a:t>
            </a:r>
            <a:r>
              <a:rPr lang="en-ID" sz="2800" dirty="0" err="1"/>
              <a:t>atau</a:t>
            </a:r>
            <a:r>
              <a:rPr lang="en-ID" sz="2800" dirty="0"/>
              <a:t> will. </a:t>
            </a:r>
          </a:p>
          <a:p>
            <a:pPr marL="514350" indent="-514350">
              <a:buAutoNum type="arabicPeriod"/>
            </a:pPr>
            <a:r>
              <a:rPr lang="en-ID" sz="2800" dirty="0" err="1"/>
              <a:t>Administrasi</a:t>
            </a:r>
            <a:r>
              <a:rPr lang="en-ID" sz="2800" dirty="0"/>
              <a:t> estate: Proses </a:t>
            </a:r>
            <a:r>
              <a:rPr lang="en-ID" sz="2800" dirty="0" err="1"/>
              <a:t>administrasi</a:t>
            </a:r>
            <a:r>
              <a:rPr lang="en-ID" sz="2800" dirty="0"/>
              <a:t> estate </a:t>
            </a:r>
            <a:r>
              <a:rPr lang="en-ID" sz="2800" dirty="0" err="1"/>
              <a:t>harus</a:t>
            </a:r>
            <a:r>
              <a:rPr lang="en-ID" sz="2800" dirty="0"/>
              <a:t> </a:t>
            </a:r>
            <a:r>
              <a:rPr lang="en-ID" sz="2800" dirty="0" err="1"/>
              <a:t>dilakukan</a:t>
            </a:r>
            <a:r>
              <a:rPr lang="en-ID" sz="2800" dirty="0"/>
              <a:t> </a:t>
            </a:r>
            <a:r>
              <a:rPr lang="en-ID" sz="2800" dirty="0" err="1"/>
              <a:t>dengan</a:t>
            </a:r>
            <a:r>
              <a:rPr lang="en-ID" sz="2800" dirty="0"/>
              <a:t> </a:t>
            </a:r>
            <a:r>
              <a:rPr lang="en-ID" sz="2800" dirty="0" err="1"/>
              <a:t>baik</a:t>
            </a:r>
            <a:r>
              <a:rPr lang="en-ID" sz="2800" dirty="0"/>
              <a:t> dan </a:t>
            </a:r>
            <a:r>
              <a:rPr lang="en-ID" sz="2800" dirty="0" err="1"/>
              <a:t>transparan</a:t>
            </a:r>
            <a:r>
              <a:rPr lang="en-ID" sz="2800" dirty="0"/>
              <a:t> </a:t>
            </a:r>
            <a:r>
              <a:rPr lang="en-ID" sz="2800" dirty="0" err="1"/>
              <a:t>untuk</a:t>
            </a:r>
            <a:r>
              <a:rPr lang="en-ID" sz="2800" dirty="0"/>
              <a:t> </a:t>
            </a:r>
            <a:r>
              <a:rPr lang="en-ID" sz="2800" dirty="0" err="1"/>
              <a:t>memastikan</a:t>
            </a:r>
            <a:r>
              <a:rPr lang="en-ID" sz="2800" dirty="0"/>
              <a:t> </a:t>
            </a:r>
            <a:r>
              <a:rPr lang="en-ID" sz="2800" dirty="0" err="1"/>
              <a:t>bahwa</a:t>
            </a:r>
            <a:r>
              <a:rPr lang="en-ID" sz="2800" dirty="0"/>
              <a:t> </a:t>
            </a:r>
            <a:r>
              <a:rPr lang="en-ID" sz="2800" dirty="0" err="1"/>
              <a:t>harta</a:t>
            </a:r>
            <a:r>
              <a:rPr lang="en-ID" sz="2800" dirty="0"/>
              <a:t> </a:t>
            </a:r>
            <a:r>
              <a:rPr lang="en-ID" sz="2800" dirty="0" err="1"/>
              <a:t>warisan</a:t>
            </a:r>
            <a:r>
              <a:rPr lang="en-ID" sz="2800" dirty="0"/>
              <a:t> </a:t>
            </a:r>
            <a:r>
              <a:rPr lang="en-ID" sz="2800" dirty="0" err="1"/>
              <a:t>dibagikan</a:t>
            </a:r>
            <a:r>
              <a:rPr lang="en-ID" sz="2800" dirty="0"/>
              <a:t> </a:t>
            </a:r>
            <a:r>
              <a:rPr lang="en-ID" sz="2800" dirty="0" err="1"/>
              <a:t>kepada</a:t>
            </a:r>
            <a:r>
              <a:rPr lang="en-ID" sz="2800" dirty="0"/>
              <a:t> </a:t>
            </a:r>
            <a:r>
              <a:rPr lang="en-ID" sz="2800" dirty="0" err="1"/>
              <a:t>ahli</a:t>
            </a:r>
            <a:r>
              <a:rPr lang="en-ID" sz="2800" dirty="0"/>
              <a:t> </a:t>
            </a:r>
            <a:r>
              <a:rPr lang="en-ID" sz="2800" dirty="0" err="1"/>
              <a:t>waris</a:t>
            </a:r>
            <a:r>
              <a:rPr lang="en-ID" sz="2800" dirty="0"/>
              <a:t> yang </a:t>
            </a:r>
            <a:r>
              <a:rPr lang="en-ID" sz="2800" dirty="0" err="1"/>
              <a:t>berhak</a:t>
            </a:r>
            <a:r>
              <a:rPr lang="en-ID" sz="2800" dirty="0"/>
              <a:t>.</a:t>
            </a:r>
          </a:p>
          <a:p>
            <a:endParaRPr lang="en-ID" dirty="0"/>
          </a:p>
        </p:txBody>
      </p:sp>
    </p:spTree>
    <p:extLst>
      <p:ext uri="{BB962C8B-B14F-4D97-AF65-F5344CB8AC3E}">
        <p14:creationId xmlns:p14="http://schemas.microsoft.com/office/powerpoint/2010/main" val="1631360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2C4FE8-F240-3B04-64D2-934F547C7F23}"/>
              </a:ext>
            </a:extLst>
          </p:cNvPr>
          <p:cNvSpPr>
            <a:spLocks noGrp="1"/>
          </p:cNvSpPr>
          <p:nvPr>
            <p:ph idx="1"/>
          </p:nvPr>
        </p:nvSpPr>
        <p:spPr>
          <a:xfrm>
            <a:off x="838200" y="283028"/>
            <a:ext cx="10515600" cy="6117771"/>
          </a:xfrm>
        </p:spPr>
        <p:txBody>
          <a:bodyPr>
            <a:noAutofit/>
          </a:bodyPr>
          <a:lstStyle/>
          <a:p>
            <a:pPr marL="0" indent="0">
              <a:buNone/>
            </a:pPr>
            <a:r>
              <a:rPr lang="en-ID" sz="2000" dirty="0" err="1"/>
              <a:t>Berikut</a:t>
            </a:r>
            <a:r>
              <a:rPr lang="en-ID" sz="2000" dirty="0"/>
              <a:t> </a:t>
            </a:r>
            <a:r>
              <a:rPr lang="en-ID" sz="2000" dirty="0" err="1"/>
              <a:t>beberapa</a:t>
            </a:r>
            <a:r>
              <a:rPr lang="en-ID" sz="2000" dirty="0"/>
              <a:t> </a:t>
            </a:r>
            <a:r>
              <a:rPr lang="en-ID" sz="2000" dirty="0" err="1"/>
              <a:t>contoh</a:t>
            </a:r>
            <a:r>
              <a:rPr lang="en-ID" sz="2000" dirty="0"/>
              <a:t> </a:t>
            </a:r>
            <a:r>
              <a:rPr lang="en-ID" sz="2000" dirty="0" err="1"/>
              <a:t>undang-undang</a:t>
            </a:r>
            <a:r>
              <a:rPr lang="en-ID" sz="2000" dirty="0"/>
              <a:t> </a:t>
            </a:r>
            <a:r>
              <a:rPr lang="en-ID" sz="2000" dirty="0" err="1"/>
              <a:t>hukum</a:t>
            </a:r>
            <a:r>
              <a:rPr lang="en-ID" sz="2000" dirty="0"/>
              <a:t> </a:t>
            </a:r>
            <a:r>
              <a:rPr lang="en-ID" sz="2000" dirty="0" err="1"/>
              <a:t>waris</a:t>
            </a:r>
            <a:r>
              <a:rPr lang="en-ID" sz="2000" dirty="0"/>
              <a:t> di Indonesia dan </a:t>
            </a:r>
            <a:r>
              <a:rPr lang="en-ID" sz="2000" dirty="0" err="1"/>
              <a:t>beberapa</a:t>
            </a:r>
            <a:r>
              <a:rPr lang="en-ID" sz="2000" dirty="0"/>
              <a:t> negara:</a:t>
            </a:r>
          </a:p>
          <a:p>
            <a:pPr marL="342900" indent="-342900">
              <a:lnSpc>
                <a:spcPct val="107000"/>
              </a:lnSpc>
              <a:spcAft>
                <a:spcPts val="800"/>
              </a:spcAft>
              <a:buFont typeface="+mj-lt"/>
              <a:buAutoNum type="arabicPeriod"/>
            </a:pPr>
            <a:r>
              <a:rPr lang="en-ID" sz="2000" b="1" dirty="0"/>
              <a:t>Indonesia</a:t>
            </a:r>
            <a:r>
              <a:rPr lang="en-ID" sz="2000" dirty="0"/>
              <a:t>. </a:t>
            </a:r>
            <a:r>
              <a:rPr lang="en-ID" sz="2000" kern="100" dirty="0">
                <a:effectLst/>
                <a:ea typeface="Aptos" panose="020B0004020202020204" pitchFamily="34" charset="0"/>
                <a:cs typeface="Times New Roman" panose="02020603050405020304" pitchFamily="18" charset="0"/>
              </a:rPr>
              <a:t>Kitab </a:t>
            </a:r>
            <a:r>
              <a:rPr lang="en-ID" sz="2000" kern="100" dirty="0" err="1">
                <a:effectLst/>
                <a:ea typeface="Aptos" panose="020B0004020202020204" pitchFamily="34" charset="0"/>
                <a:cs typeface="Times New Roman" panose="02020603050405020304" pitchFamily="18" charset="0"/>
              </a:rPr>
              <a:t>Undang-Undang</a:t>
            </a:r>
            <a:r>
              <a:rPr lang="en-ID" sz="2000" kern="100" dirty="0">
                <a:effectLst/>
                <a:ea typeface="Aptos" panose="020B0004020202020204" pitchFamily="34" charset="0"/>
                <a:cs typeface="Times New Roman" panose="02020603050405020304" pitchFamily="18" charset="0"/>
              </a:rPr>
              <a:t> Hukum </a:t>
            </a:r>
            <a:r>
              <a:rPr lang="en-ID" sz="2000" kern="100" dirty="0" err="1">
                <a:effectLst/>
                <a:ea typeface="Aptos" panose="020B0004020202020204" pitchFamily="34" charset="0"/>
                <a:cs typeface="Times New Roman" panose="02020603050405020304" pitchFamily="18" charset="0"/>
              </a:rPr>
              <a:t>Perdata</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KUHPerdata</a:t>
            </a:r>
            <a:r>
              <a:rPr lang="en-ID" sz="2000" kern="100" dirty="0">
                <a:effectLst/>
                <a:ea typeface="Aptos" panose="020B0004020202020204" pitchFamily="34" charset="0"/>
                <a:cs typeface="Times New Roman" panose="02020603050405020304" pitchFamily="18" charset="0"/>
              </a:rPr>
              <a:t>): Pasal 166-294 </a:t>
            </a:r>
            <a:r>
              <a:rPr lang="en-ID" sz="2000" kern="100" dirty="0" err="1">
                <a:effectLst/>
                <a:ea typeface="Aptos" panose="020B0004020202020204" pitchFamily="34" charset="0"/>
                <a:cs typeface="Times New Roman" panose="02020603050405020304" pitchFamily="18" charset="0"/>
              </a:rPr>
              <a:t>KUHPerdata</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mengatur</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tentang</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hukum</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waris</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hak-hak</a:t>
            </a:r>
            <a:r>
              <a:rPr lang="en-ID" sz="2000" kern="100" dirty="0">
                <a:effectLst/>
                <a:ea typeface="Aptos" panose="020B0004020202020204" pitchFamily="34" charset="0"/>
                <a:cs typeface="Times New Roman" panose="02020603050405020304" pitchFamily="18" charset="0"/>
              </a:rPr>
              <a:t> dan </a:t>
            </a:r>
            <a:r>
              <a:rPr lang="en-ID" sz="2000" kern="100" dirty="0" err="1">
                <a:effectLst/>
                <a:ea typeface="Aptos" panose="020B0004020202020204" pitchFamily="34" charset="0"/>
                <a:cs typeface="Times New Roman" panose="02020603050405020304" pitchFamily="18" charset="0"/>
              </a:rPr>
              <a:t>kewajiban</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bagi</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warga</a:t>
            </a:r>
            <a:r>
              <a:rPr lang="en-ID" sz="2000" kern="100" dirty="0">
                <a:effectLst/>
                <a:ea typeface="Aptos" panose="020B0004020202020204" pitchFamily="34" charset="0"/>
                <a:cs typeface="Times New Roman" panose="02020603050405020304" pitchFamily="18" charset="0"/>
              </a:rPr>
              <a:t> non </a:t>
            </a:r>
            <a:r>
              <a:rPr lang="en-ID" sz="2000" kern="100" dirty="0" err="1">
                <a:effectLst/>
                <a:ea typeface="Aptos" panose="020B0004020202020204" pitchFamily="34" charset="0"/>
                <a:cs typeface="Times New Roman" panose="02020603050405020304" pitchFamily="18" charset="0"/>
              </a:rPr>
              <a:t>muslim</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Kompilasi</a:t>
            </a:r>
            <a:r>
              <a:rPr lang="en-ID" sz="2000" kern="100" dirty="0">
                <a:effectLst/>
                <a:ea typeface="Aptos" panose="020B0004020202020204" pitchFamily="34" charset="0"/>
                <a:cs typeface="Times New Roman" panose="02020603050405020304" pitchFamily="18" charset="0"/>
              </a:rPr>
              <a:t> Hukum Islam (KHI): Pasal 171-217 KHI </a:t>
            </a:r>
            <a:r>
              <a:rPr lang="en-ID" sz="2000" kern="100" dirty="0" err="1">
                <a:effectLst/>
                <a:ea typeface="Aptos" panose="020B0004020202020204" pitchFamily="34" charset="0"/>
                <a:cs typeface="Times New Roman" panose="02020603050405020304" pitchFamily="18" charset="0"/>
              </a:rPr>
              <a:t>mengatur</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tentang</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hukum</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waris</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bagi</a:t>
            </a:r>
            <a:r>
              <a:rPr lang="en-ID" sz="2000" kern="100" dirty="0">
                <a:effectLst/>
                <a:ea typeface="Aptos" panose="020B0004020202020204" pitchFamily="34" charset="0"/>
                <a:cs typeface="Times New Roman" panose="02020603050405020304" pitchFamily="18" charset="0"/>
              </a:rPr>
              <a:t> </a:t>
            </a:r>
            <a:r>
              <a:rPr lang="en-ID" sz="2000" kern="100" dirty="0" err="1">
                <a:effectLst/>
                <a:ea typeface="Aptos" panose="020B0004020202020204" pitchFamily="34" charset="0"/>
                <a:cs typeface="Times New Roman" panose="02020603050405020304" pitchFamily="18" charset="0"/>
              </a:rPr>
              <a:t>warga</a:t>
            </a:r>
            <a:r>
              <a:rPr lang="en-ID" sz="2000" kern="100" dirty="0">
                <a:effectLst/>
                <a:ea typeface="Aptos" panose="020B0004020202020204" pitchFamily="34" charset="0"/>
                <a:cs typeface="Times New Roman" panose="02020603050405020304" pitchFamily="18" charset="0"/>
              </a:rPr>
              <a:t> negara Muslim.</a:t>
            </a:r>
          </a:p>
          <a:p>
            <a:pPr marL="342900" indent="-342900">
              <a:buFont typeface="+mj-lt"/>
              <a:buAutoNum type="arabicPeriod"/>
            </a:pPr>
            <a:r>
              <a:rPr lang="en-ID" sz="2000" b="1" dirty="0"/>
              <a:t>Amerika </a:t>
            </a:r>
            <a:r>
              <a:rPr lang="en-ID" sz="2000" b="1" dirty="0" err="1"/>
              <a:t>Serikat</a:t>
            </a:r>
            <a:r>
              <a:rPr lang="en-ID" sz="2000" dirty="0"/>
              <a:t>: </a:t>
            </a:r>
            <a:r>
              <a:rPr lang="en-ID" sz="2000" dirty="0" err="1"/>
              <a:t>Undang-Undang</a:t>
            </a:r>
            <a:r>
              <a:rPr lang="en-ID" sz="2000" dirty="0"/>
              <a:t> Uniform Probate Code (UPC) </a:t>
            </a:r>
            <a:r>
              <a:rPr lang="en-ID" sz="2000" dirty="0" err="1"/>
              <a:t>mengatur</a:t>
            </a:r>
            <a:r>
              <a:rPr lang="en-ID" sz="2000" dirty="0"/>
              <a:t> </a:t>
            </a:r>
            <a:r>
              <a:rPr lang="en-ID" sz="2000" dirty="0" err="1"/>
              <a:t>tentang</a:t>
            </a:r>
            <a:r>
              <a:rPr lang="en-ID" sz="2000" dirty="0"/>
              <a:t> proses </a:t>
            </a:r>
            <a:r>
              <a:rPr lang="en-ID" sz="2000" dirty="0" err="1"/>
              <a:t>pewarisan</a:t>
            </a:r>
            <a:r>
              <a:rPr lang="en-ID" sz="2000" dirty="0"/>
              <a:t> </a:t>
            </a:r>
            <a:r>
              <a:rPr lang="en-ID" sz="2000" dirty="0" err="1"/>
              <a:t>harta</a:t>
            </a:r>
            <a:r>
              <a:rPr lang="en-ID" sz="2000" dirty="0"/>
              <a:t>, </a:t>
            </a:r>
            <a:r>
              <a:rPr lang="en-ID" sz="2000" dirty="0" err="1"/>
              <a:t>termasuk</a:t>
            </a:r>
            <a:r>
              <a:rPr lang="en-ID" sz="2000" dirty="0"/>
              <a:t> </a:t>
            </a:r>
            <a:r>
              <a:rPr lang="en-ID" sz="2000" dirty="0" err="1"/>
              <a:t>pembuatan</a:t>
            </a:r>
            <a:r>
              <a:rPr lang="en-ID" sz="2000" dirty="0"/>
              <a:t> will, </a:t>
            </a:r>
            <a:r>
              <a:rPr lang="en-ID" sz="2000" dirty="0" err="1"/>
              <a:t>administrasi</a:t>
            </a:r>
            <a:r>
              <a:rPr lang="en-ID" sz="2000" dirty="0"/>
              <a:t> estate, dan </a:t>
            </a:r>
            <a:r>
              <a:rPr lang="en-ID" sz="2000" dirty="0" err="1"/>
              <a:t>distribusi</a:t>
            </a:r>
            <a:r>
              <a:rPr lang="en-ID" sz="2000" dirty="0"/>
              <a:t> </a:t>
            </a:r>
            <a:r>
              <a:rPr lang="en-ID" sz="2000" dirty="0" err="1"/>
              <a:t>harta</a:t>
            </a:r>
            <a:r>
              <a:rPr lang="en-ID" sz="2000" dirty="0"/>
              <a:t> </a:t>
            </a:r>
            <a:r>
              <a:rPr lang="en-ID" sz="2000" dirty="0" err="1"/>
              <a:t>kepada</a:t>
            </a:r>
            <a:r>
              <a:rPr lang="en-ID" sz="2000" dirty="0"/>
              <a:t> </a:t>
            </a:r>
            <a:r>
              <a:rPr lang="en-ID" sz="2000" dirty="0" err="1"/>
              <a:t>ahli</a:t>
            </a:r>
            <a:r>
              <a:rPr lang="en-ID" sz="2000" dirty="0"/>
              <a:t> </a:t>
            </a:r>
            <a:r>
              <a:rPr lang="en-ID" sz="2000" dirty="0" err="1"/>
              <a:t>waris</a:t>
            </a:r>
            <a:r>
              <a:rPr lang="en-ID" sz="2000" dirty="0"/>
              <a:t>.</a:t>
            </a:r>
          </a:p>
          <a:p>
            <a:pPr marL="342900" indent="-342900">
              <a:buFont typeface="+mj-lt"/>
              <a:buAutoNum type="arabicPeriod"/>
            </a:pPr>
            <a:r>
              <a:rPr lang="en-ID" sz="2000" b="1" dirty="0" err="1"/>
              <a:t>Inggris</a:t>
            </a:r>
            <a:r>
              <a:rPr lang="en-ID" sz="2000" dirty="0"/>
              <a:t>: </a:t>
            </a:r>
            <a:r>
              <a:rPr lang="en-ID" sz="2000" dirty="0" err="1"/>
              <a:t>Undang-Undang</a:t>
            </a:r>
            <a:r>
              <a:rPr lang="en-ID" sz="2000" dirty="0"/>
              <a:t> Administration of Estates Act 1925 dan Inheritance and Trustees' Powers Act 2014, </a:t>
            </a:r>
            <a:r>
              <a:rPr lang="en-ID" sz="2000" dirty="0" err="1"/>
              <a:t>mengatur</a:t>
            </a:r>
            <a:r>
              <a:rPr lang="en-ID" sz="2000" dirty="0"/>
              <a:t> </a:t>
            </a:r>
            <a:r>
              <a:rPr lang="en-ID" sz="2000" dirty="0" err="1"/>
              <a:t>tentang</a:t>
            </a:r>
            <a:r>
              <a:rPr lang="en-ID" sz="2000" dirty="0"/>
              <a:t> proses </a:t>
            </a:r>
            <a:r>
              <a:rPr lang="en-ID" sz="2000" dirty="0" err="1"/>
              <a:t>pewarisan</a:t>
            </a:r>
            <a:r>
              <a:rPr lang="en-ID" sz="2000" dirty="0"/>
              <a:t> </a:t>
            </a:r>
            <a:r>
              <a:rPr lang="en-ID" sz="2000" dirty="0" err="1"/>
              <a:t>harta</a:t>
            </a:r>
            <a:r>
              <a:rPr lang="en-ID" sz="2000" dirty="0"/>
              <a:t>, </a:t>
            </a:r>
            <a:r>
              <a:rPr lang="en-ID" sz="2000" dirty="0" err="1"/>
              <a:t>termasuk</a:t>
            </a:r>
            <a:r>
              <a:rPr lang="en-ID" sz="2000" dirty="0"/>
              <a:t> </a:t>
            </a:r>
            <a:r>
              <a:rPr lang="en-ID" sz="2000" dirty="0" err="1"/>
              <a:t>administrasi</a:t>
            </a:r>
            <a:r>
              <a:rPr lang="en-ID" sz="2000" dirty="0"/>
              <a:t> estate dan </a:t>
            </a:r>
            <a:r>
              <a:rPr lang="en-ID" sz="2000" dirty="0" err="1"/>
              <a:t>distribusi</a:t>
            </a:r>
            <a:r>
              <a:rPr lang="en-ID" sz="2000" dirty="0"/>
              <a:t> </a:t>
            </a:r>
            <a:r>
              <a:rPr lang="en-ID" sz="2000" dirty="0" err="1"/>
              <a:t>harta</a:t>
            </a:r>
            <a:r>
              <a:rPr lang="en-ID" sz="2000" dirty="0"/>
              <a:t> </a:t>
            </a:r>
            <a:r>
              <a:rPr lang="en-ID" sz="2000" dirty="0" err="1"/>
              <a:t>kepada</a:t>
            </a:r>
            <a:r>
              <a:rPr lang="en-ID" sz="2000" dirty="0"/>
              <a:t> </a:t>
            </a:r>
            <a:r>
              <a:rPr lang="en-ID" sz="2000" dirty="0" err="1"/>
              <a:t>ahli</a:t>
            </a:r>
            <a:r>
              <a:rPr lang="en-ID" sz="2000" dirty="0"/>
              <a:t> </a:t>
            </a:r>
            <a:r>
              <a:rPr lang="en-ID" sz="2000" dirty="0" err="1"/>
              <a:t>waris</a:t>
            </a:r>
            <a:r>
              <a:rPr lang="en-ID" sz="2000" dirty="0"/>
              <a:t>.</a:t>
            </a:r>
          </a:p>
          <a:p>
            <a:pPr marL="342900" indent="-342900">
              <a:buFont typeface="+mj-lt"/>
              <a:buAutoNum type="arabicPeriod"/>
            </a:pPr>
            <a:r>
              <a:rPr lang="en-ID" sz="2000" b="1" dirty="0" err="1"/>
              <a:t>Perancis</a:t>
            </a:r>
            <a:r>
              <a:rPr lang="en-ID" sz="2000" dirty="0"/>
              <a:t>:  Artikel 724-770 Code Civil </a:t>
            </a:r>
            <a:r>
              <a:rPr lang="en-ID" sz="2000" dirty="0" err="1"/>
              <a:t>Perancis</a:t>
            </a:r>
            <a:r>
              <a:rPr lang="en-ID" sz="2000" dirty="0"/>
              <a:t>, yang </a:t>
            </a:r>
            <a:r>
              <a:rPr lang="en-ID" sz="2000" dirty="0" err="1"/>
              <a:t>membahas</a:t>
            </a:r>
            <a:r>
              <a:rPr lang="en-ID" sz="2000" dirty="0"/>
              <a:t> </a:t>
            </a:r>
            <a:r>
              <a:rPr lang="en-ID" sz="2000" dirty="0" err="1"/>
              <a:t>tentang</a:t>
            </a:r>
            <a:r>
              <a:rPr lang="en-ID" sz="2000" dirty="0"/>
              <a:t> "Succession" (</a:t>
            </a:r>
            <a:r>
              <a:rPr lang="en-ID" sz="2000" dirty="0" err="1"/>
              <a:t>warisan</a:t>
            </a:r>
            <a:r>
              <a:rPr lang="en-ID" sz="2000" dirty="0"/>
              <a:t>), </a:t>
            </a:r>
            <a:r>
              <a:rPr lang="en-ID" sz="2000" dirty="0" err="1"/>
              <a:t>termasuk</a:t>
            </a:r>
            <a:r>
              <a:rPr lang="en-ID" sz="2000" dirty="0"/>
              <a:t> </a:t>
            </a:r>
            <a:r>
              <a:rPr lang="en-ID" sz="2000" dirty="0" err="1"/>
              <a:t>definisi</a:t>
            </a:r>
            <a:r>
              <a:rPr lang="en-ID" sz="2000" dirty="0"/>
              <a:t> </a:t>
            </a:r>
            <a:r>
              <a:rPr lang="en-ID" sz="2000" dirty="0" err="1"/>
              <a:t>warisan</a:t>
            </a:r>
            <a:r>
              <a:rPr lang="en-ID" sz="2000" dirty="0"/>
              <a:t>, </a:t>
            </a:r>
            <a:r>
              <a:rPr lang="en-ID" sz="2000" dirty="0" err="1"/>
              <a:t>syarat-syarat</a:t>
            </a:r>
            <a:r>
              <a:rPr lang="en-ID" sz="2000" dirty="0"/>
              <a:t> </a:t>
            </a:r>
            <a:r>
              <a:rPr lang="en-ID" sz="2000" dirty="0" err="1"/>
              <a:t>untuk</a:t>
            </a:r>
            <a:r>
              <a:rPr lang="en-ID" sz="2000" dirty="0"/>
              <a:t> </a:t>
            </a:r>
            <a:r>
              <a:rPr lang="en-ID" sz="2000" dirty="0" err="1"/>
              <a:t>menjadi</a:t>
            </a:r>
            <a:r>
              <a:rPr lang="en-ID" sz="2000" dirty="0"/>
              <a:t> </a:t>
            </a:r>
            <a:r>
              <a:rPr lang="en-ID" sz="2000" dirty="0" err="1"/>
              <a:t>ahli</a:t>
            </a:r>
            <a:r>
              <a:rPr lang="en-ID" sz="2000" dirty="0"/>
              <a:t> </a:t>
            </a:r>
            <a:r>
              <a:rPr lang="en-ID" sz="2000" dirty="0" err="1"/>
              <a:t>waris</a:t>
            </a:r>
            <a:r>
              <a:rPr lang="en-ID" sz="2000" dirty="0"/>
              <a:t>, dan </a:t>
            </a:r>
            <a:r>
              <a:rPr lang="en-ID" sz="2000" dirty="0" err="1"/>
              <a:t>pembagian</a:t>
            </a:r>
            <a:r>
              <a:rPr lang="en-ID" sz="2000" dirty="0"/>
              <a:t> </a:t>
            </a:r>
            <a:r>
              <a:rPr lang="en-ID" sz="2000" dirty="0" err="1"/>
              <a:t>warisan</a:t>
            </a:r>
            <a:r>
              <a:rPr lang="en-ID" sz="2000" dirty="0"/>
              <a:t>.- Artikel 912-930 Code Civil </a:t>
            </a:r>
            <a:r>
              <a:rPr lang="en-ID" sz="2000" dirty="0" err="1"/>
              <a:t>Perancis</a:t>
            </a:r>
            <a:r>
              <a:rPr lang="en-ID" sz="2000" dirty="0"/>
              <a:t>, yang </a:t>
            </a:r>
            <a:r>
              <a:rPr lang="en-ID" sz="2000" dirty="0" err="1"/>
              <a:t>membahas</a:t>
            </a:r>
            <a:r>
              <a:rPr lang="en-ID" sz="2000" dirty="0"/>
              <a:t> </a:t>
            </a:r>
            <a:r>
              <a:rPr lang="en-ID" sz="2000" dirty="0" err="1"/>
              <a:t>tentang</a:t>
            </a:r>
            <a:r>
              <a:rPr lang="en-ID" sz="2000" dirty="0"/>
              <a:t> "Donations entre </a:t>
            </a:r>
            <a:r>
              <a:rPr lang="en-ID" sz="2000" dirty="0" err="1"/>
              <a:t>vifs</a:t>
            </a:r>
            <a:r>
              <a:rPr lang="en-ID" sz="2000" dirty="0"/>
              <a:t> et </a:t>
            </a:r>
            <a:r>
              <a:rPr lang="en-ID" sz="2000" dirty="0" err="1"/>
              <a:t>testamentaires</a:t>
            </a:r>
            <a:r>
              <a:rPr lang="en-ID" sz="2000" dirty="0"/>
              <a:t>" (</a:t>
            </a:r>
            <a:r>
              <a:rPr lang="en-ID" sz="2000" dirty="0" err="1"/>
              <a:t>hibah</a:t>
            </a:r>
            <a:r>
              <a:rPr lang="en-ID" sz="2000" dirty="0"/>
              <a:t> dan </a:t>
            </a:r>
            <a:r>
              <a:rPr lang="en-ID" sz="2000" dirty="0" err="1"/>
              <a:t>wasiat</a:t>
            </a:r>
            <a:r>
              <a:rPr lang="en-ID" sz="2000" dirty="0"/>
              <a:t>).</a:t>
            </a:r>
          </a:p>
          <a:p>
            <a:pPr marL="342900" indent="-342900">
              <a:buFont typeface="+mj-lt"/>
              <a:buAutoNum type="arabicPeriod"/>
            </a:pPr>
            <a:r>
              <a:rPr lang="en-ID" sz="2000" b="1" dirty="0"/>
              <a:t>Jerman</a:t>
            </a:r>
            <a:r>
              <a:rPr lang="en-ID" sz="2000" dirty="0"/>
              <a:t>: § 1922-1941 BGB, yang </a:t>
            </a:r>
            <a:r>
              <a:rPr lang="en-ID" sz="2000" dirty="0" err="1"/>
              <a:t>membahas</a:t>
            </a:r>
            <a:r>
              <a:rPr lang="en-ID" sz="2000" dirty="0"/>
              <a:t> </a:t>
            </a:r>
            <a:r>
              <a:rPr lang="en-ID" sz="2000" dirty="0" err="1"/>
              <a:t>tentang</a:t>
            </a:r>
            <a:r>
              <a:rPr lang="en-ID" sz="2000" dirty="0"/>
              <a:t> "</a:t>
            </a:r>
            <a:r>
              <a:rPr lang="en-ID" sz="2000" dirty="0" err="1"/>
              <a:t>Anfall</a:t>
            </a:r>
            <a:r>
              <a:rPr lang="en-ID" sz="2000" dirty="0"/>
              <a:t> der </a:t>
            </a:r>
            <a:r>
              <a:rPr lang="en-ID" sz="2000" dirty="0" err="1"/>
              <a:t>Erbschaft</a:t>
            </a:r>
            <a:r>
              <a:rPr lang="en-ID" sz="2000" dirty="0"/>
              <a:t>" (</a:t>
            </a:r>
            <a:r>
              <a:rPr lang="en-ID" sz="2000" dirty="0" err="1"/>
              <a:t>pembagian</a:t>
            </a:r>
            <a:r>
              <a:rPr lang="en-ID" sz="2000" dirty="0"/>
              <a:t> </a:t>
            </a:r>
            <a:r>
              <a:rPr lang="en-ID" sz="2000" dirty="0" err="1"/>
              <a:t>warisan</a:t>
            </a:r>
            <a:r>
              <a:rPr lang="en-ID" sz="2000" dirty="0"/>
              <a:t>)- § 2032-2063 BGB, yang </a:t>
            </a:r>
            <a:r>
              <a:rPr lang="en-ID" sz="2000" dirty="0" err="1"/>
              <a:t>membahas</a:t>
            </a:r>
            <a:r>
              <a:rPr lang="en-ID" sz="2000" dirty="0"/>
              <a:t> </a:t>
            </a:r>
            <a:r>
              <a:rPr lang="en-ID" sz="2000" dirty="0" err="1"/>
              <a:t>tentang</a:t>
            </a:r>
            <a:r>
              <a:rPr lang="en-ID" sz="2000" dirty="0"/>
              <a:t> "</a:t>
            </a:r>
            <a:r>
              <a:rPr lang="en-ID" sz="2000" dirty="0" err="1"/>
              <a:t>Miterbengemeinschaft</a:t>
            </a:r>
            <a:r>
              <a:rPr lang="en-ID" sz="2000" dirty="0"/>
              <a:t>" (</a:t>
            </a:r>
            <a:r>
              <a:rPr lang="en-ID" sz="2000" dirty="0" err="1"/>
              <a:t>komunitas</a:t>
            </a:r>
            <a:r>
              <a:rPr lang="en-ID" sz="2000" dirty="0"/>
              <a:t> </a:t>
            </a:r>
            <a:r>
              <a:rPr lang="en-ID" sz="2000" dirty="0" err="1"/>
              <a:t>ahli</a:t>
            </a:r>
            <a:r>
              <a:rPr lang="en-ID" sz="2000" dirty="0"/>
              <a:t> </a:t>
            </a:r>
            <a:r>
              <a:rPr lang="en-ID" sz="2000" dirty="0" err="1"/>
              <a:t>waris</a:t>
            </a:r>
            <a:r>
              <a:rPr lang="en-ID" sz="2000" dirty="0"/>
              <a:t>)- § 2229-2264 BGB, yang </a:t>
            </a:r>
            <a:r>
              <a:rPr lang="en-ID" sz="2000" dirty="0" err="1"/>
              <a:t>membahas</a:t>
            </a:r>
            <a:r>
              <a:rPr lang="en-ID" sz="2000" dirty="0"/>
              <a:t> </a:t>
            </a:r>
            <a:r>
              <a:rPr lang="en-ID" sz="2000" dirty="0" err="1"/>
              <a:t>tentang</a:t>
            </a:r>
            <a:r>
              <a:rPr lang="en-ID" sz="2000" dirty="0"/>
              <a:t> "Testament" (</a:t>
            </a:r>
            <a:r>
              <a:rPr lang="en-ID" sz="2000" dirty="0" err="1"/>
              <a:t>wasiat</a:t>
            </a:r>
            <a:r>
              <a:rPr lang="en-ID" sz="2000" dirty="0"/>
              <a:t>)</a:t>
            </a:r>
          </a:p>
        </p:txBody>
      </p:sp>
    </p:spTree>
    <p:extLst>
      <p:ext uri="{BB962C8B-B14F-4D97-AF65-F5344CB8AC3E}">
        <p14:creationId xmlns:p14="http://schemas.microsoft.com/office/powerpoint/2010/main" val="797520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320E1F4-FADF-7BAE-0DB0-314D893F1552}"/>
              </a:ext>
            </a:extLst>
          </p:cNvPr>
          <p:cNvSpPr>
            <a:spLocks noGrp="1"/>
          </p:cNvSpPr>
          <p:nvPr>
            <p:ph idx="1"/>
          </p:nvPr>
        </p:nvSpPr>
        <p:spPr>
          <a:xfrm>
            <a:off x="838200" y="187287"/>
            <a:ext cx="10515600" cy="5989676"/>
          </a:xfrm>
        </p:spPr>
        <p:txBody>
          <a:bodyPr>
            <a:normAutofit fontScale="32500" lnSpcReduction="20000"/>
          </a:bodyPr>
          <a:lstStyle/>
          <a:p>
            <a:pPr marL="0" indent="0" algn="ctr">
              <a:buNone/>
            </a:pPr>
            <a:r>
              <a:rPr lang="en-US" sz="7400" b="1" dirty="0"/>
              <a:t>Domestic violence and protection order</a:t>
            </a:r>
          </a:p>
          <a:p>
            <a:pPr marL="0" indent="0">
              <a:lnSpc>
                <a:spcPts val="1650"/>
              </a:lnSpc>
              <a:spcBef>
                <a:spcPts val="750"/>
              </a:spcBef>
              <a:spcAft>
                <a:spcPts val="600"/>
              </a:spcAft>
              <a:buNone/>
            </a:pPr>
            <a:r>
              <a:rPr lang="en-ID" sz="6200" b="1" i="0" dirty="0" err="1">
                <a:solidFill>
                  <a:srgbClr val="001D35"/>
                </a:solidFill>
                <a:effectLst/>
              </a:rPr>
              <a:t>Definisi</a:t>
            </a:r>
            <a:r>
              <a:rPr lang="en-ID" sz="6200" b="1" i="0" dirty="0">
                <a:solidFill>
                  <a:srgbClr val="001D35"/>
                </a:solidFill>
                <a:effectLst/>
              </a:rPr>
              <a:t> KDRT </a:t>
            </a:r>
            <a:r>
              <a:rPr lang="en-ID" sz="6200" i="0" dirty="0" err="1">
                <a:solidFill>
                  <a:srgbClr val="001D35"/>
                </a:solidFill>
                <a:effectLst/>
              </a:rPr>
              <a:t>adalah</a:t>
            </a:r>
            <a:r>
              <a:rPr lang="en-ID" sz="6200" b="0" i="0" dirty="0">
                <a:solidFill>
                  <a:srgbClr val="545D7E"/>
                </a:solidFill>
                <a:effectLst/>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Kekerasan</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dalam</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rumah</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tangga</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meliputi</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kekerasan</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fisik</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seksual</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psikologis</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dan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penelantaran</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rumah</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tangga</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termasuk</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ancaman</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pemaksaan</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atau</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perampasan</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kemerdekaan</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secara</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melawan</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hukum</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dalam</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lingkup</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rumah</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 </a:t>
            </a:r>
            <a:r>
              <a:rPr lang="en-ID" sz="6200" kern="100" dirty="0" err="1">
                <a:effectLst/>
                <a:latin typeface="Aptos" panose="020B0004020202020204" pitchFamily="34" charset="0"/>
                <a:ea typeface="Aptos" panose="020B0004020202020204" pitchFamily="34" charset="0"/>
                <a:cs typeface="Times New Roman" panose="02020603050405020304" pitchFamily="18" charset="0"/>
              </a:rPr>
              <a:t>tangga</a:t>
            </a:r>
            <a:r>
              <a:rPr lang="en-ID" sz="6200" kern="100" dirty="0">
                <a:effectLst/>
                <a:latin typeface="Aptos" panose="020B0004020202020204" pitchFamily="34" charset="0"/>
                <a:ea typeface="Aptos" panose="020B0004020202020204" pitchFamily="34" charset="0"/>
                <a:cs typeface="Times New Roman" panose="02020603050405020304" pitchFamily="18" charset="0"/>
              </a:rPr>
              <a:t>.</a:t>
            </a:r>
            <a:r>
              <a:rPr lang="en-ID" sz="6200" dirty="0"/>
              <a:t> </a:t>
            </a:r>
          </a:p>
          <a:p>
            <a:pPr marL="0" indent="0">
              <a:lnSpc>
                <a:spcPts val="1650"/>
              </a:lnSpc>
              <a:spcBef>
                <a:spcPts val="750"/>
              </a:spcBef>
              <a:spcAft>
                <a:spcPts val="600"/>
              </a:spcAft>
              <a:buNone/>
            </a:pPr>
            <a:r>
              <a:rPr lang="en-ID" sz="6200" dirty="0" err="1"/>
              <a:t>Konvesi</a:t>
            </a:r>
            <a:r>
              <a:rPr lang="en-ID" sz="6200" dirty="0"/>
              <a:t> </a:t>
            </a:r>
            <a:r>
              <a:rPr lang="en-ID" sz="6200" dirty="0" err="1"/>
              <a:t>Internasional</a:t>
            </a:r>
            <a:r>
              <a:rPr lang="en-ID" sz="6200" dirty="0"/>
              <a:t> </a:t>
            </a:r>
            <a:r>
              <a:rPr lang="en-ID" sz="6200" dirty="0" err="1"/>
              <a:t>tentang</a:t>
            </a:r>
            <a:r>
              <a:rPr lang="en-ID" sz="6200" dirty="0"/>
              <a:t> Domestic Violence: </a:t>
            </a:r>
          </a:p>
          <a:p>
            <a:pPr marL="514350" indent="-514350">
              <a:buAutoNum type="arabicPeriod"/>
            </a:pPr>
            <a:r>
              <a:rPr lang="en-ID" sz="6200" dirty="0" err="1"/>
              <a:t>Konvensi</a:t>
            </a:r>
            <a:r>
              <a:rPr lang="en-ID" sz="6200" dirty="0"/>
              <a:t> PBB </a:t>
            </a:r>
            <a:r>
              <a:rPr lang="en-ID" sz="6200" dirty="0" err="1"/>
              <a:t>tentang</a:t>
            </a:r>
            <a:r>
              <a:rPr lang="en-ID" sz="6200" dirty="0"/>
              <a:t> </a:t>
            </a:r>
            <a:r>
              <a:rPr lang="en-ID" sz="6200" dirty="0" err="1"/>
              <a:t>Penghapusan</a:t>
            </a:r>
            <a:r>
              <a:rPr lang="en-ID" sz="6200" dirty="0"/>
              <a:t> Segala </a:t>
            </a:r>
            <a:r>
              <a:rPr lang="en-ID" sz="6200" dirty="0" err="1"/>
              <a:t>Bentuk</a:t>
            </a:r>
            <a:r>
              <a:rPr lang="en-ID" sz="6200" dirty="0"/>
              <a:t> </a:t>
            </a:r>
            <a:r>
              <a:rPr lang="en-ID" sz="6200" dirty="0" err="1"/>
              <a:t>Diskriminasi</a:t>
            </a:r>
            <a:r>
              <a:rPr lang="en-ID" sz="6200" dirty="0"/>
              <a:t> </a:t>
            </a:r>
            <a:r>
              <a:rPr lang="en-ID" sz="6200" dirty="0" err="1"/>
              <a:t>terhadap</a:t>
            </a:r>
            <a:r>
              <a:rPr lang="en-ID" sz="6200" dirty="0"/>
              <a:t> Perempuan (CEDAW): Pasal 16 CEDAW </a:t>
            </a:r>
            <a:r>
              <a:rPr lang="en-ID" sz="6200" dirty="0" err="1"/>
              <a:t>mengatur</a:t>
            </a:r>
            <a:r>
              <a:rPr lang="en-ID" sz="6200" dirty="0"/>
              <a:t> </a:t>
            </a:r>
            <a:r>
              <a:rPr lang="en-ID" sz="6200" dirty="0" err="1"/>
              <a:t>tentang</a:t>
            </a:r>
            <a:r>
              <a:rPr lang="en-ID" sz="6200" dirty="0"/>
              <a:t> </a:t>
            </a:r>
            <a:r>
              <a:rPr lang="en-ID" sz="6200" dirty="0" err="1"/>
              <a:t>perlindungan</a:t>
            </a:r>
            <a:r>
              <a:rPr lang="en-ID" sz="6200" dirty="0"/>
              <a:t> </a:t>
            </a:r>
            <a:r>
              <a:rPr lang="en-ID" sz="6200" dirty="0" err="1"/>
              <a:t>perempuan</a:t>
            </a:r>
            <a:r>
              <a:rPr lang="en-ID" sz="6200" dirty="0"/>
              <a:t> </a:t>
            </a:r>
            <a:r>
              <a:rPr lang="en-ID" sz="6200" dirty="0" err="1"/>
              <a:t>dari</a:t>
            </a:r>
            <a:r>
              <a:rPr lang="en-ID" sz="6200" dirty="0"/>
              <a:t> </a:t>
            </a:r>
            <a:r>
              <a:rPr lang="en-ID" sz="6200" dirty="0" err="1"/>
              <a:t>kekerasan</a:t>
            </a:r>
            <a:r>
              <a:rPr lang="en-ID" sz="6200" dirty="0"/>
              <a:t> </a:t>
            </a:r>
            <a:r>
              <a:rPr lang="en-ID" sz="6200" dirty="0" err="1"/>
              <a:t>dalam</a:t>
            </a:r>
            <a:r>
              <a:rPr lang="en-ID" sz="6200" dirty="0"/>
              <a:t> </a:t>
            </a:r>
            <a:r>
              <a:rPr lang="en-ID" sz="6200" dirty="0" err="1"/>
              <a:t>rumah</a:t>
            </a:r>
            <a:r>
              <a:rPr lang="en-ID" sz="6200" dirty="0"/>
              <a:t> </a:t>
            </a:r>
            <a:r>
              <a:rPr lang="en-ID" sz="6200" dirty="0" err="1"/>
              <a:t>tangga</a:t>
            </a:r>
            <a:r>
              <a:rPr lang="en-ID" sz="6200" dirty="0"/>
              <a:t>.</a:t>
            </a:r>
          </a:p>
          <a:p>
            <a:pPr marL="514350" indent="-514350">
              <a:buAutoNum type="arabicPeriod"/>
            </a:pPr>
            <a:r>
              <a:rPr lang="en-ID" sz="6200" dirty="0"/>
              <a:t> </a:t>
            </a:r>
            <a:r>
              <a:rPr lang="en-ID" sz="6200" dirty="0" err="1"/>
              <a:t>Konvensi</a:t>
            </a:r>
            <a:r>
              <a:rPr lang="en-ID" sz="6200" dirty="0"/>
              <a:t> Dewan </a:t>
            </a:r>
            <a:r>
              <a:rPr lang="en-ID" sz="6200" dirty="0" err="1"/>
              <a:t>Eropa</a:t>
            </a:r>
            <a:r>
              <a:rPr lang="en-ID" sz="6200" dirty="0"/>
              <a:t> </a:t>
            </a:r>
            <a:r>
              <a:rPr lang="en-ID" sz="6200" dirty="0" err="1"/>
              <a:t>tentang</a:t>
            </a:r>
            <a:r>
              <a:rPr lang="en-ID" sz="6200" dirty="0"/>
              <a:t> </a:t>
            </a:r>
            <a:r>
              <a:rPr lang="en-ID" sz="6200" dirty="0" err="1"/>
              <a:t>Pencegahan</a:t>
            </a:r>
            <a:r>
              <a:rPr lang="en-ID" sz="6200" dirty="0"/>
              <a:t> dan </a:t>
            </a:r>
            <a:r>
              <a:rPr lang="en-ID" sz="6200" dirty="0" err="1"/>
              <a:t>Penanggulangan</a:t>
            </a:r>
            <a:r>
              <a:rPr lang="en-ID" sz="6200" dirty="0"/>
              <a:t> </a:t>
            </a:r>
            <a:r>
              <a:rPr lang="en-ID" sz="6200" dirty="0" err="1"/>
              <a:t>Kekerasan</a:t>
            </a:r>
            <a:r>
              <a:rPr lang="en-ID" sz="6200" dirty="0"/>
              <a:t> </a:t>
            </a:r>
            <a:r>
              <a:rPr lang="en-ID" sz="6200" dirty="0" err="1"/>
              <a:t>terhadap</a:t>
            </a:r>
            <a:r>
              <a:rPr lang="en-ID" sz="6200" dirty="0"/>
              <a:t> Perempuan dan </a:t>
            </a:r>
            <a:r>
              <a:rPr lang="en-ID" sz="6200" dirty="0" err="1"/>
              <a:t>Kekerasan</a:t>
            </a:r>
            <a:r>
              <a:rPr lang="en-ID" sz="6200" dirty="0"/>
              <a:t> </a:t>
            </a:r>
            <a:r>
              <a:rPr lang="en-ID" sz="6200" dirty="0" err="1"/>
              <a:t>dalam</a:t>
            </a:r>
            <a:r>
              <a:rPr lang="en-ID" sz="6200" dirty="0"/>
              <a:t> Rumah </a:t>
            </a:r>
            <a:r>
              <a:rPr lang="en-ID" sz="6200" dirty="0" err="1"/>
              <a:t>Tangga</a:t>
            </a:r>
            <a:r>
              <a:rPr lang="en-ID" sz="6200" dirty="0"/>
              <a:t> (Istanbul Convention): </a:t>
            </a:r>
            <a:r>
              <a:rPr lang="en-ID" sz="6200" dirty="0" err="1"/>
              <a:t>Konvensi</a:t>
            </a:r>
            <a:r>
              <a:rPr lang="en-ID" sz="6200" dirty="0"/>
              <a:t> </a:t>
            </a:r>
            <a:r>
              <a:rPr lang="en-ID" sz="6200" dirty="0" err="1"/>
              <a:t>ini</a:t>
            </a:r>
            <a:r>
              <a:rPr lang="en-ID" sz="6200" dirty="0"/>
              <a:t> </a:t>
            </a:r>
            <a:r>
              <a:rPr lang="en-ID" sz="6200" dirty="0" err="1"/>
              <a:t>mengatur</a:t>
            </a:r>
            <a:r>
              <a:rPr lang="en-ID" sz="6200" dirty="0"/>
              <a:t> </a:t>
            </a:r>
            <a:r>
              <a:rPr lang="en-ID" sz="6200" dirty="0" err="1"/>
              <a:t>tentang</a:t>
            </a:r>
            <a:r>
              <a:rPr lang="en-ID" sz="6200" dirty="0"/>
              <a:t> </a:t>
            </a:r>
            <a:r>
              <a:rPr lang="en-ID" sz="6200" dirty="0" err="1"/>
              <a:t>perlindungan</a:t>
            </a:r>
            <a:r>
              <a:rPr lang="en-ID" sz="6200" dirty="0"/>
              <a:t> </a:t>
            </a:r>
            <a:r>
              <a:rPr lang="en-ID" sz="6200" dirty="0" err="1"/>
              <a:t>perempuan</a:t>
            </a:r>
            <a:r>
              <a:rPr lang="en-ID" sz="6200" dirty="0"/>
              <a:t> </a:t>
            </a:r>
            <a:r>
              <a:rPr lang="en-ID" sz="6200" dirty="0" err="1"/>
              <a:t>dari</a:t>
            </a:r>
            <a:r>
              <a:rPr lang="en-ID" sz="6200" dirty="0"/>
              <a:t> </a:t>
            </a:r>
            <a:r>
              <a:rPr lang="en-ID" sz="6200" dirty="0" err="1"/>
              <a:t>kekerasan</a:t>
            </a:r>
            <a:r>
              <a:rPr lang="en-ID" sz="6200" dirty="0"/>
              <a:t> </a:t>
            </a:r>
            <a:r>
              <a:rPr lang="en-ID" sz="6200" dirty="0" err="1"/>
              <a:t>dalam</a:t>
            </a:r>
            <a:r>
              <a:rPr lang="en-ID" sz="6200" dirty="0"/>
              <a:t> </a:t>
            </a:r>
            <a:r>
              <a:rPr lang="en-ID" sz="6200" dirty="0" err="1"/>
              <a:t>rumah</a:t>
            </a:r>
            <a:r>
              <a:rPr lang="en-ID" sz="6200" dirty="0"/>
              <a:t> </a:t>
            </a:r>
            <a:r>
              <a:rPr lang="en-ID" sz="6200" dirty="0" err="1"/>
              <a:t>tangga</a:t>
            </a:r>
            <a:r>
              <a:rPr lang="en-ID" sz="6200" dirty="0"/>
              <a:t> dan </a:t>
            </a:r>
            <a:r>
              <a:rPr lang="en-ID" sz="6200" dirty="0" err="1"/>
              <a:t>kekerasan</a:t>
            </a:r>
            <a:r>
              <a:rPr lang="en-ID" sz="6200" dirty="0"/>
              <a:t> </a:t>
            </a:r>
            <a:r>
              <a:rPr lang="en-ID" sz="6200" dirty="0" err="1"/>
              <a:t>seksual</a:t>
            </a:r>
            <a:r>
              <a:rPr lang="en-ID" sz="6200" dirty="0"/>
              <a:t>.</a:t>
            </a:r>
          </a:p>
          <a:p>
            <a:pPr marL="514350" indent="-514350">
              <a:buAutoNum type="arabicPeriod"/>
            </a:pPr>
            <a:r>
              <a:rPr lang="en-ID" sz="6200" dirty="0"/>
              <a:t>Protection Order: Protection Order </a:t>
            </a:r>
            <a:r>
              <a:rPr lang="en-ID" sz="6200" dirty="0" err="1"/>
              <a:t>adalah</a:t>
            </a:r>
            <a:r>
              <a:rPr lang="en-ID" sz="6200" dirty="0"/>
              <a:t> </a:t>
            </a:r>
            <a:r>
              <a:rPr lang="en-ID" sz="6200" dirty="0" err="1"/>
              <a:t>keputusan</a:t>
            </a:r>
            <a:r>
              <a:rPr lang="en-ID" sz="6200" dirty="0"/>
              <a:t> </a:t>
            </a:r>
            <a:r>
              <a:rPr lang="en-ID" sz="6200" dirty="0" err="1"/>
              <a:t>pengadilan</a:t>
            </a:r>
            <a:r>
              <a:rPr lang="en-ID" sz="6200" dirty="0"/>
              <a:t> yang </a:t>
            </a:r>
            <a:r>
              <a:rPr lang="en-ID" sz="6200" dirty="0" err="1"/>
              <a:t>bertujuan</a:t>
            </a:r>
            <a:r>
              <a:rPr lang="en-ID" sz="6200" dirty="0"/>
              <a:t> </a:t>
            </a:r>
            <a:r>
              <a:rPr lang="en-ID" sz="6200" dirty="0" err="1"/>
              <a:t>untuk</a:t>
            </a:r>
            <a:r>
              <a:rPr lang="en-ID" sz="6200" dirty="0"/>
              <a:t> </a:t>
            </a:r>
            <a:r>
              <a:rPr lang="en-ID" sz="6200" dirty="0" err="1"/>
              <a:t>melindungi</a:t>
            </a:r>
            <a:r>
              <a:rPr lang="en-ID" sz="6200" dirty="0"/>
              <a:t> korban </a:t>
            </a:r>
            <a:r>
              <a:rPr lang="en-ID" sz="6200" dirty="0" err="1"/>
              <a:t>kekerasan</a:t>
            </a:r>
            <a:r>
              <a:rPr lang="en-ID" sz="6200" dirty="0"/>
              <a:t> </a:t>
            </a:r>
            <a:r>
              <a:rPr lang="en-ID" sz="6200" dirty="0" err="1"/>
              <a:t>dalam</a:t>
            </a:r>
            <a:r>
              <a:rPr lang="en-ID" sz="6200" dirty="0"/>
              <a:t> </a:t>
            </a:r>
            <a:r>
              <a:rPr lang="en-ID" sz="6200" dirty="0" err="1"/>
              <a:t>rumah</a:t>
            </a:r>
            <a:r>
              <a:rPr lang="en-ID" sz="6200" dirty="0"/>
              <a:t> </a:t>
            </a:r>
            <a:r>
              <a:rPr lang="en-ID" sz="6200" dirty="0" err="1"/>
              <a:t>tangga</a:t>
            </a:r>
            <a:r>
              <a:rPr lang="en-ID" sz="6200" dirty="0"/>
              <a:t> </a:t>
            </a:r>
            <a:r>
              <a:rPr lang="en-ID" sz="6200" dirty="0" err="1"/>
              <a:t>dari</a:t>
            </a:r>
            <a:r>
              <a:rPr lang="en-ID" sz="6200" dirty="0"/>
              <a:t> </a:t>
            </a:r>
            <a:r>
              <a:rPr lang="en-ID" sz="6200" dirty="0" err="1"/>
              <a:t>pelaku</a:t>
            </a:r>
            <a:r>
              <a:rPr lang="en-ID" sz="6200" dirty="0"/>
              <a:t> </a:t>
            </a:r>
            <a:r>
              <a:rPr lang="en-ID" sz="6200" dirty="0" err="1"/>
              <a:t>kekerasan</a:t>
            </a:r>
            <a:r>
              <a:rPr lang="en-ID" sz="6200" dirty="0"/>
              <a:t>.</a:t>
            </a:r>
          </a:p>
          <a:p>
            <a:pPr marL="0" indent="0">
              <a:buNone/>
            </a:pPr>
            <a:r>
              <a:rPr lang="en-ID" sz="6200" dirty="0"/>
              <a:t>Dalam HPI, </a:t>
            </a:r>
            <a:r>
              <a:rPr lang="en-ID" sz="6200" dirty="0" err="1"/>
              <a:t>beberapa</a:t>
            </a:r>
            <a:r>
              <a:rPr lang="en-ID" sz="6200" dirty="0"/>
              <a:t> </a:t>
            </a:r>
            <a:r>
              <a:rPr lang="en-ID" sz="6200" dirty="0" err="1"/>
              <a:t>prinsip</a:t>
            </a:r>
            <a:r>
              <a:rPr lang="en-ID" sz="6200" dirty="0"/>
              <a:t> </a:t>
            </a:r>
            <a:r>
              <a:rPr lang="en-ID" sz="6200" dirty="0" err="1"/>
              <a:t>penting</a:t>
            </a:r>
            <a:r>
              <a:rPr lang="en-ID" sz="6200" dirty="0"/>
              <a:t> </a:t>
            </a:r>
            <a:r>
              <a:rPr lang="en-ID" sz="6200" dirty="0" err="1"/>
              <a:t>terkait</a:t>
            </a:r>
            <a:r>
              <a:rPr lang="en-ID" sz="6200" dirty="0"/>
              <a:t> </a:t>
            </a:r>
            <a:r>
              <a:rPr lang="en-ID" sz="6200" dirty="0" err="1"/>
              <a:t>dengan</a:t>
            </a:r>
            <a:r>
              <a:rPr lang="en-ID" sz="6200" dirty="0"/>
              <a:t> </a:t>
            </a:r>
            <a:r>
              <a:rPr lang="en-ID" sz="6200" dirty="0" err="1"/>
              <a:t>kekerasan</a:t>
            </a:r>
            <a:r>
              <a:rPr lang="en-ID" sz="6200" dirty="0"/>
              <a:t> </a:t>
            </a:r>
            <a:r>
              <a:rPr lang="en-ID" sz="6200" dirty="0" err="1"/>
              <a:t>dalam</a:t>
            </a:r>
            <a:r>
              <a:rPr lang="en-ID" sz="6200" dirty="0"/>
              <a:t> </a:t>
            </a:r>
            <a:r>
              <a:rPr lang="en-ID" sz="6200" dirty="0" err="1"/>
              <a:t>rumah</a:t>
            </a:r>
            <a:r>
              <a:rPr lang="en-ID" sz="6200" dirty="0"/>
              <a:t> </a:t>
            </a:r>
            <a:r>
              <a:rPr lang="en-ID" sz="6200" dirty="0" err="1"/>
              <a:t>tangga</a:t>
            </a:r>
            <a:r>
              <a:rPr lang="en-ID" sz="6200" dirty="0"/>
              <a:t> dan </a:t>
            </a:r>
            <a:r>
              <a:rPr lang="en-ID" sz="6200" dirty="0" err="1"/>
              <a:t>perlindungan</a:t>
            </a:r>
            <a:r>
              <a:rPr lang="en-ID" sz="6200" dirty="0"/>
              <a:t> </a:t>
            </a:r>
            <a:r>
              <a:rPr lang="en-ID" sz="6200" dirty="0" err="1"/>
              <a:t>adalah</a:t>
            </a:r>
            <a:r>
              <a:rPr lang="en-ID" sz="6200" dirty="0"/>
              <a:t>:</a:t>
            </a:r>
          </a:p>
          <a:p>
            <a:pPr marL="514350" indent="-514350">
              <a:buAutoNum type="arabicPeriod"/>
            </a:pPr>
            <a:r>
              <a:rPr lang="en-ID" sz="6200" dirty="0" err="1"/>
              <a:t>Prinsip</a:t>
            </a:r>
            <a:r>
              <a:rPr lang="en-ID" sz="6200" dirty="0"/>
              <a:t> </a:t>
            </a:r>
            <a:r>
              <a:rPr lang="en-ID" sz="6200" dirty="0" err="1"/>
              <a:t>perlindungan</a:t>
            </a:r>
            <a:r>
              <a:rPr lang="en-ID" sz="6200" dirty="0"/>
              <a:t> korban: Korban </a:t>
            </a:r>
            <a:r>
              <a:rPr lang="en-ID" sz="6200" dirty="0" err="1"/>
              <a:t>kekerasan</a:t>
            </a:r>
            <a:r>
              <a:rPr lang="en-ID" sz="6200" dirty="0"/>
              <a:t> </a:t>
            </a:r>
            <a:r>
              <a:rPr lang="en-ID" sz="6200" dirty="0" err="1"/>
              <a:t>dalam</a:t>
            </a:r>
            <a:r>
              <a:rPr lang="en-ID" sz="6200" dirty="0"/>
              <a:t> </a:t>
            </a:r>
            <a:r>
              <a:rPr lang="en-ID" sz="6200" dirty="0" err="1"/>
              <a:t>rumah</a:t>
            </a:r>
            <a:r>
              <a:rPr lang="en-ID" sz="6200" dirty="0"/>
              <a:t> </a:t>
            </a:r>
            <a:r>
              <a:rPr lang="en-ID" sz="6200" dirty="0" err="1"/>
              <a:t>tangga</a:t>
            </a:r>
            <a:r>
              <a:rPr lang="en-ID" sz="6200" dirty="0"/>
              <a:t> </a:t>
            </a:r>
            <a:r>
              <a:rPr lang="en-ID" sz="6200" dirty="0" err="1"/>
              <a:t>berhak</a:t>
            </a:r>
            <a:r>
              <a:rPr lang="en-ID" sz="6200" dirty="0"/>
              <a:t> </a:t>
            </a:r>
            <a:r>
              <a:rPr lang="en-ID" sz="6200" dirty="0" err="1"/>
              <a:t>mendapatkan</a:t>
            </a:r>
            <a:r>
              <a:rPr lang="en-ID" sz="6200" dirty="0"/>
              <a:t> </a:t>
            </a:r>
            <a:r>
              <a:rPr lang="en-ID" sz="6200" dirty="0" err="1"/>
              <a:t>perlindungan</a:t>
            </a:r>
            <a:r>
              <a:rPr lang="en-ID" sz="6200" dirty="0"/>
              <a:t> dan </a:t>
            </a:r>
            <a:r>
              <a:rPr lang="en-ID" sz="6200" dirty="0" err="1"/>
              <a:t>bantuan</a:t>
            </a:r>
            <a:r>
              <a:rPr lang="en-ID" sz="6200" dirty="0"/>
              <a:t> </a:t>
            </a:r>
            <a:r>
              <a:rPr lang="en-ID" sz="6200" dirty="0" err="1"/>
              <a:t>dari</a:t>
            </a:r>
            <a:r>
              <a:rPr lang="en-ID" sz="6200" dirty="0"/>
              <a:t> negara.</a:t>
            </a:r>
          </a:p>
          <a:p>
            <a:pPr marL="514350" indent="-514350">
              <a:buAutoNum type="arabicPeriod"/>
            </a:pPr>
            <a:r>
              <a:rPr lang="en-ID" sz="6200" dirty="0"/>
              <a:t> </a:t>
            </a:r>
            <a:r>
              <a:rPr lang="en-ID" sz="6200" dirty="0" err="1"/>
              <a:t>Prinsip</a:t>
            </a:r>
            <a:r>
              <a:rPr lang="en-ID" sz="6200" dirty="0"/>
              <a:t> </a:t>
            </a:r>
            <a:r>
              <a:rPr lang="en-ID" sz="6200" dirty="0" err="1"/>
              <a:t>tanggung</a:t>
            </a:r>
            <a:r>
              <a:rPr lang="en-ID" sz="6200" dirty="0"/>
              <a:t> </a:t>
            </a:r>
            <a:r>
              <a:rPr lang="en-ID" sz="6200" dirty="0" err="1"/>
              <a:t>jawab</a:t>
            </a:r>
            <a:r>
              <a:rPr lang="en-ID" sz="6200" dirty="0"/>
              <a:t> negara: Negara </a:t>
            </a:r>
            <a:r>
              <a:rPr lang="en-ID" sz="6200" dirty="0" err="1"/>
              <a:t>memiliki</a:t>
            </a:r>
            <a:r>
              <a:rPr lang="en-ID" sz="6200" dirty="0"/>
              <a:t> </a:t>
            </a:r>
            <a:r>
              <a:rPr lang="en-ID" sz="6200" dirty="0" err="1"/>
              <a:t>tanggung</a:t>
            </a:r>
            <a:r>
              <a:rPr lang="en-ID" sz="6200" dirty="0"/>
              <a:t> </a:t>
            </a:r>
            <a:r>
              <a:rPr lang="en-ID" sz="6200" dirty="0" err="1"/>
              <a:t>jawab</a:t>
            </a:r>
            <a:r>
              <a:rPr lang="en-ID" sz="6200" dirty="0"/>
              <a:t> </a:t>
            </a:r>
            <a:r>
              <a:rPr lang="en-ID" sz="6200" dirty="0" err="1"/>
              <a:t>untuk</a:t>
            </a:r>
            <a:r>
              <a:rPr lang="en-ID" sz="6200" dirty="0"/>
              <a:t> </a:t>
            </a:r>
            <a:r>
              <a:rPr lang="en-ID" sz="6200" dirty="0" err="1"/>
              <a:t>mencegah</a:t>
            </a:r>
            <a:r>
              <a:rPr lang="en-ID" sz="6200" dirty="0"/>
              <a:t> dan </a:t>
            </a:r>
            <a:r>
              <a:rPr lang="en-ID" sz="6200" dirty="0" err="1"/>
              <a:t>menanggulangi</a:t>
            </a:r>
            <a:r>
              <a:rPr lang="en-ID" sz="6200" dirty="0"/>
              <a:t> </a:t>
            </a:r>
            <a:r>
              <a:rPr lang="en-ID" sz="6200" dirty="0" err="1"/>
              <a:t>kekerasan</a:t>
            </a:r>
            <a:r>
              <a:rPr lang="en-ID" sz="6200" dirty="0"/>
              <a:t> </a:t>
            </a:r>
            <a:r>
              <a:rPr lang="en-ID" sz="6200" dirty="0" err="1"/>
              <a:t>dalam</a:t>
            </a:r>
            <a:r>
              <a:rPr lang="en-ID" sz="6200" dirty="0"/>
              <a:t> </a:t>
            </a:r>
            <a:r>
              <a:rPr lang="en-ID" sz="6200" dirty="0" err="1"/>
              <a:t>rumah</a:t>
            </a:r>
            <a:r>
              <a:rPr lang="en-ID" sz="6200" dirty="0"/>
              <a:t> </a:t>
            </a:r>
            <a:r>
              <a:rPr lang="en-ID" sz="6200" dirty="0" err="1"/>
              <a:t>tangga</a:t>
            </a:r>
            <a:r>
              <a:rPr lang="en-ID" sz="6200" dirty="0"/>
              <a:t>.</a:t>
            </a:r>
          </a:p>
          <a:p>
            <a:pPr marL="514350" indent="-514350">
              <a:buAutoNum type="arabicPeriod"/>
            </a:pPr>
            <a:r>
              <a:rPr lang="en-ID" sz="6200" dirty="0" err="1"/>
              <a:t>Prinsip</a:t>
            </a:r>
            <a:r>
              <a:rPr lang="en-ID" sz="6200" dirty="0"/>
              <a:t> </a:t>
            </a:r>
            <a:r>
              <a:rPr lang="en-ID" sz="6200" dirty="0" err="1"/>
              <a:t>pengakuan</a:t>
            </a:r>
            <a:r>
              <a:rPr lang="en-ID" sz="6200" dirty="0"/>
              <a:t> </a:t>
            </a:r>
            <a:r>
              <a:rPr lang="en-ID" sz="6200" dirty="0" err="1"/>
              <a:t>internasional</a:t>
            </a:r>
            <a:r>
              <a:rPr lang="en-ID" sz="6200" dirty="0"/>
              <a:t>: </a:t>
            </a:r>
            <a:r>
              <a:rPr lang="en-ID" sz="6200" dirty="0" err="1"/>
              <a:t>Putusan</a:t>
            </a:r>
            <a:r>
              <a:rPr lang="en-ID" sz="6200" dirty="0"/>
              <a:t> </a:t>
            </a:r>
            <a:r>
              <a:rPr lang="en-ID" sz="6200" dirty="0" err="1"/>
              <a:t>pengadilan</a:t>
            </a:r>
            <a:r>
              <a:rPr lang="en-ID" sz="6200" dirty="0"/>
              <a:t> </a:t>
            </a:r>
            <a:r>
              <a:rPr lang="en-ID" sz="6200" dirty="0" err="1"/>
              <a:t>tentang</a:t>
            </a:r>
            <a:r>
              <a:rPr lang="en-ID" sz="6200" dirty="0"/>
              <a:t> </a:t>
            </a:r>
            <a:r>
              <a:rPr lang="en-ID" sz="6200" dirty="0" err="1"/>
              <a:t>perlindungan</a:t>
            </a:r>
            <a:r>
              <a:rPr lang="en-ID" sz="6200" dirty="0"/>
              <a:t> korban </a:t>
            </a:r>
            <a:r>
              <a:rPr lang="en-ID" sz="6200" dirty="0" err="1"/>
              <a:t>kekerasan</a:t>
            </a:r>
            <a:r>
              <a:rPr lang="en-ID" sz="6200" dirty="0"/>
              <a:t> </a:t>
            </a:r>
            <a:r>
              <a:rPr lang="en-ID" sz="6200" dirty="0" err="1"/>
              <a:t>dalam</a:t>
            </a:r>
            <a:r>
              <a:rPr lang="en-ID" sz="6200" dirty="0"/>
              <a:t> </a:t>
            </a:r>
            <a:r>
              <a:rPr lang="en-ID" sz="6200" dirty="0" err="1"/>
              <a:t>rumah</a:t>
            </a:r>
            <a:r>
              <a:rPr lang="en-ID" sz="6200" dirty="0"/>
              <a:t> </a:t>
            </a:r>
            <a:r>
              <a:rPr lang="en-ID" sz="6200" dirty="0" err="1"/>
              <a:t>tangga</a:t>
            </a:r>
            <a:r>
              <a:rPr lang="en-ID" sz="6200" dirty="0"/>
              <a:t> </a:t>
            </a:r>
            <a:r>
              <a:rPr lang="en-ID" sz="6200" dirty="0" err="1"/>
              <a:t>harus</a:t>
            </a:r>
            <a:r>
              <a:rPr lang="en-ID" sz="6200" dirty="0"/>
              <a:t> </a:t>
            </a:r>
            <a:r>
              <a:rPr lang="en-ID" sz="6200" dirty="0" err="1"/>
              <a:t>diakui</a:t>
            </a:r>
            <a:r>
              <a:rPr lang="en-ID" sz="6200" dirty="0"/>
              <a:t> dan </a:t>
            </a:r>
            <a:r>
              <a:rPr lang="en-ID" sz="6200" dirty="0" err="1"/>
              <a:t>dihormati</a:t>
            </a:r>
            <a:r>
              <a:rPr lang="en-ID" sz="6200" dirty="0"/>
              <a:t> oleh negara-negara lain.</a:t>
            </a:r>
          </a:p>
        </p:txBody>
      </p:sp>
    </p:spTree>
    <p:extLst>
      <p:ext uri="{BB962C8B-B14F-4D97-AF65-F5344CB8AC3E}">
        <p14:creationId xmlns:p14="http://schemas.microsoft.com/office/powerpoint/2010/main" val="2790513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373C8F-FB4A-C17B-5F52-4F895626B5BC}"/>
              </a:ext>
            </a:extLst>
          </p:cNvPr>
          <p:cNvSpPr>
            <a:spLocks noGrp="1"/>
          </p:cNvSpPr>
          <p:nvPr>
            <p:ph idx="1"/>
          </p:nvPr>
        </p:nvSpPr>
        <p:spPr>
          <a:xfrm>
            <a:off x="838200" y="848299"/>
            <a:ext cx="10515600" cy="5328664"/>
          </a:xfrm>
        </p:spPr>
        <p:txBody>
          <a:bodyPr>
            <a:normAutofit fontScale="92500" lnSpcReduction="20000"/>
          </a:bodyPr>
          <a:lstStyle/>
          <a:p>
            <a:pPr marL="0" indent="0" algn="l">
              <a:lnSpc>
                <a:spcPts val="1650"/>
              </a:lnSpc>
              <a:spcBef>
                <a:spcPts val="750"/>
              </a:spcBef>
              <a:spcAft>
                <a:spcPts val="1500"/>
              </a:spcAft>
              <a:buNone/>
            </a:pPr>
            <a:r>
              <a:rPr lang="en-ID" sz="2400" b="1" dirty="0" err="1">
                <a:solidFill>
                  <a:srgbClr val="001D35"/>
                </a:solidFill>
              </a:rPr>
              <a:t>Undang</a:t>
            </a:r>
            <a:r>
              <a:rPr lang="en-ID" sz="2400" b="1" dirty="0">
                <a:solidFill>
                  <a:srgbClr val="001D35"/>
                </a:solidFill>
              </a:rPr>
              <a:t> – </a:t>
            </a:r>
            <a:r>
              <a:rPr lang="en-ID" sz="2400" b="1" dirty="0" err="1">
                <a:solidFill>
                  <a:srgbClr val="001D35"/>
                </a:solidFill>
              </a:rPr>
              <a:t>Undang</a:t>
            </a:r>
            <a:r>
              <a:rPr lang="en-ID" sz="2400" b="1" dirty="0">
                <a:solidFill>
                  <a:srgbClr val="001D35"/>
                </a:solidFill>
              </a:rPr>
              <a:t> KDRT di Indonesia. </a:t>
            </a:r>
            <a:endParaRPr lang="en-ID" sz="2400" b="1" i="0" dirty="0">
              <a:solidFill>
                <a:srgbClr val="001D35"/>
              </a:solidFill>
              <a:effectLst/>
            </a:endParaRPr>
          </a:p>
          <a:p>
            <a:pPr algn="l">
              <a:lnSpc>
                <a:spcPct val="100000"/>
              </a:lnSpc>
              <a:spcBef>
                <a:spcPts val="750"/>
              </a:spcBef>
              <a:spcAft>
                <a:spcPts val="1500"/>
              </a:spcAft>
              <a:buFont typeface="Arial" panose="020B0604020202020204" pitchFamily="34" charset="0"/>
              <a:buChar char="•"/>
            </a:pPr>
            <a:r>
              <a:rPr lang="en-ID" sz="2200" b="0" i="0" dirty="0" err="1">
                <a:solidFill>
                  <a:srgbClr val="001D35"/>
                </a:solidFill>
                <a:effectLst/>
              </a:rPr>
              <a:t>Undang-Undang</a:t>
            </a:r>
            <a:r>
              <a:rPr lang="en-ID" sz="2200" b="0" i="0" dirty="0">
                <a:solidFill>
                  <a:srgbClr val="001D35"/>
                </a:solidFill>
                <a:effectLst/>
              </a:rPr>
              <a:t> </a:t>
            </a:r>
            <a:r>
              <a:rPr lang="en-ID" sz="2200" b="0" i="0" dirty="0" err="1">
                <a:solidFill>
                  <a:srgbClr val="001D35"/>
                </a:solidFill>
                <a:effectLst/>
              </a:rPr>
              <a:t>Nomor</a:t>
            </a:r>
            <a:r>
              <a:rPr lang="en-ID" sz="2200" b="0" i="0" dirty="0">
                <a:solidFill>
                  <a:srgbClr val="001D35"/>
                </a:solidFill>
                <a:effectLst/>
              </a:rPr>
              <a:t> 23 </a:t>
            </a:r>
            <a:r>
              <a:rPr lang="en-ID" sz="2200" b="0" i="0" dirty="0" err="1">
                <a:solidFill>
                  <a:srgbClr val="001D35"/>
                </a:solidFill>
                <a:effectLst/>
              </a:rPr>
              <a:t>Tahun</a:t>
            </a:r>
            <a:r>
              <a:rPr lang="en-ID" sz="2200" b="0" i="0" dirty="0">
                <a:solidFill>
                  <a:srgbClr val="001D35"/>
                </a:solidFill>
                <a:effectLst/>
              </a:rPr>
              <a:t> 2004 </a:t>
            </a:r>
            <a:r>
              <a:rPr lang="en-ID" sz="2200" b="0" i="0" dirty="0" err="1">
                <a:solidFill>
                  <a:srgbClr val="001D35"/>
                </a:solidFill>
                <a:effectLst/>
              </a:rPr>
              <a:t>tentang</a:t>
            </a:r>
            <a:r>
              <a:rPr lang="en-ID" sz="2200" b="0" i="0" dirty="0">
                <a:solidFill>
                  <a:srgbClr val="001D35"/>
                </a:solidFill>
                <a:effectLst/>
              </a:rPr>
              <a:t> </a:t>
            </a:r>
            <a:r>
              <a:rPr lang="en-ID" sz="2200" b="0" i="0" dirty="0" err="1">
                <a:solidFill>
                  <a:srgbClr val="001D35"/>
                </a:solidFill>
                <a:effectLst/>
              </a:rPr>
              <a:t>Penghapusan</a:t>
            </a:r>
            <a:r>
              <a:rPr lang="en-ID" sz="2200" b="0" i="0" dirty="0">
                <a:solidFill>
                  <a:srgbClr val="001D35"/>
                </a:solidFill>
                <a:effectLst/>
              </a:rPr>
              <a:t> </a:t>
            </a:r>
            <a:r>
              <a:rPr lang="en-ID" sz="2200" b="0" i="0" dirty="0" err="1">
                <a:solidFill>
                  <a:srgbClr val="001D35"/>
                </a:solidFill>
                <a:effectLst/>
              </a:rPr>
              <a:t>Kekerasan</a:t>
            </a:r>
            <a:r>
              <a:rPr lang="en-ID" sz="2200" b="0" i="0" dirty="0">
                <a:solidFill>
                  <a:srgbClr val="001D35"/>
                </a:solidFill>
                <a:effectLst/>
              </a:rPr>
              <a:t> Dalam Rumah </a:t>
            </a:r>
            <a:r>
              <a:rPr lang="en-ID" sz="2200" b="0" i="0" dirty="0" err="1">
                <a:solidFill>
                  <a:srgbClr val="001D35"/>
                </a:solidFill>
                <a:effectLst/>
              </a:rPr>
              <a:t>Tangga</a:t>
            </a:r>
            <a:r>
              <a:rPr lang="en-ID" sz="2200" b="0" i="0" dirty="0">
                <a:solidFill>
                  <a:srgbClr val="001D35"/>
                </a:solidFill>
                <a:effectLst/>
              </a:rPr>
              <a:t> (UU PKDRT).UU </a:t>
            </a:r>
            <a:r>
              <a:rPr lang="en-ID" sz="2200" b="0" i="0" dirty="0" err="1">
                <a:solidFill>
                  <a:srgbClr val="001D35"/>
                </a:solidFill>
                <a:effectLst/>
              </a:rPr>
              <a:t>ini</a:t>
            </a:r>
            <a:r>
              <a:rPr lang="en-ID" sz="2200" b="0" i="0" dirty="0">
                <a:solidFill>
                  <a:srgbClr val="001D35"/>
                </a:solidFill>
                <a:effectLst/>
              </a:rPr>
              <a:t> </a:t>
            </a:r>
            <a:r>
              <a:rPr lang="en-ID" sz="2200" b="0" i="0" dirty="0" err="1">
                <a:solidFill>
                  <a:srgbClr val="001D35"/>
                </a:solidFill>
                <a:effectLst/>
              </a:rPr>
              <a:t>memberikan</a:t>
            </a:r>
            <a:r>
              <a:rPr lang="en-ID" sz="2200" b="0" i="0" dirty="0">
                <a:solidFill>
                  <a:srgbClr val="001D35"/>
                </a:solidFill>
                <a:effectLst/>
              </a:rPr>
              <a:t> </a:t>
            </a:r>
            <a:r>
              <a:rPr lang="en-ID" sz="2200" b="0" i="0" dirty="0" err="1">
                <a:solidFill>
                  <a:srgbClr val="001D35"/>
                </a:solidFill>
                <a:effectLst/>
              </a:rPr>
              <a:t>definisi</a:t>
            </a:r>
            <a:r>
              <a:rPr lang="en-ID" sz="2200" b="0" i="0" dirty="0">
                <a:solidFill>
                  <a:srgbClr val="001D35"/>
                </a:solidFill>
                <a:effectLst/>
              </a:rPr>
              <a:t>, </a:t>
            </a:r>
            <a:r>
              <a:rPr lang="en-ID" sz="2200" b="0" i="0" dirty="0" err="1">
                <a:solidFill>
                  <a:srgbClr val="001D35"/>
                </a:solidFill>
                <a:effectLst/>
              </a:rPr>
              <a:t>jenis</a:t>
            </a:r>
            <a:r>
              <a:rPr lang="en-ID" sz="2200" b="0" i="0" dirty="0">
                <a:solidFill>
                  <a:srgbClr val="001D35"/>
                </a:solidFill>
                <a:effectLst/>
              </a:rPr>
              <a:t>, </a:t>
            </a:r>
            <a:r>
              <a:rPr lang="en-ID" sz="2200" b="0" i="0" dirty="0" err="1">
                <a:solidFill>
                  <a:srgbClr val="001D35"/>
                </a:solidFill>
                <a:effectLst/>
              </a:rPr>
              <a:t>penanganan</a:t>
            </a:r>
            <a:r>
              <a:rPr lang="en-ID" sz="2200" b="0" i="0" dirty="0">
                <a:solidFill>
                  <a:srgbClr val="001D35"/>
                </a:solidFill>
                <a:effectLst/>
              </a:rPr>
              <a:t>, dan </a:t>
            </a:r>
            <a:r>
              <a:rPr lang="en-ID" sz="2200" b="0" i="0" dirty="0" err="1">
                <a:solidFill>
                  <a:srgbClr val="001D35"/>
                </a:solidFill>
                <a:effectLst/>
              </a:rPr>
              <a:t>sanksi</a:t>
            </a:r>
            <a:r>
              <a:rPr lang="en-ID" sz="2200" b="0" i="0" dirty="0">
                <a:solidFill>
                  <a:srgbClr val="001D35"/>
                </a:solidFill>
                <a:effectLst/>
              </a:rPr>
              <a:t> </a:t>
            </a:r>
            <a:r>
              <a:rPr lang="en-ID" sz="2200" b="0" i="0" dirty="0" err="1">
                <a:solidFill>
                  <a:srgbClr val="001D35"/>
                </a:solidFill>
                <a:effectLst/>
              </a:rPr>
              <a:t>terkait</a:t>
            </a:r>
            <a:r>
              <a:rPr lang="en-ID" sz="2200" b="0" i="0" dirty="0">
                <a:solidFill>
                  <a:srgbClr val="001D35"/>
                </a:solidFill>
                <a:effectLst/>
              </a:rPr>
              <a:t> KDRT, </a:t>
            </a:r>
            <a:r>
              <a:rPr lang="en-ID" sz="2200" b="0" i="0" dirty="0" err="1">
                <a:solidFill>
                  <a:srgbClr val="001D35"/>
                </a:solidFill>
                <a:effectLst/>
              </a:rPr>
              <a:t>serta</a:t>
            </a:r>
            <a:r>
              <a:rPr lang="en-ID" sz="2200" b="0" i="0" dirty="0">
                <a:solidFill>
                  <a:srgbClr val="001D35"/>
                </a:solidFill>
                <a:effectLst/>
              </a:rPr>
              <a:t> </a:t>
            </a:r>
            <a:r>
              <a:rPr lang="en-ID" sz="2200" b="0" i="0" dirty="0" err="1">
                <a:solidFill>
                  <a:srgbClr val="001D35"/>
                </a:solidFill>
                <a:effectLst/>
              </a:rPr>
              <a:t>melindungi</a:t>
            </a:r>
            <a:r>
              <a:rPr lang="en-ID" sz="2200" b="0" i="0" dirty="0">
                <a:solidFill>
                  <a:srgbClr val="001D35"/>
                </a:solidFill>
                <a:effectLst/>
              </a:rPr>
              <a:t> </a:t>
            </a:r>
            <a:r>
              <a:rPr lang="en-ID" sz="2200" b="0" i="0" dirty="0" err="1">
                <a:solidFill>
                  <a:srgbClr val="001D35"/>
                </a:solidFill>
                <a:effectLst/>
              </a:rPr>
              <a:t>hak-hak</a:t>
            </a:r>
            <a:r>
              <a:rPr lang="en-ID" sz="2200" b="0" i="0" dirty="0">
                <a:solidFill>
                  <a:srgbClr val="001D35"/>
                </a:solidFill>
                <a:effectLst/>
              </a:rPr>
              <a:t> korban</a:t>
            </a:r>
          </a:p>
          <a:p>
            <a:pPr algn="l">
              <a:lnSpc>
                <a:spcPct val="100000"/>
              </a:lnSpc>
              <a:spcBef>
                <a:spcPts val="750"/>
              </a:spcBef>
              <a:spcAft>
                <a:spcPts val="600"/>
              </a:spcAft>
              <a:buFont typeface="Arial" panose="020B0604020202020204" pitchFamily="34" charset="0"/>
              <a:buChar char="•"/>
            </a:pPr>
            <a:r>
              <a:rPr lang="en-ID" sz="2200" b="1" i="0" dirty="0" err="1">
                <a:solidFill>
                  <a:srgbClr val="001D35"/>
                </a:solidFill>
                <a:effectLst/>
              </a:rPr>
              <a:t>Undang-Undang</a:t>
            </a:r>
            <a:r>
              <a:rPr lang="en-ID" sz="2200" b="1" i="0" dirty="0">
                <a:solidFill>
                  <a:srgbClr val="001D35"/>
                </a:solidFill>
                <a:effectLst/>
              </a:rPr>
              <a:t> </a:t>
            </a:r>
            <a:r>
              <a:rPr lang="en-ID" sz="2200" b="1" i="0" dirty="0" err="1">
                <a:solidFill>
                  <a:srgbClr val="001D35"/>
                </a:solidFill>
                <a:effectLst/>
              </a:rPr>
              <a:t>Nomor</a:t>
            </a:r>
            <a:r>
              <a:rPr lang="en-ID" sz="2200" b="1" i="0" dirty="0">
                <a:solidFill>
                  <a:srgbClr val="001D35"/>
                </a:solidFill>
                <a:effectLst/>
              </a:rPr>
              <a:t> 1 </a:t>
            </a:r>
            <a:r>
              <a:rPr lang="en-ID" sz="2200" b="1" i="0" dirty="0" err="1">
                <a:solidFill>
                  <a:srgbClr val="001D35"/>
                </a:solidFill>
                <a:effectLst/>
              </a:rPr>
              <a:t>Tahun</a:t>
            </a:r>
            <a:r>
              <a:rPr lang="en-ID" sz="2200" b="1" i="0" dirty="0">
                <a:solidFill>
                  <a:srgbClr val="001D35"/>
                </a:solidFill>
                <a:effectLst/>
              </a:rPr>
              <a:t> 1946 </a:t>
            </a:r>
            <a:r>
              <a:rPr lang="en-ID" sz="2200" b="1" i="0" dirty="0" err="1">
                <a:solidFill>
                  <a:srgbClr val="001D35"/>
                </a:solidFill>
                <a:effectLst/>
              </a:rPr>
              <a:t>tentang</a:t>
            </a:r>
            <a:r>
              <a:rPr lang="en-ID" sz="2200" b="1" i="0" dirty="0">
                <a:solidFill>
                  <a:srgbClr val="001D35"/>
                </a:solidFill>
                <a:effectLst/>
              </a:rPr>
              <a:t> Kitab </a:t>
            </a:r>
            <a:r>
              <a:rPr lang="en-ID" sz="2200" b="1" i="0" dirty="0" err="1">
                <a:solidFill>
                  <a:srgbClr val="001D35"/>
                </a:solidFill>
                <a:effectLst/>
              </a:rPr>
              <a:t>Undang-Undang</a:t>
            </a:r>
            <a:r>
              <a:rPr lang="en-ID" sz="2200" b="1" i="0" dirty="0">
                <a:solidFill>
                  <a:srgbClr val="001D35"/>
                </a:solidFill>
                <a:effectLst/>
              </a:rPr>
              <a:t> Hukum </a:t>
            </a:r>
            <a:r>
              <a:rPr lang="en-ID" sz="2200" b="1" i="0" dirty="0" err="1">
                <a:solidFill>
                  <a:srgbClr val="001D35"/>
                </a:solidFill>
                <a:effectLst/>
              </a:rPr>
              <a:t>Pidana</a:t>
            </a:r>
            <a:r>
              <a:rPr lang="en-ID" sz="2200" b="1" i="0" dirty="0">
                <a:solidFill>
                  <a:srgbClr val="001D35"/>
                </a:solidFill>
                <a:effectLst/>
              </a:rPr>
              <a:t> (KUHP):</a:t>
            </a:r>
            <a:endParaRPr lang="en-ID" sz="2200" b="0" i="0" dirty="0">
              <a:solidFill>
                <a:srgbClr val="001D35"/>
              </a:solidFill>
              <a:effectLst/>
            </a:endParaRPr>
          </a:p>
          <a:p>
            <a:pPr algn="l">
              <a:lnSpc>
                <a:spcPct val="100000"/>
              </a:lnSpc>
              <a:spcBef>
                <a:spcPts val="750"/>
              </a:spcBef>
              <a:spcAft>
                <a:spcPts val="1500"/>
              </a:spcAft>
              <a:buFont typeface="Arial" panose="020B0604020202020204" pitchFamily="34" charset="0"/>
              <a:buChar char="•"/>
            </a:pPr>
            <a:r>
              <a:rPr lang="en-ID" sz="2200" b="1" i="0" dirty="0" err="1">
                <a:solidFill>
                  <a:srgbClr val="001D35"/>
                </a:solidFill>
                <a:effectLst/>
              </a:rPr>
              <a:t>Undang-Undang</a:t>
            </a:r>
            <a:r>
              <a:rPr lang="en-ID" sz="2200" b="1" i="0" dirty="0">
                <a:solidFill>
                  <a:srgbClr val="001D35"/>
                </a:solidFill>
                <a:effectLst/>
              </a:rPr>
              <a:t> </a:t>
            </a:r>
            <a:r>
              <a:rPr lang="en-ID" sz="2200" b="1" i="0" dirty="0" err="1">
                <a:solidFill>
                  <a:srgbClr val="001D35"/>
                </a:solidFill>
                <a:effectLst/>
              </a:rPr>
              <a:t>Nomor</a:t>
            </a:r>
            <a:r>
              <a:rPr lang="en-ID" sz="2200" b="1" i="0" dirty="0">
                <a:solidFill>
                  <a:srgbClr val="001D35"/>
                </a:solidFill>
                <a:effectLst/>
              </a:rPr>
              <a:t> 39 </a:t>
            </a:r>
            <a:r>
              <a:rPr lang="en-ID" sz="2200" b="1" i="0" dirty="0" err="1">
                <a:solidFill>
                  <a:srgbClr val="001D35"/>
                </a:solidFill>
                <a:effectLst/>
              </a:rPr>
              <a:t>Tahun</a:t>
            </a:r>
            <a:r>
              <a:rPr lang="en-ID" sz="2200" b="1" i="0" dirty="0">
                <a:solidFill>
                  <a:srgbClr val="001D35"/>
                </a:solidFill>
                <a:effectLst/>
              </a:rPr>
              <a:t> 1999 </a:t>
            </a:r>
            <a:r>
              <a:rPr lang="en-ID" sz="2200" b="1" i="0" dirty="0" err="1">
                <a:solidFill>
                  <a:srgbClr val="001D35"/>
                </a:solidFill>
                <a:effectLst/>
              </a:rPr>
              <a:t>tentang</a:t>
            </a:r>
            <a:r>
              <a:rPr lang="en-ID" sz="2200" b="1" i="0" dirty="0">
                <a:solidFill>
                  <a:srgbClr val="001D35"/>
                </a:solidFill>
                <a:effectLst/>
              </a:rPr>
              <a:t> Hak </a:t>
            </a:r>
            <a:r>
              <a:rPr lang="en-ID" sz="2200" b="1" i="0" dirty="0" err="1">
                <a:solidFill>
                  <a:srgbClr val="001D35"/>
                </a:solidFill>
                <a:effectLst/>
              </a:rPr>
              <a:t>Asasi</a:t>
            </a:r>
            <a:r>
              <a:rPr lang="en-ID" sz="2200" b="1" i="0" dirty="0">
                <a:solidFill>
                  <a:srgbClr val="001D35"/>
                </a:solidFill>
                <a:effectLst/>
              </a:rPr>
              <a:t> </a:t>
            </a:r>
            <a:r>
              <a:rPr lang="en-ID" sz="2200" b="1" i="0" dirty="0" err="1">
                <a:solidFill>
                  <a:srgbClr val="001D35"/>
                </a:solidFill>
                <a:effectLst/>
              </a:rPr>
              <a:t>Manusia</a:t>
            </a:r>
            <a:r>
              <a:rPr lang="en-ID" sz="2200" b="1" i="0" dirty="0">
                <a:solidFill>
                  <a:srgbClr val="001D35"/>
                </a:solidFill>
                <a:effectLst/>
              </a:rPr>
              <a:t> (HAM): </a:t>
            </a:r>
            <a:r>
              <a:rPr lang="en-ID" sz="2200" b="0" i="0" dirty="0">
                <a:solidFill>
                  <a:srgbClr val="545D7E"/>
                </a:solidFill>
                <a:effectLst/>
              </a:rPr>
              <a:t>UU </a:t>
            </a:r>
            <a:r>
              <a:rPr lang="en-ID" sz="2200" b="0" i="0" dirty="0" err="1">
                <a:solidFill>
                  <a:srgbClr val="545D7E"/>
                </a:solidFill>
                <a:effectLst/>
              </a:rPr>
              <a:t>ini</a:t>
            </a:r>
            <a:r>
              <a:rPr lang="en-ID" sz="2200" b="0" i="0" dirty="0">
                <a:solidFill>
                  <a:srgbClr val="545D7E"/>
                </a:solidFill>
                <a:effectLst/>
              </a:rPr>
              <a:t> </a:t>
            </a:r>
            <a:r>
              <a:rPr lang="en-ID" sz="2200" b="0" i="0" dirty="0" err="1">
                <a:solidFill>
                  <a:srgbClr val="545D7E"/>
                </a:solidFill>
                <a:effectLst/>
              </a:rPr>
              <a:t>menjamin</a:t>
            </a:r>
            <a:r>
              <a:rPr lang="en-ID" sz="2200" b="0" i="0" dirty="0">
                <a:solidFill>
                  <a:srgbClr val="545D7E"/>
                </a:solidFill>
                <a:effectLst/>
              </a:rPr>
              <a:t> </a:t>
            </a:r>
            <a:r>
              <a:rPr lang="en-ID" sz="2200" b="0" i="0" dirty="0" err="1">
                <a:solidFill>
                  <a:srgbClr val="545D7E"/>
                </a:solidFill>
                <a:effectLst/>
              </a:rPr>
              <a:t>hak</a:t>
            </a:r>
            <a:r>
              <a:rPr lang="en-ID" sz="2200" b="0" i="0" dirty="0">
                <a:solidFill>
                  <a:srgbClr val="545D7E"/>
                </a:solidFill>
                <a:effectLst/>
              </a:rPr>
              <a:t> </a:t>
            </a:r>
            <a:r>
              <a:rPr lang="en-ID" sz="2200" b="0" i="0" dirty="0" err="1">
                <a:solidFill>
                  <a:srgbClr val="545D7E"/>
                </a:solidFill>
                <a:effectLst/>
              </a:rPr>
              <a:t>setiap</a:t>
            </a:r>
            <a:r>
              <a:rPr lang="en-ID" sz="2200" b="0" i="0" dirty="0">
                <a:solidFill>
                  <a:srgbClr val="545D7E"/>
                </a:solidFill>
                <a:effectLst/>
              </a:rPr>
              <a:t> orang </a:t>
            </a:r>
            <a:r>
              <a:rPr lang="en-ID" sz="2200" b="0" i="0" dirty="0" err="1">
                <a:solidFill>
                  <a:srgbClr val="545D7E"/>
                </a:solidFill>
                <a:effectLst/>
              </a:rPr>
              <a:t>untuk</a:t>
            </a:r>
            <a:r>
              <a:rPr lang="en-ID" sz="2200" b="0" i="0" dirty="0">
                <a:solidFill>
                  <a:srgbClr val="545D7E"/>
                </a:solidFill>
                <a:effectLst/>
              </a:rPr>
              <a:t> </a:t>
            </a:r>
            <a:r>
              <a:rPr lang="en-ID" sz="2200" b="0" i="0" dirty="0" err="1">
                <a:solidFill>
                  <a:srgbClr val="545D7E"/>
                </a:solidFill>
                <a:effectLst/>
              </a:rPr>
              <a:t>bebas</a:t>
            </a:r>
            <a:r>
              <a:rPr lang="en-ID" sz="2200" b="0" i="0" dirty="0">
                <a:solidFill>
                  <a:srgbClr val="545D7E"/>
                </a:solidFill>
                <a:effectLst/>
              </a:rPr>
              <a:t> </a:t>
            </a:r>
            <a:r>
              <a:rPr lang="en-ID" sz="2200" b="0" i="0" dirty="0" err="1">
                <a:solidFill>
                  <a:srgbClr val="545D7E"/>
                </a:solidFill>
                <a:effectLst/>
              </a:rPr>
              <a:t>dari</a:t>
            </a:r>
            <a:r>
              <a:rPr lang="en-ID" sz="2200" b="0" i="0" dirty="0">
                <a:solidFill>
                  <a:srgbClr val="545D7E"/>
                </a:solidFill>
                <a:effectLst/>
              </a:rPr>
              <a:t> </a:t>
            </a:r>
            <a:r>
              <a:rPr lang="en-ID" sz="2200" b="0" i="0" dirty="0" err="1">
                <a:solidFill>
                  <a:srgbClr val="545D7E"/>
                </a:solidFill>
                <a:effectLst/>
              </a:rPr>
              <a:t>kekerasan</a:t>
            </a:r>
            <a:r>
              <a:rPr lang="en-ID" sz="2200" b="0" i="0" dirty="0">
                <a:solidFill>
                  <a:srgbClr val="545D7E"/>
                </a:solidFill>
                <a:effectLst/>
              </a:rPr>
              <a:t> dan </a:t>
            </a:r>
            <a:r>
              <a:rPr lang="en-ID" sz="2200" b="0" i="0" dirty="0" err="1">
                <a:solidFill>
                  <a:srgbClr val="545D7E"/>
                </a:solidFill>
                <a:effectLst/>
              </a:rPr>
              <a:t>perlakuan</a:t>
            </a:r>
            <a:r>
              <a:rPr lang="en-ID" sz="2200" b="0" i="0" dirty="0">
                <a:solidFill>
                  <a:srgbClr val="545D7E"/>
                </a:solidFill>
                <a:effectLst/>
              </a:rPr>
              <a:t> </a:t>
            </a:r>
            <a:r>
              <a:rPr lang="en-ID" sz="2200" b="0" i="0" dirty="0" err="1">
                <a:solidFill>
                  <a:srgbClr val="545D7E"/>
                </a:solidFill>
                <a:effectLst/>
              </a:rPr>
              <a:t>diskriminatif</a:t>
            </a:r>
            <a:r>
              <a:rPr lang="en-ID" sz="2200" b="0" i="0" dirty="0">
                <a:solidFill>
                  <a:srgbClr val="545D7E"/>
                </a:solidFill>
                <a:effectLst/>
              </a:rPr>
              <a:t>. </a:t>
            </a:r>
          </a:p>
          <a:p>
            <a:pPr marL="0" indent="0" algn="l">
              <a:lnSpc>
                <a:spcPct val="100000"/>
              </a:lnSpc>
              <a:spcBef>
                <a:spcPts val="750"/>
              </a:spcBef>
              <a:spcAft>
                <a:spcPts val="1500"/>
              </a:spcAft>
              <a:buNone/>
            </a:pPr>
            <a:r>
              <a:rPr lang="en-ID" sz="2200" b="0" i="0" dirty="0" err="1">
                <a:solidFill>
                  <a:srgbClr val="001D35"/>
                </a:solidFill>
                <a:effectLst/>
              </a:rPr>
              <a:t>Contoh</a:t>
            </a:r>
            <a:r>
              <a:rPr lang="en-ID" sz="2200" b="0" i="0" dirty="0">
                <a:solidFill>
                  <a:srgbClr val="001D35"/>
                </a:solidFill>
                <a:effectLst/>
              </a:rPr>
              <a:t> Kasus dan Pasal yang </a:t>
            </a:r>
            <a:r>
              <a:rPr lang="en-ID" sz="2200" b="0" i="0" dirty="0" err="1">
                <a:solidFill>
                  <a:srgbClr val="001D35"/>
                </a:solidFill>
                <a:effectLst/>
              </a:rPr>
              <a:t>Dikenakan</a:t>
            </a:r>
            <a:r>
              <a:rPr lang="en-ID" sz="2200" b="0" i="0" dirty="0">
                <a:solidFill>
                  <a:srgbClr val="001D35"/>
                </a:solidFill>
                <a:effectLst/>
              </a:rPr>
              <a:t>:</a:t>
            </a:r>
          </a:p>
          <a:p>
            <a:pPr algn="l">
              <a:lnSpc>
                <a:spcPct val="100000"/>
              </a:lnSpc>
              <a:spcBef>
                <a:spcPts val="750"/>
              </a:spcBef>
              <a:spcAft>
                <a:spcPts val="600"/>
              </a:spcAft>
              <a:buFont typeface="Arial" panose="020B0604020202020204" pitchFamily="34" charset="0"/>
              <a:buChar char="•"/>
            </a:pPr>
            <a:r>
              <a:rPr lang="en-ID" sz="2200" b="1" i="0" dirty="0">
                <a:solidFill>
                  <a:srgbClr val="001D35"/>
                </a:solidFill>
                <a:effectLst/>
              </a:rPr>
              <a:t>Kasus KDRT yang </a:t>
            </a:r>
            <a:r>
              <a:rPr lang="en-ID" sz="2200" b="1" i="0" dirty="0" err="1">
                <a:solidFill>
                  <a:srgbClr val="001D35"/>
                </a:solidFill>
                <a:effectLst/>
              </a:rPr>
              <a:t>mengakibatkan</a:t>
            </a:r>
            <a:r>
              <a:rPr lang="en-ID" sz="2200" b="1" i="0" dirty="0">
                <a:solidFill>
                  <a:srgbClr val="001D35"/>
                </a:solidFill>
                <a:effectLst/>
              </a:rPr>
              <a:t> korban </a:t>
            </a:r>
            <a:r>
              <a:rPr lang="en-ID" sz="2200" b="1" i="0" dirty="0" err="1">
                <a:solidFill>
                  <a:srgbClr val="001D35"/>
                </a:solidFill>
                <a:effectLst/>
              </a:rPr>
              <a:t>meninggal</a:t>
            </a:r>
            <a:r>
              <a:rPr lang="en-ID" sz="2200" b="1" i="0" dirty="0">
                <a:solidFill>
                  <a:srgbClr val="001D35"/>
                </a:solidFill>
                <a:effectLst/>
              </a:rPr>
              <a:t> dunia:</a:t>
            </a:r>
            <a:r>
              <a:rPr lang="en-ID" sz="2200" b="0" i="0" dirty="0">
                <a:solidFill>
                  <a:srgbClr val="001D35"/>
                </a:solidFill>
                <a:effectLst/>
              </a:rPr>
              <a:t> Pasal 44 </a:t>
            </a:r>
            <a:r>
              <a:rPr lang="en-ID" sz="2200" b="0" i="0" dirty="0" err="1">
                <a:solidFill>
                  <a:srgbClr val="001D35"/>
                </a:solidFill>
                <a:effectLst/>
              </a:rPr>
              <a:t>ayat</a:t>
            </a:r>
            <a:r>
              <a:rPr lang="en-ID" sz="2200" b="0" i="0" dirty="0">
                <a:solidFill>
                  <a:srgbClr val="001D35"/>
                </a:solidFill>
                <a:effectLst/>
              </a:rPr>
              <a:t> (3) UU PKDRT, yang </a:t>
            </a:r>
            <a:r>
              <a:rPr lang="en-ID" sz="2200" b="0" i="0" dirty="0" err="1">
                <a:solidFill>
                  <a:srgbClr val="001D35"/>
                </a:solidFill>
                <a:effectLst/>
              </a:rPr>
              <a:t>berpotensi</a:t>
            </a:r>
            <a:r>
              <a:rPr lang="en-ID" sz="2200" b="0" i="0" dirty="0">
                <a:solidFill>
                  <a:srgbClr val="001D35"/>
                </a:solidFill>
                <a:effectLst/>
              </a:rPr>
              <a:t> </a:t>
            </a:r>
            <a:r>
              <a:rPr lang="en-ID" sz="2200" b="0" i="0" dirty="0" err="1">
                <a:solidFill>
                  <a:srgbClr val="001D35"/>
                </a:solidFill>
                <a:effectLst/>
              </a:rPr>
              <a:t>dikenakan</a:t>
            </a:r>
            <a:r>
              <a:rPr lang="en-ID" sz="2200" b="0" i="0" dirty="0">
                <a:solidFill>
                  <a:srgbClr val="001D35"/>
                </a:solidFill>
                <a:effectLst/>
              </a:rPr>
              <a:t> Pasal </a:t>
            </a:r>
            <a:r>
              <a:rPr lang="en-ID" sz="2200" b="0" i="0" dirty="0" err="1">
                <a:solidFill>
                  <a:srgbClr val="001D35"/>
                </a:solidFill>
                <a:effectLst/>
              </a:rPr>
              <a:t>pembunuhan</a:t>
            </a:r>
            <a:r>
              <a:rPr lang="en-ID" sz="2200" b="0" i="0" dirty="0">
                <a:solidFill>
                  <a:srgbClr val="001D35"/>
                </a:solidFill>
                <a:effectLst/>
              </a:rPr>
              <a:t> (Pasal 340 KUHP) </a:t>
            </a:r>
            <a:r>
              <a:rPr lang="en-ID" sz="2200" b="0" i="0" dirty="0" err="1">
                <a:solidFill>
                  <a:srgbClr val="001D35"/>
                </a:solidFill>
                <a:effectLst/>
              </a:rPr>
              <a:t>atau</a:t>
            </a:r>
            <a:r>
              <a:rPr lang="en-ID" sz="2200" b="0" i="0" dirty="0">
                <a:solidFill>
                  <a:srgbClr val="001D35"/>
                </a:solidFill>
                <a:effectLst/>
              </a:rPr>
              <a:t> </a:t>
            </a:r>
            <a:r>
              <a:rPr lang="en-ID" sz="2200" b="0" i="0" dirty="0" err="1">
                <a:solidFill>
                  <a:srgbClr val="001D35"/>
                </a:solidFill>
                <a:effectLst/>
              </a:rPr>
              <a:t>penganiayaan</a:t>
            </a:r>
            <a:r>
              <a:rPr lang="en-ID" sz="2200" b="0" i="0" dirty="0">
                <a:solidFill>
                  <a:srgbClr val="001D35"/>
                </a:solidFill>
                <a:effectLst/>
              </a:rPr>
              <a:t> yang </a:t>
            </a:r>
            <a:r>
              <a:rPr lang="en-ID" sz="2200" b="0" i="0" dirty="0" err="1">
                <a:solidFill>
                  <a:srgbClr val="001D35"/>
                </a:solidFill>
                <a:effectLst/>
              </a:rPr>
              <a:t>mengakibatkan</a:t>
            </a:r>
            <a:r>
              <a:rPr lang="en-ID" sz="2200" b="0" i="0" dirty="0">
                <a:solidFill>
                  <a:srgbClr val="001D35"/>
                </a:solidFill>
                <a:effectLst/>
              </a:rPr>
              <a:t> </a:t>
            </a:r>
            <a:r>
              <a:rPr lang="en-ID" sz="2200" b="0" i="0" dirty="0" err="1">
                <a:solidFill>
                  <a:srgbClr val="001D35"/>
                </a:solidFill>
                <a:effectLst/>
              </a:rPr>
              <a:t>kematian</a:t>
            </a:r>
            <a:r>
              <a:rPr lang="en-ID" sz="2200" b="0" i="0" dirty="0">
                <a:solidFill>
                  <a:srgbClr val="001D35"/>
                </a:solidFill>
                <a:effectLst/>
              </a:rPr>
              <a:t> (Pasal 354 KUHP).</a:t>
            </a:r>
          </a:p>
          <a:p>
            <a:pPr algn="l" fontAlgn="ctr">
              <a:lnSpc>
                <a:spcPct val="100000"/>
              </a:lnSpc>
              <a:spcBef>
                <a:spcPts val="750"/>
              </a:spcBef>
              <a:spcAft>
                <a:spcPts val="1500"/>
              </a:spcAft>
              <a:buFont typeface="Arial" panose="020B0604020202020204" pitchFamily="34" charset="0"/>
              <a:buChar char="•"/>
            </a:pPr>
            <a:r>
              <a:rPr lang="en-ID" sz="2200" b="1" i="0" dirty="0">
                <a:solidFill>
                  <a:srgbClr val="001D35"/>
                </a:solidFill>
                <a:effectLst/>
              </a:rPr>
              <a:t>Kasus KDRT yang </a:t>
            </a:r>
            <a:r>
              <a:rPr lang="en-ID" sz="2200" b="1" i="0" dirty="0" err="1">
                <a:solidFill>
                  <a:srgbClr val="001D35"/>
                </a:solidFill>
                <a:effectLst/>
              </a:rPr>
              <a:t>mengakibatkan</a:t>
            </a:r>
            <a:r>
              <a:rPr lang="en-ID" sz="2200" b="1" i="0" dirty="0">
                <a:solidFill>
                  <a:srgbClr val="001D35"/>
                </a:solidFill>
                <a:effectLst/>
              </a:rPr>
              <a:t> </a:t>
            </a:r>
            <a:r>
              <a:rPr lang="en-ID" sz="2200" b="1" i="0" dirty="0" err="1">
                <a:solidFill>
                  <a:srgbClr val="001D35"/>
                </a:solidFill>
                <a:effectLst/>
              </a:rPr>
              <a:t>luka-luka</a:t>
            </a:r>
            <a:r>
              <a:rPr lang="en-ID" sz="2200" b="1" i="0" dirty="0">
                <a:solidFill>
                  <a:srgbClr val="001D35"/>
                </a:solidFill>
                <a:effectLst/>
              </a:rPr>
              <a:t>:</a:t>
            </a:r>
            <a:r>
              <a:rPr lang="en-ID" sz="2200" b="0" i="0" dirty="0">
                <a:solidFill>
                  <a:srgbClr val="001D35"/>
                </a:solidFill>
                <a:effectLst/>
              </a:rPr>
              <a:t> Pasal 44 </a:t>
            </a:r>
            <a:r>
              <a:rPr lang="en-ID" sz="2200" b="0" i="0" dirty="0" err="1">
                <a:solidFill>
                  <a:srgbClr val="001D35"/>
                </a:solidFill>
                <a:effectLst/>
              </a:rPr>
              <a:t>ayat</a:t>
            </a:r>
            <a:r>
              <a:rPr lang="en-ID" sz="2200" b="0" i="0" dirty="0">
                <a:solidFill>
                  <a:srgbClr val="001D35"/>
                </a:solidFill>
                <a:effectLst/>
              </a:rPr>
              <a:t> (1) </a:t>
            </a:r>
            <a:r>
              <a:rPr lang="en-ID" sz="2200" b="0" i="0" dirty="0" err="1">
                <a:solidFill>
                  <a:srgbClr val="001D35"/>
                </a:solidFill>
                <a:effectLst/>
              </a:rPr>
              <a:t>atau</a:t>
            </a:r>
            <a:r>
              <a:rPr lang="en-ID" sz="2200" b="0" i="0" dirty="0">
                <a:solidFill>
                  <a:srgbClr val="001D35"/>
                </a:solidFill>
                <a:effectLst/>
              </a:rPr>
              <a:t> (2) UU PKDRT, </a:t>
            </a:r>
            <a:r>
              <a:rPr lang="en-ID" sz="2200" b="0" i="0" dirty="0" err="1">
                <a:solidFill>
                  <a:srgbClr val="001D35"/>
                </a:solidFill>
                <a:effectLst/>
              </a:rPr>
              <a:t>tergantung</a:t>
            </a:r>
            <a:r>
              <a:rPr lang="en-ID" sz="2200" b="0" i="0" dirty="0">
                <a:solidFill>
                  <a:srgbClr val="001D35"/>
                </a:solidFill>
                <a:effectLst/>
              </a:rPr>
              <a:t> </a:t>
            </a:r>
            <a:r>
              <a:rPr lang="en-ID" sz="2200" b="0" i="0" dirty="0" err="1">
                <a:solidFill>
                  <a:srgbClr val="001D35"/>
                </a:solidFill>
                <a:effectLst/>
              </a:rPr>
              <a:t>tingkat</a:t>
            </a:r>
            <a:r>
              <a:rPr lang="en-ID" sz="2200" b="0" i="0" dirty="0">
                <a:solidFill>
                  <a:srgbClr val="001D35"/>
                </a:solidFill>
                <a:effectLst/>
              </a:rPr>
              <a:t> </a:t>
            </a:r>
            <a:r>
              <a:rPr lang="en-ID" sz="2200" b="0" i="0" dirty="0" err="1">
                <a:solidFill>
                  <a:srgbClr val="001D35"/>
                </a:solidFill>
                <a:effectLst/>
              </a:rPr>
              <a:t>keparahan</a:t>
            </a:r>
            <a:r>
              <a:rPr lang="en-ID" sz="2200" b="0" i="0" dirty="0">
                <a:solidFill>
                  <a:srgbClr val="001D35"/>
                </a:solidFill>
                <a:effectLst/>
              </a:rPr>
              <a:t> </a:t>
            </a:r>
            <a:r>
              <a:rPr lang="en-ID" sz="2200" b="0" i="0" dirty="0" err="1">
                <a:solidFill>
                  <a:srgbClr val="001D35"/>
                </a:solidFill>
                <a:effectLst/>
              </a:rPr>
              <a:t>luka</a:t>
            </a:r>
            <a:r>
              <a:rPr lang="en-ID" b="0" i="0" dirty="0">
                <a:solidFill>
                  <a:srgbClr val="001D35"/>
                </a:solidFill>
                <a:effectLst/>
                <a:latin typeface="Google Sans"/>
              </a:rPr>
              <a:t>. </a:t>
            </a:r>
            <a:endParaRPr lang="en-ID" b="0" i="0" dirty="0">
              <a:solidFill>
                <a:srgbClr val="0B57D0"/>
              </a:solidFill>
              <a:effectLst/>
              <a:latin typeface="Google Sans"/>
            </a:endParaRPr>
          </a:p>
          <a:p>
            <a:endParaRPr lang="en-ID" dirty="0"/>
          </a:p>
        </p:txBody>
      </p:sp>
    </p:spTree>
    <p:extLst>
      <p:ext uri="{BB962C8B-B14F-4D97-AF65-F5344CB8AC3E}">
        <p14:creationId xmlns:p14="http://schemas.microsoft.com/office/powerpoint/2010/main" val="489567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3D12C79-763A-2953-DDFE-7E58055B4A1B}"/>
              </a:ext>
            </a:extLst>
          </p:cNvPr>
          <p:cNvSpPr>
            <a:spLocks noGrp="1"/>
          </p:cNvSpPr>
          <p:nvPr>
            <p:ph idx="1"/>
          </p:nvPr>
        </p:nvSpPr>
        <p:spPr>
          <a:xfrm>
            <a:off x="838200" y="451692"/>
            <a:ext cx="10515600" cy="5725271"/>
          </a:xfrm>
        </p:spPr>
        <p:txBody>
          <a:bodyPr>
            <a:normAutofit fontScale="55000" lnSpcReduction="20000"/>
          </a:bodyPr>
          <a:lstStyle/>
          <a:p>
            <a:pPr marL="0" indent="0">
              <a:buNone/>
            </a:pPr>
            <a:r>
              <a:rPr lang="en-ID" sz="3200" dirty="0" err="1"/>
              <a:t>Berikut</a:t>
            </a:r>
            <a:r>
              <a:rPr lang="en-ID" sz="3200" dirty="0"/>
              <a:t> </a:t>
            </a:r>
            <a:r>
              <a:rPr lang="en-ID" sz="3200" dirty="0" err="1"/>
              <a:t>beberapa</a:t>
            </a:r>
            <a:r>
              <a:rPr lang="en-ID" sz="3200" dirty="0"/>
              <a:t> </a:t>
            </a:r>
            <a:r>
              <a:rPr lang="en-ID" sz="3200" dirty="0" err="1"/>
              <a:t>contoh</a:t>
            </a:r>
            <a:r>
              <a:rPr lang="en-ID" sz="3200" dirty="0"/>
              <a:t> </a:t>
            </a:r>
            <a:r>
              <a:rPr lang="en-ID" sz="3200" dirty="0" err="1"/>
              <a:t>undang-undang</a:t>
            </a:r>
            <a:r>
              <a:rPr lang="en-ID" sz="3200" dirty="0"/>
              <a:t> </a:t>
            </a:r>
            <a:r>
              <a:rPr lang="en-ID" sz="3200" dirty="0" err="1"/>
              <a:t>tentang</a:t>
            </a:r>
            <a:r>
              <a:rPr lang="en-ID" sz="3200" dirty="0"/>
              <a:t> </a:t>
            </a:r>
            <a:r>
              <a:rPr lang="en-ID" sz="3200" dirty="0" err="1"/>
              <a:t>kekerasan</a:t>
            </a:r>
            <a:r>
              <a:rPr lang="en-ID" sz="3200" dirty="0"/>
              <a:t> </a:t>
            </a:r>
            <a:r>
              <a:rPr lang="en-ID" sz="3200" dirty="0" err="1"/>
              <a:t>dalam</a:t>
            </a:r>
            <a:r>
              <a:rPr lang="en-ID" sz="3200" dirty="0"/>
              <a:t> </a:t>
            </a:r>
            <a:r>
              <a:rPr lang="en-ID" sz="3200" dirty="0" err="1"/>
              <a:t>rumah</a:t>
            </a:r>
            <a:r>
              <a:rPr lang="en-ID" sz="3200" dirty="0"/>
              <a:t> </a:t>
            </a:r>
            <a:r>
              <a:rPr lang="en-ID" sz="3200" dirty="0" err="1"/>
              <a:t>tangga</a:t>
            </a:r>
            <a:r>
              <a:rPr lang="en-ID" sz="3200" dirty="0"/>
              <a:t> (domestic violence) di</a:t>
            </a:r>
          </a:p>
          <a:p>
            <a:pPr marL="0" indent="0">
              <a:buNone/>
            </a:pPr>
            <a:r>
              <a:rPr lang="en-ID" sz="3200" dirty="0"/>
              <a:t> </a:t>
            </a:r>
            <a:r>
              <a:rPr lang="en-ID" sz="3200" dirty="0" err="1"/>
              <a:t>beberapa</a:t>
            </a:r>
            <a:r>
              <a:rPr lang="en-ID" sz="3200" dirty="0"/>
              <a:t> negara:</a:t>
            </a:r>
          </a:p>
          <a:p>
            <a:pPr marL="0" indent="0">
              <a:buNone/>
            </a:pPr>
            <a:endParaRPr lang="en-ID" sz="3200" dirty="0"/>
          </a:p>
          <a:p>
            <a:pPr marL="514350" indent="-514350">
              <a:buAutoNum type="arabicPeriod"/>
            </a:pPr>
            <a:r>
              <a:rPr lang="en-ID" sz="3200" dirty="0"/>
              <a:t>Amerika </a:t>
            </a:r>
            <a:r>
              <a:rPr lang="en-ID" sz="3200" dirty="0" err="1"/>
              <a:t>Serikat</a:t>
            </a:r>
            <a:r>
              <a:rPr lang="en-ID" sz="3200" dirty="0"/>
              <a:t>. </a:t>
            </a:r>
            <a:r>
              <a:rPr lang="en-ID" sz="3200" dirty="0" err="1"/>
              <a:t>Undang-Undang</a:t>
            </a:r>
            <a:r>
              <a:rPr lang="en-ID" sz="3200" dirty="0"/>
              <a:t> </a:t>
            </a:r>
            <a:r>
              <a:rPr lang="en-ID" sz="3200" dirty="0" err="1"/>
              <a:t>Kekerasan</a:t>
            </a:r>
            <a:r>
              <a:rPr lang="en-ID" sz="3200" dirty="0"/>
              <a:t> </a:t>
            </a:r>
            <a:r>
              <a:rPr lang="en-ID" sz="3200" dirty="0" err="1"/>
              <a:t>Terhadap</a:t>
            </a:r>
            <a:r>
              <a:rPr lang="en-ID" sz="3200" dirty="0"/>
              <a:t> Perempuan (Violence Against Women Act, VAWA) </a:t>
            </a:r>
            <a:r>
              <a:rPr lang="en-ID" sz="3200" dirty="0" err="1"/>
              <a:t>tahun</a:t>
            </a:r>
            <a:r>
              <a:rPr lang="en-ID" sz="3200" dirty="0"/>
              <a:t> 1994, yang </a:t>
            </a:r>
            <a:r>
              <a:rPr lang="en-ID" sz="3200" dirty="0" err="1"/>
              <a:t>telah</a:t>
            </a:r>
            <a:r>
              <a:rPr lang="en-ID" sz="3200" dirty="0"/>
              <a:t> </a:t>
            </a:r>
            <a:r>
              <a:rPr lang="en-ID" sz="3200" dirty="0" err="1"/>
              <a:t>diamendemen</a:t>
            </a:r>
            <a:r>
              <a:rPr lang="en-ID" sz="3200" dirty="0"/>
              <a:t> </a:t>
            </a:r>
            <a:r>
              <a:rPr lang="en-ID" sz="3200" dirty="0" err="1"/>
              <a:t>beberapa</a:t>
            </a:r>
            <a:r>
              <a:rPr lang="en-ID" sz="3200" dirty="0"/>
              <a:t> kali. </a:t>
            </a:r>
            <a:r>
              <a:rPr lang="en-ID" sz="3200" dirty="0" err="1"/>
              <a:t>Setiap</a:t>
            </a:r>
            <a:r>
              <a:rPr lang="en-ID" sz="3200" dirty="0"/>
              <a:t> negara </a:t>
            </a:r>
            <a:r>
              <a:rPr lang="en-ID" sz="3200" dirty="0" err="1"/>
              <a:t>bagian</a:t>
            </a:r>
            <a:r>
              <a:rPr lang="en-ID" sz="3200" dirty="0"/>
              <a:t> di Amerika </a:t>
            </a:r>
            <a:r>
              <a:rPr lang="en-ID" sz="3200" dirty="0" err="1"/>
              <a:t>Serikat</a:t>
            </a:r>
            <a:r>
              <a:rPr lang="en-ID" sz="3200" dirty="0"/>
              <a:t> juga </a:t>
            </a:r>
            <a:r>
              <a:rPr lang="en-ID" sz="3200" dirty="0" err="1"/>
              <a:t>memiliki</a:t>
            </a:r>
            <a:r>
              <a:rPr lang="en-ID" sz="3200" dirty="0"/>
              <a:t> </a:t>
            </a:r>
            <a:r>
              <a:rPr lang="en-ID" sz="3200" dirty="0" err="1"/>
              <a:t>undang-undang</a:t>
            </a:r>
            <a:r>
              <a:rPr lang="en-ID" sz="3200" dirty="0"/>
              <a:t> </a:t>
            </a:r>
            <a:r>
              <a:rPr lang="en-ID" sz="3200" dirty="0" err="1"/>
              <a:t>sendiri</a:t>
            </a:r>
            <a:r>
              <a:rPr lang="en-ID" sz="3200" dirty="0"/>
              <a:t> </a:t>
            </a:r>
            <a:r>
              <a:rPr lang="en-ID" sz="3200" dirty="0" err="1"/>
              <a:t>tentang</a:t>
            </a:r>
            <a:r>
              <a:rPr lang="en-ID" sz="3200" dirty="0"/>
              <a:t> </a:t>
            </a:r>
            <a:r>
              <a:rPr lang="en-ID" sz="3200" dirty="0" err="1"/>
              <a:t>kekerasan</a:t>
            </a:r>
            <a:r>
              <a:rPr lang="en-ID" sz="3200" dirty="0"/>
              <a:t> </a:t>
            </a:r>
            <a:r>
              <a:rPr lang="en-ID" sz="3200" dirty="0" err="1"/>
              <a:t>dalam</a:t>
            </a:r>
            <a:r>
              <a:rPr lang="en-ID" sz="3200" dirty="0"/>
              <a:t> </a:t>
            </a:r>
            <a:r>
              <a:rPr lang="en-ID" sz="3200" dirty="0" err="1"/>
              <a:t>rumah</a:t>
            </a:r>
            <a:r>
              <a:rPr lang="en-ID" sz="3200" dirty="0"/>
              <a:t> </a:t>
            </a:r>
            <a:r>
              <a:rPr lang="en-ID" sz="3200" dirty="0" err="1"/>
              <a:t>tangga</a:t>
            </a:r>
            <a:r>
              <a:rPr lang="en-ID" sz="3200" dirty="0"/>
              <a:t>.</a:t>
            </a:r>
          </a:p>
          <a:p>
            <a:pPr marL="514350" indent="-514350">
              <a:buAutoNum type="arabicPeriod"/>
            </a:pPr>
            <a:r>
              <a:rPr lang="en-ID" sz="3200" dirty="0"/>
              <a:t>Australia. Domestic and Family Violence Protection Act </a:t>
            </a:r>
            <a:r>
              <a:rPr lang="en-ID" sz="3200" dirty="0" err="1"/>
              <a:t>berbeda-beda</a:t>
            </a:r>
            <a:r>
              <a:rPr lang="en-ID" sz="3200" dirty="0"/>
              <a:t> di </a:t>
            </a:r>
            <a:r>
              <a:rPr lang="en-ID" sz="3200" dirty="0" err="1"/>
              <a:t>setiap</a:t>
            </a:r>
            <a:r>
              <a:rPr lang="en-ID" sz="3200" dirty="0"/>
              <a:t> negara </a:t>
            </a:r>
            <a:r>
              <a:rPr lang="en-ID" sz="3200" dirty="0" err="1"/>
              <a:t>bagian</a:t>
            </a:r>
            <a:r>
              <a:rPr lang="en-ID" sz="3200" dirty="0"/>
              <a:t>, </a:t>
            </a:r>
            <a:r>
              <a:rPr lang="en-ID" sz="3200" dirty="0" err="1"/>
              <a:t>seperti</a:t>
            </a:r>
            <a:r>
              <a:rPr lang="en-ID" sz="3200" dirty="0"/>
              <a:t>:</a:t>
            </a:r>
          </a:p>
          <a:p>
            <a:pPr marL="0" indent="0">
              <a:buNone/>
            </a:pPr>
            <a:r>
              <a:rPr lang="en-ID" sz="3200" dirty="0"/>
              <a:t>        - Queensland: Domestic and Family Violence Protection Act 2012.</a:t>
            </a:r>
          </a:p>
          <a:p>
            <a:pPr marL="0" indent="0">
              <a:buNone/>
            </a:pPr>
            <a:r>
              <a:rPr lang="en-ID" sz="3200" dirty="0"/>
              <a:t>        - New South Wales: Crimes (Domestic and Personal Violence) Act 2007.</a:t>
            </a:r>
          </a:p>
          <a:p>
            <a:pPr marL="514350" indent="-514350">
              <a:buAutoNum type="arabicPeriod" startAt="3"/>
            </a:pPr>
            <a:r>
              <a:rPr lang="en-ID" sz="3200" dirty="0" err="1"/>
              <a:t>Inggris</a:t>
            </a:r>
            <a:r>
              <a:rPr lang="en-ID" sz="3200" dirty="0"/>
              <a:t>. Domestic Violence, Crime and Victims Act </a:t>
            </a:r>
            <a:r>
              <a:rPr lang="en-ID" sz="3200" dirty="0" err="1"/>
              <a:t>tahun</a:t>
            </a:r>
            <a:r>
              <a:rPr lang="en-ID" sz="3200" dirty="0"/>
              <a:t> 2004.UU </a:t>
            </a:r>
            <a:r>
              <a:rPr lang="en-ID" sz="3200" dirty="0" err="1"/>
              <a:t>ini</a:t>
            </a:r>
            <a:r>
              <a:rPr lang="en-ID" sz="3200" dirty="0"/>
              <a:t> </a:t>
            </a:r>
            <a:r>
              <a:rPr lang="en-ID" sz="3200" dirty="0" err="1"/>
              <a:t>telah</a:t>
            </a:r>
            <a:r>
              <a:rPr lang="en-ID" sz="3200" dirty="0"/>
              <a:t>  </a:t>
            </a:r>
            <a:r>
              <a:rPr lang="en-ID" sz="3200" dirty="0" err="1"/>
              <a:t>diamendemen</a:t>
            </a:r>
            <a:r>
              <a:rPr lang="en-ID" sz="3200" dirty="0"/>
              <a:t> </a:t>
            </a:r>
            <a:r>
              <a:rPr lang="en-ID" sz="3200" dirty="0" err="1"/>
              <a:t>beberapa</a:t>
            </a:r>
            <a:r>
              <a:rPr lang="en-ID" sz="3200" dirty="0"/>
              <a:t> kali,</a:t>
            </a:r>
          </a:p>
          <a:p>
            <a:pPr marL="0" indent="0">
              <a:buNone/>
            </a:pPr>
            <a:r>
              <a:rPr lang="en-ID" sz="3200" dirty="0"/>
              <a:t>         </a:t>
            </a:r>
            <a:r>
              <a:rPr lang="en-ID" sz="3200" dirty="0" err="1"/>
              <a:t>termasuk</a:t>
            </a:r>
            <a:r>
              <a:rPr lang="en-ID" sz="3200" dirty="0"/>
              <a:t> </a:t>
            </a:r>
            <a:r>
              <a:rPr lang="en-ID" sz="3200" dirty="0" err="1"/>
              <a:t>dengan</a:t>
            </a:r>
            <a:r>
              <a:rPr lang="en-ID" sz="3200" dirty="0"/>
              <a:t> </a:t>
            </a:r>
            <a:r>
              <a:rPr lang="en-ID" sz="3200" dirty="0" err="1"/>
              <a:t>Undang-Undang</a:t>
            </a:r>
            <a:r>
              <a:rPr lang="en-ID" sz="3200" dirty="0"/>
              <a:t> </a:t>
            </a:r>
            <a:r>
              <a:rPr lang="en-ID" sz="3200" dirty="0" err="1"/>
              <a:t>Kekerasan</a:t>
            </a:r>
            <a:r>
              <a:rPr lang="en-ID" sz="3200" dirty="0"/>
              <a:t> Dalam Rumah </a:t>
            </a:r>
            <a:r>
              <a:rPr lang="en-ID" sz="3200" dirty="0" err="1"/>
              <a:t>Tangga</a:t>
            </a:r>
            <a:r>
              <a:rPr lang="en-ID" sz="3200" dirty="0"/>
              <a:t> (Serious Crime Act) </a:t>
            </a:r>
            <a:r>
              <a:rPr lang="en-ID" sz="3200" dirty="0" err="1"/>
              <a:t>tahun</a:t>
            </a:r>
            <a:r>
              <a:rPr lang="en-ID" sz="3200" dirty="0"/>
              <a:t> 2015.</a:t>
            </a:r>
          </a:p>
          <a:p>
            <a:pPr marL="514350" indent="-514350">
              <a:buAutoNum type="arabicPeriod" startAt="4"/>
            </a:pPr>
            <a:r>
              <a:rPr lang="en-ID" sz="3200" dirty="0"/>
              <a:t>Saudi Arabia. </a:t>
            </a:r>
            <a:r>
              <a:rPr lang="en-ID" sz="3200" dirty="0" err="1"/>
              <a:t>Undang-Undang</a:t>
            </a:r>
            <a:r>
              <a:rPr lang="en-ID" sz="3200" dirty="0"/>
              <a:t> </a:t>
            </a:r>
            <a:r>
              <a:rPr lang="en-ID" sz="3200" dirty="0" err="1"/>
              <a:t>Perlindungan</a:t>
            </a:r>
            <a:r>
              <a:rPr lang="en-ID" sz="3200" dirty="0"/>
              <a:t> </a:t>
            </a:r>
            <a:r>
              <a:rPr lang="en-ID" sz="3200" dirty="0" err="1"/>
              <a:t>dari</a:t>
            </a:r>
            <a:r>
              <a:rPr lang="en-ID" sz="3200" dirty="0"/>
              <a:t> </a:t>
            </a:r>
            <a:r>
              <a:rPr lang="en-ID" sz="3200" dirty="0" err="1"/>
              <a:t>Penyalahgunaan</a:t>
            </a:r>
            <a:r>
              <a:rPr lang="en-ID" sz="3200" dirty="0"/>
              <a:t> (Protection from Abuse Law)</a:t>
            </a:r>
          </a:p>
          <a:p>
            <a:pPr marL="0" indent="0">
              <a:buNone/>
            </a:pPr>
            <a:r>
              <a:rPr lang="en-ID" sz="3200" dirty="0"/>
              <a:t>         </a:t>
            </a:r>
            <a:r>
              <a:rPr lang="en-ID" sz="3200" dirty="0" err="1"/>
              <a:t>tahun</a:t>
            </a:r>
            <a:r>
              <a:rPr lang="en-ID" sz="3200" dirty="0"/>
              <a:t> 2013: </a:t>
            </a:r>
            <a:r>
              <a:rPr lang="en-ID" sz="3200" dirty="0" err="1"/>
              <a:t>Undang-undang</a:t>
            </a:r>
            <a:r>
              <a:rPr lang="en-ID" sz="3200" dirty="0"/>
              <a:t> </a:t>
            </a:r>
            <a:r>
              <a:rPr lang="en-ID" sz="3200" dirty="0" err="1"/>
              <a:t>ini</a:t>
            </a:r>
            <a:r>
              <a:rPr lang="en-ID" sz="3200" dirty="0"/>
              <a:t> </a:t>
            </a:r>
            <a:r>
              <a:rPr lang="en-ID" sz="3200" dirty="0" err="1"/>
              <a:t>bertujuan</a:t>
            </a:r>
            <a:r>
              <a:rPr lang="en-ID" sz="3200" dirty="0"/>
              <a:t> </a:t>
            </a:r>
            <a:r>
              <a:rPr lang="en-ID" sz="3200" dirty="0" err="1"/>
              <a:t>untuk</a:t>
            </a:r>
            <a:r>
              <a:rPr lang="en-ID" sz="3200" dirty="0"/>
              <a:t> </a:t>
            </a:r>
            <a:r>
              <a:rPr lang="en-ID" sz="3200" dirty="0" err="1"/>
              <a:t>melindungi</a:t>
            </a:r>
            <a:r>
              <a:rPr lang="en-ID" sz="3200" dirty="0"/>
              <a:t> </a:t>
            </a:r>
            <a:r>
              <a:rPr lang="en-ID" sz="3200" dirty="0" err="1"/>
              <a:t>individu</a:t>
            </a:r>
            <a:r>
              <a:rPr lang="en-ID" sz="3200" dirty="0"/>
              <a:t> </a:t>
            </a:r>
            <a:r>
              <a:rPr lang="en-ID" sz="3200" dirty="0" err="1"/>
              <a:t>dari</a:t>
            </a:r>
            <a:r>
              <a:rPr lang="en-ID" sz="3200" dirty="0"/>
              <a:t> </a:t>
            </a:r>
            <a:r>
              <a:rPr lang="en-ID" sz="3200" dirty="0" err="1"/>
              <a:t>penyalahgunaan</a:t>
            </a:r>
            <a:r>
              <a:rPr lang="en-ID" sz="3200" dirty="0"/>
              <a:t>,</a:t>
            </a:r>
          </a:p>
          <a:p>
            <a:pPr marL="0" indent="0">
              <a:buNone/>
            </a:pPr>
            <a:r>
              <a:rPr lang="en-ID" sz="3200" dirty="0"/>
              <a:t>         </a:t>
            </a:r>
            <a:r>
              <a:rPr lang="en-ID" sz="3200" dirty="0" err="1"/>
              <a:t>termasuk</a:t>
            </a:r>
            <a:r>
              <a:rPr lang="en-ID" sz="3200" dirty="0"/>
              <a:t> </a:t>
            </a:r>
            <a:r>
              <a:rPr lang="en-ID" sz="3200" dirty="0" err="1"/>
              <a:t>kekerasan</a:t>
            </a:r>
            <a:r>
              <a:rPr lang="en-ID" sz="3200" dirty="0"/>
              <a:t> </a:t>
            </a:r>
            <a:r>
              <a:rPr lang="en-ID" sz="3200" dirty="0" err="1"/>
              <a:t>dalam</a:t>
            </a:r>
            <a:r>
              <a:rPr lang="en-ID" sz="3200" dirty="0"/>
              <a:t> </a:t>
            </a:r>
            <a:r>
              <a:rPr lang="en-ID" sz="3200" dirty="0" err="1"/>
              <a:t>rumah</a:t>
            </a:r>
            <a:r>
              <a:rPr lang="en-ID" sz="3200" dirty="0"/>
              <a:t> </a:t>
            </a:r>
            <a:r>
              <a:rPr lang="en-ID" sz="3200" dirty="0" err="1"/>
              <a:t>tangga</a:t>
            </a:r>
            <a:r>
              <a:rPr lang="en-ID" sz="3200" dirty="0"/>
              <a:t>.</a:t>
            </a:r>
          </a:p>
          <a:p>
            <a:pPr marL="0" indent="0">
              <a:buNone/>
            </a:pPr>
            <a:r>
              <a:rPr lang="en-ID" sz="3200" dirty="0"/>
              <a:t>         </a:t>
            </a:r>
            <a:r>
              <a:rPr lang="en-ID" sz="3200" dirty="0" err="1"/>
              <a:t>Sistem</a:t>
            </a:r>
            <a:r>
              <a:rPr lang="en-ID" sz="3200" dirty="0"/>
              <a:t> </a:t>
            </a:r>
            <a:r>
              <a:rPr lang="en-ID" sz="3200" dirty="0" err="1"/>
              <a:t>Pengadilan</a:t>
            </a:r>
            <a:r>
              <a:rPr lang="en-ID" sz="3200" dirty="0"/>
              <a:t> </a:t>
            </a:r>
            <a:r>
              <a:rPr lang="en-ID" sz="3200" dirty="0" err="1"/>
              <a:t>Keluarga</a:t>
            </a:r>
            <a:r>
              <a:rPr lang="en-ID" sz="3200" dirty="0"/>
              <a:t> (Family Court System): Pada </a:t>
            </a:r>
            <a:r>
              <a:rPr lang="en-ID" sz="3200" dirty="0" err="1"/>
              <a:t>tahun</a:t>
            </a:r>
            <a:r>
              <a:rPr lang="en-ID" sz="3200" dirty="0"/>
              <a:t> 2018, Saudi Arabia  </a:t>
            </a:r>
            <a:r>
              <a:rPr lang="en-ID" sz="3200" dirty="0" err="1"/>
              <a:t>memperkenalkan</a:t>
            </a:r>
            <a:endParaRPr lang="en-ID" sz="3200" dirty="0"/>
          </a:p>
          <a:p>
            <a:pPr marL="0" indent="0">
              <a:buNone/>
            </a:pPr>
            <a:r>
              <a:rPr lang="en-ID" sz="3200" dirty="0"/>
              <a:t>         </a:t>
            </a:r>
            <a:r>
              <a:rPr lang="en-ID" sz="3200" dirty="0" err="1"/>
              <a:t>sistem</a:t>
            </a:r>
            <a:r>
              <a:rPr lang="en-ID" sz="3200" dirty="0"/>
              <a:t> </a:t>
            </a:r>
            <a:r>
              <a:rPr lang="en-ID" sz="3200" dirty="0" err="1"/>
              <a:t>pengadilan</a:t>
            </a:r>
            <a:r>
              <a:rPr lang="en-ID" sz="3200" dirty="0"/>
              <a:t> </a:t>
            </a:r>
            <a:r>
              <a:rPr lang="en-ID" sz="3200" dirty="0" err="1"/>
              <a:t>keluarga</a:t>
            </a:r>
            <a:r>
              <a:rPr lang="en-ID" sz="3200" dirty="0"/>
              <a:t> </a:t>
            </a:r>
            <a:r>
              <a:rPr lang="en-ID" sz="3200" dirty="0" err="1"/>
              <a:t>untuk</a:t>
            </a:r>
            <a:r>
              <a:rPr lang="en-ID" sz="3200" dirty="0"/>
              <a:t> </a:t>
            </a:r>
            <a:r>
              <a:rPr lang="en-ID" sz="3200" dirty="0" err="1"/>
              <a:t>menangani</a:t>
            </a:r>
            <a:r>
              <a:rPr lang="en-ID" sz="3200" dirty="0"/>
              <a:t> </a:t>
            </a:r>
            <a:r>
              <a:rPr lang="en-ID" sz="3200" dirty="0" err="1"/>
              <a:t>kasus-kasus</a:t>
            </a:r>
            <a:r>
              <a:rPr lang="en-ID" sz="3200" dirty="0"/>
              <a:t> </a:t>
            </a:r>
            <a:r>
              <a:rPr lang="en-ID" sz="3200" dirty="0" err="1"/>
              <a:t>terkait</a:t>
            </a:r>
            <a:r>
              <a:rPr lang="en-ID" sz="3200" dirty="0"/>
              <a:t> </a:t>
            </a:r>
            <a:r>
              <a:rPr lang="en-ID" sz="3200" dirty="0" err="1"/>
              <a:t>keluarga</a:t>
            </a:r>
            <a:r>
              <a:rPr lang="en-ID" sz="3200" dirty="0"/>
              <a:t>, </a:t>
            </a:r>
            <a:r>
              <a:rPr lang="en-ID" sz="3200" dirty="0" err="1"/>
              <a:t>termasuk</a:t>
            </a:r>
            <a:r>
              <a:rPr lang="en-ID" sz="3200" dirty="0"/>
              <a:t> </a:t>
            </a:r>
            <a:r>
              <a:rPr lang="en-ID" sz="3200" dirty="0" err="1"/>
              <a:t>kekerasan</a:t>
            </a:r>
            <a:r>
              <a:rPr lang="en-ID" sz="3200" dirty="0"/>
              <a:t> </a:t>
            </a:r>
            <a:r>
              <a:rPr lang="en-ID" sz="3200" dirty="0" err="1"/>
              <a:t>dalam</a:t>
            </a:r>
            <a:endParaRPr lang="en-ID" sz="3200" dirty="0"/>
          </a:p>
          <a:p>
            <a:pPr marL="0" indent="0">
              <a:buNone/>
            </a:pPr>
            <a:r>
              <a:rPr lang="en-ID" sz="3200" dirty="0"/>
              <a:t>         </a:t>
            </a:r>
            <a:r>
              <a:rPr lang="en-ID" sz="3200" dirty="0" err="1"/>
              <a:t>rumah</a:t>
            </a:r>
            <a:r>
              <a:rPr lang="en-ID" sz="3200" dirty="0"/>
              <a:t> </a:t>
            </a:r>
            <a:r>
              <a:rPr lang="en-ID" sz="3200" dirty="0" err="1"/>
              <a:t>tangga</a:t>
            </a:r>
            <a:r>
              <a:rPr lang="en-ID" sz="3200" dirty="0"/>
              <a:t>.</a:t>
            </a:r>
          </a:p>
          <a:p>
            <a:pPr marL="0" indent="0">
              <a:buNone/>
            </a:pPr>
            <a:endParaRPr lang="en-ID" dirty="0"/>
          </a:p>
        </p:txBody>
      </p:sp>
    </p:spTree>
    <p:extLst>
      <p:ext uri="{BB962C8B-B14F-4D97-AF65-F5344CB8AC3E}">
        <p14:creationId xmlns:p14="http://schemas.microsoft.com/office/powerpoint/2010/main" val="1941770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CDDC46-CD51-8995-911E-27971F20C23C}"/>
              </a:ext>
            </a:extLst>
          </p:cNvPr>
          <p:cNvSpPr>
            <a:spLocks noGrp="1"/>
          </p:cNvSpPr>
          <p:nvPr>
            <p:ph idx="1"/>
          </p:nvPr>
        </p:nvSpPr>
        <p:spPr>
          <a:xfrm>
            <a:off x="838200" y="627961"/>
            <a:ext cx="10515600" cy="5549002"/>
          </a:xfrm>
        </p:spPr>
        <p:txBody>
          <a:bodyPr>
            <a:normAutofit/>
          </a:bodyPr>
          <a:lstStyle/>
          <a:p>
            <a:pPr marL="0" indent="0">
              <a:buNone/>
            </a:pPr>
            <a:r>
              <a:rPr lang="en-ID" sz="2000" dirty="0"/>
              <a:t>Protection Order di Indonesia </a:t>
            </a:r>
            <a:r>
              <a:rPr lang="en-ID" sz="2000" dirty="0" err="1"/>
              <a:t>diatur</a:t>
            </a:r>
            <a:r>
              <a:rPr lang="en-ID" sz="2000" dirty="0"/>
              <a:t> </a:t>
            </a:r>
            <a:r>
              <a:rPr lang="en-ID" sz="2000" dirty="0" err="1"/>
              <a:t>dalam</a:t>
            </a:r>
            <a:r>
              <a:rPr lang="en-ID" sz="2000" dirty="0"/>
              <a:t> </a:t>
            </a:r>
            <a:r>
              <a:rPr lang="en-ID" sz="2000" dirty="0" err="1"/>
              <a:t>Undang-Undang</a:t>
            </a:r>
            <a:r>
              <a:rPr lang="en-ID" sz="2000" dirty="0"/>
              <a:t> No. 23 </a:t>
            </a:r>
            <a:r>
              <a:rPr lang="en-ID" sz="2000" dirty="0" err="1"/>
              <a:t>Tahun</a:t>
            </a:r>
            <a:r>
              <a:rPr lang="en-ID" sz="2000" dirty="0"/>
              <a:t> 2004 </a:t>
            </a:r>
            <a:r>
              <a:rPr lang="en-ID" sz="2000" dirty="0" err="1"/>
              <a:t>tentang</a:t>
            </a:r>
            <a:r>
              <a:rPr lang="en-ID" sz="2000" dirty="0"/>
              <a:t> </a:t>
            </a:r>
            <a:r>
              <a:rPr lang="en-ID" sz="2000" dirty="0" err="1"/>
              <a:t>Penghapusan</a:t>
            </a:r>
            <a:r>
              <a:rPr lang="en-ID" sz="2000" dirty="0"/>
              <a:t> </a:t>
            </a:r>
            <a:r>
              <a:rPr lang="en-ID" sz="2000" dirty="0" err="1"/>
              <a:t>Kekerasan</a:t>
            </a:r>
            <a:r>
              <a:rPr lang="en-ID" sz="2000" dirty="0"/>
              <a:t> </a:t>
            </a:r>
            <a:r>
              <a:rPr lang="en-ID" sz="2000" dirty="0" err="1"/>
              <a:t>dalam</a:t>
            </a:r>
            <a:r>
              <a:rPr lang="en-ID" sz="2000" dirty="0"/>
              <a:t> Rumah </a:t>
            </a:r>
            <a:r>
              <a:rPr lang="en-ID" sz="2000" dirty="0" err="1"/>
              <a:t>Tangga</a:t>
            </a:r>
            <a:r>
              <a:rPr lang="en-ID" sz="2000" dirty="0"/>
              <a:t>. </a:t>
            </a:r>
            <a:r>
              <a:rPr lang="en-ID" sz="2000" dirty="0" err="1"/>
              <a:t>Bertujuan</a:t>
            </a:r>
            <a:r>
              <a:rPr lang="en-ID" sz="2000" dirty="0"/>
              <a:t> </a:t>
            </a:r>
            <a:r>
              <a:rPr lang="en-ID" sz="2000" dirty="0" err="1"/>
              <a:t>untuk</a:t>
            </a:r>
            <a:r>
              <a:rPr lang="en-ID" sz="2000" dirty="0"/>
              <a:t> </a:t>
            </a:r>
            <a:r>
              <a:rPr lang="en-ID" sz="2000" dirty="0" err="1"/>
              <a:t>melindungi</a:t>
            </a:r>
            <a:r>
              <a:rPr lang="en-ID" sz="2000" dirty="0"/>
              <a:t> korban </a:t>
            </a:r>
            <a:r>
              <a:rPr lang="en-ID" sz="2000" dirty="0" err="1"/>
              <a:t>kekerasan</a:t>
            </a:r>
            <a:r>
              <a:rPr lang="en-ID" sz="2000" dirty="0"/>
              <a:t> </a:t>
            </a:r>
            <a:r>
              <a:rPr lang="en-ID" sz="2000" dirty="0" err="1"/>
              <a:t>dalam</a:t>
            </a:r>
            <a:r>
              <a:rPr lang="en-ID" sz="2000" dirty="0"/>
              <a:t> </a:t>
            </a:r>
            <a:r>
              <a:rPr lang="en-ID" sz="2000" dirty="0" err="1"/>
              <a:t>rumah</a:t>
            </a:r>
            <a:r>
              <a:rPr lang="en-ID" sz="2000" dirty="0"/>
              <a:t> </a:t>
            </a:r>
            <a:r>
              <a:rPr lang="en-ID" sz="2000" dirty="0" err="1"/>
              <a:t>tangga</a:t>
            </a:r>
            <a:r>
              <a:rPr lang="en-ID" sz="2000" dirty="0"/>
              <a:t> </a:t>
            </a:r>
            <a:r>
              <a:rPr lang="en-ID" sz="2000" dirty="0" err="1"/>
              <a:t>dari</a:t>
            </a:r>
            <a:r>
              <a:rPr lang="en-ID" sz="2000" dirty="0"/>
              <a:t> </a:t>
            </a:r>
            <a:r>
              <a:rPr lang="en-ID" sz="2000" dirty="0" err="1"/>
              <a:t>pelaku</a:t>
            </a:r>
            <a:r>
              <a:rPr lang="en-ID" sz="2000" dirty="0"/>
              <a:t> </a:t>
            </a:r>
            <a:r>
              <a:rPr lang="en-ID" sz="2000" dirty="0" err="1"/>
              <a:t>kekerasan</a:t>
            </a:r>
            <a:r>
              <a:rPr lang="en-ID" sz="2000" dirty="0"/>
              <a:t>. Dalam </a:t>
            </a:r>
            <a:r>
              <a:rPr lang="en-ID" sz="2000" dirty="0" err="1"/>
              <a:t>Undang-Undang</a:t>
            </a:r>
            <a:r>
              <a:rPr lang="en-ID" sz="2000" dirty="0"/>
              <a:t> No. 23 </a:t>
            </a:r>
            <a:r>
              <a:rPr lang="en-ID" sz="2000" dirty="0" err="1"/>
              <a:t>Tahun</a:t>
            </a:r>
            <a:r>
              <a:rPr lang="en-ID" sz="2000" dirty="0"/>
              <a:t> 2004, Protection Order </a:t>
            </a:r>
            <a:r>
              <a:rPr lang="en-ID" sz="2000" dirty="0" err="1"/>
              <a:t>diatur</a:t>
            </a:r>
            <a:r>
              <a:rPr lang="en-ID" sz="2000" dirty="0"/>
              <a:t> </a:t>
            </a:r>
            <a:r>
              <a:rPr lang="en-ID" sz="2000" dirty="0" err="1"/>
              <a:t>dalam</a:t>
            </a:r>
            <a:r>
              <a:rPr lang="en-ID" sz="2000" dirty="0"/>
              <a:t> Pasal 15-19. </a:t>
            </a:r>
          </a:p>
          <a:p>
            <a:r>
              <a:rPr lang="en-ID" sz="2000" dirty="0" err="1"/>
              <a:t>Pengertian</a:t>
            </a:r>
            <a:r>
              <a:rPr lang="en-ID" sz="2000" dirty="0"/>
              <a:t> Protection Order </a:t>
            </a:r>
            <a:r>
              <a:rPr lang="en-ID" sz="2000" dirty="0" err="1"/>
              <a:t>adalah</a:t>
            </a:r>
            <a:r>
              <a:rPr lang="en-ID" sz="2000" dirty="0"/>
              <a:t> </a:t>
            </a:r>
            <a:r>
              <a:rPr lang="en-ID" sz="2000" dirty="0" err="1"/>
              <a:t>keputusan</a:t>
            </a:r>
            <a:r>
              <a:rPr lang="en-ID" sz="2000" dirty="0"/>
              <a:t> </a:t>
            </a:r>
            <a:r>
              <a:rPr lang="en-ID" sz="2000" dirty="0" err="1"/>
              <a:t>pengadilan</a:t>
            </a:r>
            <a:r>
              <a:rPr lang="en-ID" sz="2000" dirty="0"/>
              <a:t> yang </a:t>
            </a:r>
            <a:r>
              <a:rPr lang="en-ID" sz="2000" dirty="0" err="1"/>
              <a:t>bertujuan</a:t>
            </a:r>
            <a:r>
              <a:rPr lang="en-ID" sz="2000" dirty="0"/>
              <a:t> </a:t>
            </a:r>
            <a:r>
              <a:rPr lang="en-ID" sz="2000" dirty="0" err="1"/>
              <a:t>untuk</a:t>
            </a:r>
            <a:r>
              <a:rPr lang="en-ID" sz="2000" dirty="0"/>
              <a:t> </a:t>
            </a:r>
            <a:r>
              <a:rPr lang="en-ID" sz="2000" dirty="0" err="1"/>
              <a:t>melindungi</a:t>
            </a:r>
            <a:r>
              <a:rPr lang="en-ID" sz="2000" dirty="0"/>
              <a:t> korban </a:t>
            </a:r>
            <a:r>
              <a:rPr lang="en-ID" sz="2000" dirty="0" err="1"/>
              <a:t>kekerasan</a:t>
            </a:r>
            <a:r>
              <a:rPr lang="en-ID" sz="2000" dirty="0"/>
              <a:t> </a:t>
            </a:r>
            <a:r>
              <a:rPr lang="en-ID" sz="2000" dirty="0" err="1"/>
              <a:t>dalam</a:t>
            </a:r>
            <a:r>
              <a:rPr lang="en-ID" sz="2000" dirty="0"/>
              <a:t> </a:t>
            </a:r>
            <a:r>
              <a:rPr lang="en-ID" sz="2000" dirty="0" err="1"/>
              <a:t>rumah</a:t>
            </a:r>
            <a:r>
              <a:rPr lang="en-ID" sz="2000" dirty="0"/>
              <a:t> </a:t>
            </a:r>
            <a:r>
              <a:rPr lang="en-ID" sz="2000" dirty="0" err="1"/>
              <a:t>tangga</a:t>
            </a:r>
            <a:r>
              <a:rPr lang="en-ID" sz="2000" dirty="0"/>
              <a:t> </a:t>
            </a:r>
            <a:r>
              <a:rPr lang="en-ID" sz="2000" dirty="0" err="1"/>
              <a:t>dari</a:t>
            </a:r>
            <a:r>
              <a:rPr lang="en-ID" sz="2000" dirty="0"/>
              <a:t> </a:t>
            </a:r>
            <a:r>
              <a:rPr lang="en-ID" sz="2000" dirty="0" err="1"/>
              <a:t>pelaku</a:t>
            </a:r>
            <a:r>
              <a:rPr lang="en-ID" sz="2000" dirty="0"/>
              <a:t> </a:t>
            </a:r>
            <a:r>
              <a:rPr lang="en-ID" sz="2000" dirty="0" err="1"/>
              <a:t>kekerasan</a:t>
            </a:r>
            <a:r>
              <a:rPr lang="en-ID" sz="2000" dirty="0"/>
              <a:t>.</a:t>
            </a:r>
          </a:p>
          <a:p>
            <a:r>
              <a:rPr lang="en-ID" sz="2000" dirty="0"/>
              <a:t>Jenis Protection Order: </a:t>
            </a:r>
          </a:p>
          <a:p>
            <a:pPr marL="0" indent="0">
              <a:buNone/>
            </a:pPr>
            <a:r>
              <a:rPr lang="en-ID" sz="2000" dirty="0"/>
              <a:t>-   </a:t>
            </a:r>
            <a:r>
              <a:rPr lang="en-ID" sz="2000" dirty="0" err="1"/>
              <a:t>Larangan</a:t>
            </a:r>
            <a:r>
              <a:rPr lang="en-ID" sz="2000" dirty="0"/>
              <a:t> </a:t>
            </a:r>
            <a:r>
              <a:rPr lang="en-ID" sz="2000" dirty="0" err="1"/>
              <a:t>bagi</a:t>
            </a:r>
            <a:r>
              <a:rPr lang="en-ID" sz="2000" dirty="0"/>
              <a:t> </a:t>
            </a:r>
            <a:r>
              <a:rPr lang="en-ID" sz="2000" dirty="0" err="1"/>
              <a:t>pelaku</a:t>
            </a:r>
            <a:r>
              <a:rPr lang="en-ID" sz="2000" dirty="0"/>
              <a:t> </a:t>
            </a:r>
            <a:r>
              <a:rPr lang="en-ID" sz="2000" dirty="0" err="1"/>
              <a:t>kekerasan</a:t>
            </a:r>
            <a:r>
              <a:rPr lang="en-ID" sz="2000" dirty="0"/>
              <a:t> </a:t>
            </a:r>
            <a:r>
              <a:rPr lang="en-ID" sz="2000" dirty="0" err="1"/>
              <a:t>untuk</a:t>
            </a:r>
            <a:r>
              <a:rPr lang="en-ID" sz="2000" dirty="0"/>
              <a:t> </a:t>
            </a:r>
            <a:r>
              <a:rPr lang="en-ID" sz="2000" dirty="0" err="1"/>
              <a:t>mendekati</a:t>
            </a:r>
            <a:r>
              <a:rPr lang="en-ID" sz="2000" dirty="0"/>
              <a:t> </a:t>
            </a:r>
            <a:r>
              <a:rPr lang="en-ID" sz="2000" dirty="0" err="1"/>
              <a:t>atau</a:t>
            </a:r>
            <a:r>
              <a:rPr lang="en-ID" sz="2000" dirty="0"/>
              <a:t> </a:t>
            </a:r>
            <a:r>
              <a:rPr lang="en-ID" sz="2000" dirty="0" err="1"/>
              <a:t>menghubungi</a:t>
            </a:r>
            <a:r>
              <a:rPr lang="en-ID" sz="2000" dirty="0"/>
              <a:t> korban.</a:t>
            </a:r>
          </a:p>
          <a:p>
            <a:pPr>
              <a:buFontTx/>
              <a:buChar char="-"/>
            </a:pPr>
            <a:r>
              <a:rPr lang="en-ID" sz="2000" dirty="0" err="1"/>
              <a:t>Larangan</a:t>
            </a:r>
            <a:r>
              <a:rPr lang="en-ID" sz="2000" dirty="0"/>
              <a:t> </a:t>
            </a:r>
            <a:r>
              <a:rPr lang="en-ID" sz="2000" dirty="0" err="1"/>
              <a:t>bagi</a:t>
            </a:r>
            <a:r>
              <a:rPr lang="en-ID" sz="2000" dirty="0"/>
              <a:t> </a:t>
            </a:r>
            <a:r>
              <a:rPr lang="en-ID" sz="2000" dirty="0" err="1"/>
              <a:t>pelaku</a:t>
            </a:r>
            <a:r>
              <a:rPr lang="en-ID" sz="2000" dirty="0"/>
              <a:t> </a:t>
            </a:r>
            <a:r>
              <a:rPr lang="en-ID" sz="2000" dirty="0" err="1"/>
              <a:t>kekerasan</a:t>
            </a:r>
            <a:r>
              <a:rPr lang="en-ID" sz="2000" dirty="0"/>
              <a:t> </a:t>
            </a:r>
            <a:r>
              <a:rPr lang="en-ID" sz="2000" dirty="0" err="1"/>
              <a:t>untuk</a:t>
            </a:r>
            <a:r>
              <a:rPr lang="en-ID" sz="2000" dirty="0"/>
              <a:t> </a:t>
            </a:r>
            <a:r>
              <a:rPr lang="en-ID" sz="2000" dirty="0" err="1"/>
              <a:t>memasuki</a:t>
            </a:r>
            <a:r>
              <a:rPr lang="en-ID" sz="2000" dirty="0"/>
              <a:t> </a:t>
            </a:r>
            <a:r>
              <a:rPr lang="en-ID" sz="2000" dirty="0" err="1"/>
              <a:t>rumah</a:t>
            </a:r>
            <a:r>
              <a:rPr lang="en-ID" sz="2000" dirty="0"/>
              <a:t> </a:t>
            </a:r>
            <a:r>
              <a:rPr lang="en-ID" sz="2000" dirty="0" err="1"/>
              <a:t>atau</a:t>
            </a:r>
            <a:r>
              <a:rPr lang="en-ID" sz="2000" dirty="0"/>
              <a:t> </a:t>
            </a:r>
            <a:r>
              <a:rPr lang="en-ID" sz="2000" dirty="0" err="1"/>
              <a:t>tempat</a:t>
            </a:r>
            <a:r>
              <a:rPr lang="en-ID" sz="2000" dirty="0"/>
              <a:t> </a:t>
            </a:r>
            <a:r>
              <a:rPr lang="en-ID" sz="2000" dirty="0" err="1"/>
              <a:t>tinggal</a:t>
            </a:r>
            <a:r>
              <a:rPr lang="en-ID" sz="2000" dirty="0"/>
              <a:t> korban.</a:t>
            </a:r>
          </a:p>
          <a:p>
            <a:pPr>
              <a:buFontTx/>
              <a:buChar char="-"/>
            </a:pPr>
            <a:r>
              <a:rPr lang="en-ID" sz="2000" dirty="0" err="1"/>
              <a:t>Penempatan</a:t>
            </a:r>
            <a:r>
              <a:rPr lang="en-ID" sz="2000" dirty="0"/>
              <a:t> </a:t>
            </a:r>
            <a:r>
              <a:rPr lang="en-ID" sz="2000" dirty="0" err="1"/>
              <a:t>pelaku</a:t>
            </a:r>
            <a:r>
              <a:rPr lang="en-ID" sz="2000" dirty="0"/>
              <a:t> </a:t>
            </a:r>
            <a:r>
              <a:rPr lang="en-ID" sz="2000" dirty="0" err="1"/>
              <a:t>kekerasan</a:t>
            </a:r>
            <a:r>
              <a:rPr lang="en-ID" sz="2000" dirty="0"/>
              <a:t> di </a:t>
            </a:r>
            <a:r>
              <a:rPr lang="en-ID" sz="2000" dirty="0" err="1"/>
              <a:t>luar</a:t>
            </a:r>
            <a:r>
              <a:rPr lang="en-ID" sz="2000" dirty="0"/>
              <a:t> </a:t>
            </a:r>
            <a:r>
              <a:rPr lang="en-ID" sz="2000" dirty="0" err="1"/>
              <a:t>rumah</a:t>
            </a:r>
            <a:r>
              <a:rPr lang="en-ID" sz="2000" dirty="0"/>
              <a:t> </a:t>
            </a:r>
            <a:r>
              <a:rPr lang="en-ID" sz="2000" dirty="0" err="1"/>
              <a:t>atau</a:t>
            </a:r>
            <a:r>
              <a:rPr lang="en-ID" sz="2000" dirty="0"/>
              <a:t> </a:t>
            </a:r>
            <a:r>
              <a:rPr lang="en-ID" sz="2000" dirty="0" err="1"/>
              <a:t>tempat</a:t>
            </a:r>
            <a:r>
              <a:rPr lang="en-ID" sz="2000" dirty="0"/>
              <a:t> </a:t>
            </a:r>
            <a:r>
              <a:rPr lang="en-ID" sz="2000" dirty="0" err="1"/>
              <a:t>tinggal</a:t>
            </a:r>
            <a:r>
              <a:rPr lang="en-ID" sz="2000" dirty="0"/>
              <a:t> korban.</a:t>
            </a:r>
          </a:p>
          <a:p>
            <a:r>
              <a:rPr lang="en-ID" sz="2000" dirty="0"/>
              <a:t>Proses </a:t>
            </a:r>
            <a:r>
              <a:rPr lang="en-ID" sz="2000" dirty="0" err="1"/>
              <a:t>Pengajuan</a:t>
            </a:r>
            <a:r>
              <a:rPr lang="en-ID" sz="2000" dirty="0"/>
              <a:t> Protection Order </a:t>
            </a:r>
            <a:r>
              <a:rPr lang="en-ID" sz="2000" dirty="0" err="1"/>
              <a:t>dapat</a:t>
            </a:r>
            <a:r>
              <a:rPr lang="en-ID" sz="2000" dirty="0"/>
              <a:t> </a:t>
            </a:r>
            <a:r>
              <a:rPr lang="en-ID" sz="2000" dirty="0" err="1"/>
              <a:t>diajukan</a:t>
            </a:r>
            <a:r>
              <a:rPr lang="en-ID" sz="2000" dirty="0"/>
              <a:t> oleh korban </a:t>
            </a:r>
            <a:r>
              <a:rPr lang="en-ID" sz="2000" dirty="0" err="1"/>
              <a:t>kekerasan</a:t>
            </a:r>
            <a:r>
              <a:rPr lang="en-ID" sz="2000" dirty="0"/>
              <a:t> </a:t>
            </a:r>
            <a:r>
              <a:rPr lang="en-ID" sz="2000" dirty="0" err="1"/>
              <a:t>dalam</a:t>
            </a:r>
            <a:r>
              <a:rPr lang="en-ID" sz="2000" dirty="0"/>
              <a:t> </a:t>
            </a:r>
            <a:r>
              <a:rPr lang="en-ID" sz="2000" dirty="0" err="1"/>
              <a:t>rumah</a:t>
            </a:r>
            <a:r>
              <a:rPr lang="en-ID" sz="2000" dirty="0"/>
              <a:t> </a:t>
            </a:r>
            <a:r>
              <a:rPr lang="en-ID" sz="2000" dirty="0" err="1"/>
              <a:t>tangga</a:t>
            </a:r>
            <a:r>
              <a:rPr lang="en-ID" sz="2000" dirty="0"/>
              <a:t> </a:t>
            </a:r>
            <a:r>
              <a:rPr lang="en-ID" sz="2000" dirty="0" err="1"/>
              <a:t>atau</a:t>
            </a:r>
            <a:r>
              <a:rPr lang="en-ID" sz="2000" dirty="0"/>
              <a:t> oleh </a:t>
            </a:r>
            <a:r>
              <a:rPr lang="en-ID" sz="2000" dirty="0" err="1"/>
              <a:t>pihak</a:t>
            </a:r>
            <a:r>
              <a:rPr lang="en-ID" sz="2000" dirty="0"/>
              <a:t> lain yang </a:t>
            </a:r>
            <a:r>
              <a:rPr lang="en-ID" sz="2000" dirty="0" err="1"/>
              <a:t>berkepentingan</a:t>
            </a:r>
            <a:r>
              <a:rPr lang="en-ID" sz="2000" dirty="0"/>
              <a:t>, </a:t>
            </a:r>
            <a:r>
              <a:rPr lang="en-ID" sz="2000" dirty="0" err="1"/>
              <a:t>seperti</a:t>
            </a:r>
            <a:r>
              <a:rPr lang="en-ID" sz="2000" dirty="0"/>
              <a:t> </a:t>
            </a:r>
            <a:r>
              <a:rPr lang="en-ID" sz="2000" dirty="0" err="1"/>
              <a:t>keluarga</a:t>
            </a:r>
            <a:r>
              <a:rPr lang="en-ID" sz="2000" dirty="0"/>
              <a:t> </a:t>
            </a:r>
            <a:r>
              <a:rPr lang="en-ID" sz="2000" dirty="0" err="1"/>
              <a:t>atau</a:t>
            </a:r>
            <a:r>
              <a:rPr lang="en-ID" sz="2000" dirty="0"/>
              <a:t> </a:t>
            </a:r>
            <a:r>
              <a:rPr lang="en-ID" sz="2000" dirty="0" err="1"/>
              <a:t>organisasi</a:t>
            </a:r>
            <a:r>
              <a:rPr lang="en-ID" sz="2000" dirty="0"/>
              <a:t> Masyarakat</a:t>
            </a:r>
          </a:p>
          <a:p>
            <a:r>
              <a:rPr lang="en-ID" sz="2000" dirty="0"/>
              <a:t>Keputusan </a:t>
            </a:r>
            <a:r>
              <a:rPr lang="en-ID" sz="2000" dirty="0" err="1"/>
              <a:t>Pengadilan</a:t>
            </a:r>
            <a:r>
              <a:rPr lang="en-ID" sz="2000" dirty="0"/>
              <a:t> </a:t>
            </a:r>
            <a:r>
              <a:rPr lang="en-ID" sz="2000" dirty="0" err="1"/>
              <a:t>akan</a:t>
            </a:r>
            <a:r>
              <a:rPr lang="en-ID" sz="2000" dirty="0"/>
              <a:t> </a:t>
            </a:r>
            <a:r>
              <a:rPr lang="en-ID" sz="2000" dirty="0" err="1"/>
              <a:t>mempertimbangkan</a:t>
            </a:r>
            <a:r>
              <a:rPr lang="en-ID" sz="2000" dirty="0"/>
              <a:t> </a:t>
            </a:r>
            <a:r>
              <a:rPr lang="en-ID" sz="2000" dirty="0" err="1"/>
              <a:t>permohonan</a:t>
            </a:r>
            <a:r>
              <a:rPr lang="en-ID" sz="2000" dirty="0"/>
              <a:t> Protection Order dan </a:t>
            </a:r>
            <a:r>
              <a:rPr lang="en-ID" sz="2000" dirty="0" err="1"/>
              <a:t>dapat</a:t>
            </a:r>
            <a:r>
              <a:rPr lang="en-ID" sz="2000" dirty="0"/>
              <a:t> </a:t>
            </a:r>
            <a:r>
              <a:rPr lang="en-ID" sz="2000" dirty="0" err="1"/>
              <a:t>memutuskan</a:t>
            </a:r>
            <a:r>
              <a:rPr lang="en-ID" sz="2000" dirty="0"/>
              <a:t> </a:t>
            </a:r>
            <a:r>
              <a:rPr lang="en-ID" sz="2000" dirty="0" err="1"/>
              <a:t>untuk</a:t>
            </a:r>
            <a:r>
              <a:rPr lang="en-ID" sz="2000" dirty="0"/>
              <a:t> </a:t>
            </a:r>
            <a:r>
              <a:rPr lang="en-ID" sz="2000" dirty="0" err="1"/>
              <a:t>memberikan</a:t>
            </a:r>
            <a:r>
              <a:rPr lang="en-ID" sz="2000" dirty="0"/>
              <a:t> </a:t>
            </a:r>
            <a:r>
              <a:rPr lang="en-ID" sz="2000" dirty="0" err="1"/>
              <a:t>atau</a:t>
            </a:r>
            <a:r>
              <a:rPr lang="en-ID" sz="2000" dirty="0"/>
              <a:t> </a:t>
            </a:r>
            <a:r>
              <a:rPr lang="en-ID" sz="2000" dirty="0" err="1"/>
              <a:t>menolak</a:t>
            </a:r>
            <a:r>
              <a:rPr lang="en-ID" sz="2000" dirty="0"/>
              <a:t> </a:t>
            </a:r>
            <a:r>
              <a:rPr lang="en-ID" sz="2000" dirty="0" err="1"/>
              <a:t>permohonan</a:t>
            </a:r>
            <a:r>
              <a:rPr lang="en-ID" sz="2000" dirty="0"/>
              <a:t> </a:t>
            </a:r>
            <a:r>
              <a:rPr lang="en-ID" sz="2000" dirty="0" err="1"/>
              <a:t>tersebut</a:t>
            </a:r>
            <a:r>
              <a:rPr lang="en-ID" sz="2000" dirty="0"/>
              <a:t>.</a:t>
            </a:r>
          </a:p>
          <a:p>
            <a:r>
              <a:rPr lang="en-ID" sz="2000" dirty="0" err="1"/>
              <a:t>Konsekuensi</a:t>
            </a:r>
            <a:r>
              <a:rPr lang="en-ID" sz="2000" dirty="0"/>
              <a:t> </a:t>
            </a:r>
            <a:r>
              <a:rPr lang="en-ID" sz="2000" dirty="0" err="1"/>
              <a:t>Pelanggaran</a:t>
            </a:r>
            <a:r>
              <a:rPr lang="en-ID" sz="2000" dirty="0"/>
              <a:t> Protection Order: Jika </a:t>
            </a:r>
            <a:r>
              <a:rPr lang="en-ID" sz="2000" dirty="0" err="1"/>
              <a:t>pelaku</a:t>
            </a:r>
            <a:r>
              <a:rPr lang="en-ID" sz="2000" dirty="0"/>
              <a:t> </a:t>
            </a:r>
            <a:r>
              <a:rPr lang="en-ID" sz="2000" dirty="0" err="1"/>
              <a:t>kekerasan</a:t>
            </a:r>
            <a:r>
              <a:rPr lang="en-ID" sz="2000" dirty="0"/>
              <a:t> </a:t>
            </a:r>
            <a:r>
              <a:rPr lang="en-ID" sz="2000" dirty="0" err="1"/>
              <a:t>melanggar</a:t>
            </a:r>
            <a:r>
              <a:rPr lang="en-ID" sz="2000" dirty="0"/>
              <a:t> Protection Order, </a:t>
            </a:r>
            <a:r>
              <a:rPr lang="en-ID" sz="2000" dirty="0" err="1"/>
              <a:t>maka</a:t>
            </a:r>
            <a:r>
              <a:rPr lang="en-ID" sz="2000" dirty="0"/>
              <a:t> </a:t>
            </a:r>
            <a:r>
              <a:rPr lang="en-ID" sz="2000" dirty="0" err="1"/>
              <a:t>pelaku</a:t>
            </a:r>
            <a:r>
              <a:rPr lang="en-ID" sz="2000" dirty="0"/>
              <a:t> </a:t>
            </a:r>
            <a:r>
              <a:rPr lang="en-ID" sz="2000" dirty="0" err="1"/>
              <a:t>dapat</a:t>
            </a:r>
            <a:r>
              <a:rPr lang="en-ID" sz="2000" dirty="0"/>
              <a:t> </a:t>
            </a:r>
            <a:r>
              <a:rPr lang="en-ID" sz="2000" dirty="0" err="1"/>
              <a:t>dikenakan</a:t>
            </a:r>
            <a:r>
              <a:rPr lang="en-ID" sz="2000" dirty="0"/>
              <a:t> </a:t>
            </a:r>
            <a:r>
              <a:rPr lang="en-ID" sz="2000" dirty="0" err="1"/>
              <a:t>sanksi</a:t>
            </a:r>
            <a:r>
              <a:rPr lang="en-ID" sz="2000" dirty="0"/>
              <a:t> </a:t>
            </a:r>
            <a:r>
              <a:rPr lang="en-ID" sz="2000" dirty="0" err="1"/>
              <a:t>pidana</a:t>
            </a:r>
            <a:r>
              <a:rPr lang="en-ID" sz="2000" dirty="0"/>
              <a:t>.</a:t>
            </a:r>
          </a:p>
        </p:txBody>
      </p:sp>
    </p:spTree>
    <p:extLst>
      <p:ext uri="{BB962C8B-B14F-4D97-AF65-F5344CB8AC3E}">
        <p14:creationId xmlns:p14="http://schemas.microsoft.com/office/powerpoint/2010/main" val="424038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8D86583-ACA8-2FD0-E574-E37191FF90CC}"/>
              </a:ext>
            </a:extLst>
          </p:cNvPr>
          <p:cNvSpPr>
            <a:spLocks noGrp="1"/>
          </p:cNvSpPr>
          <p:nvPr>
            <p:ph type="subTitle" idx="1"/>
          </p:nvPr>
        </p:nvSpPr>
        <p:spPr>
          <a:xfrm>
            <a:off x="1524000" y="914399"/>
            <a:ext cx="9144000" cy="5334001"/>
          </a:xfrm>
        </p:spPr>
        <p:txBody>
          <a:bodyPr>
            <a:normAutofit fontScale="92500" lnSpcReduction="20000"/>
          </a:bodyPr>
          <a:lstStyle/>
          <a:p>
            <a:r>
              <a:rPr lang="en-US" sz="3200" b="1" dirty="0"/>
              <a:t>HUKUM KELUARGA</a:t>
            </a:r>
          </a:p>
          <a:p>
            <a:pPr algn="l"/>
            <a:r>
              <a:rPr lang="en-US" sz="2400" dirty="0"/>
              <a:t>Hukum </a:t>
            </a:r>
            <a:r>
              <a:rPr lang="en-US" sz="2400" dirty="0" err="1"/>
              <a:t>Keluarga</a:t>
            </a:r>
            <a:r>
              <a:rPr lang="en-US" sz="2400" dirty="0"/>
              <a:t> </a:t>
            </a:r>
            <a:r>
              <a:rPr lang="en-US" sz="2400" dirty="0" err="1"/>
              <a:t>adalah</a:t>
            </a:r>
            <a:r>
              <a:rPr lang="en-US" sz="2400" dirty="0"/>
              <a:t> </a:t>
            </a:r>
            <a:r>
              <a:rPr lang="en-US" sz="2400" dirty="0" err="1"/>
              <a:t>suatu</a:t>
            </a:r>
            <a:r>
              <a:rPr lang="en-US" sz="2400" dirty="0"/>
              <a:t> </a:t>
            </a:r>
            <a:r>
              <a:rPr lang="en-US" sz="2400" dirty="0" err="1"/>
              <a:t>cabang</a:t>
            </a:r>
            <a:r>
              <a:rPr lang="en-US" sz="2400" dirty="0"/>
              <a:t> </a:t>
            </a:r>
            <a:r>
              <a:rPr lang="en-US" sz="2400" dirty="0" err="1"/>
              <a:t>hukum</a:t>
            </a:r>
            <a:r>
              <a:rPr lang="en-US" sz="2400" dirty="0"/>
              <a:t> yang </a:t>
            </a:r>
            <a:r>
              <a:rPr lang="en-US" sz="2400" dirty="0" err="1"/>
              <a:t>mengatur</a:t>
            </a:r>
            <a:r>
              <a:rPr lang="en-US" sz="2400" dirty="0"/>
              <a:t> </a:t>
            </a:r>
            <a:r>
              <a:rPr lang="en-US" sz="2400" dirty="0" err="1"/>
              <a:t>hubungan</a:t>
            </a:r>
            <a:r>
              <a:rPr lang="en-US" sz="2400" dirty="0"/>
              <a:t> </a:t>
            </a:r>
            <a:r>
              <a:rPr lang="en-US" sz="2400" dirty="0" err="1"/>
              <a:t>hukum</a:t>
            </a:r>
            <a:r>
              <a:rPr lang="en-US" sz="2400" dirty="0"/>
              <a:t> </a:t>
            </a:r>
            <a:r>
              <a:rPr lang="en-US" sz="2400" dirty="0" err="1"/>
              <a:t>antara</a:t>
            </a:r>
            <a:r>
              <a:rPr lang="en-US" sz="2400" dirty="0"/>
              <a:t> </a:t>
            </a:r>
            <a:r>
              <a:rPr lang="en-US" sz="2400" dirty="0" err="1"/>
              <a:t>anggota</a:t>
            </a:r>
            <a:r>
              <a:rPr lang="en-US" sz="2400" dirty="0"/>
              <a:t> </a:t>
            </a:r>
            <a:r>
              <a:rPr lang="en-US" sz="2400" dirty="0" err="1"/>
              <a:t>keluarga</a:t>
            </a:r>
            <a:r>
              <a:rPr lang="en-US" sz="2400" dirty="0"/>
              <a:t>, </a:t>
            </a:r>
            <a:r>
              <a:rPr lang="en-US" sz="2400" dirty="0" err="1"/>
              <a:t>seperti</a:t>
            </a:r>
            <a:r>
              <a:rPr lang="en-US" sz="2400" dirty="0"/>
              <a:t> </a:t>
            </a:r>
            <a:r>
              <a:rPr lang="en-US" sz="2400" dirty="0" err="1"/>
              <a:t>suami-istri</a:t>
            </a:r>
            <a:r>
              <a:rPr lang="en-US" sz="2400" dirty="0"/>
              <a:t>, orang </a:t>
            </a:r>
            <a:r>
              <a:rPr lang="en-US" sz="2400" dirty="0" err="1"/>
              <a:t>tua-anak</a:t>
            </a:r>
            <a:r>
              <a:rPr lang="en-US" sz="2400" dirty="0"/>
              <a:t>, dan </a:t>
            </a:r>
            <a:r>
              <a:rPr lang="en-US" sz="2400" dirty="0" err="1"/>
              <a:t>hubungan</a:t>
            </a:r>
            <a:r>
              <a:rPr lang="en-US" sz="2400" dirty="0"/>
              <a:t> </a:t>
            </a:r>
            <a:r>
              <a:rPr lang="en-US" sz="2400" dirty="0" err="1"/>
              <a:t>keluarga</a:t>
            </a:r>
            <a:r>
              <a:rPr lang="en-US" sz="2400" dirty="0"/>
              <a:t> </a:t>
            </a:r>
            <a:r>
              <a:rPr lang="en-US" sz="2400" dirty="0" err="1"/>
              <a:t>lainnya</a:t>
            </a:r>
            <a:r>
              <a:rPr lang="en-US" sz="2400" dirty="0"/>
              <a:t>. Hukum </a:t>
            </a:r>
            <a:r>
              <a:rPr lang="en-US" sz="2400" dirty="0" err="1"/>
              <a:t>Keluarga</a:t>
            </a:r>
            <a:r>
              <a:rPr lang="en-US" sz="2400" dirty="0"/>
              <a:t> </a:t>
            </a:r>
            <a:r>
              <a:rPr lang="en-US" sz="2400" dirty="0" err="1"/>
              <a:t>bertujuan</a:t>
            </a:r>
            <a:r>
              <a:rPr lang="en-US" sz="2400" dirty="0"/>
              <a:t> </a:t>
            </a:r>
            <a:r>
              <a:rPr lang="en-US" sz="2400" dirty="0" err="1"/>
              <a:t>untuk</a:t>
            </a:r>
            <a:r>
              <a:rPr lang="en-US" sz="2400" dirty="0"/>
              <a:t> </a:t>
            </a:r>
            <a:r>
              <a:rPr lang="en-US" sz="2400" dirty="0" err="1"/>
              <a:t>melindungi</a:t>
            </a:r>
            <a:r>
              <a:rPr lang="en-US" sz="2400" dirty="0"/>
              <a:t> </a:t>
            </a:r>
            <a:r>
              <a:rPr lang="en-US" sz="2400" dirty="0" err="1"/>
              <a:t>hak-hak</a:t>
            </a:r>
            <a:r>
              <a:rPr lang="en-US" sz="2400" dirty="0"/>
              <a:t> dan </a:t>
            </a:r>
            <a:r>
              <a:rPr lang="en-US" sz="2400" dirty="0" err="1"/>
              <a:t>kepentingan</a:t>
            </a:r>
            <a:r>
              <a:rPr lang="en-US" sz="2400" dirty="0"/>
              <a:t> </a:t>
            </a:r>
            <a:r>
              <a:rPr lang="en-US" sz="2400" dirty="0" err="1"/>
              <a:t>anggota</a:t>
            </a:r>
            <a:r>
              <a:rPr lang="en-US" sz="2400" dirty="0"/>
              <a:t> </a:t>
            </a:r>
            <a:r>
              <a:rPr lang="en-US" sz="2400" dirty="0" err="1"/>
              <a:t>keluarga</a:t>
            </a:r>
            <a:r>
              <a:rPr lang="en-US" sz="2400" dirty="0"/>
              <a:t>, </a:t>
            </a:r>
            <a:r>
              <a:rPr lang="en-US" sz="2400" dirty="0" err="1"/>
              <a:t>serta</a:t>
            </a:r>
            <a:r>
              <a:rPr lang="en-US" sz="2400" dirty="0"/>
              <a:t> </a:t>
            </a:r>
            <a:r>
              <a:rPr lang="en-US" sz="2400" dirty="0" err="1"/>
              <a:t>menjaga</a:t>
            </a:r>
            <a:r>
              <a:rPr lang="en-US" sz="2400" dirty="0"/>
              <a:t> </a:t>
            </a:r>
            <a:r>
              <a:rPr lang="en-US" sz="2400" dirty="0" err="1"/>
              <a:t>keharmonisan</a:t>
            </a:r>
            <a:r>
              <a:rPr lang="en-US" sz="2400" dirty="0"/>
              <a:t> dan </a:t>
            </a:r>
            <a:r>
              <a:rPr lang="en-US" sz="2400" dirty="0" err="1"/>
              <a:t>kestabilan</a:t>
            </a:r>
            <a:r>
              <a:rPr lang="en-US" sz="2400" dirty="0"/>
              <a:t> </a:t>
            </a:r>
            <a:r>
              <a:rPr lang="en-US" sz="2400" dirty="0" err="1"/>
              <a:t>keluarga</a:t>
            </a:r>
            <a:r>
              <a:rPr lang="en-US" sz="2400" dirty="0"/>
              <a:t>. Hukum </a:t>
            </a:r>
            <a:r>
              <a:rPr lang="en-US" sz="2400" dirty="0" err="1"/>
              <a:t>Keluarga</a:t>
            </a:r>
            <a:r>
              <a:rPr lang="en-US" sz="2400" dirty="0"/>
              <a:t> </a:t>
            </a:r>
            <a:r>
              <a:rPr lang="en-US" sz="2400" dirty="0" err="1"/>
              <a:t>dapat</a:t>
            </a:r>
            <a:r>
              <a:rPr lang="en-US" sz="2400" dirty="0"/>
              <a:t> </a:t>
            </a:r>
            <a:r>
              <a:rPr lang="en-US" sz="2400" dirty="0" err="1"/>
              <a:t>berbeda-beda</a:t>
            </a:r>
            <a:r>
              <a:rPr lang="en-US" sz="2400" dirty="0"/>
              <a:t> </a:t>
            </a:r>
            <a:r>
              <a:rPr lang="en-US" sz="2400" dirty="0" err="1"/>
              <a:t>tergantung</a:t>
            </a:r>
            <a:r>
              <a:rPr lang="en-US" sz="2400" dirty="0"/>
              <a:t> pada agama, </a:t>
            </a:r>
            <a:r>
              <a:rPr lang="en-US" sz="2400" dirty="0" err="1"/>
              <a:t>budaya</a:t>
            </a:r>
            <a:r>
              <a:rPr lang="en-US" sz="2400" dirty="0"/>
              <a:t>, dan negara masing-masing.</a:t>
            </a:r>
          </a:p>
          <a:p>
            <a:pPr algn="l"/>
            <a:br>
              <a:rPr lang="en-US" sz="2400" dirty="0"/>
            </a:br>
            <a:r>
              <a:rPr lang="en-US" sz="2400" dirty="0"/>
              <a:t>Hukum </a:t>
            </a:r>
            <a:r>
              <a:rPr lang="en-US" sz="2400" dirty="0" err="1"/>
              <a:t>Keluarga</a:t>
            </a:r>
            <a:r>
              <a:rPr lang="en-US" sz="2400" dirty="0"/>
              <a:t> </a:t>
            </a:r>
            <a:r>
              <a:rPr lang="en-US" sz="2400" dirty="0" err="1"/>
              <a:t>mencakup</a:t>
            </a:r>
            <a:r>
              <a:rPr lang="en-US" sz="2400" dirty="0"/>
              <a:t> </a:t>
            </a:r>
            <a:r>
              <a:rPr lang="en-US" sz="2400" dirty="0" err="1"/>
              <a:t>berbagai</a:t>
            </a:r>
            <a:r>
              <a:rPr lang="en-US" sz="2400" dirty="0"/>
              <a:t> </a:t>
            </a:r>
            <a:r>
              <a:rPr lang="en-US" sz="2400" dirty="0" err="1"/>
              <a:t>aspek</a:t>
            </a:r>
            <a:r>
              <a:rPr lang="en-US" sz="2400" dirty="0"/>
              <a:t>, </a:t>
            </a:r>
            <a:r>
              <a:rPr lang="en-US" sz="2400" dirty="0" err="1"/>
              <a:t>seperti</a:t>
            </a:r>
            <a:r>
              <a:rPr lang="en-US" sz="2400" dirty="0"/>
              <a:t>:</a:t>
            </a:r>
          </a:p>
          <a:p>
            <a:pPr marL="457200" indent="-457200" algn="l">
              <a:buAutoNum type="arabicPeriod"/>
            </a:pPr>
            <a:r>
              <a:rPr lang="en-US" sz="2400" dirty="0" err="1"/>
              <a:t>Perkawinan</a:t>
            </a:r>
            <a:r>
              <a:rPr lang="en-US" sz="2400" dirty="0"/>
              <a:t>: </a:t>
            </a:r>
            <a:r>
              <a:rPr lang="en-US" sz="2400" dirty="0" err="1"/>
              <a:t>Syarat-syarat</a:t>
            </a:r>
            <a:r>
              <a:rPr lang="en-US" sz="2400" dirty="0"/>
              <a:t> </a:t>
            </a:r>
            <a:r>
              <a:rPr lang="en-US" sz="2400" dirty="0" err="1"/>
              <a:t>perkawinan</a:t>
            </a:r>
            <a:r>
              <a:rPr lang="en-US" sz="2400" dirty="0"/>
              <a:t>, tata </a:t>
            </a:r>
            <a:r>
              <a:rPr lang="en-US" sz="2400" dirty="0" err="1"/>
              <a:t>cara</a:t>
            </a:r>
            <a:r>
              <a:rPr lang="en-US" sz="2400" dirty="0"/>
              <a:t> </a:t>
            </a:r>
            <a:r>
              <a:rPr lang="en-US" sz="2400" dirty="0" err="1"/>
              <a:t>perkawinan</a:t>
            </a:r>
            <a:r>
              <a:rPr lang="en-US" sz="2400" dirty="0"/>
              <a:t>, dan </a:t>
            </a:r>
            <a:r>
              <a:rPr lang="en-US" sz="2400" dirty="0" err="1"/>
              <a:t>hak-hak</a:t>
            </a:r>
            <a:r>
              <a:rPr lang="en-US" sz="2400" dirty="0"/>
              <a:t> </a:t>
            </a:r>
            <a:r>
              <a:rPr lang="en-US" sz="2400" dirty="0" err="1"/>
              <a:t>serta</a:t>
            </a:r>
            <a:r>
              <a:rPr lang="en-US" sz="2400" dirty="0"/>
              <a:t> </a:t>
            </a:r>
            <a:r>
              <a:rPr lang="en-US" sz="2400" dirty="0" err="1"/>
              <a:t>kewajiban</a:t>
            </a:r>
            <a:r>
              <a:rPr lang="en-US" sz="2400" dirty="0"/>
              <a:t> </a:t>
            </a:r>
            <a:r>
              <a:rPr lang="en-US" sz="2400" dirty="0" err="1"/>
              <a:t>suami-istri</a:t>
            </a:r>
            <a:r>
              <a:rPr lang="en-US" sz="2400" dirty="0"/>
              <a:t>.</a:t>
            </a:r>
          </a:p>
          <a:p>
            <a:pPr marL="457200" indent="-457200" algn="l">
              <a:buAutoNum type="arabicPeriod"/>
            </a:pPr>
            <a:r>
              <a:rPr lang="en-US" sz="2400" dirty="0" err="1"/>
              <a:t>Perceraian</a:t>
            </a:r>
            <a:r>
              <a:rPr lang="en-US" sz="2400" dirty="0"/>
              <a:t>: Proses dan </a:t>
            </a:r>
            <a:r>
              <a:rPr lang="en-US" sz="2400" dirty="0" err="1"/>
              <a:t>syarat-syarat</a:t>
            </a:r>
            <a:r>
              <a:rPr lang="en-US" sz="2400" dirty="0"/>
              <a:t> </a:t>
            </a:r>
            <a:r>
              <a:rPr lang="en-US" sz="2400" dirty="0" err="1"/>
              <a:t>perceraian</a:t>
            </a:r>
            <a:r>
              <a:rPr lang="en-US" sz="2400" dirty="0"/>
              <a:t>, </a:t>
            </a:r>
            <a:r>
              <a:rPr lang="en-US" sz="2400" dirty="0" err="1"/>
              <a:t>serta</a:t>
            </a:r>
            <a:r>
              <a:rPr lang="en-US" sz="2400" dirty="0"/>
              <a:t> </a:t>
            </a:r>
            <a:r>
              <a:rPr lang="en-US" sz="2400" dirty="0" err="1"/>
              <a:t>hak-hak</a:t>
            </a:r>
            <a:r>
              <a:rPr lang="en-US" sz="2400" dirty="0"/>
              <a:t> dan </a:t>
            </a:r>
            <a:r>
              <a:rPr lang="en-US" sz="2400" dirty="0" err="1"/>
              <a:t>kewajiban</a:t>
            </a:r>
            <a:r>
              <a:rPr lang="en-US" sz="2400" dirty="0"/>
              <a:t> masing-masing </a:t>
            </a:r>
            <a:r>
              <a:rPr lang="en-US" sz="2400" dirty="0" err="1"/>
              <a:t>pihak</a:t>
            </a:r>
            <a:r>
              <a:rPr lang="en-US" sz="2400" dirty="0"/>
              <a:t> </a:t>
            </a:r>
            <a:r>
              <a:rPr lang="en-US" sz="2400" dirty="0" err="1"/>
              <a:t>setelah</a:t>
            </a:r>
            <a:r>
              <a:rPr lang="en-US" sz="2400" dirty="0"/>
              <a:t> </a:t>
            </a:r>
            <a:r>
              <a:rPr lang="en-US" sz="2400" dirty="0" err="1"/>
              <a:t>perceraian</a:t>
            </a:r>
            <a:r>
              <a:rPr lang="en-US" sz="2400" dirty="0"/>
              <a:t>.</a:t>
            </a:r>
          </a:p>
          <a:p>
            <a:pPr marL="457200" indent="-457200" algn="l">
              <a:buAutoNum type="arabicPeriod"/>
            </a:pPr>
            <a:r>
              <a:rPr lang="en-US" sz="2400" dirty="0" err="1"/>
              <a:t>Adopsi</a:t>
            </a:r>
            <a:r>
              <a:rPr lang="en-US" sz="2400"/>
              <a:t>. Hak </a:t>
            </a:r>
            <a:r>
              <a:rPr lang="en-US" sz="2400" dirty="0" err="1"/>
              <a:t>Asuh</a:t>
            </a:r>
            <a:r>
              <a:rPr lang="en-US" sz="2400" dirty="0"/>
              <a:t> Anak: </a:t>
            </a:r>
            <a:r>
              <a:rPr lang="en-US" sz="2400" dirty="0" err="1"/>
              <a:t>Pengaturan</a:t>
            </a:r>
            <a:r>
              <a:rPr lang="en-US" sz="2400" dirty="0"/>
              <a:t> </a:t>
            </a:r>
            <a:r>
              <a:rPr lang="en-US" sz="2400" dirty="0" err="1"/>
              <a:t>hak</a:t>
            </a:r>
            <a:r>
              <a:rPr lang="en-US" sz="2400" dirty="0"/>
              <a:t> </a:t>
            </a:r>
            <a:r>
              <a:rPr lang="en-US" sz="2400" dirty="0" err="1"/>
              <a:t>asuh</a:t>
            </a:r>
            <a:r>
              <a:rPr lang="en-US" sz="2400" dirty="0"/>
              <a:t> </a:t>
            </a:r>
            <a:r>
              <a:rPr lang="en-US" sz="2400" dirty="0" err="1"/>
              <a:t>anak</a:t>
            </a:r>
            <a:r>
              <a:rPr lang="en-US" sz="2400" dirty="0"/>
              <a:t>, </a:t>
            </a:r>
            <a:r>
              <a:rPr lang="en-US" sz="2400" dirty="0" err="1"/>
              <a:t>baik</a:t>
            </a:r>
            <a:r>
              <a:rPr lang="en-US" sz="2400" dirty="0"/>
              <a:t> </a:t>
            </a:r>
            <a:r>
              <a:rPr lang="en-US" sz="2400" dirty="0" err="1"/>
              <a:t>dalam</a:t>
            </a:r>
            <a:r>
              <a:rPr lang="en-US" sz="2400" dirty="0"/>
              <a:t> </a:t>
            </a:r>
            <a:r>
              <a:rPr lang="en-US" sz="2400" dirty="0" err="1"/>
              <a:t>perkawinan</a:t>
            </a:r>
            <a:r>
              <a:rPr lang="en-US" sz="2400" dirty="0"/>
              <a:t> </a:t>
            </a:r>
            <a:r>
              <a:rPr lang="en-US" sz="2400" dirty="0" err="1"/>
              <a:t>maupun</a:t>
            </a:r>
            <a:r>
              <a:rPr lang="en-US" sz="2400" dirty="0"/>
              <a:t> </a:t>
            </a:r>
            <a:r>
              <a:rPr lang="en-US" sz="2400" dirty="0" err="1"/>
              <a:t>setelah</a:t>
            </a:r>
            <a:r>
              <a:rPr lang="en-US" sz="2400" dirty="0"/>
              <a:t> </a:t>
            </a:r>
            <a:r>
              <a:rPr lang="en-US" sz="2400" dirty="0" err="1"/>
              <a:t>perceraian</a:t>
            </a:r>
            <a:r>
              <a:rPr lang="en-US" sz="2400" dirty="0"/>
              <a:t>.</a:t>
            </a:r>
          </a:p>
          <a:p>
            <a:pPr marL="457200" indent="-457200" algn="l">
              <a:buAutoNum type="arabicPeriod"/>
            </a:pPr>
            <a:r>
              <a:rPr lang="en-US" sz="2400" dirty="0" err="1"/>
              <a:t>Warisan</a:t>
            </a:r>
            <a:r>
              <a:rPr lang="en-US" sz="2400" dirty="0"/>
              <a:t>: </a:t>
            </a:r>
            <a:r>
              <a:rPr lang="en-US" sz="2400" dirty="0" err="1"/>
              <a:t>Pengaturan</a:t>
            </a:r>
            <a:r>
              <a:rPr lang="en-US" sz="2400" dirty="0"/>
              <a:t> </a:t>
            </a:r>
            <a:r>
              <a:rPr lang="en-US" sz="2400" dirty="0" err="1"/>
              <a:t>hak</a:t>
            </a:r>
            <a:r>
              <a:rPr lang="en-US" sz="2400" dirty="0"/>
              <a:t> </a:t>
            </a:r>
            <a:r>
              <a:rPr lang="en-US" sz="2400" dirty="0" err="1"/>
              <a:t>waris</a:t>
            </a:r>
            <a:r>
              <a:rPr lang="en-US" sz="2400" dirty="0"/>
              <a:t> dan </a:t>
            </a:r>
            <a:r>
              <a:rPr lang="en-US" sz="2400" dirty="0" err="1"/>
              <a:t>pembagian</a:t>
            </a:r>
            <a:r>
              <a:rPr lang="en-US" sz="2400" dirty="0"/>
              <a:t> </a:t>
            </a:r>
            <a:r>
              <a:rPr lang="en-US" sz="2400" dirty="0" err="1"/>
              <a:t>harta</a:t>
            </a:r>
            <a:r>
              <a:rPr lang="en-US" sz="2400" dirty="0"/>
              <a:t> </a:t>
            </a:r>
            <a:r>
              <a:rPr lang="en-US" sz="2400" dirty="0" err="1"/>
              <a:t>warisan</a:t>
            </a:r>
            <a:r>
              <a:rPr lang="en-US" sz="2400" dirty="0"/>
              <a:t>.</a:t>
            </a:r>
          </a:p>
          <a:p>
            <a:pPr marL="457200" indent="-457200" algn="l">
              <a:buAutoNum type="arabicPeriod"/>
            </a:pPr>
            <a:r>
              <a:rPr lang="en-US" dirty="0"/>
              <a:t>KDRT dan </a:t>
            </a:r>
            <a:r>
              <a:rPr lang="en-US" dirty="0" err="1"/>
              <a:t>P</a:t>
            </a:r>
            <a:r>
              <a:rPr lang="en-US" sz="2400" dirty="0" err="1"/>
              <a:t>erlindungan</a:t>
            </a:r>
            <a:r>
              <a:rPr lang="en-US" sz="2400" dirty="0"/>
              <a:t> </a:t>
            </a:r>
            <a:r>
              <a:rPr lang="en-US" sz="2400" dirty="0" err="1"/>
              <a:t>anggota</a:t>
            </a:r>
            <a:r>
              <a:rPr lang="en-US" sz="2400" dirty="0"/>
              <a:t> </a:t>
            </a:r>
            <a:r>
              <a:rPr lang="en-US" sz="2400" dirty="0" err="1"/>
              <a:t>keluar</a:t>
            </a:r>
            <a:r>
              <a:rPr lang="en-US" dirty="0" err="1"/>
              <a:t>ga</a:t>
            </a:r>
            <a:r>
              <a:rPr lang="en-US" dirty="0"/>
              <a:t>.</a:t>
            </a:r>
            <a:endParaRPr lang="en-US" sz="2400" dirty="0"/>
          </a:p>
          <a:p>
            <a:pPr marL="457200" indent="-457200" algn="l">
              <a:buAutoNum type="arabicPeriod"/>
            </a:pPr>
            <a:endParaRPr lang="en-ID" dirty="0"/>
          </a:p>
        </p:txBody>
      </p:sp>
    </p:spTree>
    <p:extLst>
      <p:ext uri="{BB962C8B-B14F-4D97-AF65-F5344CB8AC3E}">
        <p14:creationId xmlns:p14="http://schemas.microsoft.com/office/powerpoint/2010/main" val="2462743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507E47-B752-077A-2535-AAF8C9749710}"/>
              </a:ext>
            </a:extLst>
          </p:cNvPr>
          <p:cNvSpPr>
            <a:spLocks noGrp="1"/>
          </p:cNvSpPr>
          <p:nvPr>
            <p:ph idx="1"/>
          </p:nvPr>
        </p:nvSpPr>
        <p:spPr>
          <a:xfrm>
            <a:off x="838200" y="685800"/>
            <a:ext cx="10515600" cy="5491163"/>
          </a:xfrm>
        </p:spPr>
        <p:txBody>
          <a:bodyPr>
            <a:normAutofit fontScale="85000" lnSpcReduction="20000"/>
          </a:bodyPr>
          <a:lstStyle/>
          <a:p>
            <a:pPr marL="0" indent="0">
              <a:buNone/>
            </a:pPr>
            <a:r>
              <a:rPr lang="en-US" dirty="0"/>
              <a:t>Here are some definitions of Family Law by experts:</a:t>
            </a:r>
          </a:p>
          <a:p>
            <a:pPr marL="514350" indent="-514350">
              <a:buAutoNum type="arabicPeriod"/>
            </a:pPr>
            <a:r>
              <a:rPr lang="en-US" dirty="0"/>
              <a:t>Black's Law Dictionary: "The body of law that governs family relationships, including marriage, divorce, child custody, and support.“</a:t>
            </a:r>
          </a:p>
          <a:p>
            <a:pPr marL="514350" indent="-514350">
              <a:buAutoNum type="arabicPeriod"/>
            </a:pPr>
            <a:r>
              <a:rPr lang="en-US" dirty="0"/>
              <a:t>American Bar Association (ABA): "Family law encompasses a broad range of legal issues related to family relationships, including marriage, divorce, child custody, child support, adoption, and domestic violence.“</a:t>
            </a:r>
          </a:p>
          <a:p>
            <a:pPr marL="514350" indent="-514350">
              <a:buAutoNum type="arabicPeriod"/>
            </a:pPr>
            <a:r>
              <a:rPr lang="en-US" dirty="0"/>
              <a:t>National Center for State Courts (NCSC): "Family law includes cases involving marriage, divorce, child custody, child support, adoption, and other domestic relations.“</a:t>
            </a:r>
          </a:p>
          <a:p>
            <a:pPr marL="0" indent="0">
              <a:buNone/>
            </a:pPr>
            <a:r>
              <a:rPr lang="en-US" dirty="0"/>
              <a:t>These definitions highlight the scope of Family Law, which includes various legal aspects related to family relationships and domestic issues.</a:t>
            </a:r>
          </a:p>
          <a:p>
            <a:pPr marL="0" indent="0">
              <a:buNone/>
            </a:pPr>
            <a:r>
              <a:rPr lang="en-US" dirty="0"/>
              <a:t>Some notable family law experts include:</a:t>
            </a:r>
          </a:p>
          <a:p>
            <a:pPr marL="514350" indent="-514350">
              <a:buAutoNum type="arabicPeriod"/>
            </a:pPr>
            <a:r>
              <a:rPr lang="en-US" dirty="0"/>
              <a:t>Katherine Bartlett, Professor of Law at Duke University, known for her work on family law and feminist theory.</a:t>
            </a:r>
          </a:p>
          <a:p>
            <a:pPr marL="514350" indent="-514350">
              <a:buAutoNum type="arabicPeriod"/>
            </a:pPr>
            <a:r>
              <a:rPr lang="en-US" dirty="0"/>
              <a:t>June Carbone, Professor of Law at University of Minnesota, recognized for her expertise on family law, bioethics, and reproductive rights. These experts have contributed significantly to the development and understanding of Family Law.</a:t>
            </a:r>
            <a:endParaRPr lang="en-ID" dirty="0"/>
          </a:p>
        </p:txBody>
      </p:sp>
    </p:spTree>
    <p:extLst>
      <p:ext uri="{BB962C8B-B14F-4D97-AF65-F5344CB8AC3E}">
        <p14:creationId xmlns:p14="http://schemas.microsoft.com/office/powerpoint/2010/main" val="1870080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5E5F3B-5652-1B73-C755-210FA9FB7926}"/>
              </a:ext>
            </a:extLst>
          </p:cNvPr>
          <p:cNvSpPr>
            <a:spLocks noGrp="1"/>
          </p:cNvSpPr>
          <p:nvPr>
            <p:ph idx="1"/>
          </p:nvPr>
        </p:nvSpPr>
        <p:spPr>
          <a:xfrm>
            <a:off x="838200" y="783771"/>
            <a:ext cx="10515600" cy="5393192"/>
          </a:xfrm>
        </p:spPr>
        <p:txBody>
          <a:bodyPr>
            <a:normAutofit fontScale="85000" lnSpcReduction="20000"/>
          </a:bodyPr>
          <a:lstStyle/>
          <a:p>
            <a:r>
              <a:rPr lang="en-US" dirty="0"/>
              <a:t>Family Law is a branch of law that deals with legal issues related to family relationships, including:</a:t>
            </a:r>
          </a:p>
          <a:p>
            <a:pPr marL="514350" indent="-514350">
              <a:buAutoNum type="arabicPeriod"/>
            </a:pPr>
            <a:r>
              <a:rPr lang="en-US" dirty="0"/>
              <a:t>Marriage and divorce</a:t>
            </a:r>
          </a:p>
          <a:p>
            <a:pPr marL="514350" indent="-514350">
              <a:buAutoNum type="arabicPeriod"/>
            </a:pPr>
            <a:r>
              <a:rPr lang="en-US" dirty="0"/>
              <a:t>Child custody and support</a:t>
            </a:r>
          </a:p>
          <a:p>
            <a:pPr marL="514350" indent="-514350">
              <a:buAutoNum type="arabicPeriod"/>
            </a:pPr>
            <a:r>
              <a:rPr lang="en-US" dirty="0"/>
              <a:t>Adoption</a:t>
            </a:r>
          </a:p>
          <a:p>
            <a:pPr marL="514350" indent="-514350">
              <a:buAutoNum type="arabicPeriod"/>
            </a:pPr>
            <a:r>
              <a:rPr lang="en-US" dirty="0"/>
              <a:t>Inheritance and succession</a:t>
            </a:r>
          </a:p>
          <a:p>
            <a:pPr marL="514350" indent="-514350">
              <a:buAutoNum type="arabicPeriod"/>
            </a:pPr>
            <a:r>
              <a:rPr lang="en-US" dirty="0"/>
              <a:t>Domestic violence and protection order</a:t>
            </a:r>
          </a:p>
          <a:p>
            <a:pPr marL="0" indent="0">
              <a:buNone/>
            </a:pPr>
            <a:r>
              <a:rPr lang="en-US" dirty="0"/>
              <a:t>Family Law aims to regulate and protect the rights and interests of family members, including spouses, children, and other dependents. It provides a framework for resolving disputes and addressing issues that arise within families.</a:t>
            </a:r>
          </a:p>
          <a:p>
            <a:pPr marL="0" indent="0">
              <a:buNone/>
            </a:pPr>
            <a:r>
              <a:rPr lang="en-US" dirty="0"/>
              <a:t>Family Law can vary significantly depending on the jurisdiction, culture, and legal system. Its primary goals include:</a:t>
            </a:r>
          </a:p>
          <a:p>
            <a:pPr marL="514350" indent="-514350">
              <a:buAutoNum type="arabicPeriod"/>
            </a:pPr>
            <a:r>
              <a:rPr lang="en-US" dirty="0"/>
              <a:t>Protecting the well-being and safety of family members. </a:t>
            </a:r>
          </a:p>
          <a:p>
            <a:pPr marL="514350" indent="-514350">
              <a:buAutoNum type="arabicPeriod"/>
            </a:pPr>
            <a:r>
              <a:rPr lang="en-US" dirty="0"/>
              <a:t>Resolving disputes and conflicts within families</a:t>
            </a:r>
          </a:p>
          <a:p>
            <a:pPr marL="514350" indent="-514350">
              <a:buAutoNum type="arabicPeriod"/>
            </a:pPr>
            <a:r>
              <a:rPr lang="en-US" dirty="0"/>
              <a:t>Providing a framework for family relationships and responsibilities. </a:t>
            </a:r>
          </a:p>
        </p:txBody>
      </p:sp>
    </p:spTree>
    <p:extLst>
      <p:ext uri="{BB962C8B-B14F-4D97-AF65-F5344CB8AC3E}">
        <p14:creationId xmlns:p14="http://schemas.microsoft.com/office/powerpoint/2010/main" val="4161101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0F398-9C18-A08D-6D4D-0E7219DB055C}"/>
              </a:ext>
            </a:extLst>
          </p:cNvPr>
          <p:cNvSpPr>
            <a:spLocks noGrp="1"/>
          </p:cNvSpPr>
          <p:nvPr>
            <p:ph type="title"/>
          </p:nvPr>
        </p:nvSpPr>
        <p:spPr>
          <a:xfrm>
            <a:off x="838200" y="365126"/>
            <a:ext cx="10515600" cy="407760"/>
          </a:xfrm>
        </p:spPr>
        <p:txBody>
          <a:bodyPr>
            <a:noAutofit/>
          </a:bodyPr>
          <a:lstStyle/>
          <a:p>
            <a:pPr algn="ctr"/>
            <a:r>
              <a:rPr lang="en-US" sz="2400" b="1" dirty="0">
                <a:latin typeface="+mn-lt"/>
              </a:rPr>
              <a:t>PERKAWINAN CAMPURAN ATAU BEDA NEGARA</a:t>
            </a:r>
            <a:endParaRPr lang="en-ID" sz="2400" b="1" dirty="0">
              <a:latin typeface="+mn-lt"/>
            </a:endParaRPr>
          </a:p>
        </p:txBody>
      </p:sp>
      <p:sp>
        <p:nvSpPr>
          <p:cNvPr id="3" name="Content Placeholder 2">
            <a:extLst>
              <a:ext uri="{FF2B5EF4-FFF2-40B4-BE49-F238E27FC236}">
                <a16:creationId xmlns:a16="http://schemas.microsoft.com/office/drawing/2014/main" id="{E3A1B8A3-FBD7-42F6-058C-96ECCFD09C90}"/>
              </a:ext>
            </a:extLst>
          </p:cNvPr>
          <p:cNvSpPr>
            <a:spLocks noGrp="1"/>
          </p:cNvSpPr>
          <p:nvPr>
            <p:ph idx="1"/>
          </p:nvPr>
        </p:nvSpPr>
        <p:spPr>
          <a:xfrm>
            <a:off x="838200" y="1012371"/>
            <a:ext cx="10515600" cy="5164592"/>
          </a:xfrm>
        </p:spPr>
        <p:txBody>
          <a:bodyPr>
            <a:normAutofit/>
          </a:bodyPr>
          <a:lstStyle/>
          <a:p>
            <a:r>
              <a:rPr lang="en-US" sz="2400" dirty="0" err="1"/>
              <a:t>Ikatan</a:t>
            </a:r>
            <a:r>
              <a:rPr lang="en-US" sz="2400" dirty="0"/>
              <a:t> </a:t>
            </a:r>
            <a:r>
              <a:rPr lang="en-US" sz="2400" dirty="0" err="1"/>
              <a:t>perkawinan</a:t>
            </a:r>
            <a:r>
              <a:rPr lang="en-US" sz="2400" dirty="0"/>
              <a:t> yang </a:t>
            </a:r>
            <a:r>
              <a:rPr lang="en-US" sz="2400" dirty="0" err="1"/>
              <a:t>berlangsung</a:t>
            </a:r>
            <a:r>
              <a:rPr lang="en-US" sz="2400" dirty="0"/>
              <a:t> </a:t>
            </a:r>
            <a:r>
              <a:rPr lang="en-US" sz="2400" dirty="0" err="1"/>
              <a:t>antara</a:t>
            </a:r>
            <a:r>
              <a:rPr lang="en-US" sz="2400" dirty="0"/>
              <a:t> </a:t>
            </a:r>
            <a:r>
              <a:rPr lang="en-US" sz="2400" dirty="0" err="1"/>
              <a:t>seorang</a:t>
            </a:r>
            <a:r>
              <a:rPr lang="en-US" sz="2400" dirty="0"/>
              <a:t> </a:t>
            </a:r>
            <a:r>
              <a:rPr lang="en-US" sz="2400" dirty="0" err="1"/>
              <a:t>pria</a:t>
            </a:r>
            <a:r>
              <a:rPr lang="en-US" sz="2400" dirty="0"/>
              <a:t> </a:t>
            </a:r>
            <a:r>
              <a:rPr lang="en-US" sz="2400" dirty="0" err="1"/>
              <a:t>dengan</a:t>
            </a:r>
            <a:r>
              <a:rPr lang="en-US" sz="2400" dirty="0"/>
              <a:t> </a:t>
            </a:r>
            <a:r>
              <a:rPr lang="en-US" sz="2400" dirty="0" err="1"/>
              <a:t>seorang</a:t>
            </a:r>
            <a:r>
              <a:rPr lang="en-US" sz="2400" dirty="0"/>
              <a:t> </a:t>
            </a:r>
            <a:r>
              <a:rPr lang="en-US" sz="2400" dirty="0" err="1"/>
              <a:t>wanita</a:t>
            </a:r>
            <a:r>
              <a:rPr lang="en-US" sz="2400" dirty="0"/>
              <a:t> yang masing-masing </a:t>
            </a:r>
            <a:r>
              <a:rPr lang="en-US" sz="2400" dirty="0" err="1"/>
              <a:t>tunduk</a:t>
            </a:r>
            <a:r>
              <a:rPr lang="en-US" sz="2400" dirty="0"/>
              <a:t> pada </a:t>
            </a:r>
            <a:r>
              <a:rPr lang="en-US" sz="2400" dirty="0" err="1"/>
              <a:t>sistem</a:t>
            </a:r>
            <a:r>
              <a:rPr lang="en-US" sz="2400" dirty="0"/>
              <a:t> </a:t>
            </a:r>
            <a:r>
              <a:rPr lang="en-US" sz="2400" dirty="0" err="1"/>
              <a:t>hukum</a:t>
            </a:r>
            <a:r>
              <a:rPr lang="en-US" sz="2400" dirty="0"/>
              <a:t> </a:t>
            </a:r>
            <a:r>
              <a:rPr lang="en-US" sz="2400" dirty="0" err="1"/>
              <a:t>nasional</a:t>
            </a:r>
            <a:r>
              <a:rPr lang="en-US" sz="2400" dirty="0"/>
              <a:t> yang </a:t>
            </a:r>
            <a:r>
              <a:rPr lang="en-US" sz="2400" dirty="0" err="1"/>
              <a:t>berbeda</a:t>
            </a:r>
            <a:r>
              <a:rPr lang="en-US" sz="2400" dirty="0"/>
              <a:t> (</a:t>
            </a:r>
            <a:r>
              <a:rPr lang="en-US" sz="2400" dirty="0" err="1"/>
              <a:t>baik</a:t>
            </a:r>
            <a:r>
              <a:rPr lang="en-US" sz="2400" dirty="0"/>
              <a:t> </a:t>
            </a:r>
            <a:r>
              <a:rPr lang="en-US" sz="2400" dirty="0" err="1"/>
              <a:t>karena</a:t>
            </a:r>
            <a:r>
              <a:rPr lang="en-US" sz="2400" dirty="0"/>
              <a:t> </a:t>
            </a:r>
            <a:r>
              <a:rPr lang="en-US" sz="2400" dirty="0" err="1"/>
              <a:t>perbedaan</a:t>
            </a:r>
            <a:r>
              <a:rPr lang="en-US" sz="2400" dirty="0"/>
              <a:t> </a:t>
            </a:r>
            <a:r>
              <a:rPr lang="en-US" sz="2400" dirty="0" err="1"/>
              <a:t>domisili</a:t>
            </a:r>
            <a:r>
              <a:rPr lang="en-US" sz="2400" dirty="0"/>
              <a:t> </a:t>
            </a:r>
            <a:r>
              <a:rPr lang="en-US" sz="2400" dirty="0" err="1"/>
              <a:t>maupun</a:t>
            </a:r>
            <a:r>
              <a:rPr lang="en-US" sz="2400" dirty="0"/>
              <a:t> </a:t>
            </a:r>
            <a:r>
              <a:rPr lang="en-US" sz="2400" dirty="0" err="1"/>
              <a:t>kewarganegaraannya</a:t>
            </a:r>
            <a:r>
              <a:rPr lang="en-US" sz="2400" dirty="0"/>
              <a:t>) </a:t>
            </a:r>
            <a:r>
              <a:rPr lang="en-US" sz="2400" dirty="0" err="1"/>
              <a:t>akan</a:t>
            </a:r>
            <a:r>
              <a:rPr lang="en-US" sz="2400" dirty="0"/>
              <a:t> </a:t>
            </a:r>
            <a:r>
              <a:rPr lang="en-US" sz="2400" dirty="0" err="1"/>
              <a:t>memunculkan</a:t>
            </a:r>
            <a:r>
              <a:rPr lang="en-US" sz="2400" dirty="0"/>
              <a:t> </a:t>
            </a:r>
            <a:r>
              <a:rPr lang="en-US" sz="2400" dirty="0" err="1"/>
              <a:t>persoalan-persoalan</a:t>
            </a:r>
            <a:r>
              <a:rPr lang="en-US" sz="2400" dirty="0"/>
              <a:t> HPI </a:t>
            </a:r>
            <a:r>
              <a:rPr lang="en-US" sz="2400" dirty="0" err="1"/>
              <a:t>dalam</a:t>
            </a:r>
            <a:r>
              <a:rPr lang="en-US" sz="2400" dirty="0"/>
              <a:t> </a:t>
            </a:r>
            <a:r>
              <a:rPr lang="en-US" sz="2400" dirty="0" err="1"/>
              <a:t>bidang</a:t>
            </a:r>
            <a:r>
              <a:rPr lang="en-US" sz="2400" dirty="0"/>
              <a:t> </a:t>
            </a:r>
            <a:r>
              <a:rPr lang="en-US" sz="2400" dirty="0" err="1"/>
              <a:t>hukum</a:t>
            </a:r>
            <a:r>
              <a:rPr lang="en-US" sz="2400" dirty="0"/>
              <a:t> </a:t>
            </a:r>
            <a:r>
              <a:rPr lang="en-US" sz="2400" dirty="0" err="1"/>
              <a:t>keluarga</a:t>
            </a:r>
            <a:r>
              <a:rPr lang="en-US" sz="2400" dirty="0"/>
              <a:t>.</a:t>
            </a:r>
          </a:p>
          <a:p>
            <a:r>
              <a:rPr lang="en-ID" sz="2400" dirty="0" err="1"/>
              <a:t>Perkawinan</a:t>
            </a:r>
            <a:r>
              <a:rPr lang="en-ID" sz="2400" dirty="0"/>
              <a:t> di negara Indonesia </a:t>
            </a:r>
            <a:r>
              <a:rPr lang="en-ID" sz="2400" dirty="0" err="1"/>
              <a:t>sudah</a:t>
            </a:r>
            <a:r>
              <a:rPr lang="en-ID" sz="2400" dirty="0"/>
              <a:t> </a:t>
            </a:r>
            <a:r>
              <a:rPr lang="en-ID" sz="2400" dirty="0" err="1"/>
              <a:t>diatur</a:t>
            </a:r>
            <a:r>
              <a:rPr lang="en-ID" sz="2400" dirty="0"/>
              <a:t> oleh </a:t>
            </a:r>
            <a:r>
              <a:rPr lang="en-ID" sz="2400" dirty="0" err="1"/>
              <a:t>undang-undang</a:t>
            </a:r>
            <a:r>
              <a:rPr lang="en-ID" sz="2400" dirty="0"/>
              <a:t> yang </a:t>
            </a:r>
            <a:r>
              <a:rPr lang="en-ID" sz="2400" dirty="0" err="1"/>
              <a:t>berlaku</a:t>
            </a:r>
            <a:r>
              <a:rPr lang="en-ID" sz="2400" dirty="0"/>
              <a:t>, </a:t>
            </a:r>
            <a:r>
              <a:rPr lang="en-ID" sz="2400" dirty="0" err="1"/>
              <a:t>yaitu</a:t>
            </a:r>
            <a:r>
              <a:rPr lang="en-ID" sz="2400" dirty="0"/>
              <a:t> </a:t>
            </a:r>
            <a:r>
              <a:rPr lang="en-ID" sz="2400" dirty="0" err="1"/>
              <a:t>Undang-Undang</a:t>
            </a:r>
            <a:r>
              <a:rPr lang="en-ID" sz="2400" dirty="0"/>
              <a:t> </a:t>
            </a:r>
            <a:r>
              <a:rPr lang="en-ID" sz="2400" dirty="0" err="1"/>
              <a:t>Nomor</a:t>
            </a:r>
            <a:r>
              <a:rPr lang="en-ID" sz="2400" dirty="0"/>
              <a:t> 1 </a:t>
            </a:r>
            <a:r>
              <a:rPr lang="en-ID" sz="2400" dirty="0" err="1"/>
              <a:t>Tahun</a:t>
            </a:r>
            <a:r>
              <a:rPr lang="en-ID" sz="2400" dirty="0"/>
              <a:t> 1974 </a:t>
            </a:r>
            <a:r>
              <a:rPr lang="en-ID" sz="2400" dirty="0" err="1"/>
              <a:t>tentang</a:t>
            </a:r>
            <a:r>
              <a:rPr lang="en-ID" sz="2400" dirty="0"/>
              <a:t> </a:t>
            </a:r>
            <a:r>
              <a:rPr lang="en-ID" sz="2400" dirty="0" err="1"/>
              <a:t>Perkawinan</a:t>
            </a:r>
            <a:r>
              <a:rPr lang="en-ID" sz="2400" dirty="0"/>
              <a:t>. </a:t>
            </a:r>
            <a:r>
              <a:rPr lang="en-ID" sz="2400" dirty="0" err="1"/>
              <a:t>Peraturan</a:t>
            </a:r>
            <a:r>
              <a:rPr lang="en-ID" sz="2400" dirty="0"/>
              <a:t> </a:t>
            </a:r>
            <a:r>
              <a:rPr lang="en-ID" sz="2400" dirty="0" err="1"/>
              <a:t>tersebut</a:t>
            </a:r>
            <a:r>
              <a:rPr lang="en-ID" sz="2400" dirty="0"/>
              <a:t> </a:t>
            </a:r>
            <a:r>
              <a:rPr lang="en-ID" sz="2400" dirty="0" err="1"/>
              <a:t>mengatur</a:t>
            </a:r>
            <a:r>
              <a:rPr lang="en-ID" sz="2400" dirty="0"/>
              <a:t> </a:t>
            </a:r>
            <a:r>
              <a:rPr lang="en-ID" sz="2400" dirty="0" err="1"/>
              <a:t>berbagai</a:t>
            </a:r>
            <a:r>
              <a:rPr lang="en-ID" sz="2400" dirty="0"/>
              <a:t> </a:t>
            </a:r>
            <a:r>
              <a:rPr lang="en-ID" sz="2400" dirty="0" err="1"/>
              <a:t>aspek</a:t>
            </a:r>
            <a:r>
              <a:rPr lang="en-ID" sz="2400" dirty="0"/>
              <a:t> </a:t>
            </a:r>
            <a:r>
              <a:rPr lang="en-ID" sz="2400" dirty="0" err="1"/>
              <a:t>terkait</a:t>
            </a:r>
            <a:r>
              <a:rPr lang="en-ID" sz="2400" dirty="0"/>
              <a:t> </a:t>
            </a:r>
            <a:r>
              <a:rPr lang="en-ID" sz="2400" dirty="0" err="1"/>
              <a:t>perkawinan</a:t>
            </a:r>
            <a:r>
              <a:rPr lang="en-ID" sz="2400" dirty="0"/>
              <a:t>, </a:t>
            </a:r>
            <a:r>
              <a:rPr lang="en-ID" sz="2400" dirty="0" err="1"/>
              <a:t>mulai</a:t>
            </a:r>
            <a:r>
              <a:rPr lang="en-ID" sz="2400" dirty="0"/>
              <a:t> </a:t>
            </a:r>
            <a:r>
              <a:rPr lang="en-ID" sz="2400" dirty="0" err="1"/>
              <a:t>dari</a:t>
            </a:r>
            <a:r>
              <a:rPr lang="en-ID" sz="2400" dirty="0"/>
              <a:t> </a:t>
            </a:r>
            <a:r>
              <a:rPr lang="en-ID" sz="2400" dirty="0" err="1"/>
              <a:t>syarat-syarat</a:t>
            </a:r>
            <a:r>
              <a:rPr lang="en-ID" sz="2400" dirty="0"/>
              <a:t> </a:t>
            </a:r>
            <a:r>
              <a:rPr lang="en-ID" sz="2400" dirty="0" err="1"/>
              <a:t>perkawinan</a:t>
            </a:r>
            <a:r>
              <a:rPr lang="en-ID" sz="2400" dirty="0"/>
              <a:t>, </a:t>
            </a:r>
            <a:r>
              <a:rPr lang="en-ID" sz="2400" dirty="0" err="1"/>
              <a:t>prosedur</a:t>
            </a:r>
            <a:r>
              <a:rPr lang="en-ID" sz="2400" dirty="0"/>
              <a:t> </a:t>
            </a:r>
            <a:r>
              <a:rPr lang="en-ID" sz="2400" dirty="0" err="1"/>
              <a:t>perkawinan</a:t>
            </a:r>
            <a:r>
              <a:rPr lang="en-ID" sz="2400" dirty="0"/>
              <a:t>, </a:t>
            </a:r>
            <a:r>
              <a:rPr lang="en-ID" sz="2400" dirty="0" err="1"/>
              <a:t>hingga</a:t>
            </a:r>
            <a:r>
              <a:rPr lang="en-ID" sz="2400" dirty="0"/>
              <a:t> </a:t>
            </a:r>
            <a:r>
              <a:rPr lang="en-ID" sz="2400" dirty="0" err="1"/>
              <a:t>akibat</a:t>
            </a:r>
            <a:r>
              <a:rPr lang="en-ID" sz="2400" dirty="0"/>
              <a:t> </a:t>
            </a:r>
            <a:r>
              <a:rPr lang="en-ID" sz="2400" dirty="0" err="1"/>
              <a:t>hukumnya</a:t>
            </a:r>
            <a:r>
              <a:rPr lang="en-ID" sz="2400" dirty="0"/>
              <a:t>.</a:t>
            </a:r>
          </a:p>
          <a:p>
            <a:r>
              <a:rPr lang="en-ID" sz="2400" dirty="0"/>
              <a:t> </a:t>
            </a:r>
            <a:r>
              <a:rPr lang="en-ID" sz="2400" dirty="0" err="1"/>
              <a:t>Menurut</a:t>
            </a:r>
            <a:r>
              <a:rPr lang="en-ID" sz="2400" dirty="0"/>
              <a:t> </a:t>
            </a:r>
            <a:r>
              <a:rPr lang="en-ID" sz="2400" dirty="0" err="1"/>
              <a:t>Undang-Undang</a:t>
            </a:r>
            <a:r>
              <a:rPr lang="en-ID" sz="2400" dirty="0"/>
              <a:t> No. 16 </a:t>
            </a:r>
            <a:r>
              <a:rPr lang="en-ID" sz="2400" dirty="0" err="1"/>
              <a:t>tahun</a:t>
            </a:r>
            <a:r>
              <a:rPr lang="en-ID" sz="2400" dirty="0"/>
              <a:t> 2019 </a:t>
            </a:r>
            <a:r>
              <a:rPr lang="en-ID" sz="2400" dirty="0" err="1"/>
              <a:t>Tentang</a:t>
            </a:r>
            <a:r>
              <a:rPr lang="en-ID" sz="2400" dirty="0"/>
              <a:t> </a:t>
            </a:r>
            <a:r>
              <a:rPr lang="en-ID" sz="2400" dirty="0" err="1"/>
              <a:t>Perubahan</a:t>
            </a:r>
            <a:r>
              <a:rPr lang="en-ID" sz="2400" dirty="0"/>
              <a:t> </a:t>
            </a:r>
            <a:r>
              <a:rPr lang="en-ID" sz="2400" dirty="0" err="1"/>
              <a:t>Undang-Undang</a:t>
            </a:r>
            <a:r>
              <a:rPr lang="en-ID" sz="2400" dirty="0"/>
              <a:t> No. 1 </a:t>
            </a:r>
            <a:r>
              <a:rPr lang="en-ID" sz="2400" dirty="0" err="1"/>
              <a:t>Tahun</a:t>
            </a:r>
            <a:r>
              <a:rPr lang="en-ID" sz="2400" dirty="0"/>
              <a:t> 1974 </a:t>
            </a:r>
            <a:r>
              <a:rPr lang="en-ID" sz="2400" dirty="0" err="1"/>
              <a:t>Tentang</a:t>
            </a:r>
            <a:r>
              <a:rPr lang="en-ID" sz="2400" dirty="0"/>
              <a:t> </a:t>
            </a:r>
            <a:r>
              <a:rPr lang="en-ID" sz="2400" dirty="0" err="1"/>
              <a:t>Perkawinan</a:t>
            </a:r>
            <a:r>
              <a:rPr lang="en-ID" sz="2400" dirty="0"/>
              <a:t> : </a:t>
            </a:r>
            <a:r>
              <a:rPr lang="en-ID" sz="2400" dirty="0" err="1"/>
              <a:t>Perkawinan</a:t>
            </a:r>
            <a:r>
              <a:rPr lang="en-ID" sz="2400" dirty="0"/>
              <a:t> </a:t>
            </a:r>
            <a:r>
              <a:rPr lang="en-ID" sz="2400" dirty="0" err="1"/>
              <a:t>adalah</a:t>
            </a:r>
            <a:r>
              <a:rPr lang="en-ID" sz="2400" dirty="0"/>
              <a:t> </a:t>
            </a:r>
            <a:r>
              <a:rPr lang="en-ID" sz="2400" dirty="0" err="1"/>
              <a:t>ikatan</a:t>
            </a:r>
            <a:r>
              <a:rPr lang="en-ID" sz="2400" dirty="0"/>
              <a:t> </a:t>
            </a:r>
            <a:r>
              <a:rPr lang="en-ID" sz="2400" dirty="0" err="1"/>
              <a:t>lahir</a:t>
            </a:r>
            <a:r>
              <a:rPr lang="en-ID" sz="2400" dirty="0"/>
              <a:t> </a:t>
            </a:r>
            <a:r>
              <a:rPr lang="en-ID" sz="2400" dirty="0" err="1"/>
              <a:t>batin</a:t>
            </a:r>
            <a:r>
              <a:rPr lang="en-ID" sz="2400" dirty="0"/>
              <a:t> </a:t>
            </a:r>
            <a:r>
              <a:rPr lang="en-ID" sz="2400" dirty="0" err="1"/>
              <a:t>antara</a:t>
            </a:r>
            <a:r>
              <a:rPr lang="en-ID" sz="2400" dirty="0"/>
              <a:t> </a:t>
            </a:r>
            <a:r>
              <a:rPr lang="en-ID" sz="2400" dirty="0" err="1"/>
              <a:t>seorang</a:t>
            </a:r>
            <a:r>
              <a:rPr lang="en-ID" sz="2400" dirty="0"/>
              <a:t> </a:t>
            </a:r>
            <a:r>
              <a:rPr lang="en-ID" sz="2400" dirty="0" err="1"/>
              <a:t>pria</a:t>
            </a:r>
            <a:r>
              <a:rPr lang="en-ID" sz="2400" dirty="0"/>
              <a:t> dan </a:t>
            </a:r>
            <a:r>
              <a:rPr lang="en-ID" sz="2400" dirty="0" err="1"/>
              <a:t>seorang</a:t>
            </a:r>
            <a:r>
              <a:rPr lang="en-ID" sz="2400" dirty="0"/>
              <a:t> </a:t>
            </a:r>
            <a:r>
              <a:rPr lang="en-ID" sz="2400" dirty="0" err="1"/>
              <a:t>wanita</a:t>
            </a:r>
            <a:r>
              <a:rPr lang="en-ID" sz="2400" dirty="0"/>
              <a:t> </a:t>
            </a:r>
            <a:r>
              <a:rPr lang="en-ID" sz="2400" dirty="0" err="1"/>
              <a:t>sebagai</a:t>
            </a:r>
            <a:r>
              <a:rPr lang="en-ID" sz="2400" dirty="0"/>
              <a:t> </a:t>
            </a:r>
            <a:r>
              <a:rPr lang="en-ID" sz="2400" dirty="0" err="1"/>
              <a:t>suami</a:t>
            </a:r>
            <a:r>
              <a:rPr lang="en-ID" sz="2400" dirty="0"/>
              <a:t> </a:t>
            </a:r>
            <a:r>
              <a:rPr lang="en-ID" sz="2400" dirty="0" err="1"/>
              <a:t>istri</a:t>
            </a:r>
            <a:r>
              <a:rPr lang="en-ID" sz="2400" dirty="0"/>
              <a:t> </a:t>
            </a:r>
            <a:r>
              <a:rPr lang="en-ID" sz="2400" dirty="0" err="1"/>
              <a:t>dengan</a:t>
            </a:r>
            <a:r>
              <a:rPr lang="en-ID" sz="2400" dirty="0"/>
              <a:t> </a:t>
            </a:r>
            <a:r>
              <a:rPr lang="en-ID" sz="2400" dirty="0" err="1"/>
              <a:t>tujuan</a:t>
            </a:r>
            <a:r>
              <a:rPr lang="en-ID" sz="2400" dirty="0"/>
              <a:t> </a:t>
            </a:r>
            <a:r>
              <a:rPr lang="en-ID" sz="2400" dirty="0" err="1"/>
              <a:t>membentuk</a:t>
            </a:r>
            <a:r>
              <a:rPr lang="en-ID" sz="2400" dirty="0"/>
              <a:t> </a:t>
            </a:r>
            <a:r>
              <a:rPr lang="en-ID" sz="2400" dirty="0" err="1"/>
              <a:t>keluarga</a:t>
            </a:r>
            <a:r>
              <a:rPr lang="en-ID" sz="2400" dirty="0"/>
              <a:t> (</a:t>
            </a:r>
            <a:r>
              <a:rPr lang="en-ID" sz="2400" dirty="0" err="1"/>
              <a:t>rumah</a:t>
            </a:r>
            <a:r>
              <a:rPr lang="en-ID" sz="2400" dirty="0"/>
              <a:t> </a:t>
            </a:r>
            <a:r>
              <a:rPr lang="en-ID" sz="2400" dirty="0" err="1"/>
              <a:t>tangga</a:t>
            </a:r>
            <a:r>
              <a:rPr lang="en-ID" sz="2400" dirty="0"/>
              <a:t>) yang </a:t>
            </a:r>
            <a:r>
              <a:rPr lang="en-ID" sz="2400" dirty="0" err="1"/>
              <a:t>bahagia</a:t>
            </a:r>
            <a:r>
              <a:rPr lang="en-ID" sz="2400" dirty="0"/>
              <a:t> dan </a:t>
            </a:r>
            <a:r>
              <a:rPr lang="en-ID" sz="2400" dirty="0" err="1"/>
              <a:t>kekal</a:t>
            </a:r>
            <a:r>
              <a:rPr lang="en-ID" sz="2400" dirty="0"/>
              <a:t> </a:t>
            </a:r>
            <a:r>
              <a:rPr lang="en-ID" sz="2400" dirty="0" err="1"/>
              <a:t>berdasarkan</a:t>
            </a:r>
            <a:r>
              <a:rPr lang="en-ID" sz="2400" dirty="0"/>
              <a:t> </a:t>
            </a:r>
            <a:r>
              <a:rPr lang="en-ID" sz="2400" dirty="0" err="1"/>
              <a:t>Ketuhanan</a:t>
            </a:r>
            <a:r>
              <a:rPr lang="en-ID" sz="2400" dirty="0"/>
              <a:t> Yang Maha Esa</a:t>
            </a:r>
          </a:p>
        </p:txBody>
      </p:sp>
    </p:spTree>
    <p:extLst>
      <p:ext uri="{BB962C8B-B14F-4D97-AF65-F5344CB8AC3E}">
        <p14:creationId xmlns:p14="http://schemas.microsoft.com/office/powerpoint/2010/main" val="525413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8E1A37-C536-A88B-0C19-AD84CA64BB8B}"/>
              </a:ext>
            </a:extLst>
          </p:cNvPr>
          <p:cNvSpPr>
            <a:spLocks noGrp="1"/>
          </p:cNvSpPr>
          <p:nvPr>
            <p:ph idx="1"/>
          </p:nvPr>
        </p:nvSpPr>
        <p:spPr>
          <a:xfrm>
            <a:off x="838200" y="598714"/>
            <a:ext cx="10515600" cy="5578249"/>
          </a:xfrm>
        </p:spPr>
        <p:txBody>
          <a:bodyPr>
            <a:normAutofit fontScale="92500" lnSpcReduction="10000"/>
          </a:bodyPr>
          <a:lstStyle/>
          <a:p>
            <a:r>
              <a:rPr lang="en-ID" dirty="0" err="1"/>
              <a:t>Aspek-aspek</a:t>
            </a:r>
            <a:r>
              <a:rPr lang="en-ID" dirty="0"/>
              <a:t> yang </a:t>
            </a:r>
            <a:r>
              <a:rPr lang="en-ID" dirty="0" err="1"/>
              <a:t>diatur</a:t>
            </a:r>
            <a:r>
              <a:rPr lang="en-ID" dirty="0"/>
              <a:t> </a:t>
            </a:r>
            <a:r>
              <a:rPr lang="en-ID" dirty="0" err="1"/>
              <a:t>dalam</a:t>
            </a:r>
            <a:r>
              <a:rPr lang="en-ID" dirty="0"/>
              <a:t> </a:t>
            </a:r>
            <a:r>
              <a:rPr lang="en-ID" dirty="0" err="1"/>
              <a:t>Undang-Undang</a:t>
            </a:r>
            <a:r>
              <a:rPr lang="en-ID" dirty="0"/>
              <a:t> </a:t>
            </a:r>
            <a:r>
              <a:rPr lang="en-ID" dirty="0" err="1"/>
              <a:t>Perkawinan</a:t>
            </a:r>
            <a:r>
              <a:rPr lang="en-ID" dirty="0"/>
              <a:t> </a:t>
            </a:r>
            <a:r>
              <a:rPr lang="en-ID" dirty="0" err="1"/>
              <a:t>dalam</a:t>
            </a:r>
            <a:r>
              <a:rPr lang="en-ID" dirty="0"/>
              <a:t> Hukum </a:t>
            </a:r>
            <a:r>
              <a:rPr lang="en-ID" dirty="0" err="1"/>
              <a:t>Perdata</a:t>
            </a:r>
            <a:r>
              <a:rPr lang="en-ID" dirty="0"/>
              <a:t> </a:t>
            </a:r>
            <a:r>
              <a:rPr lang="en-ID" dirty="0" err="1"/>
              <a:t>Internasional</a:t>
            </a:r>
            <a:r>
              <a:rPr lang="en-ID" dirty="0"/>
              <a:t>  salah </a:t>
            </a:r>
            <a:r>
              <a:rPr lang="en-ID" dirty="0" err="1"/>
              <a:t>satunya</a:t>
            </a:r>
            <a:r>
              <a:rPr lang="en-ID" dirty="0"/>
              <a:t> </a:t>
            </a:r>
            <a:r>
              <a:rPr lang="en-ID" dirty="0" err="1"/>
              <a:t>perkawinan</a:t>
            </a:r>
            <a:r>
              <a:rPr lang="en-ID" dirty="0"/>
              <a:t> yang </a:t>
            </a:r>
            <a:r>
              <a:rPr lang="en-ID" dirty="0" err="1"/>
              <a:t>melibatkan</a:t>
            </a:r>
            <a:r>
              <a:rPr lang="en-ID" dirty="0"/>
              <a:t> dua </a:t>
            </a:r>
            <a:r>
              <a:rPr lang="en-ID" dirty="0" err="1"/>
              <a:t>kewarganegaraan</a:t>
            </a:r>
            <a:r>
              <a:rPr lang="en-ID" dirty="0"/>
              <a:t> yang </a:t>
            </a:r>
            <a:r>
              <a:rPr lang="en-ID" dirty="0" err="1"/>
              <a:t>berbeda</a:t>
            </a:r>
            <a:r>
              <a:rPr lang="en-ID" dirty="0"/>
              <a:t> di Indonesia dan juga </a:t>
            </a:r>
            <a:r>
              <a:rPr lang="en-ID" dirty="0" err="1"/>
              <a:t>mengenai</a:t>
            </a:r>
            <a:r>
              <a:rPr lang="en-ID" dirty="0"/>
              <a:t> </a:t>
            </a:r>
            <a:r>
              <a:rPr lang="en-ID" dirty="0" err="1"/>
              <a:t>Perkawinan</a:t>
            </a:r>
            <a:r>
              <a:rPr lang="en-ID" dirty="0"/>
              <a:t> dua WNI </a:t>
            </a:r>
            <a:r>
              <a:rPr lang="en-ID" dirty="0" err="1"/>
              <a:t>tapi</a:t>
            </a:r>
            <a:r>
              <a:rPr lang="en-ID" dirty="0"/>
              <a:t> </a:t>
            </a:r>
            <a:r>
              <a:rPr lang="en-ID" dirty="0" err="1"/>
              <a:t>melakukan</a:t>
            </a:r>
            <a:r>
              <a:rPr lang="en-ID" dirty="0"/>
              <a:t> </a:t>
            </a:r>
            <a:r>
              <a:rPr lang="en-ID" dirty="0" err="1"/>
              <a:t>perkawinan</a:t>
            </a:r>
            <a:r>
              <a:rPr lang="en-ID" dirty="0"/>
              <a:t> di </a:t>
            </a:r>
            <a:r>
              <a:rPr lang="en-ID" dirty="0" err="1"/>
              <a:t>luar</a:t>
            </a:r>
            <a:r>
              <a:rPr lang="en-ID" dirty="0"/>
              <a:t> Negri. </a:t>
            </a:r>
          </a:p>
          <a:p>
            <a:r>
              <a:rPr lang="en-ID" b="0" i="0" dirty="0">
                <a:solidFill>
                  <a:srgbClr val="001D35"/>
                </a:solidFill>
                <a:effectLst/>
                <a:latin typeface="Google Sans"/>
              </a:rPr>
              <a:t>Pasal 57 </a:t>
            </a:r>
            <a:r>
              <a:rPr lang="en-ID" b="0" i="0" dirty="0" err="1">
                <a:solidFill>
                  <a:srgbClr val="001D35"/>
                </a:solidFill>
                <a:effectLst/>
                <a:latin typeface="Google Sans"/>
              </a:rPr>
              <a:t>Undang-Undang</a:t>
            </a:r>
            <a:r>
              <a:rPr lang="en-ID" b="0" i="0" dirty="0">
                <a:solidFill>
                  <a:srgbClr val="001D35"/>
                </a:solidFill>
                <a:effectLst/>
                <a:latin typeface="Google Sans"/>
              </a:rPr>
              <a:t> </a:t>
            </a:r>
            <a:r>
              <a:rPr lang="en-ID" b="0" i="0" dirty="0" err="1">
                <a:solidFill>
                  <a:srgbClr val="001D35"/>
                </a:solidFill>
                <a:effectLst/>
                <a:latin typeface="Google Sans"/>
              </a:rPr>
              <a:t>Perkawinan</a:t>
            </a:r>
            <a:r>
              <a:rPr lang="en-ID" b="0" i="0" dirty="0">
                <a:solidFill>
                  <a:srgbClr val="001D35"/>
                </a:solidFill>
                <a:effectLst/>
                <a:latin typeface="Google Sans"/>
              </a:rPr>
              <a:t> (UU </a:t>
            </a:r>
            <a:r>
              <a:rPr lang="en-ID" b="0" i="0" dirty="0" err="1">
                <a:solidFill>
                  <a:srgbClr val="001D35"/>
                </a:solidFill>
                <a:effectLst/>
                <a:latin typeface="Google Sans"/>
              </a:rPr>
              <a:t>Perkawinan</a:t>
            </a:r>
            <a:r>
              <a:rPr lang="en-ID" b="0" i="0" dirty="0">
                <a:solidFill>
                  <a:srgbClr val="001D35"/>
                </a:solidFill>
                <a:effectLst/>
                <a:latin typeface="Google Sans"/>
              </a:rPr>
              <a:t>) </a:t>
            </a:r>
            <a:r>
              <a:rPr lang="en-ID" b="0" i="0" dirty="0" err="1">
                <a:solidFill>
                  <a:srgbClr val="001D35"/>
                </a:solidFill>
                <a:effectLst/>
                <a:latin typeface="Google Sans"/>
              </a:rPr>
              <a:t>nomor</a:t>
            </a:r>
            <a:r>
              <a:rPr lang="en-ID" b="0" i="0" dirty="0">
                <a:solidFill>
                  <a:srgbClr val="001D35"/>
                </a:solidFill>
                <a:effectLst/>
                <a:latin typeface="Google Sans"/>
              </a:rPr>
              <a:t> 1 </a:t>
            </a:r>
            <a:r>
              <a:rPr lang="en-ID" b="0" i="0" dirty="0" err="1">
                <a:solidFill>
                  <a:srgbClr val="001D35"/>
                </a:solidFill>
                <a:effectLst/>
                <a:latin typeface="Google Sans"/>
              </a:rPr>
              <a:t>tahun</a:t>
            </a:r>
            <a:r>
              <a:rPr lang="en-ID" b="0" i="0" dirty="0">
                <a:solidFill>
                  <a:srgbClr val="001D35"/>
                </a:solidFill>
                <a:effectLst/>
                <a:latin typeface="Google Sans"/>
              </a:rPr>
              <a:t> 1974 </a:t>
            </a:r>
            <a:r>
              <a:rPr lang="en-ID" b="0" i="0" dirty="0" err="1">
                <a:solidFill>
                  <a:srgbClr val="001D35"/>
                </a:solidFill>
                <a:effectLst/>
                <a:latin typeface="Google Sans"/>
              </a:rPr>
              <a:t>mendefinisikan</a:t>
            </a:r>
            <a:r>
              <a:rPr lang="en-ID" b="0" i="0" dirty="0">
                <a:solidFill>
                  <a:srgbClr val="001D35"/>
                </a:solidFill>
                <a:effectLst/>
                <a:latin typeface="Google Sans"/>
              </a:rPr>
              <a:t> </a:t>
            </a:r>
            <a:r>
              <a:rPr lang="en-ID" b="0" i="0" dirty="0" err="1">
                <a:solidFill>
                  <a:srgbClr val="001D35"/>
                </a:solidFill>
                <a:effectLst/>
                <a:latin typeface="Google Sans"/>
              </a:rPr>
              <a:t>perkawinan</a:t>
            </a:r>
            <a:r>
              <a:rPr lang="en-ID" b="0" i="0" dirty="0">
                <a:solidFill>
                  <a:srgbClr val="001D35"/>
                </a:solidFill>
                <a:effectLst/>
                <a:latin typeface="Google Sans"/>
              </a:rPr>
              <a:t> </a:t>
            </a:r>
            <a:r>
              <a:rPr lang="en-ID" b="0" i="0" dirty="0" err="1">
                <a:solidFill>
                  <a:srgbClr val="001D35"/>
                </a:solidFill>
                <a:effectLst/>
                <a:latin typeface="Google Sans"/>
              </a:rPr>
              <a:t>campuran</a:t>
            </a:r>
            <a:r>
              <a:rPr lang="en-ID" b="0" i="0" dirty="0">
                <a:solidFill>
                  <a:srgbClr val="001D35"/>
                </a:solidFill>
                <a:effectLst/>
                <a:latin typeface="Google Sans"/>
              </a:rPr>
              <a:t> </a:t>
            </a:r>
            <a:r>
              <a:rPr lang="en-ID" b="0" i="0" dirty="0" err="1">
                <a:solidFill>
                  <a:srgbClr val="001D35"/>
                </a:solidFill>
                <a:effectLst/>
                <a:latin typeface="Google Sans"/>
              </a:rPr>
              <a:t>sebagai</a:t>
            </a:r>
            <a:r>
              <a:rPr lang="en-ID" b="0" i="0" dirty="0">
                <a:solidFill>
                  <a:srgbClr val="001D35"/>
                </a:solidFill>
                <a:effectLst/>
                <a:latin typeface="Google Sans"/>
              </a:rPr>
              <a:t> </a:t>
            </a:r>
            <a:r>
              <a:rPr lang="en-ID" b="0" i="0" dirty="0" err="1">
                <a:solidFill>
                  <a:srgbClr val="001D35"/>
                </a:solidFill>
                <a:effectLst/>
                <a:latin typeface="Google Sans"/>
              </a:rPr>
              <a:t>perkawinan</a:t>
            </a:r>
            <a:r>
              <a:rPr lang="en-ID" b="0" i="0" dirty="0">
                <a:solidFill>
                  <a:srgbClr val="001D35"/>
                </a:solidFill>
                <a:effectLst/>
                <a:latin typeface="Google Sans"/>
              </a:rPr>
              <a:t> </a:t>
            </a:r>
            <a:r>
              <a:rPr lang="en-ID" b="0" i="0" dirty="0" err="1">
                <a:solidFill>
                  <a:srgbClr val="001D35"/>
                </a:solidFill>
                <a:effectLst/>
                <a:latin typeface="Google Sans"/>
              </a:rPr>
              <a:t>antara</a:t>
            </a:r>
            <a:r>
              <a:rPr lang="en-ID" b="0" i="0" dirty="0">
                <a:solidFill>
                  <a:srgbClr val="001D35"/>
                </a:solidFill>
                <a:effectLst/>
                <a:latin typeface="Google Sans"/>
              </a:rPr>
              <a:t> dua orang yang di Indonesia </a:t>
            </a:r>
            <a:r>
              <a:rPr lang="en-ID" b="0" i="0" dirty="0" err="1">
                <a:solidFill>
                  <a:srgbClr val="001D35"/>
                </a:solidFill>
                <a:effectLst/>
                <a:latin typeface="Google Sans"/>
              </a:rPr>
              <a:t>tunduk</a:t>
            </a:r>
            <a:r>
              <a:rPr lang="en-ID" b="0" i="0" dirty="0">
                <a:solidFill>
                  <a:srgbClr val="001D35"/>
                </a:solidFill>
                <a:effectLst/>
                <a:latin typeface="Google Sans"/>
              </a:rPr>
              <a:t> pada </a:t>
            </a:r>
            <a:r>
              <a:rPr lang="en-ID" b="0" i="0" dirty="0" err="1">
                <a:solidFill>
                  <a:srgbClr val="001D35"/>
                </a:solidFill>
                <a:effectLst/>
                <a:latin typeface="Google Sans"/>
              </a:rPr>
              <a:t>hukum</a:t>
            </a:r>
            <a:r>
              <a:rPr lang="en-ID" b="0" i="0" dirty="0">
                <a:solidFill>
                  <a:srgbClr val="001D35"/>
                </a:solidFill>
                <a:effectLst/>
                <a:latin typeface="Google Sans"/>
              </a:rPr>
              <a:t> yang </a:t>
            </a:r>
            <a:r>
              <a:rPr lang="en-ID" b="0" i="0" dirty="0" err="1">
                <a:solidFill>
                  <a:srgbClr val="001D35"/>
                </a:solidFill>
                <a:effectLst/>
                <a:latin typeface="Google Sans"/>
              </a:rPr>
              <a:t>berbeda</a:t>
            </a:r>
            <a:r>
              <a:rPr lang="en-ID" b="0" i="0" dirty="0">
                <a:solidFill>
                  <a:srgbClr val="001D35"/>
                </a:solidFill>
                <a:effectLst/>
                <a:latin typeface="Google Sans"/>
              </a:rPr>
              <a:t>, </a:t>
            </a:r>
            <a:r>
              <a:rPr lang="en-ID" b="0" i="0" dirty="0" err="1">
                <a:solidFill>
                  <a:srgbClr val="001D35"/>
                </a:solidFill>
                <a:effectLst/>
                <a:latin typeface="Google Sans"/>
              </a:rPr>
              <a:t>disebabkan</a:t>
            </a:r>
            <a:r>
              <a:rPr lang="en-ID" b="0" i="0" dirty="0">
                <a:solidFill>
                  <a:srgbClr val="001D35"/>
                </a:solidFill>
                <a:effectLst/>
                <a:latin typeface="Google Sans"/>
              </a:rPr>
              <a:t> </a:t>
            </a:r>
            <a:r>
              <a:rPr lang="en-ID" b="0" i="0" dirty="0" err="1">
                <a:solidFill>
                  <a:srgbClr val="001D35"/>
                </a:solidFill>
                <a:effectLst/>
                <a:latin typeface="Google Sans"/>
              </a:rPr>
              <a:t>perbedaan</a:t>
            </a:r>
            <a:r>
              <a:rPr lang="en-ID" b="0" i="0" dirty="0">
                <a:solidFill>
                  <a:srgbClr val="001D35"/>
                </a:solidFill>
                <a:effectLst/>
                <a:latin typeface="Google Sans"/>
              </a:rPr>
              <a:t> </a:t>
            </a:r>
            <a:r>
              <a:rPr lang="en-ID" b="0" i="0" dirty="0" err="1">
                <a:solidFill>
                  <a:srgbClr val="001D35"/>
                </a:solidFill>
                <a:effectLst/>
                <a:latin typeface="Google Sans"/>
              </a:rPr>
              <a:t>kewarganegaraan</a:t>
            </a:r>
            <a:r>
              <a:rPr lang="en-ID" b="0" i="0" dirty="0">
                <a:solidFill>
                  <a:srgbClr val="001D35"/>
                </a:solidFill>
                <a:effectLst/>
                <a:latin typeface="Google Sans"/>
              </a:rPr>
              <a:t>, dan salah </a:t>
            </a:r>
            <a:r>
              <a:rPr lang="en-ID" b="0" i="0" dirty="0" err="1">
                <a:solidFill>
                  <a:srgbClr val="001D35"/>
                </a:solidFill>
                <a:effectLst/>
                <a:latin typeface="Google Sans"/>
              </a:rPr>
              <a:t>satu</a:t>
            </a:r>
            <a:r>
              <a:rPr lang="en-ID" b="0" i="0" dirty="0">
                <a:solidFill>
                  <a:srgbClr val="001D35"/>
                </a:solidFill>
                <a:effectLst/>
                <a:latin typeface="Google Sans"/>
              </a:rPr>
              <a:t> </a:t>
            </a:r>
            <a:r>
              <a:rPr lang="en-ID" b="0" i="0" dirty="0" err="1">
                <a:solidFill>
                  <a:srgbClr val="001D35"/>
                </a:solidFill>
                <a:effectLst/>
                <a:latin typeface="Google Sans"/>
              </a:rPr>
              <a:t>pihak</a:t>
            </a:r>
            <a:r>
              <a:rPr lang="en-ID" b="0" i="0" dirty="0">
                <a:solidFill>
                  <a:srgbClr val="001D35"/>
                </a:solidFill>
                <a:effectLst/>
                <a:latin typeface="Google Sans"/>
              </a:rPr>
              <a:t> </a:t>
            </a:r>
            <a:r>
              <a:rPr lang="en-ID" b="0" i="0" dirty="0" err="1">
                <a:solidFill>
                  <a:srgbClr val="001D35"/>
                </a:solidFill>
                <a:effectLst/>
                <a:latin typeface="Google Sans"/>
              </a:rPr>
              <a:t>berkewarganegaraan</a:t>
            </a:r>
            <a:r>
              <a:rPr lang="en-ID" b="0" i="0" dirty="0">
                <a:solidFill>
                  <a:srgbClr val="001D35"/>
                </a:solidFill>
                <a:effectLst/>
                <a:latin typeface="Google Sans"/>
              </a:rPr>
              <a:t> Indonesia. </a:t>
            </a:r>
          </a:p>
          <a:p>
            <a:r>
              <a:rPr lang="en-ID" b="0" i="0" dirty="0" err="1">
                <a:solidFill>
                  <a:srgbClr val="001D35"/>
                </a:solidFill>
                <a:effectLst/>
                <a:latin typeface="Google Sans"/>
              </a:rPr>
              <a:t>Undang-undang</a:t>
            </a:r>
            <a:r>
              <a:rPr lang="en-ID" b="0" i="0" dirty="0">
                <a:solidFill>
                  <a:srgbClr val="001D35"/>
                </a:solidFill>
                <a:effectLst/>
                <a:latin typeface="Google Sans"/>
              </a:rPr>
              <a:t> </a:t>
            </a:r>
            <a:r>
              <a:rPr lang="en-ID" b="0" i="0" dirty="0" err="1">
                <a:solidFill>
                  <a:srgbClr val="001D35"/>
                </a:solidFill>
                <a:effectLst/>
                <a:latin typeface="Google Sans"/>
              </a:rPr>
              <a:t>perkawinan</a:t>
            </a:r>
            <a:r>
              <a:rPr lang="en-ID" b="0" i="0" dirty="0">
                <a:solidFill>
                  <a:srgbClr val="001D35"/>
                </a:solidFill>
                <a:effectLst/>
                <a:latin typeface="Google Sans"/>
              </a:rPr>
              <a:t> </a:t>
            </a:r>
            <a:r>
              <a:rPr lang="en-ID" b="0" i="0" dirty="0" err="1">
                <a:solidFill>
                  <a:srgbClr val="001D35"/>
                </a:solidFill>
                <a:effectLst/>
                <a:latin typeface="Google Sans"/>
              </a:rPr>
              <a:t>untuk</a:t>
            </a:r>
            <a:r>
              <a:rPr lang="en-ID" b="0" i="0" dirty="0">
                <a:solidFill>
                  <a:srgbClr val="001D35"/>
                </a:solidFill>
                <a:effectLst/>
                <a:latin typeface="Google Sans"/>
              </a:rPr>
              <a:t> WNI di </a:t>
            </a:r>
            <a:r>
              <a:rPr lang="en-ID" b="0" i="0" dirty="0" err="1">
                <a:solidFill>
                  <a:srgbClr val="001D35"/>
                </a:solidFill>
                <a:effectLst/>
                <a:latin typeface="Google Sans"/>
              </a:rPr>
              <a:t>luar</a:t>
            </a:r>
            <a:r>
              <a:rPr lang="en-ID" b="0" i="0" dirty="0">
                <a:solidFill>
                  <a:srgbClr val="001D35"/>
                </a:solidFill>
                <a:effectLst/>
                <a:latin typeface="Google Sans"/>
              </a:rPr>
              <a:t> negeri </a:t>
            </a:r>
            <a:r>
              <a:rPr lang="en-ID" b="0" i="0" dirty="0" err="1">
                <a:solidFill>
                  <a:srgbClr val="001D35"/>
                </a:solidFill>
                <a:effectLst/>
                <a:latin typeface="Google Sans"/>
              </a:rPr>
              <a:t>diatur</a:t>
            </a:r>
            <a:r>
              <a:rPr lang="en-ID" b="0" i="0" dirty="0">
                <a:solidFill>
                  <a:srgbClr val="001D35"/>
                </a:solidFill>
                <a:effectLst/>
                <a:latin typeface="Google Sans"/>
              </a:rPr>
              <a:t> </a:t>
            </a:r>
            <a:r>
              <a:rPr lang="en-ID" b="0" i="0" dirty="0" err="1">
                <a:solidFill>
                  <a:srgbClr val="001D35"/>
                </a:solidFill>
                <a:effectLst/>
                <a:latin typeface="Google Sans"/>
              </a:rPr>
              <a:t>dalam</a:t>
            </a:r>
            <a:r>
              <a:rPr lang="en-ID" b="0" i="0" dirty="0">
                <a:solidFill>
                  <a:srgbClr val="001D35"/>
                </a:solidFill>
                <a:effectLst/>
                <a:latin typeface="Google Sans"/>
              </a:rPr>
              <a:t> Pasal 56 </a:t>
            </a:r>
            <a:r>
              <a:rPr lang="en-ID" b="0" i="0" dirty="0" err="1">
                <a:solidFill>
                  <a:srgbClr val="001D35"/>
                </a:solidFill>
                <a:effectLst/>
                <a:latin typeface="Google Sans"/>
              </a:rPr>
              <a:t>Undang-Undang</a:t>
            </a:r>
            <a:r>
              <a:rPr lang="en-ID" b="0" i="0" dirty="0">
                <a:solidFill>
                  <a:srgbClr val="001D35"/>
                </a:solidFill>
                <a:effectLst/>
                <a:latin typeface="Google Sans"/>
              </a:rPr>
              <a:t> </a:t>
            </a:r>
            <a:r>
              <a:rPr lang="en-ID" b="0" i="0" dirty="0" err="1">
                <a:solidFill>
                  <a:srgbClr val="001D35"/>
                </a:solidFill>
                <a:effectLst/>
                <a:latin typeface="Google Sans"/>
              </a:rPr>
              <a:t>Nomor</a:t>
            </a:r>
            <a:r>
              <a:rPr lang="en-ID" b="0" i="0" dirty="0">
                <a:solidFill>
                  <a:srgbClr val="001D35"/>
                </a:solidFill>
                <a:effectLst/>
                <a:latin typeface="Google Sans"/>
              </a:rPr>
              <a:t> 1 </a:t>
            </a:r>
            <a:r>
              <a:rPr lang="en-ID" b="0" i="0" dirty="0" err="1">
                <a:solidFill>
                  <a:srgbClr val="001D35"/>
                </a:solidFill>
                <a:effectLst/>
                <a:latin typeface="Google Sans"/>
              </a:rPr>
              <a:t>Tahun</a:t>
            </a:r>
            <a:r>
              <a:rPr lang="en-ID" b="0" i="0" dirty="0">
                <a:solidFill>
                  <a:srgbClr val="001D35"/>
                </a:solidFill>
                <a:effectLst/>
                <a:latin typeface="Google Sans"/>
              </a:rPr>
              <a:t> 1974 </a:t>
            </a:r>
            <a:r>
              <a:rPr lang="en-ID" b="0" i="0" dirty="0" err="1">
                <a:solidFill>
                  <a:srgbClr val="001D35"/>
                </a:solidFill>
                <a:effectLst/>
                <a:latin typeface="Google Sans"/>
              </a:rPr>
              <a:t>tentang</a:t>
            </a:r>
            <a:r>
              <a:rPr lang="en-ID" b="0" i="0" dirty="0">
                <a:solidFill>
                  <a:srgbClr val="001D35"/>
                </a:solidFill>
                <a:effectLst/>
                <a:latin typeface="Google Sans"/>
              </a:rPr>
              <a:t> </a:t>
            </a:r>
            <a:r>
              <a:rPr lang="en-ID" b="0" i="0" dirty="0" err="1">
                <a:solidFill>
                  <a:srgbClr val="001D35"/>
                </a:solidFill>
                <a:effectLst/>
                <a:latin typeface="Google Sans"/>
              </a:rPr>
              <a:t>Perkawinan</a:t>
            </a:r>
            <a:r>
              <a:rPr lang="en-ID" b="0" i="0" dirty="0">
                <a:solidFill>
                  <a:srgbClr val="001D35"/>
                </a:solidFill>
                <a:effectLst/>
                <a:latin typeface="Google Sans"/>
              </a:rPr>
              <a:t>. </a:t>
            </a:r>
            <a:r>
              <a:rPr lang="en-ID" b="0" i="0" dirty="0" err="1">
                <a:solidFill>
                  <a:srgbClr val="001D35"/>
                </a:solidFill>
                <a:effectLst/>
                <a:latin typeface="Google Sans"/>
              </a:rPr>
              <a:t>Perkawinan</a:t>
            </a:r>
            <a:r>
              <a:rPr lang="en-ID" b="0" i="0" dirty="0">
                <a:solidFill>
                  <a:srgbClr val="001D35"/>
                </a:solidFill>
                <a:effectLst/>
                <a:latin typeface="Google Sans"/>
              </a:rPr>
              <a:t> WNI di </a:t>
            </a:r>
            <a:r>
              <a:rPr lang="en-ID" b="0" i="0" dirty="0" err="1">
                <a:solidFill>
                  <a:srgbClr val="001D35"/>
                </a:solidFill>
                <a:effectLst/>
                <a:latin typeface="Google Sans"/>
              </a:rPr>
              <a:t>luar</a:t>
            </a:r>
            <a:r>
              <a:rPr lang="en-ID" b="0" i="0" dirty="0">
                <a:solidFill>
                  <a:srgbClr val="001D35"/>
                </a:solidFill>
                <a:effectLst/>
                <a:latin typeface="Google Sans"/>
              </a:rPr>
              <a:t> negeri </a:t>
            </a:r>
            <a:r>
              <a:rPr lang="en-ID" b="0" i="0" dirty="0" err="1">
                <a:solidFill>
                  <a:srgbClr val="001D35"/>
                </a:solidFill>
                <a:effectLst/>
                <a:latin typeface="Google Sans"/>
              </a:rPr>
              <a:t>sah</a:t>
            </a:r>
            <a:r>
              <a:rPr lang="en-ID" b="0" i="0" dirty="0">
                <a:solidFill>
                  <a:srgbClr val="001D35"/>
                </a:solidFill>
                <a:effectLst/>
                <a:latin typeface="Google Sans"/>
              </a:rPr>
              <a:t> </a:t>
            </a:r>
            <a:r>
              <a:rPr lang="en-ID" b="0" i="0" dirty="0" err="1">
                <a:solidFill>
                  <a:srgbClr val="001D35"/>
                </a:solidFill>
                <a:effectLst/>
                <a:latin typeface="Google Sans"/>
              </a:rPr>
              <a:t>jika</a:t>
            </a:r>
            <a:r>
              <a:rPr lang="en-ID" b="0" i="0" dirty="0">
                <a:solidFill>
                  <a:srgbClr val="001D35"/>
                </a:solidFill>
                <a:effectLst/>
                <a:latin typeface="Google Sans"/>
              </a:rPr>
              <a:t> </a:t>
            </a:r>
            <a:r>
              <a:rPr lang="en-ID" b="0" i="0" dirty="0" err="1">
                <a:solidFill>
                  <a:srgbClr val="001D35"/>
                </a:solidFill>
                <a:effectLst/>
                <a:latin typeface="Google Sans"/>
              </a:rPr>
              <a:t>dilakukan</a:t>
            </a:r>
            <a:r>
              <a:rPr lang="en-ID" b="0" i="0" dirty="0">
                <a:solidFill>
                  <a:srgbClr val="001D35"/>
                </a:solidFill>
                <a:effectLst/>
                <a:latin typeface="Google Sans"/>
              </a:rPr>
              <a:t> </a:t>
            </a:r>
            <a:r>
              <a:rPr lang="en-ID" b="0" i="0" dirty="0" err="1">
                <a:solidFill>
                  <a:srgbClr val="001D35"/>
                </a:solidFill>
                <a:effectLst/>
                <a:latin typeface="Google Sans"/>
              </a:rPr>
              <a:t>menurut</a:t>
            </a:r>
            <a:r>
              <a:rPr lang="en-ID" b="0" i="0" dirty="0">
                <a:solidFill>
                  <a:srgbClr val="001D35"/>
                </a:solidFill>
                <a:effectLst/>
                <a:latin typeface="Google Sans"/>
              </a:rPr>
              <a:t> </a:t>
            </a:r>
            <a:r>
              <a:rPr lang="en-ID" b="0" i="0" dirty="0" err="1">
                <a:solidFill>
                  <a:srgbClr val="001D35"/>
                </a:solidFill>
                <a:effectLst/>
                <a:latin typeface="Google Sans"/>
              </a:rPr>
              <a:t>hukum</a:t>
            </a:r>
            <a:r>
              <a:rPr lang="en-ID" b="0" i="0" dirty="0">
                <a:solidFill>
                  <a:srgbClr val="001D35"/>
                </a:solidFill>
                <a:effectLst/>
                <a:latin typeface="Google Sans"/>
              </a:rPr>
              <a:t> negara di mana </a:t>
            </a:r>
            <a:r>
              <a:rPr lang="en-ID" b="0" i="0" dirty="0" err="1">
                <a:solidFill>
                  <a:srgbClr val="001D35"/>
                </a:solidFill>
                <a:effectLst/>
                <a:latin typeface="Google Sans"/>
              </a:rPr>
              <a:t>perkawinan</a:t>
            </a:r>
            <a:r>
              <a:rPr lang="en-ID" b="0" i="0" dirty="0">
                <a:solidFill>
                  <a:srgbClr val="001D35"/>
                </a:solidFill>
                <a:effectLst/>
                <a:latin typeface="Google Sans"/>
              </a:rPr>
              <a:t> </a:t>
            </a:r>
            <a:r>
              <a:rPr lang="en-ID" b="0" i="0" dirty="0" err="1">
                <a:solidFill>
                  <a:srgbClr val="001D35"/>
                </a:solidFill>
                <a:effectLst/>
                <a:latin typeface="Google Sans"/>
              </a:rPr>
              <a:t>itu</a:t>
            </a:r>
            <a:r>
              <a:rPr lang="en-ID" b="0" i="0" dirty="0">
                <a:solidFill>
                  <a:srgbClr val="001D35"/>
                </a:solidFill>
                <a:effectLst/>
                <a:latin typeface="Google Sans"/>
              </a:rPr>
              <a:t> </a:t>
            </a:r>
            <a:r>
              <a:rPr lang="en-ID" b="0" i="0" dirty="0" err="1">
                <a:solidFill>
                  <a:srgbClr val="001D35"/>
                </a:solidFill>
                <a:effectLst/>
                <a:latin typeface="Google Sans"/>
              </a:rPr>
              <a:t>dilangsungkan</a:t>
            </a:r>
            <a:r>
              <a:rPr lang="en-ID" b="0" i="0" dirty="0">
                <a:solidFill>
                  <a:srgbClr val="001D35"/>
                </a:solidFill>
                <a:effectLst/>
                <a:latin typeface="Google Sans"/>
              </a:rPr>
              <a:t> dan </a:t>
            </a:r>
            <a:r>
              <a:rPr lang="en-ID" b="0" i="0" dirty="0" err="1">
                <a:solidFill>
                  <a:srgbClr val="001D35"/>
                </a:solidFill>
                <a:effectLst/>
                <a:latin typeface="Google Sans"/>
              </a:rPr>
              <a:t>tidak</a:t>
            </a:r>
            <a:r>
              <a:rPr lang="en-ID" b="0" i="0" dirty="0">
                <a:solidFill>
                  <a:srgbClr val="001D35"/>
                </a:solidFill>
                <a:effectLst/>
                <a:latin typeface="Google Sans"/>
              </a:rPr>
              <a:t> </a:t>
            </a:r>
            <a:r>
              <a:rPr lang="en-ID" b="0" i="0" dirty="0" err="1">
                <a:solidFill>
                  <a:srgbClr val="001D35"/>
                </a:solidFill>
                <a:effectLst/>
                <a:latin typeface="Google Sans"/>
              </a:rPr>
              <a:t>bertentangan</a:t>
            </a:r>
            <a:r>
              <a:rPr lang="en-ID" b="0" i="0" dirty="0">
                <a:solidFill>
                  <a:srgbClr val="001D35"/>
                </a:solidFill>
                <a:effectLst/>
                <a:latin typeface="Google Sans"/>
              </a:rPr>
              <a:t> </a:t>
            </a:r>
            <a:r>
              <a:rPr lang="en-ID" b="0" i="0" dirty="0" err="1">
                <a:solidFill>
                  <a:srgbClr val="001D35"/>
                </a:solidFill>
                <a:effectLst/>
                <a:latin typeface="Google Sans"/>
              </a:rPr>
              <a:t>dengan</a:t>
            </a:r>
            <a:r>
              <a:rPr lang="en-ID" b="0" i="0" dirty="0">
                <a:solidFill>
                  <a:srgbClr val="001D35"/>
                </a:solidFill>
                <a:effectLst/>
                <a:latin typeface="Google Sans"/>
              </a:rPr>
              <a:t> </a:t>
            </a:r>
            <a:r>
              <a:rPr lang="en-ID" b="0" i="0" dirty="0" err="1">
                <a:solidFill>
                  <a:srgbClr val="001D35"/>
                </a:solidFill>
                <a:effectLst/>
                <a:latin typeface="Google Sans"/>
              </a:rPr>
              <a:t>ketentuan</a:t>
            </a:r>
            <a:r>
              <a:rPr lang="en-ID" b="0" i="0" dirty="0">
                <a:solidFill>
                  <a:srgbClr val="001D35"/>
                </a:solidFill>
                <a:effectLst/>
                <a:latin typeface="Google Sans"/>
              </a:rPr>
              <a:t> </a:t>
            </a:r>
            <a:r>
              <a:rPr lang="en-ID" b="0" i="0" dirty="0" err="1">
                <a:solidFill>
                  <a:srgbClr val="001D35"/>
                </a:solidFill>
                <a:effectLst/>
                <a:latin typeface="Google Sans"/>
              </a:rPr>
              <a:t>Undang-Undang</a:t>
            </a:r>
            <a:r>
              <a:rPr lang="en-ID" b="0" i="0" dirty="0">
                <a:solidFill>
                  <a:srgbClr val="001D35"/>
                </a:solidFill>
                <a:effectLst/>
                <a:latin typeface="Google Sans"/>
              </a:rPr>
              <a:t> </a:t>
            </a:r>
            <a:r>
              <a:rPr lang="en-ID" b="0" i="0" dirty="0" err="1">
                <a:solidFill>
                  <a:srgbClr val="001D35"/>
                </a:solidFill>
                <a:effectLst/>
                <a:latin typeface="Google Sans"/>
              </a:rPr>
              <a:t>Perkawinan</a:t>
            </a:r>
            <a:r>
              <a:rPr lang="en-ID" b="0" i="0" dirty="0">
                <a:solidFill>
                  <a:srgbClr val="001D35"/>
                </a:solidFill>
                <a:effectLst/>
                <a:latin typeface="Google Sans"/>
              </a:rPr>
              <a:t>. Selain </a:t>
            </a:r>
            <a:r>
              <a:rPr lang="en-ID" b="0" i="0" dirty="0" err="1">
                <a:solidFill>
                  <a:srgbClr val="001D35"/>
                </a:solidFill>
                <a:effectLst/>
                <a:latin typeface="Google Sans"/>
              </a:rPr>
              <a:t>itu</a:t>
            </a:r>
            <a:r>
              <a:rPr lang="en-ID" b="0" i="0" dirty="0">
                <a:solidFill>
                  <a:srgbClr val="001D35"/>
                </a:solidFill>
                <a:effectLst/>
                <a:latin typeface="Google Sans"/>
              </a:rPr>
              <a:t>, </a:t>
            </a:r>
            <a:r>
              <a:rPr lang="en-ID" b="0" i="0" dirty="0" err="1">
                <a:solidFill>
                  <a:srgbClr val="001D35"/>
                </a:solidFill>
                <a:effectLst/>
                <a:latin typeface="Google Sans"/>
              </a:rPr>
              <a:t>perkawinan</a:t>
            </a:r>
            <a:r>
              <a:rPr lang="en-ID" b="0" i="0" dirty="0">
                <a:solidFill>
                  <a:srgbClr val="001D35"/>
                </a:solidFill>
                <a:effectLst/>
                <a:latin typeface="Google Sans"/>
              </a:rPr>
              <a:t> </a:t>
            </a:r>
            <a:r>
              <a:rPr lang="en-ID" b="0" i="0" dirty="0" err="1">
                <a:solidFill>
                  <a:srgbClr val="001D35"/>
                </a:solidFill>
                <a:effectLst/>
                <a:latin typeface="Google Sans"/>
              </a:rPr>
              <a:t>tersebut</a:t>
            </a:r>
            <a:r>
              <a:rPr lang="en-ID" b="0" i="0" dirty="0">
                <a:solidFill>
                  <a:srgbClr val="001D35"/>
                </a:solidFill>
                <a:effectLst/>
                <a:latin typeface="Google Sans"/>
              </a:rPr>
              <a:t> juga </a:t>
            </a:r>
            <a:r>
              <a:rPr lang="en-ID" b="0" i="0" dirty="0" err="1">
                <a:solidFill>
                  <a:srgbClr val="001D35"/>
                </a:solidFill>
                <a:effectLst/>
                <a:latin typeface="Google Sans"/>
              </a:rPr>
              <a:t>harus</a:t>
            </a:r>
            <a:r>
              <a:rPr lang="en-ID" b="0" i="0" dirty="0">
                <a:solidFill>
                  <a:srgbClr val="001D35"/>
                </a:solidFill>
                <a:effectLst/>
                <a:latin typeface="Google Sans"/>
              </a:rPr>
              <a:t> </a:t>
            </a:r>
            <a:r>
              <a:rPr lang="en-ID" b="0" i="0" dirty="0" err="1">
                <a:solidFill>
                  <a:srgbClr val="001D35"/>
                </a:solidFill>
                <a:effectLst/>
                <a:latin typeface="Google Sans"/>
              </a:rPr>
              <a:t>dicatatkan</a:t>
            </a:r>
            <a:r>
              <a:rPr lang="en-ID" b="0" i="0" dirty="0">
                <a:solidFill>
                  <a:srgbClr val="001D35"/>
                </a:solidFill>
                <a:effectLst/>
                <a:latin typeface="Google Sans"/>
              </a:rPr>
              <a:t> paling </a:t>
            </a:r>
            <a:r>
              <a:rPr lang="en-ID" b="0" i="0" dirty="0" err="1">
                <a:solidFill>
                  <a:srgbClr val="001D35"/>
                </a:solidFill>
                <a:effectLst/>
                <a:latin typeface="Google Sans"/>
              </a:rPr>
              <a:t>lambat</a:t>
            </a:r>
            <a:r>
              <a:rPr lang="en-ID" b="0" i="0" dirty="0">
                <a:solidFill>
                  <a:srgbClr val="001D35"/>
                </a:solidFill>
                <a:effectLst/>
                <a:latin typeface="Google Sans"/>
              </a:rPr>
              <a:t> </a:t>
            </a:r>
            <a:r>
              <a:rPr lang="en-ID" b="0" i="0" dirty="0" err="1">
                <a:solidFill>
                  <a:srgbClr val="001D35"/>
                </a:solidFill>
                <a:effectLst/>
                <a:latin typeface="Google Sans"/>
              </a:rPr>
              <a:t>satu</a:t>
            </a:r>
            <a:r>
              <a:rPr lang="en-ID" b="0" i="0" dirty="0">
                <a:solidFill>
                  <a:srgbClr val="001D35"/>
                </a:solidFill>
                <a:effectLst/>
                <a:latin typeface="Google Sans"/>
              </a:rPr>
              <a:t> </a:t>
            </a:r>
            <a:r>
              <a:rPr lang="en-ID" b="0" i="0" dirty="0" err="1">
                <a:solidFill>
                  <a:srgbClr val="001D35"/>
                </a:solidFill>
                <a:effectLst/>
                <a:latin typeface="Google Sans"/>
              </a:rPr>
              <a:t>tahun</a:t>
            </a:r>
            <a:r>
              <a:rPr lang="en-ID" b="0" i="0" dirty="0">
                <a:solidFill>
                  <a:srgbClr val="001D35"/>
                </a:solidFill>
                <a:effectLst/>
                <a:latin typeface="Google Sans"/>
              </a:rPr>
              <a:t> </a:t>
            </a:r>
            <a:r>
              <a:rPr lang="en-ID" b="0" i="0" dirty="0" err="1">
                <a:solidFill>
                  <a:srgbClr val="001D35"/>
                </a:solidFill>
                <a:effectLst/>
                <a:latin typeface="Google Sans"/>
              </a:rPr>
              <a:t>setelah</a:t>
            </a:r>
            <a:r>
              <a:rPr lang="en-ID" b="0" i="0" dirty="0">
                <a:solidFill>
                  <a:srgbClr val="001D35"/>
                </a:solidFill>
                <a:effectLst/>
                <a:latin typeface="Google Sans"/>
              </a:rPr>
              <a:t> WNI </a:t>
            </a:r>
            <a:r>
              <a:rPr lang="en-ID" b="0" i="0" dirty="0" err="1">
                <a:solidFill>
                  <a:srgbClr val="001D35"/>
                </a:solidFill>
                <a:effectLst/>
                <a:latin typeface="Google Sans"/>
              </a:rPr>
              <a:t>kembali</a:t>
            </a:r>
            <a:r>
              <a:rPr lang="en-ID" b="0" i="0" dirty="0">
                <a:solidFill>
                  <a:srgbClr val="001D35"/>
                </a:solidFill>
                <a:effectLst/>
                <a:latin typeface="Google Sans"/>
              </a:rPr>
              <a:t> </a:t>
            </a:r>
            <a:r>
              <a:rPr lang="en-ID" b="0" i="0" dirty="0" err="1">
                <a:solidFill>
                  <a:srgbClr val="001D35"/>
                </a:solidFill>
                <a:effectLst/>
                <a:latin typeface="Google Sans"/>
              </a:rPr>
              <a:t>ke</a:t>
            </a:r>
            <a:r>
              <a:rPr lang="en-ID" b="0" i="0" dirty="0">
                <a:solidFill>
                  <a:srgbClr val="001D35"/>
                </a:solidFill>
                <a:effectLst/>
                <a:latin typeface="Google Sans"/>
              </a:rPr>
              <a:t> Indonesia. </a:t>
            </a:r>
            <a:endParaRPr lang="en-ID" dirty="0"/>
          </a:p>
        </p:txBody>
      </p:sp>
    </p:spTree>
    <p:extLst>
      <p:ext uri="{BB962C8B-B14F-4D97-AF65-F5344CB8AC3E}">
        <p14:creationId xmlns:p14="http://schemas.microsoft.com/office/powerpoint/2010/main" val="3191659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F8DC47D-0CD8-947D-9D77-8B3F0EE53F5D}"/>
              </a:ext>
            </a:extLst>
          </p:cNvPr>
          <p:cNvSpPr>
            <a:spLocks noGrp="1"/>
          </p:cNvSpPr>
          <p:nvPr>
            <p:ph idx="1"/>
          </p:nvPr>
        </p:nvSpPr>
        <p:spPr>
          <a:xfrm>
            <a:off x="572877" y="429658"/>
            <a:ext cx="11016867" cy="6037243"/>
          </a:xfrm>
        </p:spPr>
        <p:txBody>
          <a:bodyPr>
            <a:normAutofit fontScale="25000" lnSpcReduction="20000"/>
          </a:bodyPr>
          <a:lstStyle/>
          <a:p>
            <a:pPr>
              <a:lnSpc>
                <a:spcPct val="107000"/>
              </a:lnSpc>
              <a:spcAft>
                <a:spcPts val="800"/>
              </a:spcAft>
              <a:buNone/>
            </a:pPr>
            <a:r>
              <a:rPr lang="en-ID" sz="9600" b="1" kern="0" dirty="0">
                <a:solidFill>
                  <a:srgbClr val="001D35"/>
                </a:solidFill>
                <a:effectLst/>
                <a:ea typeface="Times New Roman" panose="02020603050405020304" pitchFamily="18" charset="0"/>
                <a:cs typeface="Times New Roman" panose="02020603050405020304" pitchFamily="18" charset="0"/>
              </a:rPr>
              <a:t>Asas-</a:t>
            </a:r>
            <a:r>
              <a:rPr lang="en-ID" sz="9600" b="1" kern="0" dirty="0" err="1">
                <a:solidFill>
                  <a:srgbClr val="001D35"/>
                </a:solidFill>
                <a:effectLst/>
                <a:ea typeface="Times New Roman" panose="02020603050405020304" pitchFamily="18" charset="0"/>
                <a:cs typeface="Times New Roman" panose="02020603050405020304" pitchFamily="18" charset="0"/>
              </a:rPr>
              <a:t>asas</a:t>
            </a:r>
            <a:r>
              <a:rPr lang="en-ID" sz="9600" b="1" kern="0" dirty="0">
                <a:solidFill>
                  <a:srgbClr val="001D35"/>
                </a:solidFill>
                <a:effectLst/>
                <a:ea typeface="Times New Roman" panose="02020603050405020304" pitchFamily="18" charset="0"/>
                <a:cs typeface="Times New Roman" panose="02020603050405020304" pitchFamily="18" charset="0"/>
              </a:rPr>
              <a:t> </a:t>
            </a:r>
            <a:r>
              <a:rPr lang="en-ID" sz="9600" b="1" kern="0" dirty="0" err="1">
                <a:solidFill>
                  <a:srgbClr val="001D35"/>
                </a:solidFill>
                <a:effectLst/>
                <a:ea typeface="Times New Roman" panose="02020603050405020304" pitchFamily="18" charset="0"/>
                <a:cs typeface="Times New Roman" panose="02020603050405020304" pitchFamily="18" charset="0"/>
              </a:rPr>
              <a:t>perkawinan</a:t>
            </a:r>
            <a:r>
              <a:rPr lang="en-ID" sz="9600" b="1" kern="0" dirty="0">
                <a:solidFill>
                  <a:srgbClr val="001D35"/>
                </a:solidFill>
                <a:effectLst/>
                <a:ea typeface="Times New Roman" panose="02020603050405020304" pitchFamily="18" charset="0"/>
                <a:cs typeface="Times New Roman" panose="02020603050405020304" pitchFamily="18" charset="0"/>
              </a:rPr>
              <a:t> </a:t>
            </a:r>
            <a:r>
              <a:rPr lang="en-ID" sz="9600" b="1" kern="0" dirty="0" err="1">
                <a:solidFill>
                  <a:srgbClr val="001D35"/>
                </a:solidFill>
                <a:effectLst/>
                <a:ea typeface="Times New Roman" panose="02020603050405020304" pitchFamily="18" charset="0"/>
                <a:cs typeface="Times New Roman" panose="02020603050405020304" pitchFamily="18" charset="0"/>
              </a:rPr>
              <a:t>dalam</a:t>
            </a:r>
            <a:r>
              <a:rPr lang="en-ID" sz="9600" b="1" kern="0" dirty="0">
                <a:solidFill>
                  <a:srgbClr val="001D35"/>
                </a:solidFill>
                <a:effectLst/>
                <a:ea typeface="Times New Roman" panose="02020603050405020304" pitchFamily="18" charset="0"/>
                <a:cs typeface="Times New Roman" panose="02020603050405020304" pitchFamily="18" charset="0"/>
              </a:rPr>
              <a:t> Hukum </a:t>
            </a:r>
            <a:r>
              <a:rPr lang="en-ID" sz="9600" b="1" kern="0" dirty="0" err="1">
                <a:solidFill>
                  <a:srgbClr val="001D35"/>
                </a:solidFill>
                <a:effectLst/>
                <a:ea typeface="Times New Roman" panose="02020603050405020304" pitchFamily="18" charset="0"/>
                <a:cs typeface="Times New Roman" panose="02020603050405020304" pitchFamily="18" charset="0"/>
              </a:rPr>
              <a:t>Perdata</a:t>
            </a:r>
            <a:r>
              <a:rPr lang="en-ID" sz="9600" b="1" kern="0" dirty="0">
                <a:solidFill>
                  <a:srgbClr val="001D35"/>
                </a:solidFill>
                <a:effectLst/>
                <a:ea typeface="Times New Roman" panose="02020603050405020304" pitchFamily="18" charset="0"/>
                <a:cs typeface="Times New Roman" panose="02020603050405020304" pitchFamily="18" charset="0"/>
              </a:rPr>
              <a:t> </a:t>
            </a:r>
            <a:r>
              <a:rPr lang="en-ID" sz="9600" b="1" kern="0" dirty="0" err="1">
                <a:solidFill>
                  <a:srgbClr val="001D35"/>
                </a:solidFill>
                <a:effectLst/>
                <a:ea typeface="Times New Roman" panose="02020603050405020304" pitchFamily="18" charset="0"/>
                <a:cs typeface="Times New Roman" panose="02020603050405020304" pitchFamily="18" charset="0"/>
              </a:rPr>
              <a:t>Internasional</a:t>
            </a:r>
            <a:r>
              <a:rPr lang="en-ID" sz="9600" b="1" kern="0" dirty="0">
                <a:solidFill>
                  <a:srgbClr val="001D35"/>
                </a:solidFill>
                <a:effectLst/>
                <a:ea typeface="Times New Roman" panose="02020603050405020304" pitchFamily="18" charset="0"/>
                <a:cs typeface="Times New Roman" panose="02020603050405020304" pitchFamily="18" charset="0"/>
              </a:rPr>
              <a:t> (HPI)</a:t>
            </a:r>
          </a:p>
          <a:p>
            <a:pPr>
              <a:lnSpc>
                <a:spcPct val="107000"/>
              </a:lnSpc>
              <a:spcAft>
                <a:spcPts val="800"/>
              </a:spcAft>
            </a:pPr>
            <a:r>
              <a:rPr lang="en-ID" sz="8000" b="1" kern="0" dirty="0">
                <a:solidFill>
                  <a:srgbClr val="001D35"/>
                </a:solidFill>
                <a:effectLst/>
                <a:ea typeface="Times New Roman" panose="02020603050405020304" pitchFamily="18" charset="0"/>
                <a:cs typeface="Times New Roman" panose="02020603050405020304" pitchFamily="18" charset="0"/>
              </a:rPr>
              <a:t>Asas Lex Rei </a:t>
            </a:r>
            <a:r>
              <a:rPr lang="en-ID" sz="8000" b="1" kern="0" dirty="0" err="1">
                <a:solidFill>
                  <a:srgbClr val="001D35"/>
                </a:solidFill>
                <a:effectLst/>
                <a:ea typeface="Times New Roman" panose="02020603050405020304" pitchFamily="18" charset="0"/>
                <a:cs typeface="Times New Roman" panose="02020603050405020304" pitchFamily="18" charset="0"/>
              </a:rPr>
              <a:t>Sitae</a:t>
            </a:r>
            <a:r>
              <a:rPr lang="en-ID" sz="8000" b="1" kern="0" dirty="0">
                <a:solidFill>
                  <a:srgbClr val="001D35"/>
                </a:solidFill>
                <a:effectLst/>
                <a:ea typeface="Times New Roman" panose="02020603050405020304" pitchFamily="18" charset="0"/>
                <a:cs typeface="Times New Roman" panose="02020603050405020304" pitchFamily="18" charset="0"/>
              </a:rPr>
              <a:t>:</a:t>
            </a:r>
            <a:r>
              <a:rPr lang="en-ID" sz="8000" b="1" kern="100" dirty="0">
                <a:ea typeface="Times New Roman" panose="02020603050405020304" pitchFamily="18" charset="0"/>
                <a:cs typeface="Times New Roman" panose="02020603050405020304" pitchFamily="18" charset="0"/>
              </a:rPr>
              <a:t> </a:t>
            </a:r>
            <a:r>
              <a:rPr lang="en-ID" sz="8000" kern="0" spc="10" dirty="0">
                <a:solidFill>
                  <a:srgbClr val="545D7E"/>
                </a:solidFill>
                <a:effectLst/>
                <a:ea typeface="Times New Roman" panose="02020603050405020304" pitchFamily="18" charset="0"/>
                <a:cs typeface="Times New Roman" panose="02020603050405020304" pitchFamily="18" charset="0"/>
              </a:rPr>
              <a:t>Asas </a:t>
            </a:r>
            <a:r>
              <a:rPr lang="en-ID" sz="8000" kern="0" spc="10" dirty="0" err="1">
                <a:solidFill>
                  <a:srgbClr val="545D7E"/>
                </a:solidFill>
                <a:effectLst/>
                <a:ea typeface="Times New Roman" panose="02020603050405020304" pitchFamily="18" charset="0"/>
                <a:cs typeface="Times New Roman" panose="02020603050405020304" pitchFamily="18" charset="0"/>
              </a:rPr>
              <a:t>ini</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menyatakan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bahwa</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validitas</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formalitas</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perkawinan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ditentukan</a:t>
            </a:r>
            <a:r>
              <a:rPr lang="en-ID" sz="8000" kern="0" spc="10" dirty="0">
                <a:solidFill>
                  <a:srgbClr val="545D7E"/>
                </a:solidFill>
                <a:effectLst/>
                <a:ea typeface="Times New Roman" panose="02020603050405020304" pitchFamily="18" charset="0"/>
                <a:cs typeface="Times New Roman" panose="02020603050405020304" pitchFamily="18" charset="0"/>
              </a:rPr>
              <a:t> oleh </a:t>
            </a:r>
            <a:r>
              <a:rPr lang="en-ID" sz="8000" kern="0" spc="10" dirty="0" err="1">
                <a:solidFill>
                  <a:srgbClr val="545D7E"/>
                </a:solidFill>
                <a:effectLst/>
                <a:ea typeface="Times New Roman" panose="02020603050405020304" pitchFamily="18" charset="0"/>
                <a:cs typeface="Times New Roman" panose="02020603050405020304" pitchFamily="18" charset="0"/>
              </a:rPr>
              <a:t>hukum</a:t>
            </a:r>
            <a:r>
              <a:rPr lang="en-ID" sz="8000" kern="0" spc="10" dirty="0">
                <a:solidFill>
                  <a:srgbClr val="545D7E"/>
                </a:solidFill>
                <a:effectLst/>
                <a:ea typeface="Times New Roman" panose="02020603050405020304" pitchFamily="18" charset="0"/>
                <a:cs typeface="Times New Roman" panose="02020603050405020304" pitchFamily="18" charset="0"/>
              </a:rPr>
              <a:t> negara </a:t>
            </a:r>
            <a:r>
              <a:rPr lang="en-ID" sz="8000" kern="0" spc="10" dirty="0" err="1">
                <a:solidFill>
                  <a:srgbClr val="545D7E"/>
                </a:solidFill>
                <a:effectLst/>
                <a:ea typeface="Times New Roman" panose="02020603050405020304" pitchFamily="18" charset="0"/>
                <a:cs typeface="Times New Roman" panose="02020603050405020304" pitchFamily="18" charset="0"/>
              </a:rPr>
              <a:t>tempat</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perkawinan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dilaksanakan</a:t>
            </a:r>
            <a:r>
              <a:rPr lang="en-ID" sz="8000" kern="0" spc="10" dirty="0">
                <a:solidFill>
                  <a:srgbClr val="545D7E"/>
                </a:solidFill>
                <a:effectLst/>
                <a:ea typeface="Times New Roman" panose="02020603050405020304" pitchFamily="18" charset="0"/>
                <a:cs typeface="Times New Roman" panose="02020603050405020304" pitchFamily="18" charset="0"/>
              </a:rPr>
              <a:t> (lex loci </a:t>
            </a:r>
            <a:r>
              <a:rPr lang="en-ID" sz="8000" kern="0" spc="10" dirty="0" err="1">
                <a:solidFill>
                  <a:srgbClr val="545D7E"/>
                </a:solidFill>
                <a:effectLst/>
                <a:ea typeface="Times New Roman" panose="02020603050405020304" pitchFamily="18" charset="0"/>
                <a:cs typeface="Times New Roman" panose="02020603050405020304" pitchFamily="18" charset="0"/>
              </a:rPr>
              <a:t>celebrationis</a:t>
            </a:r>
            <a:r>
              <a:rPr lang="en-ID" sz="8000" kern="0" spc="10" dirty="0">
                <a:solidFill>
                  <a:srgbClr val="545D7E"/>
                </a:solidFill>
                <a:effectLst/>
                <a:ea typeface="Times New Roman" panose="02020603050405020304" pitchFamily="18" charset="0"/>
                <a:cs typeface="Times New Roman" panose="02020603050405020304" pitchFamily="18" charset="0"/>
              </a:rPr>
              <a:t>). Jika </a:t>
            </a:r>
            <a:r>
              <a:rPr lang="en-ID" sz="8000" kern="0" spc="10" dirty="0" err="1">
                <a:solidFill>
                  <a:srgbClr val="545D7E"/>
                </a:solidFill>
                <a:effectLst/>
                <a:ea typeface="Times New Roman" panose="02020603050405020304" pitchFamily="18" charset="0"/>
                <a:cs typeface="Times New Roman" panose="02020603050405020304" pitchFamily="18" charset="0"/>
              </a:rPr>
              <a:t>perkawinan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sah</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menurut</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hukum</a:t>
            </a:r>
            <a:r>
              <a:rPr lang="en-ID" sz="8000" kern="0" spc="10" dirty="0">
                <a:solidFill>
                  <a:srgbClr val="545D7E"/>
                </a:solidFill>
                <a:effectLst/>
                <a:ea typeface="Times New Roman" panose="02020603050405020304" pitchFamily="18" charset="0"/>
                <a:cs typeface="Times New Roman" panose="02020603050405020304" pitchFamily="18" charset="0"/>
              </a:rPr>
              <a:t> negara </a:t>
            </a:r>
            <a:r>
              <a:rPr lang="en-ID" sz="8000" kern="0" spc="10" dirty="0" err="1">
                <a:solidFill>
                  <a:srgbClr val="545D7E"/>
                </a:solidFill>
                <a:effectLst/>
                <a:ea typeface="Times New Roman" panose="02020603050405020304" pitchFamily="18" charset="0"/>
                <a:cs typeface="Times New Roman" panose="02020603050405020304" pitchFamily="18" charset="0"/>
              </a:rPr>
              <a:t>tersebut</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maka</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diakui</a:t>
            </a:r>
            <a:r>
              <a:rPr lang="en-ID" sz="8000" kern="0" spc="10" dirty="0">
                <a:solidFill>
                  <a:srgbClr val="545D7E"/>
                </a:solidFill>
                <a:effectLst/>
                <a:ea typeface="Times New Roman" panose="02020603050405020304" pitchFamily="18" charset="0"/>
                <a:cs typeface="Times New Roman" panose="02020603050405020304" pitchFamily="18" charset="0"/>
              </a:rPr>
              <a:t> juga di negara lain. </a:t>
            </a:r>
            <a:endParaRPr lang="en-ID" sz="8000" kern="100" spc="10" dirty="0">
              <a:ea typeface="Times New Roman" panose="02020603050405020304" pitchFamily="18" charset="0"/>
              <a:cs typeface="Times New Roman" panose="02020603050405020304" pitchFamily="18" charset="0"/>
            </a:endParaRPr>
          </a:p>
          <a:p>
            <a:pPr>
              <a:lnSpc>
                <a:spcPct val="107000"/>
              </a:lnSpc>
              <a:spcAft>
                <a:spcPts val="800"/>
              </a:spcAft>
            </a:pPr>
            <a:r>
              <a:rPr lang="en-ID" sz="8000" b="1" kern="0" dirty="0">
                <a:solidFill>
                  <a:srgbClr val="001D35"/>
                </a:solidFill>
                <a:effectLst/>
                <a:ea typeface="Times New Roman" panose="02020603050405020304" pitchFamily="18" charset="0"/>
                <a:cs typeface="Times New Roman" panose="02020603050405020304" pitchFamily="18" charset="0"/>
              </a:rPr>
              <a:t>Asas </a:t>
            </a:r>
            <a:r>
              <a:rPr lang="en-ID" sz="8000" b="1" kern="0" dirty="0" err="1">
                <a:solidFill>
                  <a:srgbClr val="001D35"/>
                </a:solidFill>
                <a:effectLst/>
                <a:ea typeface="Times New Roman" panose="02020603050405020304" pitchFamily="18" charset="0"/>
                <a:cs typeface="Times New Roman" panose="02020603050405020304" pitchFamily="18" charset="0"/>
              </a:rPr>
              <a:t>Kepentingan</a:t>
            </a:r>
            <a:r>
              <a:rPr lang="en-ID" sz="8000" b="1" kern="0" dirty="0">
                <a:solidFill>
                  <a:srgbClr val="001D35"/>
                </a:solidFill>
                <a:effectLst/>
                <a:ea typeface="Times New Roman" panose="02020603050405020304" pitchFamily="18" charset="0"/>
                <a:cs typeface="Times New Roman" panose="02020603050405020304" pitchFamily="18" charset="0"/>
              </a:rPr>
              <a:t>: </a:t>
            </a:r>
            <a:r>
              <a:rPr lang="en-ID" sz="8000" kern="0" spc="10" dirty="0">
                <a:solidFill>
                  <a:srgbClr val="545D7E"/>
                </a:solidFill>
                <a:effectLst/>
                <a:ea typeface="Times New Roman" panose="02020603050405020304" pitchFamily="18" charset="0"/>
                <a:cs typeface="Times New Roman" panose="02020603050405020304" pitchFamily="18" charset="0"/>
              </a:rPr>
              <a:t>Asas </a:t>
            </a:r>
            <a:r>
              <a:rPr lang="en-ID" sz="8000" kern="0" spc="10" dirty="0" err="1">
                <a:solidFill>
                  <a:srgbClr val="545D7E"/>
                </a:solidFill>
                <a:effectLst/>
                <a:ea typeface="Times New Roman" panose="02020603050405020304" pitchFamily="18" charset="0"/>
                <a:cs typeface="Times New Roman" panose="02020603050405020304" pitchFamily="18" charset="0"/>
              </a:rPr>
              <a:t>ini</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mempertimbangkan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kepentingan-kepentingan</a:t>
            </a:r>
            <a:r>
              <a:rPr lang="en-ID" sz="8000" kern="0" spc="10" dirty="0">
                <a:solidFill>
                  <a:srgbClr val="545D7E"/>
                </a:solidFill>
                <a:effectLst/>
                <a:ea typeface="Times New Roman" panose="02020603050405020304" pitchFamily="18" charset="0"/>
                <a:cs typeface="Times New Roman" panose="02020603050405020304" pitchFamily="18" charset="0"/>
              </a:rPr>
              <a:t> yang </a:t>
            </a:r>
            <a:r>
              <a:rPr lang="en-ID" sz="8000" kern="0" spc="10" dirty="0" err="1">
                <a:solidFill>
                  <a:srgbClr val="545D7E"/>
                </a:solidFill>
                <a:effectLst/>
                <a:ea typeface="Times New Roman" panose="02020603050405020304" pitchFamily="18" charset="0"/>
                <a:cs typeface="Times New Roman" panose="02020603050405020304" pitchFamily="18" charset="0"/>
              </a:rPr>
              <a:t>terkait</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dengan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perkawinan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seperti</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kepentingan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anak-anak</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kepentingan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masyarakat</a:t>
            </a:r>
            <a:r>
              <a:rPr lang="en-ID" sz="8000" kern="0" spc="10" dirty="0">
                <a:solidFill>
                  <a:srgbClr val="545D7E"/>
                </a:solidFill>
                <a:effectLst/>
                <a:ea typeface="Times New Roman" panose="02020603050405020304" pitchFamily="18" charset="0"/>
                <a:cs typeface="Times New Roman" panose="02020603050405020304" pitchFamily="18" charset="0"/>
              </a:rPr>
              <a:t>, dan </a:t>
            </a:r>
            <a:r>
              <a:rPr lang="en-ID" sz="8000" kern="0" spc="10" dirty="0" err="1">
                <a:solidFill>
                  <a:srgbClr val="545D7E"/>
                </a:solidFill>
                <a:effectLst/>
                <a:ea typeface="Times New Roman" panose="02020603050405020304" pitchFamily="18" charset="0"/>
                <a:cs typeface="Times New Roman" panose="02020603050405020304" pitchFamily="18" charset="0"/>
              </a:rPr>
              <a:t>kepentingan</a:t>
            </a:r>
            <a:r>
              <a:rPr lang="en-ID" sz="8000" kern="0" spc="10" dirty="0">
                <a:solidFill>
                  <a:srgbClr val="545D7E"/>
                </a:solidFill>
                <a:effectLst/>
                <a:ea typeface="Times New Roman" panose="02020603050405020304" pitchFamily="18" charset="0"/>
                <a:cs typeface="Times New Roman" panose="02020603050405020304" pitchFamily="18" charset="0"/>
              </a:rPr>
              <a:t> negara. Dalam </a:t>
            </a:r>
            <a:r>
              <a:rPr lang="en-ID" sz="8000" kern="0" spc="10" dirty="0" err="1">
                <a:solidFill>
                  <a:srgbClr val="545D7E"/>
                </a:solidFill>
                <a:effectLst/>
                <a:ea typeface="Times New Roman" panose="02020603050405020304" pitchFamily="18" charset="0"/>
                <a:cs typeface="Times New Roman" panose="02020603050405020304" pitchFamily="18" charset="0"/>
              </a:rPr>
              <a:t>beberapa</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kasus</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kepentingan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ini</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dapat</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memengaruhi</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penerapan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hukum</a:t>
            </a:r>
            <a:r>
              <a:rPr lang="en-ID" sz="8000" kern="0" spc="10" dirty="0">
                <a:solidFill>
                  <a:srgbClr val="545D7E"/>
                </a:solidFill>
                <a:effectLst/>
                <a:ea typeface="Times New Roman" panose="02020603050405020304" pitchFamily="18" charset="0"/>
                <a:cs typeface="Times New Roman" panose="02020603050405020304" pitchFamily="18" charset="0"/>
              </a:rPr>
              <a:t> yang </a:t>
            </a:r>
            <a:r>
              <a:rPr lang="en-ID" sz="8000" kern="0" spc="10" dirty="0" err="1">
                <a:solidFill>
                  <a:srgbClr val="545D7E"/>
                </a:solidFill>
                <a:effectLst/>
                <a:ea typeface="Times New Roman" panose="02020603050405020304" pitchFamily="18" charset="0"/>
                <a:cs typeface="Times New Roman" panose="02020603050405020304" pitchFamily="18" charset="0"/>
              </a:rPr>
              <a:t>tepat</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untuk</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mengatur</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perkawinan</a:t>
            </a:r>
            <a:r>
              <a:rPr lang="en-ID" sz="8000" kern="0" spc="10" dirty="0">
                <a:solidFill>
                  <a:srgbClr val="545D7E"/>
                </a:solidFill>
                <a:effectLst/>
                <a:ea typeface="Times New Roman" panose="02020603050405020304" pitchFamily="18" charset="0"/>
                <a:cs typeface="Times New Roman" panose="02020603050405020304" pitchFamily="18" charset="0"/>
              </a:rPr>
              <a:t>. </a:t>
            </a:r>
            <a:endParaRPr lang="en-ID" sz="8000" kern="100" spc="10" dirty="0">
              <a:ea typeface="Times New Roman" panose="02020603050405020304" pitchFamily="18" charset="0"/>
              <a:cs typeface="Times New Roman" panose="02020603050405020304" pitchFamily="18" charset="0"/>
            </a:endParaRPr>
          </a:p>
          <a:p>
            <a:pPr>
              <a:lnSpc>
                <a:spcPct val="107000"/>
              </a:lnSpc>
              <a:spcAft>
                <a:spcPts val="800"/>
              </a:spcAft>
            </a:pPr>
            <a:r>
              <a:rPr lang="en-ID" sz="8000" b="1" kern="0" dirty="0">
                <a:solidFill>
                  <a:srgbClr val="001D35"/>
                </a:solidFill>
                <a:effectLst/>
                <a:ea typeface="Times New Roman" panose="02020603050405020304" pitchFamily="18" charset="0"/>
                <a:cs typeface="Times New Roman" panose="02020603050405020304" pitchFamily="18" charset="0"/>
              </a:rPr>
              <a:t>Asas </a:t>
            </a:r>
            <a:r>
              <a:rPr lang="en-ID" sz="8000" b="1" kern="0" dirty="0" err="1">
                <a:solidFill>
                  <a:srgbClr val="001D35"/>
                </a:solidFill>
                <a:effectLst/>
                <a:ea typeface="Times New Roman" panose="02020603050405020304" pitchFamily="18" charset="0"/>
                <a:cs typeface="Times New Roman" panose="02020603050405020304" pitchFamily="18" charset="0"/>
              </a:rPr>
              <a:t>Monogami</a:t>
            </a:r>
            <a:r>
              <a:rPr lang="en-ID" sz="8000" b="1" kern="0" dirty="0">
                <a:solidFill>
                  <a:srgbClr val="001D35"/>
                </a:solidFill>
                <a:effectLst/>
                <a:ea typeface="Times New Roman" panose="02020603050405020304" pitchFamily="18" charset="0"/>
                <a:cs typeface="Times New Roman" panose="02020603050405020304" pitchFamily="18" charset="0"/>
              </a:rPr>
              <a:t>:</a:t>
            </a:r>
            <a:r>
              <a:rPr lang="en-ID" sz="8000" b="1" kern="100" dirty="0">
                <a:ea typeface="Times New Roman" panose="02020603050405020304" pitchFamily="18" charset="0"/>
                <a:cs typeface="Times New Roman" panose="02020603050405020304" pitchFamily="18" charset="0"/>
              </a:rPr>
              <a:t> </a:t>
            </a:r>
            <a:r>
              <a:rPr lang="en-ID" sz="8000" kern="0" spc="10" dirty="0">
                <a:solidFill>
                  <a:srgbClr val="545D7E"/>
                </a:solidFill>
                <a:effectLst/>
                <a:ea typeface="Times New Roman" panose="02020603050405020304" pitchFamily="18" charset="0"/>
                <a:cs typeface="Times New Roman" panose="02020603050405020304" pitchFamily="18" charset="0"/>
              </a:rPr>
              <a:t>Asas </a:t>
            </a:r>
            <a:r>
              <a:rPr lang="en-ID" sz="8000" kern="0" spc="10" dirty="0" err="1">
                <a:solidFill>
                  <a:srgbClr val="545D7E"/>
                </a:solidFill>
                <a:effectLst/>
                <a:ea typeface="Times New Roman" panose="02020603050405020304" pitchFamily="18" charset="0"/>
                <a:cs typeface="Times New Roman" panose="02020603050405020304" pitchFamily="18" charset="0"/>
              </a:rPr>
              <a:t>ini</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menyatakan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bahwa</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seorang</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pria</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hanya</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boleh</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memiliki</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satu</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istri</a:t>
            </a:r>
            <a:r>
              <a:rPr lang="en-ID" sz="8000" kern="0" spc="10" dirty="0">
                <a:solidFill>
                  <a:srgbClr val="545D7E"/>
                </a:solidFill>
                <a:effectLst/>
                <a:ea typeface="Times New Roman" panose="02020603050405020304" pitchFamily="18" charset="0"/>
                <a:cs typeface="Times New Roman" panose="02020603050405020304" pitchFamily="18" charset="0"/>
              </a:rPr>
              <a:t>, dan </a:t>
            </a:r>
            <a:r>
              <a:rPr lang="en-ID" sz="8000" kern="0" spc="10" dirty="0" err="1">
                <a:solidFill>
                  <a:srgbClr val="545D7E"/>
                </a:solidFill>
                <a:effectLst/>
                <a:ea typeface="Times New Roman" panose="02020603050405020304" pitchFamily="18" charset="0"/>
                <a:cs typeface="Times New Roman" panose="02020603050405020304" pitchFamily="18" charset="0"/>
              </a:rPr>
              <a:t>seorang</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wanita</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hanya</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boleh</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memiliki</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satu</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suami</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dalam</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waktu</a:t>
            </a:r>
            <a:r>
              <a:rPr lang="en-ID" sz="8000" kern="0" spc="10" dirty="0">
                <a:solidFill>
                  <a:srgbClr val="545D7E"/>
                </a:solidFill>
                <a:effectLst/>
                <a:ea typeface="Times New Roman" panose="02020603050405020304" pitchFamily="18" charset="0"/>
                <a:cs typeface="Times New Roman" panose="02020603050405020304" pitchFamily="18" charset="0"/>
              </a:rPr>
              <a:t> yang </a:t>
            </a:r>
            <a:r>
              <a:rPr lang="en-ID" sz="8000" kern="0" spc="10" dirty="0" err="1">
                <a:solidFill>
                  <a:srgbClr val="545D7E"/>
                </a:solidFill>
                <a:effectLst/>
                <a:ea typeface="Times New Roman" panose="02020603050405020304" pitchFamily="18" charset="0"/>
                <a:cs typeface="Times New Roman" panose="02020603050405020304" pitchFamily="18" charset="0"/>
              </a:rPr>
              <a:t>bersamaan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Undang-Undang</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Nomor</a:t>
            </a:r>
            <a:r>
              <a:rPr lang="en-ID" sz="8000" kern="0" spc="10" dirty="0">
                <a:solidFill>
                  <a:srgbClr val="545D7E"/>
                </a:solidFill>
                <a:effectLst/>
                <a:ea typeface="Times New Roman" panose="02020603050405020304" pitchFamily="18" charset="0"/>
                <a:cs typeface="Times New Roman" panose="02020603050405020304" pitchFamily="18" charset="0"/>
              </a:rPr>
              <a:t> 1 </a:t>
            </a:r>
            <a:r>
              <a:rPr lang="en-ID" sz="8000" kern="0" spc="10" dirty="0" err="1">
                <a:solidFill>
                  <a:srgbClr val="545D7E"/>
                </a:solidFill>
                <a:effectLst/>
                <a:ea typeface="Times New Roman" panose="02020603050405020304" pitchFamily="18" charset="0"/>
                <a:cs typeface="Times New Roman" panose="02020603050405020304" pitchFamily="18" charset="0"/>
              </a:rPr>
              <a:t>Tahun</a:t>
            </a:r>
            <a:r>
              <a:rPr lang="en-ID" sz="8000" kern="0" spc="10" dirty="0">
                <a:solidFill>
                  <a:srgbClr val="545D7E"/>
                </a:solidFill>
                <a:effectLst/>
                <a:ea typeface="Times New Roman" panose="02020603050405020304" pitchFamily="18" charset="0"/>
                <a:cs typeface="Times New Roman" panose="02020603050405020304" pitchFamily="18" charset="0"/>
              </a:rPr>
              <a:t> 1974 </a:t>
            </a:r>
            <a:r>
              <a:rPr lang="en-ID" sz="8000" kern="0" spc="10" dirty="0" err="1">
                <a:solidFill>
                  <a:srgbClr val="545D7E"/>
                </a:solidFill>
                <a:effectLst/>
                <a:ea typeface="Times New Roman" panose="02020603050405020304" pitchFamily="18" charset="0"/>
                <a:cs typeface="Times New Roman" panose="02020603050405020304" pitchFamily="18" charset="0"/>
              </a:rPr>
              <a:t>tentang</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Perkawinan</a:t>
            </a:r>
            <a:r>
              <a:rPr lang="en-ID" sz="8000" kern="0" spc="10" dirty="0">
                <a:solidFill>
                  <a:srgbClr val="545D7E"/>
                </a:solidFill>
                <a:effectLst/>
                <a:ea typeface="Times New Roman" panose="02020603050405020304" pitchFamily="18" charset="0"/>
                <a:cs typeface="Times New Roman" panose="02020603050405020304" pitchFamily="18" charset="0"/>
              </a:rPr>
              <a:t> juga </a:t>
            </a:r>
            <a:r>
              <a:rPr lang="en-ID" sz="8000" kern="0" spc="10" dirty="0" err="1">
                <a:solidFill>
                  <a:srgbClr val="545D7E"/>
                </a:solidFill>
                <a:effectLst/>
                <a:ea typeface="Times New Roman" panose="02020603050405020304" pitchFamily="18" charset="0"/>
                <a:cs typeface="Times New Roman" panose="02020603050405020304" pitchFamily="18" charset="0"/>
              </a:rPr>
              <a:t>menganut</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asas</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monogami</a:t>
            </a:r>
            <a:r>
              <a:rPr lang="en-ID" sz="8000" kern="0" spc="10" dirty="0">
                <a:solidFill>
                  <a:srgbClr val="545D7E"/>
                </a:solidFill>
                <a:effectLst/>
                <a:ea typeface="Times New Roman" panose="02020603050405020304" pitchFamily="18" charset="0"/>
                <a:cs typeface="Times New Roman" panose="02020603050405020304" pitchFamily="18" charset="0"/>
              </a:rPr>
              <a:t>. </a:t>
            </a:r>
            <a:endParaRPr lang="en-ID" sz="8000" kern="100" spc="10" dirty="0">
              <a:ea typeface="Times New Roman" panose="02020603050405020304" pitchFamily="18" charset="0"/>
              <a:cs typeface="Times New Roman" panose="02020603050405020304" pitchFamily="18" charset="0"/>
            </a:endParaRPr>
          </a:p>
          <a:p>
            <a:pPr>
              <a:lnSpc>
                <a:spcPct val="107000"/>
              </a:lnSpc>
              <a:spcAft>
                <a:spcPts val="800"/>
              </a:spcAft>
            </a:pPr>
            <a:r>
              <a:rPr lang="en-ID" sz="8000" b="1" kern="0" dirty="0">
                <a:solidFill>
                  <a:srgbClr val="001D35"/>
                </a:solidFill>
                <a:effectLst/>
                <a:ea typeface="Times New Roman" panose="02020603050405020304" pitchFamily="18" charset="0"/>
                <a:cs typeface="Times New Roman" panose="02020603050405020304" pitchFamily="18" charset="0"/>
              </a:rPr>
              <a:t>Asas </a:t>
            </a:r>
            <a:r>
              <a:rPr lang="en-ID" sz="8000" b="1" kern="0" dirty="0" err="1">
                <a:solidFill>
                  <a:srgbClr val="001D35"/>
                </a:solidFill>
                <a:effectLst/>
                <a:ea typeface="Times New Roman" panose="02020603050405020304" pitchFamily="18" charset="0"/>
                <a:cs typeface="Times New Roman" panose="02020603050405020304" pitchFamily="18" charset="0"/>
              </a:rPr>
              <a:t>Persetujuan</a:t>
            </a:r>
            <a:r>
              <a:rPr lang="en-ID" sz="8000" b="1" kern="0" dirty="0">
                <a:solidFill>
                  <a:srgbClr val="001D35"/>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Perkawinan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didasarkan</a:t>
            </a:r>
            <a:r>
              <a:rPr lang="en-ID" sz="8000" kern="0" spc="10" dirty="0">
                <a:solidFill>
                  <a:srgbClr val="545D7E"/>
                </a:solidFill>
                <a:effectLst/>
                <a:ea typeface="Times New Roman" panose="02020603050405020304" pitchFamily="18" charset="0"/>
                <a:cs typeface="Times New Roman" panose="02020603050405020304" pitchFamily="18" charset="0"/>
              </a:rPr>
              <a:t> pada </a:t>
            </a:r>
            <a:r>
              <a:rPr lang="en-ID" sz="8000" kern="0" spc="10" dirty="0" err="1">
                <a:solidFill>
                  <a:srgbClr val="545D7E"/>
                </a:solidFill>
                <a:effectLst/>
                <a:ea typeface="Times New Roman" panose="02020603050405020304" pitchFamily="18" charset="0"/>
                <a:cs typeface="Times New Roman" panose="02020603050405020304" pitchFamily="18" charset="0"/>
              </a:rPr>
              <a:t>persetujuan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kedua</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belah</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pihak</a:t>
            </a:r>
            <a:r>
              <a:rPr lang="en-ID" sz="8000" kern="0" spc="10" dirty="0">
                <a:solidFill>
                  <a:srgbClr val="545D7E"/>
                </a:solidFill>
                <a:effectLst/>
                <a:ea typeface="Times New Roman" panose="02020603050405020304" pitchFamily="18" charset="0"/>
                <a:cs typeface="Times New Roman" panose="02020603050405020304" pitchFamily="18" charset="0"/>
              </a:rPr>
              <a:t> yang </a:t>
            </a:r>
            <a:r>
              <a:rPr lang="en-ID" sz="8000" kern="0" spc="10" dirty="0" err="1">
                <a:solidFill>
                  <a:srgbClr val="545D7E"/>
                </a:solidFill>
                <a:effectLst/>
                <a:ea typeface="Times New Roman" panose="02020603050405020304" pitchFamily="18" charset="0"/>
                <a:cs typeface="Times New Roman" panose="02020603050405020304" pitchFamily="18" charset="0"/>
              </a:rPr>
              <a:t>saling</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mengikat</a:t>
            </a:r>
            <a:r>
              <a:rPr lang="en-ID" sz="8000" kern="0" spc="10" dirty="0">
                <a:solidFill>
                  <a:srgbClr val="545D7E"/>
                </a:solidFill>
                <a:effectLst/>
                <a:ea typeface="Times New Roman" panose="02020603050405020304" pitchFamily="18" charset="0"/>
                <a:cs typeface="Times New Roman" panose="02020603050405020304" pitchFamily="18" charset="0"/>
              </a:rPr>
              <a:t>. </a:t>
            </a:r>
            <a:endParaRPr lang="en-ID" sz="8000" kern="100" spc="10" dirty="0">
              <a:ea typeface="Times New Roman" panose="02020603050405020304" pitchFamily="18" charset="0"/>
              <a:cs typeface="Times New Roman" panose="02020603050405020304" pitchFamily="18" charset="0"/>
            </a:endParaRPr>
          </a:p>
          <a:p>
            <a:pPr>
              <a:lnSpc>
                <a:spcPct val="107000"/>
              </a:lnSpc>
              <a:spcAft>
                <a:spcPts val="800"/>
              </a:spcAft>
            </a:pPr>
            <a:r>
              <a:rPr lang="en-ID" sz="8000" b="1" kern="0" dirty="0">
                <a:solidFill>
                  <a:srgbClr val="001D35"/>
                </a:solidFill>
                <a:effectLst/>
                <a:ea typeface="Times New Roman" panose="02020603050405020304" pitchFamily="18" charset="0"/>
                <a:cs typeface="Times New Roman" panose="02020603050405020304" pitchFamily="18" charset="0"/>
              </a:rPr>
              <a:t>Asas </a:t>
            </a:r>
            <a:r>
              <a:rPr lang="en-ID" sz="8000" b="1" kern="0" dirty="0" err="1">
                <a:solidFill>
                  <a:srgbClr val="001D35"/>
                </a:solidFill>
                <a:effectLst/>
                <a:ea typeface="Times New Roman" panose="02020603050405020304" pitchFamily="18" charset="0"/>
                <a:cs typeface="Times New Roman" panose="02020603050405020304" pitchFamily="18" charset="0"/>
              </a:rPr>
              <a:t>Kesukarelaan</a:t>
            </a:r>
            <a:r>
              <a:rPr lang="en-ID" sz="8000" b="1" kern="0" dirty="0">
                <a:solidFill>
                  <a:srgbClr val="001D35"/>
                </a:solidFill>
                <a:effectLst/>
                <a:ea typeface="Times New Roman" panose="02020603050405020304" pitchFamily="18" charset="0"/>
                <a:cs typeface="Times New Roman" panose="02020603050405020304" pitchFamily="18" charset="0"/>
              </a:rPr>
              <a:t>:</a:t>
            </a:r>
            <a:r>
              <a:rPr lang="en-ID" sz="8000" b="1" kern="100" dirty="0">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Perkawinan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harus</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dilakukan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atas</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dasar</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kesukarelaan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tanpa</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adanya</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paksaan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atau</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tekanan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dari</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pihak</a:t>
            </a:r>
            <a:r>
              <a:rPr lang="en-ID" sz="8000" kern="0" spc="10" dirty="0">
                <a:solidFill>
                  <a:srgbClr val="545D7E"/>
                </a:solidFill>
                <a:effectLst/>
                <a:ea typeface="Times New Roman" panose="02020603050405020304" pitchFamily="18" charset="0"/>
                <a:cs typeface="Times New Roman" panose="02020603050405020304" pitchFamily="18" charset="0"/>
              </a:rPr>
              <a:t> lain. </a:t>
            </a:r>
          </a:p>
          <a:p>
            <a:pPr>
              <a:lnSpc>
                <a:spcPct val="107000"/>
              </a:lnSpc>
              <a:spcAft>
                <a:spcPts val="800"/>
              </a:spcAft>
            </a:pPr>
            <a:r>
              <a:rPr lang="en-ID" sz="8000" b="1" kern="0" dirty="0">
                <a:solidFill>
                  <a:srgbClr val="001D35"/>
                </a:solidFill>
                <a:effectLst/>
                <a:ea typeface="Times New Roman" panose="02020603050405020304" pitchFamily="18" charset="0"/>
                <a:cs typeface="Times New Roman" panose="02020603050405020304" pitchFamily="18" charset="0"/>
              </a:rPr>
              <a:t>Asas </a:t>
            </a:r>
            <a:r>
              <a:rPr lang="en-ID" sz="8000" b="1" kern="0" dirty="0" err="1">
                <a:solidFill>
                  <a:srgbClr val="001D35"/>
                </a:solidFill>
                <a:effectLst/>
                <a:ea typeface="Times New Roman" panose="02020603050405020304" pitchFamily="18" charset="0"/>
                <a:cs typeface="Times New Roman" panose="02020603050405020304" pitchFamily="18" charset="0"/>
              </a:rPr>
              <a:t>Kemitraan</a:t>
            </a:r>
            <a:r>
              <a:rPr lang="en-ID" sz="8000" b="1" kern="0" dirty="0">
                <a:solidFill>
                  <a:srgbClr val="001D35"/>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Perkawinan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merupakan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ikatan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kemitraan</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antara</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suami</a:t>
            </a:r>
            <a:r>
              <a:rPr lang="en-ID" sz="8000" kern="0" spc="10" dirty="0">
                <a:solidFill>
                  <a:srgbClr val="545D7E"/>
                </a:solidFill>
                <a:effectLst/>
                <a:ea typeface="Times New Roman" panose="02020603050405020304" pitchFamily="18" charset="0"/>
                <a:cs typeface="Times New Roman" panose="02020603050405020304" pitchFamily="18" charset="0"/>
              </a:rPr>
              <a:t> dan </a:t>
            </a:r>
            <a:r>
              <a:rPr lang="en-ID" sz="8000" kern="0" spc="10" dirty="0" err="1">
                <a:solidFill>
                  <a:srgbClr val="545D7E"/>
                </a:solidFill>
                <a:effectLst/>
                <a:ea typeface="Times New Roman" panose="02020603050405020304" pitchFamily="18" charset="0"/>
                <a:cs typeface="Times New Roman" panose="02020603050405020304" pitchFamily="18" charset="0"/>
              </a:rPr>
              <a:t>istri</a:t>
            </a:r>
            <a:r>
              <a:rPr lang="en-ID" sz="8000" kern="0" spc="10" dirty="0">
                <a:solidFill>
                  <a:srgbClr val="545D7E"/>
                </a:solidFill>
                <a:effectLst/>
                <a:ea typeface="Times New Roman" panose="02020603050405020304" pitchFamily="18" charset="0"/>
                <a:cs typeface="Times New Roman" panose="02020603050405020304" pitchFamily="18" charset="0"/>
              </a:rPr>
              <a:t>, yang </a:t>
            </a:r>
            <a:r>
              <a:rPr lang="en-ID" sz="8000" kern="0" spc="10" dirty="0" err="1">
                <a:solidFill>
                  <a:srgbClr val="545D7E"/>
                </a:solidFill>
                <a:effectLst/>
                <a:ea typeface="Times New Roman" panose="02020603050405020304" pitchFamily="18" charset="0"/>
                <a:cs typeface="Times New Roman" panose="02020603050405020304" pitchFamily="18" charset="0"/>
              </a:rPr>
              <a:t>saling</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mendukung</a:t>
            </a:r>
            <a:r>
              <a:rPr lang="en-ID" sz="8000" kern="0" spc="10" dirty="0">
                <a:solidFill>
                  <a:srgbClr val="545D7E"/>
                </a:solidFill>
                <a:effectLst/>
                <a:ea typeface="Times New Roman" panose="02020603050405020304" pitchFamily="18" charset="0"/>
                <a:cs typeface="Times New Roman" panose="02020603050405020304" pitchFamily="18" charset="0"/>
              </a:rPr>
              <a:t> dan </a:t>
            </a:r>
            <a:r>
              <a:rPr lang="en-ID" sz="8000" kern="0" spc="10" dirty="0" err="1">
                <a:solidFill>
                  <a:srgbClr val="545D7E"/>
                </a:solidFill>
                <a:effectLst/>
                <a:ea typeface="Times New Roman" panose="02020603050405020304" pitchFamily="18" charset="0"/>
                <a:cs typeface="Times New Roman" panose="02020603050405020304" pitchFamily="18" charset="0"/>
              </a:rPr>
              <a:t>bertanggung</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jawab</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satu</a:t>
            </a:r>
            <a:r>
              <a:rPr lang="en-ID" sz="8000" kern="0" spc="10" dirty="0">
                <a:solidFill>
                  <a:srgbClr val="545D7E"/>
                </a:solidFill>
                <a:effectLst/>
                <a:ea typeface="Times New Roman" panose="02020603050405020304" pitchFamily="18" charset="0"/>
                <a:cs typeface="Times New Roman" panose="02020603050405020304" pitchFamily="18" charset="0"/>
              </a:rPr>
              <a:t> </a:t>
            </a:r>
            <a:r>
              <a:rPr lang="en-ID" sz="8000" kern="0" spc="10" dirty="0" err="1">
                <a:solidFill>
                  <a:srgbClr val="545D7E"/>
                </a:solidFill>
                <a:effectLst/>
                <a:ea typeface="Times New Roman" panose="02020603050405020304" pitchFamily="18" charset="0"/>
                <a:cs typeface="Times New Roman" panose="02020603050405020304" pitchFamily="18" charset="0"/>
              </a:rPr>
              <a:t>sama</a:t>
            </a:r>
            <a:r>
              <a:rPr lang="en-ID" sz="8000" kern="0" spc="10" dirty="0">
                <a:solidFill>
                  <a:srgbClr val="545D7E"/>
                </a:solidFill>
                <a:effectLst/>
                <a:ea typeface="Times New Roman" panose="02020603050405020304" pitchFamily="18" charset="0"/>
                <a:cs typeface="Times New Roman" panose="02020603050405020304" pitchFamily="18" charset="0"/>
              </a:rPr>
              <a:t> lain. </a:t>
            </a:r>
            <a:endParaRPr lang="en-ID" sz="8000" kern="100" dirty="0">
              <a:effectLst/>
              <a:ea typeface="Aptos" panose="020B0004020202020204" pitchFamily="34" charset="0"/>
              <a:cs typeface="Times New Roman" panose="02020603050405020304" pitchFamily="18" charset="0"/>
            </a:endParaRPr>
          </a:p>
          <a:p>
            <a:endParaRPr lang="en-ID" dirty="0"/>
          </a:p>
        </p:txBody>
      </p:sp>
    </p:spTree>
    <p:extLst>
      <p:ext uri="{BB962C8B-B14F-4D97-AF65-F5344CB8AC3E}">
        <p14:creationId xmlns:p14="http://schemas.microsoft.com/office/powerpoint/2010/main" val="3294876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BE9E95-5110-CD57-8088-9DC26A323BA0}"/>
              </a:ext>
            </a:extLst>
          </p:cNvPr>
          <p:cNvSpPr>
            <a:spLocks noGrp="1"/>
          </p:cNvSpPr>
          <p:nvPr>
            <p:ph idx="1"/>
          </p:nvPr>
        </p:nvSpPr>
        <p:spPr>
          <a:xfrm>
            <a:off x="838200" y="694063"/>
            <a:ext cx="10515600" cy="5482900"/>
          </a:xfrm>
        </p:spPr>
        <p:txBody>
          <a:bodyPr>
            <a:normAutofit fontScale="77500" lnSpcReduction="20000"/>
          </a:bodyPr>
          <a:lstStyle/>
          <a:p>
            <a:pPr algn="l">
              <a:lnSpc>
                <a:spcPts val="1950"/>
              </a:lnSpc>
              <a:spcBef>
                <a:spcPts val="1500"/>
              </a:spcBef>
              <a:spcAft>
                <a:spcPts val="750"/>
              </a:spcAft>
              <a:buNone/>
            </a:pPr>
            <a:r>
              <a:rPr lang="en-ID" b="1" i="0" dirty="0" err="1">
                <a:solidFill>
                  <a:srgbClr val="001D35"/>
                </a:solidFill>
                <a:effectLst/>
                <a:latin typeface="Google Sans"/>
              </a:rPr>
              <a:t>Akibat</a:t>
            </a:r>
            <a:r>
              <a:rPr lang="en-ID" b="1" i="0" dirty="0">
                <a:solidFill>
                  <a:srgbClr val="001D35"/>
                </a:solidFill>
                <a:effectLst/>
                <a:latin typeface="Google Sans"/>
              </a:rPr>
              <a:t> </a:t>
            </a:r>
            <a:r>
              <a:rPr lang="en-ID" b="1" i="0" dirty="0" err="1">
                <a:solidFill>
                  <a:srgbClr val="001D35"/>
                </a:solidFill>
                <a:effectLst/>
                <a:latin typeface="Google Sans"/>
              </a:rPr>
              <a:t>Perkawinan</a:t>
            </a:r>
            <a:r>
              <a:rPr lang="en-ID" b="1" i="0" dirty="0">
                <a:solidFill>
                  <a:srgbClr val="001D35"/>
                </a:solidFill>
                <a:effectLst/>
                <a:latin typeface="Google Sans"/>
              </a:rPr>
              <a:t> </a:t>
            </a:r>
            <a:r>
              <a:rPr lang="en-ID" b="1" i="0" dirty="0" err="1">
                <a:solidFill>
                  <a:srgbClr val="001D35"/>
                </a:solidFill>
                <a:effectLst/>
                <a:latin typeface="Google Sans"/>
              </a:rPr>
              <a:t>dalam</a:t>
            </a:r>
            <a:r>
              <a:rPr lang="en-ID" b="1" i="0" dirty="0">
                <a:solidFill>
                  <a:srgbClr val="001D35"/>
                </a:solidFill>
                <a:effectLst/>
                <a:latin typeface="Google Sans"/>
              </a:rPr>
              <a:t> Hukum </a:t>
            </a:r>
            <a:r>
              <a:rPr lang="en-ID" b="1" i="0" dirty="0" err="1">
                <a:solidFill>
                  <a:srgbClr val="001D35"/>
                </a:solidFill>
                <a:effectLst/>
                <a:latin typeface="Google Sans"/>
              </a:rPr>
              <a:t>Perdata</a:t>
            </a:r>
            <a:r>
              <a:rPr lang="en-ID" b="1" i="0" dirty="0">
                <a:solidFill>
                  <a:srgbClr val="001D35"/>
                </a:solidFill>
                <a:effectLst/>
                <a:latin typeface="Google Sans"/>
              </a:rPr>
              <a:t> </a:t>
            </a:r>
            <a:r>
              <a:rPr lang="en-ID" b="1" i="0" dirty="0" err="1">
                <a:solidFill>
                  <a:srgbClr val="001D35"/>
                </a:solidFill>
                <a:effectLst/>
                <a:latin typeface="Google Sans"/>
              </a:rPr>
              <a:t>Internasional</a:t>
            </a:r>
            <a:r>
              <a:rPr lang="en-ID" b="1" i="0" dirty="0">
                <a:solidFill>
                  <a:srgbClr val="001D35"/>
                </a:solidFill>
                <a:effectLst/>
                <a:latin typeface="Google Sans"/>
              </a:rPr>
              <a:t>:</a:t>
            </a:r>
          </a:p>
          <a:p>
            <a:pPr algn="l">
              <a:lnSpc>
                <a:spcPts val="1950"/>
              </a:lnSpc>
              <a:spcBef>
                <a:spcPts val="1500"/>
              </a:spcBef>
              <a:spcAft>
                <a:spcPts val="750"/>
              </a:spcAft>
              <a:buNone/>
            </a:pPr>
            <a:r>
              <a:rPr lang="en-ID" b="1" i="0" dirty="0">
                <a:solidFill>
                  <a:srgbClr val="001D35"/>
                </a:solidFill>
                <a:effectLst/>
                <a:latin typeface="Google Sans"/>
              </a:rPr>
              <a:t>1. </a:t>
            </a:r>
            <a:r>
              <a:rPr lang="en-ID" b="1" i="0" dirty="0" err="1">
                <a:solidFill>
                  <a:srgbClr val="001D35"/>
                </a:solidFill>
                <a:effectLst/>
                <a:latin typeface="Google Sans"/>
              </a:rPr>
              <a:t>Hubungan</a:t>
            </a:r>
            <a:r>
              <a:rPr lang="en-ID" b="1" i="0" dirty="0">
                <a:solidFill>
                  <a:srgbClr val="001D35"/>
                </a:solidFill>
                <a:effectLst/>
                <a:latin typeface="Google Sans"/>
              </a:rPr>
              <a:t> Hukum Suami </a:t>
            </a:r>
            <a:r>
              <a:rPr lang="en-ID" b="1" i="0" dirty="0" err="1">
                <a:solidFill>
                  <a:srgbClr val="001D35"/>
                </a:solidFill>
                <a:effectLst/>
                <a:latin typeface="Google Sans"/>
              </a:rPr>
              <a:t>Istri</a:t>
            </a:r>
            <a:r>
              <a:rPr lang="en-ID" b="1" i="0" dirty="0">
                <a:solidFill>
                  <a:srgbClr val="001D35"/>
                </a:solidFill>
                <a:effectLst/>
                <a:latin typeface="Google Sans"/>
              </a:rPr>
              <a:t>: </a:t>
            </a:r>
            <a:r>
              <a:rPr lang="en-ID" b="0" i="0" dirty="0" err="1">
                <a:solidFill>
                  <a:srgbClr val="545D7E"/>
                </a:solidFill>
                <a:effectLst/>
                <a:latin typeface="Google Sans"/>
              </a:rPr>
              <a:t>Perkawinan</a:t>
            </a:r>
            <a:r>
              <a:rPr lang="en-ID" b="0" i="0" dirty="0">
                <a:solidFill>
                  <a:srgbClr val="545D7E"/>
                </a:solidFill>
                <a:effectLst/>
                <a:latin typeface="Google Sans"/>
              </a:rPr>
              <a:t> </a:t>
            </a:r>
            <a:r>
              <a:rPr lang="en-ID" b="0" i="0" dirty="0" err="1">
                <a:solidFill>
                  <a:srgbClr val="545D7E"/>
                </a:solidFill>
                <a:effectLst/>
                <a:latin typeface="Google Sans"/>
              </a:rPr>
              <a:t>sah</a:t>
            </a:r>
            <a:r>
              <a:rPr lang="en-ID" b="0" i="0" dirty="0">
                <a:solidFill>
                  <a:srgbClr val="545D7E"/>
                </a:solidFill>
                <a:effectLst/>
                <a:latin typeface="Google Sans"/>
              </a:rPr>
              <a:t> </a:t>
            </a:r>
            <a:r>
              <a:rPr lang="en-ID" b="0" i="0" dirty="0" err="1">
                <a:solidFill>
                  <a:srgbClr val="545D7E"/>
                </a:solidFill>
                <a:effectLst/>
                <a:latin typeface="Google Sans"/>
              </a:rPr>
              <a:t>menimbulkan</a:t>
            </a:r>
            <a:r>
              <a:rPr lang="en-ID" b="0" i="0" dirty="0">
                <a:solidFill>
                  <a:srgbClr val="545D7E"/>
                </a:solidFill>
                <a:effectLst/>
                <a:latin typeface="Google Sans"/>
              </a:rPr>
              <a:t> </a:t>
            </a:r>
            <a:r>
              <a:rPr lang="en-ID" b="0" i="0" dirty="0" err="1">
                <a:solidFill>
                  <a:srgbClr val="545D7E"/>
                </a:solidFill>
                <a:effectLst/>
                <a:latin typeface="Google Sans"/>
              </a:rPr>
              <a:t>hubungan</a:t>
            </a:r>
            <a:r>
              <a:rPr lang="en-ID" b="0" i="0" dirty="0">
                <a:solidFill>
                  <a:srgbClr val="545D7E"/>
                </a:solidFill>
                <a:effectLst/>
                <a:latin typeface="Google Sans"/>
              </a:rPr>
              <a:t> </a:t>
            </a:r>
            <a:r>
              <a:rPr lang="en-ID" b="0" i="0" dirty="0" err="1">
                <a:solidFill>
                  <a:srgbClr val="545D7E"/>
                </a:solidFill>
                <a:effectLst/>
                <a:latin typeface="Google Sans"/>
              </a:rPr>
              <a:t>hukum</a:t>
            </a:r>
            <a:r>
              <a:rPr lang="en-ID" b="0" i="0" dirty="0">
                <a:solidFill>
                  <a:srgbClr val="545D7E"/>
                </a:solidFill>
                <a:effectLst/>
                <a:latin typeface="Google Sans"/>
              </a:rPr>
              <a:t> </a:t>
            </a:r>
            <a:r>
              <a:rPr lang="en-ID" b="0" i="0" dirty="0" err="1">
                <a:solidFill>
                  <a:srgbClr val="545D7E"/>
                </a:solidFill>
                <a:effectLst/>
                <a:latin typeface="Google Sans"/>
              </a:rPr>
              <a:t>antara</a:t>
            </a:r>
            <a:r>
              <a:rPr lang="en-ID" b="0" i="0" dirty="0">
                <a:solidFill>
                  <a:srgbClr val="545D7E"/>
                </a:solidFill>
                <a:effectLst/>
                <a:latin typeface="Google Sans"/>
              </a:rPr>
              <a:t> </a:t>
            </a:r>
            <a:r>
              <a:rPr lang="en-ID" b="0" i="0" dirty="0" err="1">
                <a:solidFill>
                  <a:srgbClr val="545D7E"/>
                </a:solidFill>
                <a:effectLst/>
                <a:latin typeface="Google Sans"/>
              </a:rPr>
              <a:t>suami</a:t>
            </a:r>
            <a:r>
              <a:rPr lang="en-ID" b="0" i="0" dirty="0">
                <a:solidFill>
                  <a:srgbClr val="545D7E"/>
                </a:solidFill>
                <a:effectLst/>
                <a:latin typeface="Google Sans"/>
              </a:rPr>
              <a:t> dan </a:t>
            </a:r>
            <a:r>
              <a:rPr lang="en-ID" b="0" i="0" dirty="0" err="1">
                <a:solidFill>
                  <a:srgbClr val="545D7E"/>
                </a:solidFill>
                <a:effectLst/>
                <a:latin typeface="Google Sans"/>
              </a:rPr>
              <a:t>istri</a:t>
            </a:r>
            <a:r>
              <a:rPr lang="en-ID" b="0" i="0" dirty="0">
                <a:solidFill>
                  <a:srgbClr val="545D7E"/>
                </a:solidFill>
                <a:effectLst/>
                <a:latin typeface="Google Sans"/>
              </a:rPr>
              <a:t>, </a:t>
            </a:r>
            <a:r>
              <a:rPr lang="en-ID" b="0" i="0" dirty="0" err="1">
                <a:solidFill>
                  <a:srgbClr val="545D7E"/>
                </a:solidFill>
                <a:effectLst/>
                <a:latin typeface="Google Sans"/>
              </a:rPr>
              <a:t>termasuk</a:t>
            </a:r>
            <a:r>
              <a:rPr lang="en-ID" b="0" i="0" dirty="0">
                <a:solidFill>
                  <a:srgbClr val="545D7E"/>
                </a:solidFill>
                <a:effectLst/>
                <a:latin typeface="Google Sans"/>
              </a:rPr>
              <a:t> </a:t>
            </a:r>
            <a:r>
              <a:rPr lang="en-ID" b="0" i="0" dirty="0" err="1">
                <a:solidFill>
                  <a:srgbClr val="545D7E"/>
                </a:solidFill>
                <a:effectLst/>
                <a:latin typeface="Google Sans"/>
              </a:rPr>
              <a:t>hak</a:t>
            </a:r>
            <a:r>
              <a:rPr lang="en-ID" b="0" i="0" dirty="0">
                <a:solidFill>
                  <a:srgbClr val="545D7E"/>
                </a:solidFill>
                <a:effectLst/>
                <a:latin typeface="Google Sans"/>
              </a:rPr>
              <a:t> dan </a:t>
            </a:r>
            <a:r>
              <a:rPr lang="en-ID" b="0" i="0" dirty="0" err="1">
                <a:solidFill>
                  <a:srgbClr val="545D7E"/>
                </a:solidFill>
                <a:effectLst/>
                <a:latin typeface="Google Sans"/>
              </a:rPr>
              <a:t>kewajiban</a:t>
            </a:r>
            <a:r>
              <a:rPr lang="en-ID" b="0" i="0" dirty="0">
                <a:solidFill>
                  <a:srgbClr val="545D7E"/>
                </a:solidFill>
                <a:effectLst/>
                <a:latin typeface="Google Sans"/>
              </a:rPr>
              <a:t> masing-masing, </a:t>
            </a:r>
            <a:r>
              <a:rPr lang="en-ID" b="0" i="0" dirty="0" err="1">
                <a:solidFill>
                  <a:srgbClr val="545D7E"/>
                </a:solidFill>
                <a:effectLst/>
                <a:latin typeface="Google Sans"/>
              </a:rPr>
              <a:t>seperti</a:t>
            </a:r>
            <a:r>
              <a:rPr lang="en-ID" b="0" i="0" dirty="0">
                <a:solidFill>
                  <a:srgbClr val="545D7E"/>
                </a:solidFill>
                <a:effectLst/>
                <a:latin typeface="Google Sans"/>
              </a:rPr>
              <a:t> </a:t>
            </a:r>
            <a:r>
              <a:rPr lang="en-ID" b="0" i="0" dirty="0" err="1">
                <a:solidFill>
                  <a:srgbClr val="545D7E"/>
                </a:solidFill>
                <a:effectLst/>
                <a:latin typeface="Google Sans"/>
              </a:rPr>
              <a:t>kewajiban</a:t>
            </a:r>
            <a:r>
              <a:rPr lang="en-ID" b="0" i="0" dirty="0">
                <a:solidFill>
                  <a:srgbClr val="545D7E"/>
                </a:solidFill>
                <a:effectLst/>
                <a:latin typeface="Google Sans"/>
              </a:rPr>
              <a:t> </a:t>
            </a:r>
            <a:r>
              <a:rPr lang="en-ID" b="0" i="0" dirty="0" err="1">
                <a:solidFill>
                  <a:srgbClr val="545D7E"/>
                </a:solidFill>
                <a:effectLst/>
                <a:latin typeface="Google Sans"/>
              </a:rPr>
              <a:t>saling</a:t>
            </a:r>
            <a:r>
              <a:rPr lang="en-ID" b="0" i="0" dirty="0">
                <a:solidFill>
                  <a:srgbClr val="545D7E"/>
                </a:solidFill>
                <a:effectLst/>
                <a:latin typeface="Google Sans"/>
              </a:rPr>
              <a:t> </a:t>
            </a:r>
            <a:r>
              <a:rPr lang="en-ID" b="0" i="0" dirty="0" err="1">
                <a:solidFill>
                  <a:srgbClr val="545D7E"/>
                </a:solidFill>
                <a:effectLst/>
                <a:latin typeface="Google Sans"/>
              </a:rPr>
              <a:t>membantu</a:t>
            </a:r>
            <a:r>
              <a:rPr lang="en-ID" b="0" i="0" dirty="0">
                <a:solidFill>
                  <a:srgbClr val="545D7E"/>
                </a:solidFill>
                <a:effectLst/>
                <a:latin typeface="Google Sans"/>
              </a:rPr>
              <a:t> dan </a:t>
            </a:r>
            <a:r>
              <a:rPr lang="en-ID" b="0" i="0" dirty="0" err="1">
                <a:solidFill>
                  <a:srgbClr val="545D7E"/>
                </a:solidFill>
                <a:effectLst/>
                <a:latin typeface="Google Sans"/>
              </a:rPr>
              <a:t>menghormati</a:t>
            </a:r>
            <a:r>
              <a:rPr lang="en-ID" b="0" i="0" dirty="0">
                <a:solidFill>
                  <a:srgbClr val="545D7E"/>
                </a:solidFill>
                <a:effectLst/>
                <a:latin typeface="Google Sans"/>
              </a:rPr>
              <a:t>, </a:t>
            </a:r>
            <a:r>
              <a:rPr lang="en-ID" b="0" i="0" dirty="0" err="1">
                <a:solidFill>
                  <a:srgbClr val="545D7E"/>
                </a:solidFill>
                <a:effectLst/>
                <a:latin typeface="Google Sans"/>
              </a:rPr>
              <a:t>serta</a:t>
            </a:r>
            <a:r>
              <a:rPr lang="en-ID" b="0" i="0" dirty="0">
                <a:solidFill>
                  <a:srgbClr val="545D7E"/>
                </a:solidFill>
                <a:effectLst/>
                <a:latin typeface="Google Sans"/>
              </a:rPr>
              <a:t> </a:t>
            </a:r>
            <a:r>
              <a:rPr lang="en-ID" b="0" i="0" dirty="0" err="1">
                <a:solidFill>
                  <a:srgbClr val="545D7E"/>
                </a:solidFill>
                <a:effectLst/>
                <a:latin typeface="Google Sans"/>
              </a:rPr>
              <a:t>kewajiban</a:t>
            </a:r>
            <a:r>
              <a:rPr lang="en-ID" b="0" i="0" dirty="0">
                <a:solidFill>
                  <a:srgbClr val="545D7E"/>
                </a:solidFill>
                <a:effectLst/>
                <a:latin typeface="Google Sans"/>
              </a:rPr>
              <a:t> </a:t>
            </a:r>
            <a:r>
              <a:rPr lang="en-ID" b="0" i="0" dirty="0" err="1">
                <a:solidFill>
                  <a:srgbClr val="545D7E"/>
                </a:solidFill>
                <a:effectLst/>
                <a:latin typeface="Google Sans"/>
              </a:rPr>
              <a:t>untuk</a:t>
            </a:r>
            <a:r>
              <a:rPr lang="en-ID" b="0" i="0" dirty="0">
                <a:solidFill>
                  <a:srgbClr val="545D7E"/>
                </a:solidFill>
                <a:effectLst/>
                <a:latin typeface="Google Sans"/>
              </a:rPr>
              <a:t> </a:t>
            </a:r>
            <a:r>
              <a:rPr lang="en-ID" b="0" i="0" dirty="0" err="1">
                <a:solidFill>
                  <a:srgbClr val="545D7E"/>
                </a:solidFill>
                <a:effectLst/>
                <a:latin typeface="Google Sans"/>
              </a:rPr>
              <a:t>memenuhi</a:t>
            </a:r>
            <a:r>
              <a:rPr lang="en-ID" b="0" i="0" dirty="0">
                <a:solidFill>
                  <a:srgbClr val="545D7E"/>
                </a:solidFill>
                <a:effectLst/>
                <a:latin typeface="Google Sans"/>
              </a:rPr>
              <a:t> </a:t>
            </a:r>
            <a:r>
              <a:rPr lang="en-ID" b="0" i="0" dirty="0" err="1">
                <a:solidFill>
                  <a:srgbClr val="545D7E"/>
                </a:solidFill>
                <a:effectLst/>
                <a:latin typeface="Google Sans"/>
              </a:rPr>
              <a:t>kebutuhan</a:t>
            </a:r>
            <a:r>
              <a:rPr lang="en-ID" b="0" i="0" dirty="0">
                <a:solidFill>
                  <a:srgbClr val="545D7E"/>
                </a:solidFill>
                <a:effectLst/>
                <a:latin typeface="Google Sans"/>
              </a:rPr>
              <a:t> </a:t>
            </a:r>
            <a:r>
              <a:rPr lang="en-ID" b="0" i="0" dirty="0" err="1">
                <a:solidFill>
                  <a:srgbClr val="545D7E"/>
                </a:solidFill>
                <a:effectLst/>
                <a:latin typeface="Google Sans"/>
              </a:rPr>
              <a:t>keluarga</a:t>
            </a:r>
            <a:r>
              <a:rPr lang="en-ID" b="0" i="0" dirty="0">
                <a:solidFill>
                  <a:srgbClr val="545D7E"/>
                </a:solidFill>
                <a:effectLst/>
                <a:latin typeface="Google Sans"/>
              </a:rPr>
              <a:t>. </a:t>
            </a:r>
            <a:endParaRPr lang="en-ID" b="0" i="0" dirty="0">
              <a:solidFill>
                <a:srgbClr val="0B57D0"/>
              </a:solidFill>
              <a:effectLst/>
              <a:latin typeface="Google Sans"/>
            </a:endParaRPr>
          </a:p>
          <a:p>
            <a:pPr algn="l">
              <a:lnSpc>
                <a:spcPts val="1650"/>
              </a:lnSpc>
              <a:spcBef>
                <a:spcPts val="750"/>
              </a:spcBef>
              <a:spcAft>
                <a:spcPts val="600"/>
              </a:spcAft>
              <a:buFont typeface="+mj-lt"/>
              <a:buAutoNum type="arabicPeriod"/>
            </a:pPr>
            <a:r>
              <a:rPr lang="en-ID" b="1" i="0" dirty="0">
                <a:solidFill>
                  <a:srgbClr val="001D35"/>
                </a:solidFill>
                <a:effectLst/>
                <a:latin typeface="Google Sans"/>
              </a:rPr>
              <a:t> </a:t>
            </a:r>
            <a:r>
              <a:rPr lang="en-ID" b="1" i="0" dirty="0" err="1">
                <a:solidFill>
                  <a:srgbClr val="001D35"/>
                </a:solidFill>
                <a:effectLst/>
                <a:latin typeface="Google Sans"/>
              </a:rPr>
              <a:t>Harta</a:t>
            </a:r>
            <a:r>
              <a:rPr lang="en-ID" b="1" i="0" dirty="0">
                <a:solidFill>
                  <a:srgbClr val="001D35"/>
                </a:solidFill>
                <a:effectLst/>
                <a:latin typeface="Google Sans"/>
              </a:rPr>
              <a:t> Bersama: </a:t>
            </a:r>
            <a:r>
              <a:rPr lang="en-ID" b="0" i="0" dirty="0" err="1">
                <a:solidFill>
                  <a:srgbClr val="545D7E"/>
                </a:solidFill>
                <a:effectLst/>
                <a:latin typeface="Google Sans"/>
              </a:rPr>
              <a:t>Harta</a:t>
            </a:r>
            <a:r>
              <a:rPr lang="en-ID" b="0" i="0" dirty="0">
                <a:solidFill>
                  <a:srgbClr val="545D7E"/>
                </a:solidFill>
                <a:effectLst/>
                <a:latin typeface="Google Sans"/>
              </a:rPr>
              <a:t> yang </a:t>
            </a:r>
            <a:r>
              <a:rPr lang="en-ID" b="0" i="0" dirty="0" err="1">
                <a:solidFill>
                  <a:srgbClr val="545D7E"/>
                </a:solidFill>
                <a:effectLst/>
                <a:latin typeface="Google Sans"/>
              </a:rPr>
              <a:t>diperoleh</a:t>
            </a:r>
            <a:r>
              <a:rPr lang="en-ID" b="0" i="0" dirty="0">
                <a:solidFill>
                  <a:srgbClr val="545D7E"/>
                </a:solidFill>
                <a:effectLst/>
                <a:latin typeface="Google Sans"/>
              </a:rPr>
              <a:t> </a:t>
            </a:r>
            <a:r>
              <a:rPr lang="en-ID" b="0" i="0" dirty="0" err="1">
                <a:solidFill>
                  <a:srgbClr val="545D7E"/>
                </a:solidFill>
                <a:effectLst/>
                <a:latin typeface="Google Sans"/>
              </a:rPr>
              <a:t>selama</a:t>
            </a:r>
            <a:r>
              <a:rPr lang="en-ID" b="0" i="0" dirty="0">
                <a:solidFill>
                  <a:srgbClr val="545D7E"/>
                </a:solidFill>
                <a:effectLst/>
                <a:latin typeface="Google Sans"/>
              </a:rPr>
              <a:t> </a:t>
            </a:r>
            <a:r>
              <a:rPr lang="en-ID" b="0" i="0" dirty="0" err="1">
                <a:solidFill>
                  <a:srgbClr val="545D7E"/>
                </a:solidFill>
                <a:effectLst/>
                <a:latin typeface="Google Sans"/>
              </a:rPr>
              <a:t>perkawinan</a:t>
            </a:r>
            <a:r>
              <a:rPr lang="en-ID" b="0" i="0" dirty="0">
                <a:solidFill>
                  <a:srgbClr val="545D7E"/>
                </a:solidFill>
                <a:effectLst/>
                <a:latin typeface="Google Sans"/>
              </a:rPr>
              <a:t> </a:t>
            </a:r>
            <a:r>
              <a:rPr lang="en-ID" b="0" i="0" dirty="0" err="1">
                <a:solidFill>
                  <a:srgbClr val="545D7E"/>
                </a:solidFill>
                <a:effectLst/>
                <a:latin typeface="Google Sans"/>
              </a:rPr>
              <a:t>menjadi</a:t>
            </a:r>
            <a:r>
              <a:rPr lang="en-ID" b="0" i="0" dirty="0">
                <a:solidFill>
                  <a:srgbClr val="545D7E"/>
                </a:solidFill>
                <a:effectLst/>
                <a:latin typeface="Google Sans"/>
              </a:rPr>
              <a:t> </a:t>
            </a:r>
            <a:r>
              <a:rPr lang="en-ID" b="0" i="0" dirty="0" err="1">
                <a:solidFill>
                  <a:srgbClr val="545D7E"/>
                </a:solidFill>
                <a:effectLst/>
                <a:latin typeface="Google Sans"/>
              </a:rPr>
              <a:t>harta</a:t>
            </a:r>
            <a:r>
              <a:rPr lang="en-ID" b="0" i="0" dirty="0">
                <a:solidFill>
                  <a:srgbClr val="545D7E"/>
                </a:solidFill>
                <a:effectLst/>
                <a:latin typeface="Google Sans"/>
              </a:rPr>
              <a:t> </a:t>
            </a:r>
            <a:r>
              <a:rPr lang="en-ID" b="0" i="0" dirty="0" err="1">
                <a:solidFill>
                  <a:srgbClr val="545D7E"/>
                </a:solidFill>
                <a:effectLst/>
                <a:latin typeface="Google Sans"/>
              </a:rPr>
              <a:t>bersama</a:t>
            </a:r>
            <a:r>
              <a:rPr lang="en-ID" b="0" i="0" dirty="0">
                <a:solidFill>
                  <a:srgbClr val="545D7E"/>
                </a:solidFill>
                <a:effectLst/>
                <a:latin typeface="Google Sans"/>
              </a:rPr>
              <a:t>, </a:t>
            </a:r>
            <a:r>
              <a:rPr lang="en-ID" b="0" i="0" dirty="0" err="1">
                <a:solidFill>
                  <a:srgbClr val="545D7E"/>
                </a:solidFill>
                <a:effectLst/>
                <a:latin typeface="Google Sans"/>
              </a:rPr>
              <a:t>kecuali</a:t>
            </a:r>
            <a:r>
              <a:rPr lang="en-ID" b="0" i="0" dirty="0">
                <a:solidFill>
                  <a:srgbClr val="545D7E"/>
                </a:solidFill>
                <a:effectLst/>
                <a:latin typeface="Google Sans"/>
              </a:rPr>
              <a:t> </a:t>
            </a:r>
            <a:r>
              <a:rPr lang="en-ID" b="0" i="0" dirty="0" err="1">
                <a:solidFill>
                  <a:srgbClr val="545D7E"/>
                </a:solidFill>
                <a:effectLst/>
                <a:latin typeface="Google Sans"/>
              </a:rPr>
              <a:t>jika</a:t>
            </a:r>
            <a:r>
              <a:rPr lang="en-ID" b="0" i="0" dirty="0">
                <a:solidFill>
                  <a:srgbClr val="545D7E"/>
                </a:solidFill>
                <a:effectLst/>
                <a:latin typeface="Google Sans"/>
              </a:rPr>
              <a:t> </a:t>
            </a:r>
            <a:r>
              <a:rPr lang="en-ID" b="0" i="0" dirty="0" err="1">
                <a:solidFill>
                  <a:srgbClr val="545D7E"/>
                </a:solidFill>
                <a:effectLst/>
                <a:latin typeface="Google Sans"/>
              </a:rPr>
              <a:t>ada</a:t>
            </a:r>
            <a:r>
              <a:rPr lang="en-ID" b="0" i="0" dirty="0">
                <a:solidFill>
                  <a:srgbClr val="545D7E"/>
                </a:solidFill>
                <a:effectLst/>
                <a:latin typeface="Google Sans"/>
              </a:rPr>
              <a:t> </a:t>
            </a:r>
            <a:r>
              <a:rPr lang="en-ID" b="0" i="0" dirty="0" err="1">
                <a:solidFill>
                  <a:srgbClr val="545D7E"/>
                </a:solidFill>
                <a:effectLst/>
                <a:latin typeface="Google Sans"/>
              </a:rPr>
              <a:t>perjanjian</a:t>
            </a:r>
            <a:r>
              <a:rPr lang="en-ID" b="0" i="0" dirty="0">
                <a:solidFill>
                  <a:srgbClr val="545D7E"/>
                </a:solidFill>
                <a:effectLst/>
                <a:latin typeface="Google Sans"/>
              </a:rPr>
              <a:t> </a:t>
            </a:r>
            <a:r>
              <a:rPr lang="en-ID" b="0" i="0" dirty="0" err="1">
                <a:solidFill>
                  <a:srgbClr val="545D7E"/>
                </a:solidFill>
                <a:effectLst/>
                <a:latin typeface="Google Sans"/>
              </a:rPr>
              <a:t>perkawinan</a:t>
            </a:r>
            <a:r>
              <a:rPr lang="en-ID" b="0" i="0" dirty="0">
                <a:solidFill>
                  <a:srgbClr val="545D7E"/>
                </a:solidFill>
                <a:effectLst/>
                <a:latin typeface="Google Sans"/>
              </a:rPr>
              <a:t> yang </a:t>
            </a:r>
            <a:r>
              <a:rPr lang="en-ID" b="0" i="0" dirty="0" err="1">
                <a:solidFill>
                  <a:srgbClr val="545D7E"/>
                </a:solidFill>
                <a:effectLst/>
                <a:latin typeface="Google Sans"/>
              </a:rPr>
              <a:t>berbeda</a:t>
            </a:r>
            <a:r>
              <a:rPr lang="en-ID" b="0" i="0" dirty="0">
                <a:solidFill>
                  <a:srgbClr val="545D7E"/>
                </a:solidFill>
                <a:effectLst/>
                <a:latin typeface="Google Sans"/>
              </a:rPr>
              <a:t>. </a:t>
            </a:r>
            <a:endParaRPr lang="en-ID" b="0" i="0" dirty="0">
              <a:solidFill>
                <a:srgbClr val="0B57D0"/>
              </a:solidFill>
              <a:effectLst/>
              <a:latin typeface="Google Sans"/>
            </a:endParaRPr>
          </a:p>
          <a:p>
            <a:pPr algn="l">
              <a:lnSpc>
                <a:spcPts val="1650"/>
              </a:lnSpc>
              <a:spcBef>
                <a:spcPts val="750"/>
              </a:spcBef>
              <a:spcAft>
                <a:spcPts val="600"/>
              </a:spcAft>
              <a:buFont typeface="+mj-lt"/>
              <a:buAutoNum type="arabicPeriod"/>
            </a:pPr>
            <a:r>
              <a:rPr lang="en-ID" b="1" i="0" dirty="0">
                <a:solidFill>
                  <a:srgbClr val="001D35"/>
                </a:solidFill>
                <a:effectLst/>
                <a:latin typeface="Google Sans"/>
              </a:rPr>
              <a:t> Status dan </a:t>
            </a:r>
            <a:r>
              <a:rPr lang="en-ID" b="1" i="0" dirty="0" err="1">
                <a:solidFill>
                  <a:srgbClr val="001D35"/>
                </a:solidFill>
                <a:effectLst/>
                <a:latin typeface="Google Sans"/>
              </a:rPr>
              <a:t>Kedudukan</a:t>
            </a:r>
            <a:r>
              <a:rPr lang="en-ID" b="1" i="0" dirty="0">
                <a:solidFill>
                  <a:srgbClr val="001D35"/>
                </a:solidFill>
                <a:effectLst/>
                <a:latin typeface="Google Sans"/>
              </a:rPr>
              <a:t> Anak:</a:t>
            </a:r>
            <a:r>
              <a:rPr lang="en-ID" dirty="0">
                <a:solidFill>
                  <a:srgbClr val="001D35"/>
                </a:solidFill>
                <a:latin typeface="Google Sans"/>
              </a:rPr>
              <a:t> </a:t>
            </a:r>
            <a:r>
              <a:rPr lang="en-ID" b="0" i="0" dirty="0" err="1">
                <a:solidFill>
                  <a:srgbClr val="545D7E"/>
                </a:solidFill>
                <a:effectLst/>
                <a:latin typeface="Google Sans"/>
              </a:rPr>
              <a:t>Perkawinan</a:t>
            </a:r>
            <a:r>
              <a:rPr lang="en-ID" b="0" i="0" dirty="0">
                <a:solidFill>
                  <a:srgbClr val="545D7E"/>
                </a:solidFill>
                <a:effectLst/>
                <a:latin typeface="Google Sans"/>
              </a:rPr>
              <a:t> </a:t>
            </a:r>
            <a:r>
              <a:rPr lang="en-ID" b="0" i="0" dirty="0" err="1">
                <a:solidFill>
                  <a:srgbClr val="545D7E"/>
                </a:solidFill>
                <a:effectLst/>
                <a:latin typeface="Google Sans"/>
              </a:rPr>
              <a:t>sah</a:t>
            </a:r>
            <a:r>
              <a:rPr lang="en-ID" b="0" i="0" dirty="0">
                <a:solidFill>
                  <a:srgbClr val="545D7E"/>
                </a:solidFill>
                <a:effectLst/>
                <a:latin typeface="Google Sans"/>
              </a:rPr>
              <a:t> </a:t>
            </a:r>
            <a:r>
              <a:rPr lang="en-ID" b="0" i="0" dirty="0" err="1">
                <a:solidFill>
                  <a:srgbClr val="545D7E"/>
                </a:solidFill>
                <a:effectLst/>
                <a:latin typeface="Google Sans"/>
              </a:rPr>
              <a:t>menentukan</a:t>
            </a:r>
            <a:r>
              <a:rPr lang="en-ID" b="0" i="0" dirty="0">
                <a:solidFill>
                  <a:srgbClr val="545D7E"/>
                </a:solidFill>
                <a:effectLst/>
                <a:latin typeface="Google Sans"/>
              </a:rPr>
              <a:t> status </a:t>
            </a:r>
            <a:r>
              <a:rPr lang="en-ID" b="0" i="0" dirty="0" err="1">
                <a:solidFill>
                  <a:srgbClr val="545D7E"/>
                </a:solidFill>
                <a:effectLst/>
                <a:latin typeface="Google Sans"/>
              </a:rPr>
              <a:t>anak</a:t>
            </a:r>
            <a:r>
              <a:rPr lang="en-ID" b="0" i="0" dirty="0">
                <a:solidFill>
                  <a:srgbClr val="545D7E"/>
                </a:solidFill>
                <a:effectLst/>
                <a:latin typeface="Google Sans"/>
              </a:rPr>
              <a:t> </a:t>
            </a:r>
            <a:r>
              <a:rPr lang="en-ID" b="0" i="0" dirty="0" err="1">
                <a:solidFill>
                  <a:srgbClr val="545D7E"/>
                </a:solidFill>
                <a:effectLst/>
                <a:latin typeface="Google Sans"/>
              </a:rPr>
              <a:t>sebagai</a:t>
            </a:r>
            <a:r>
              <a:rPr lang="en-ID" b="0" i="0" dirty="0">
                <a:solidFill>
                  <a:srgbClr val="545D7E"/>
                </a:solidFill>
                <a:effectLst/>
                <a:latin typeface="Google Sans"/>
              </a:rPr>
              <a:t> </a:t>
            </a:r>
            <a:r>
              <a:rPr lang="en-ID" b="0" i="0" dirty="0" err="1">
                <a:solidFill>
                  <a:srgbClr val="545D7E"/>
                </a:solidFill>
                <a:effectLst/>
                <a:latin typeface="Google Sans"/>
              </a:rPr>
              <a:t>anak</a:t>
            </a:r>
            <a:r>
              <a:rPr lang="en-ID" b="0" i="0" dirty="0">
                <a:solidFill>
                  <a:srgbClr val="545D7E"/>
                </a:solidFill>
                <a:effectLst/>
                <a:latin typeface="Google Sans"/>
              </a:rPr>
              <a:t> </a:t>
            </a:r>
            <a:r>
              <a:rPr lang="en-ID" b="0" i="0" dirty="0" err="1">
                <a:solidFill>
                  <a:srgbClr val="545D7E"/>
                </a:solidFill>
                <a:effectLst/>
                <a:latin typeface="Google Sans"/>
              </a:rPr>
              <a:t>sah</a:t>
            </a:r>
            <a:r>
              <a:rPr lang="en-ID" b="0" i="0" dirty="0">
                <a:solidFill>
                  <a:srgbClr val="545D7E"/>
                </a:solidFill>
                <a:effectLst/>
                <a:latin typeface="Google Sans"/>
              </a:rPr>
              <a:t>, yang </a:t>
            </a:r>
            <a:r>
              <a:rPr lang="en-ID" b="0" i="0" dirty="0" err="1">
                <a:solidFill>
                  <a:srgbClr val="545D7E"/>
                </a:solidFill>
                <a:effectLst/>
                <a:latin typeface="Google Sans"/>
              </a:rPr>
              <a:t>memiliki</a:t>
            </a:r>
            <a:r>
              <a:rPr lang="en-ID" b="0" i="0" dirty="0">
                <a:solidFill>
                  <a:srgbClr val="545D7E"/>
                </a:solidFill>
                <a:effectLst/>
                <a:latin typeface="Google Sans"/>
              </a:rPr>
              <a:t> </a:t>
            </a:r>
            <a:r>
              <a:rPr lang="en-ID" b="0" i="0" dirty="0" err="1">
                <a:solidFill>
                  <a:srgbClr val="545D7E"/>
                </a:solidFill>
                <a:effectLst/>
                <a:latin typeface="Google Sans"/>
              </a:rPr>
              <a:t>hak-hak</a:t>
            </a:r>
            <a:r>
              <a:rPr lang="en-ID" b="0" i="0" dirty="0">
                <a:solidFill>
                  <a:srgbClr val="545D7E"/>
                </a:solidFill>
                <a:effectLst/>
                <a:latin typeface="Google Sans"/>
              </a:rPr>
              <a:t> </a:t>
            </a:r>
            <a:r>
              <a:rPr lang="en-ID" b="0" i="0" dirty="0" err="1">
                <a:solidFill>
                  <a:srgbClr val="545D7E"/>
                </a:solidFill>
                <a:effectLst/>
                <a:latin typeface="Google Sans"/>
              </a:rPr>
              <a:t>waris</a:t>
            </a:r>
            <a:r>
              <a:rPr lang="en-ID" b="0" i="0" dirty="0">
                <a:solidFill>
                  <a:srgbClr val="545D7E"/>
                </a:solidFill>
                <a:effectLst/>
                <a:latin typeface="Google Sans"/>
              </a:rPr>
              <a:t> dan </a:t>
            </a:r>
            <a:r>
              <a:rPr lang="en-ID" b="0" i="0" dirty="0" err="1">
                <a:solidFill>
                  <a:srgbClr val="545D7E"/>
                </a:solidFill>
                <a:effectLst/>
                <a:latin typeface="Google Sans"/>
              </a:rPr>
              <a:t>hubungan</a:t>
            </a:r>
            <a:r>
              <a:rPr lang="en-ID" b="0" i="0" dirty="0">
                <a:solidFill>
                  <a:srgbClr val="545D7E"/>
                </a:solidFill>
                <a:effectLst/>
                <a:latin typeface="Google Sans"/>
              </a:rPr>
              <a:t> </a:t>
            </a:r>
            <a:r>
              <a:rPr lang="en-ID" b="0" i="0" dirty="0" err="1">
                <a:solidFill>
                  <a:srgbClr val="545D7E"/>
                </a:solidFill>
                <a:effectLst/>
                <a:latin typeface="Google Sans"/>
              </a:rPr>
              <a:t>hukum</a:t>
            </a:r>
            <a:r>
              <a:rPr lang="en-ID" b="0" i="0" dirty="0">
                <a:solidFill>
                  <a:srgbClr val="545D7E"/>
                </a:solidFill>
                <a:effectLst/>
                <a:latin typeface="Google Sans"/>
              </a:rPr>
              <a:t> </a:t>
            </a:r>
            <a:r>
              <a:rPr lang="en-ID" b="0" i="0" dirty="0" err="1">
                <a:solidFill>
                  <a:srgbClr val="545D7E"/>
                </a:solidFill>
                <a:effectLst/>
                <a:latin typeface="Google Sans"/>
              </a:rPr>
              <a:t>dengan</a:t>
            </a:r>
            <a:r>
              <a:rPr lang="en-ID" b="0" i="0" dirty="0">
                <a:solidFill>
                  <a:srgbClr val="545D7E"/>
                </a:solidFill>
                <a:effectLst/>
                <a:latin typeface="Google Sans"/>
              </a:rPr>
              <a:t> </a:t>
            </a:r>
            <a:r>
              <a:rPr lang="en-ID" b="0" i="0" dirty="0" err="1">
                <a:solidFill>
                  <a:srgbClr val="545D7E"/>
                </a:solidFill>
                <a:effectLst/>
                <a:latin typeface="Google Sans"/>
              </a:rPr>
              <a:t>kedua</a:t>
            </a:r>
            <a:r>
              <a:rPr lang="en-ID" b="0" i="0" dirty="0">
                <a:solidFill>
                  <a:srgbClr val="545D7E"/>
                </a:solidFill>
                <a:effectLst/>
                <a:latin typeface="Google Sans"/>
              </a:rPr>
              <a:t> orang </a:t>
            </a:r>
            <a:r>
              <a:rPr lang="en-ID" b="0" i="0" dirty="0" err="1">
                <a:solidFill>
                  <a:srgbClr val="545D7E"/>
                </a:solidFill>
                <a:effectLst/>
                <a:latin typeface="Google Sans"/>
              </a:rPr>
              <a:t>tua</a:t>
            </a:r>
            <a:r>
              <a:rPr lang="en-ID" b="0" i="0" dirty="0">
                <a:solidFill>
                  <a:srgbClr val="545D7E"/>
                </a:solidFill>
                <a:effectLst/>
                <a:latin typeface="Google Sans"/>
              </a:rPr>
              <a:t>. </a:t>
            </a:r>
            <a:endParaRPr lang="en-ID" b="0" i="0" dirty="0">
              <a:solidFill>
                <a:srgbClr val="0B57D0"/>
              </a:solidFill>
              <a:effectLst/>
              <a:latin typeface="Google Sans"/>
            </a:endParaRPr>
          </a:p>
          <a:p>
            <a:pPr algn="l">
              <a:lnSpc>
                <a:spcPts val="1650"/>
              </a:lnSpc>
              <a:spcBef>
                <a:spcPts val="750"/>
              </a:spcBef>
              <a:spcAft>
                <a:spcPts val="600"/>
              </a:spcAft>
              <a:buFont typeface="+mj-lt"/>
              <a:buAutoNum type="arabicPeriod"/>
            </a:pPr>
            <a:r>
              <a:rPr lang="en-ID" b="1" i="0" dirty="0">
                <a:solidFill>
                  <a:srgbClr val="001D35"/>
                </a:solidFill>
                <a:effectLst/>
                <a:latin typeface="Google Sans"/>
              </a:rPr>
              <a:t> </a:t>
            </a:r>
            <a:r>
              <a:rPr lang="en-ID" b="1" i="0" dirty="0" err="1">
                <a:solidFill>
                  <a:srgbClr val="001D35"/>
                </a:solidFill>
                <a:effectLst/>
                <a:latin typeface="Google Sans"/>
              </a:rPr>
              <a:t>Kewarganegaraan</a:t>
            </a:r>
            <a:r>
              <a:rPr lang="en-ID" b="1" i="0" dirty="0">
                <a:solidFill>
                  <a:srgbClr val="001D35"/>
                </a:solidFill>
                <a:effectLst/>
                <a:latin typeface="Google Sans"/>
              </a:rPr>
              <a:t> Anak: </a:t>
            </a:r>
            <a:r>
              <a:rPr lang="en-ID" b="0" i="0" dirty="0" err="1">
                <a:solidFill>
                  <a:srgbClr val="545D7E"/>
                </a:solidFill>
                <a:effectLst/>
                <a:latin typeface="Google Sans"/>
              </a:rPr>
              <a:t>Kewarganegaraan</a:t>
            </a:r>
            <a:r>
              <a:rPr lang="en-ID" b="0" i="0" dirty="0">
                <a:solidFill>
                  <a:srgbClr val="545D7E"/>
                </a:solidFill>
                <a:effectLst/>
                <a:latin typeface="Google Sans"/>
              </a:rPr>
              <a:t> </a:t>
            </a:r>
            <a:r>
              <a:rPr lang="en-ID" b="0" i="0" dirty="0" err="1">
                <a:solidFill>
                  <a:srgbClr val="545D7E"/>
                </a:solidFill>
                <a:effectLst/>
                <a:latin typeface="Google Sans"/>
              </a:rPr>
              <a:t>anak</a:t>
            </a:r>
            <a:r>
              <a:rPr lang="en-ID" b="0" i="0" dirty="0">
                <a:solidFill>
                  <a:srgbClr val="545D7E"/>
                </a:solidFill>
                <a:effectLst/>
                <a:latin typeface="Google Sans"/>
              </a:rPr>
              <a:t> </a:t>
            </a:r>
            <a:r>
              <a:rPr lang="en-ID" b="0" i="0" dirty="0" err="1">
                <a:solidFill>
                  <a:srgbClr val="545D7E"/>
                </a:solidFill>
                <a:effectLst/>
                <a:latin typeface="Google Sans"/>
              </a:rPr>
              <a:t>dari</a:t>
            </a:r>
            <a:r>
              <a:rPr lang="en-ID" b="0" i="0" dirty="0">
                <a:solidFill>
                  <a:srgbClr val="545D7E"/>
                </a:solidFill>
                <a:effectLst/>
                <a:latin typeface="Google Sans"/>
              </a:rPr>
              <a:t> </a:t>
            </a:r>
            <a:r>
              <a:rPr lang="en-ID" b="0" i="0" dirty="0" err="1">
                <a:solidFill>
                  <a:srgbClr val="545D7E"/>
                </a:solidFill>
                <a:effectLst/>
                <a:latin typeface="Google Sans"/>
              </a:rPr>
              <a:t>perkawinan</a:t>
            </a:r>
            <a:r>
              <a:rPr lang="en-ID" b="0" i="0" dirty="0">
                <a:solidFill>
                  <a:srgbClr val="545D7E"/>
                </a:solidFill>
                <a:effectLst/>
                <a:latin typeface="Google Sans"/>
              </a:rPr>
              <a:t> </a:t>
            </a:r>
            <a:r>
              <a:rPr lang="en-ID" b="0" i="0" dirty="0" err="1">
                <a:solidFill>
                  <a:srgbClr val="545D7E"/>
                </a:solidFill>
                <a:effectLst/>
                <a:latin typeface="Google Sans"/>
              </a:rPr>
              <a:t>campuran</a:t>
            </a:r>
            <a:r>
              <a:rPr lang="en-ID" b="0" i="0" dirty="0">
                <a:solidFill>
                  <a:srgbClr val="545D7E"/>
                </a:solidFill>
                <a:effectLst/>
                <a:latin typeface="Google Sans"/>
              </a:rPr>
              <a:t> </a:t>
            </a:r>
            <a:r>
              <a:rPr lang="en-ID" b="0" i="0" dirty="0" err="1">
                <a:solidFill>
                  <a:srgbClr val="545D7E"/>
                </a:solidFill>
                <a:effectLst/>
                <a:latin typeface="Google Sans"/>
              </a:rPr>
              <a:t>dapat</a:t>
            </a:r>
            <a:r>
              <a:rPr lang="en-ID" b="0" i="0" dirty="0">
                <a:solidFill>
                  <a:srgbClr val="545D7E"/>
                </a:solidFill>
                <a:effectLst/>
                <a:latin typeface="Google Sans"/>
              </a:rPr>
              <a:t> </a:t>
            </a:r>
            <a:r>
              <a:rPr lang="en-ID" b="0" i="0" dirty="0" err="1">
                <a:solidFill>
                  <a:srgbClr val="545D7E"/>
                </a:solidFill>
                <a:effectLst/>
                <a:latin typeface="Google Sans"/>
              </a:rPr>
              <a:t>ditentukan</a:t>
            </a:r>
            <a:r>
              <a:rPr lang="en-ID" b="0" i="0" dirty="0">
                <a:solidFill>
                  <a:srgbClr val="545D7E"/>
                </a:solidFill>
                <a:effectLst/>
                <a:latin typeface="Google Sans"/>
              </a:rPr>
              <a:t> oleh </a:t>
            </a:r>
            <a:r>
              <a:rPr lang="en-ID" b="0" i="0" dirty="0" err="1">
                <a:solidFill>
                  <a:srgbClr val="545D7E"/>
                </a:solidFill>
                <a:effectLst/>
                <a:latin typeface="Google Sans"/>
              </a:rPr>
              <a:t>hukum</a:t>
            </a:r>
            <a:r>
              <a:rPr lang="en-ID" b="0" i="0" dirty="0">
                <a:solidFill>
                  <a:srgbClr val="545D7E"/>
                </a:solidFill>
                <a:effectLst/>
                <a:latin typeface="Google Sans"/>
              </a:rPr>
              <a:t> negara ayah </a:t>
            </a:r>
            <a:r>
              <a:rPr lang="en-ID" b="0" i="0" dirty="0" err="1">
                <a:solidFill>
                  <a:srgbClr val="545D7E"/>
                </a:solidFill>
                <a:effectLst/>
                <a:latin typeface="Google Sans"/>
              </a:rPr>
              <a:t>atau</a:t>
            </a:r>
            <a:r>
              <a:rPr lang="en-ID" b="0" i="0" dirty="0">
                <a:solidFill>
                  <a:srgbClr val="545D7E"/>
                </a:solidFill>
                <a:effectLst/>
                <a:latin typeface="Google Sans"/>
              </a:rPr>
              <a:t> </a:t>
            </a:r>
            <a:r>
              <a:rPr lang="en-ID" b="0" i="0" dirty="0" err="1">
                <a:solidFill>
                  <a:srgbClr val="545D7E"/>
                </a:solidFill>
                <a:effectLst/>
                <a:latin typeface="Google Sans"/>
              </a:rPr>
              <a:t>ibu</a:t>
            </a:r>
            <a:r>
              <a:rPr lang="en-ID" b="0" i="0" dirty="0">
                <a:solidFill>
                  <a:srgbClr val="545D7E"/>
                </a:solidFill>
                <a:effectLst/>
                <a:latin typeface="Google Sans"/>
              </a:rPr>
              <a:t>, </a:t>
            </a:r>
            <a:r>
              <a:rPr lang="en-ID" b="0" i="0" dirty="0" err="1">
                <a:solidFill>
                  <a:srgbClr val="545D7E"/>
                </a:solidFill>
                <a:effectLst/>
                <a:latin typeface="Google Sans"/>
              </a:rPr>
              <a:t>tergantung</a:t>
            </a:r>
            <a:r>
              <a:rPr lang="en-ID" b="0" i="0" dirty="0">
                <a:solidFill>
                  <a:srgbClr val="545D7E"/>
                </a:solidFill>
                <a:effectLst/>
                <a:latin typeface="Google Sans"/>
              </a:rPr>
              <a:t> pada </a:t>
            </a:r>
            <a:r>
              <a:rPr lang="en-ID" b="0" i="0" dirty="0" err="1">
                <a:solidFill>
                  <a:srgbClr val="545D7E"/>
                </a:solidFill>
                <a:effectLst/>
                <a:latin typeface="Google Sans"/>
              </a:rPr>
              <a:t>ketentuan</a:t>
            </a:r>
            <a:r>
              <a:rPr lang="en-ID" b="0" i="0" dirty="0">
                <a:solidFill>
                  <a:srgbClr val="545D7E"/>
                </a:solidFill>
                <a:effectLst/>
                <a:latin typeface="Google Sans"/>
              </a:rPr>
              <a:t> </a:t>
            </a:r>
            <a:r>
              <a:rPr lang="en-ID" b="0" i="0" dirty="0" err="1">
                <a:solidFill>
                  <a:srgbClr val="545D7E"/>
                </a:solidFill>
                <a:effectLst/>
                <a:latin typeface="Google Sans"/>
              </a:rPr>
              <a:t>hukum</a:t>
            </a:r>
            <a:r>
              <a:rPr lang="en-ID" b="0" i="0" dirty="0">
                <a:solidFill>
                  <a:srgbClr val="545D7E"/>
                </a:solidFill>
                <a:effectLst/>
                <a:latin typeface="Google Sans"/>
              </a:rPr>
              <a:t> masing-masing negara. </a:t>
            </a:r>
            <a:endParaRPr lang="en-ID" b="0" i="0" dirty="0">
              <a:solidFill>
                <a:srgbClr val="0B57D0"/>
              </a:solidFill>
              <a:effectLst/>
              <a:latin typeface="Google Sans"/>
            </a:endParaRPr>
          </a:p>
          <a:p>
            <a:pPr algn="l">
              <a:lnSpc>
                <a:spcPts val="1650"/>
              </a:lnSpc>
              <a:spcBef>
                <a:spcPts val="750"/>
              </a:spcBef>
              <a:spcAft>
                <a:spcPts val="600"/>
              </a:spcAft>
              <a:buFont typeface="+mj-lt"/>
              <a:buAutoNum type="arabicPeriod"/>
            </a:pPr>
            <a:r>
              <a:rPr lang="en-ID" b="1" i="0" dirty="0">
                <a:solidFill>
                  <a:srgbClr val="001D35"/>
                </a:solidFill>
                <a:effectLst/>
                <a:latin typeface="Google Sans"/>
              </a:rPr>
              <a:t>Hak </a:t>
            </a:r>
            <a:r>
              <a:rPr lang="en-ID" b="1" i="0" dirty="0" err="1">
                <a:solidFill>
                  <a:srgbClr val="001D35"/>
                </a:solidFill>
                <a:effectLst/>
                <a:latin typeface="Google Sans"/>
              </a:rPr>
              <a:t>Asuh</a:t>
            </a:r>
            <a:r>
              <a:rPr lang="en-ID" b="1" i="0" dirty="0">
                <a:solidFill>
                  <a:srgbClr val="001D35"/>
                </a:solidFill>
                <a:effectLst/>
                <a:latin typeface="Google Sans"/>
              </a:rPr>
              <a:t> Anak: </a:t>
            </a:r>
            <a:r>
              <a:rPr lang="en-ID" b="0" i="0" dirty="0">
                <a:solidFill>
                  <a:srgbClr val="545D7E"/>
                </a:solidFill>
                <a:effectLst/>
                <a:latin typeface="Google Sans"/>
              </a:rPr>
              <a:t>Dalam </a:t>
            </a:r>
            <a:r>
              <a:rPr lang="en-ID" b="0" i="0" dirty="0" err="1">
                <a:solidFill>
                  <a:srgbClr val="545D7E"/>
                </a:solidFill>
                <a:effectLst/>
                <a:latin typeface="Google Sans"/>
              </a:rPr>
              <a:t>kasus</a:t>
            </a:r>
            <a:r>
              <a:rPr lang="en-ID" b="0" i="0" dirty="0">
                <a:solidFill>
                  <a:srgbClr val="545D7E"/>
                </a:solidFill>
                <a:effectLst/>
                <a:latin typeface="Google Sans"/>
              </a:rPr>
              <a:t> </a:t>
            </a:r>
            <a:r>
              <a:rPr lang="en-ID" b="0" i="0" dirty="0" err="1">
                <a:solidFill>
                  <a:srgbClr val="545D7E"/>
                </a:solidFill>
                <a:effectLst/>
                <a:latin typeface="Google Sans"/>
              </a:rPr>
              <a:t>perceraian</a:t>
            </a:r>
            <a:r>
              <a:rPr lang="en-ID" b="0" i="0" dirty="0">
                <a:solidFill>
                  <a:srgbClr val="545D7E"/>
                </a:solidFill>
                <a:effectLst/>
                <a:latin typeface="Google Sans"/>
              </a:rPr>
              <a:t> </a:t>
            </a:r>
            <a:r>
              <a:rPr lang="en-ID" b="0" i="0" dirty="0" err="1">
                <a:solidFill>
                  <a:srgbClr val="545D7E"/>
                </a:solidFill>
                <a:effectLst/>
                <a:latin typeface="Google Sans"/>
              </a:rPr>
              <a:t>atau</a:t>
            </a:r>
            <a:r>
              <a:rPr lang="en-ID" b="0" i="0" dirty="0">
                <a:solidFill>
                  <a:srgbClr val="545D7E"/>
                </a:solidFill>
                <a:effectLst/>
                <a:latin typeface="Google Sans"/>
              </a:rPr>
              <a:t> </a:t>
            </a:r>
            <a:r>
              <a:rPr lang="en-ID" b="0" i="0" dirty="0" err="1">
                <a:solidFill>
                  <a:srgbClr val="545D7E"/>
                </a:solidFill>
                <a:effectLst/>
                <a:latin typeface="Google Sans"/>
              </a:rPr>
              <a:t>putusnya</a:t>
            </a:r>
            <a:r>
              <a:rPr lang="en-ID" b="0" i="0" dirty="0">
                <a:solidFill>
                  <a:srgbClr val="545D7E"/>
                </a:solidFill>
                <a:effectLst/>
                <a:latin typeface="Google Sans"/>
              </a:rPr>
              <a:t> </a:t>
            </a:r>
            <a:r>
              <a:rPr lang="en-ID" b="0" i="0" dirty="0" err="1">
                <a:solidFill>
                  <a:srgbClr val="545D7E"/>
                </a:solidFill>
                <a:effectLst/>
                <a:latin typeface="Google Sans"/>
              </a:rPr>
              <a:t>perkawinan</a:t>
            </a:r>
            <a:r>
              <a:rPr lang="en-ID" b="0" i="0" dirty="0">
                <a:solidFill>
                  <a:srgbClr val="545D7E"/>
                </a:solidFill>
                <a:effectLst/>
                <a:latin typeface="Google Sans"/>
              </a:rPr>
              <a:t>, </a:t>
            </a:r>
            <a:r>
              <a:rPr lang="en-ID" b="0" i="0" dirty="0" err="1">
                <a:solidFill>
                  <a:srgbClr val="545D7E"/>
                </a:solidFill>
                <a:effectLst/>
                <a:latin typeface="Google Sans"/>
              </a:rPr>
              <a:t>hak</a:t>
            </a:r>
            <a:r>
              <a:rPr lang="en-ID" b="0" i="0" dirty="0">
                <a:solidFill>
                  <a:srgbClr val="545D7E"/>
                </a:solidFill>
                <a:effectLst/>
                <a:latin typeface="Google Sans"/>
              </a:rPr>
              <a:t> </a:t>
            </a:r>
            <a:r>
              <a:rPr lang="en-ID" b="0" i="0" dirty="0" err="1">
                <a:solidFill>
                  <a:srgbClr val="545D7E"/>
                </a:solidFill>
                <a:effectLst/>
                <a:latin typeface="Google Sans"/>
              </a:rPr>
              <a:t>asuh</a:t>
            </a:r>
            <a:r>
              <a:rPr lang="en-ID" b="0" i="0" dirty="0">
                <a:solidFill>
                  <a:srgbClr val="545D7E"/>
                </a:solidFill>
                <a:effectLst/>
                <a:latin typeface="Google Sans"/>
              </a:rPr>
              <a:t> </a:t>
            </a:r>
            <a:r>
              <a:rPr lang="en-ID" b="0" i="0" dirty="0" err="1">
                <a:solidFill>
                  <a:srgbClr val="545D7E"/>
                </a:solidFill>
                <a:effectLst/>
                <a:latin typeface="Google Sans"/>
              </a:rPr>
              <a:t>anak</a:t>
            </a:r>
            <a:r>
              <a:rPr lang="en-ID" b="0" i="0" dirty="0">
                <a:solidFill>
                  <a:srgbClr val="545D7E"/>
                </a:solidFill>
                <a:effectLst/>
                <a:latin typeface="Google Sans"/>
              </a:rPr>
              <a:t> </a:t>
            </a:r>
            <a:r>
              <a:rPr lang="en-ID" b="0" i="0" dirty="0" err="1">
                <a:solidFill>
                  <a:srgbClr val="545D7E"/>
                </a:solidFill>
                <a:effectLst/>
                <a:latin typeface="Google Sans"/>
              </a:rPr>
              <a:t>diatur</a:t>
            </a:r>
            <a:r>
              <a:rPr lang="en-ID" b="0" i="0" dirty="0">
                <a:solidFill>
                  <a:srgbClr val="545D7E"/>
                </a:solidFill>
                <a:effectLst/>
                <a:latin typeface="Google Sans"/>
              </a:rPr>
              <a:t> </a:t>
            </a:r>
            <a:r>
              <a:rPr lang="en-ID" b="0" i="0" dirty="0" err="1">
                <a:solidFill>
                  <a:srgbClr val="545D7E"/>
                </a:solidFill>
                <a:effectLst/>
                <a:latin typeface="Google Sans"/>
              </a:rPr>
              <a:t>sesuai</a:t>
            </a:r>
            <a:r>
              <a:rPr lang="en-ID" b="0" i="0" dirty="0">
                <a:solidFill>
                  <a:srgbClr val="545D7E"/>
                </a:solidFill>
                <a:effectLst/>
                <a:latin typeface="Google Sans"/>
              </a:rPr>
              <a:t> </a:t>
            </a:r>
            <a:r>
              <a:rPr lang="en-ID" b="0" i="0" dirty="0" err="1">
                <a:solidFill>
                  <a:srgbClr val="545D7E"/>
                </a:solidFill>
                <a:effectLst/>
                <a:latin typeface="Google Sans"/>
              </a:rPr>
              <a:t>dengan</a:t>
            </a:r>
            <a:r>
              <a:rPr lang="en-ID" b="0" i="0" dirty="0">
                <a:solidFill>
                  <a:srgbClr val="545D7E"/>
                </a:solidFill>
                <a:effectLst/>
                <a:latin typeface="Google Sans"/>
              </a:rPr>
              <a:t> </a:t>
            </a:r>
            <a:r>
              <a:rPr lang="en-ID" b="0" i="0" dirty="0" err="1">
                <a:solidFill>
                  <a:srgbClr val="545D7E"/>
                </a:solidFill>
                <a:effectLst/>
                <a:latin typeface="Google Sans"/>
              </a:rPr>
              <a:t>hukum</a:t>
            </a:r>
            <a:r>
              <a:rPr lang="en-ID" b="0" i="0" dirty="0">
                <a:solidFill>
                  <a:srgbClr val="545D7E"/>
                </a:solidFill>
                <a:effectLst/>
                <a:latin typeface="Google Sans"/>
              </a:rPr>
              <a:t> yang </a:t>
            </a:r>
            <a:r>
              <a:rPr lang="en-ID" b="0" i="0" dirty="0" err="1">
                <a:solidFill>
                  <a:srgbClr val="545D7E"/>
                </a:solidFill>
                <a:effectLst/>
                <a:latin typeface="Google Sans"/>
              </a:rPr>
              <a:t>berlaku</a:t>
            </a:r>
            <a:r>
              <a:rPr lang="en-ID" b="0" i="0" dirty="0">
                <a:solidFill>
                  <a:srgbClr val="545D7E"/>
                </a:solidFill>
                <a:effectLst/>
                <a:latin typeface="Google Sans"/>
              </a:rPr>
              <a:t>, yang </a:t>
            </a:r>
            <a:r>
              <a:rPr lang="en-ID" b="0" i="0" dirty="0" err="1">
                <a:solidFill>
                  <a:srgbClr val="545D7E"/>
                </a:solidFill>
                <a:effectLst/>
                <a:latin typeface="Google Sans"/>
              </a:rPr>
              <a:t>dapat</a:t>
            </a:r>
            <a:r>
              <a:rPr lang="en-ID" b="0" i="0" dirty="0">
                <a:solidFill>
                  <a:srgbClr val="545D7E"/>
                </a:solidFill>
                <a:effectLst/>
                <a:latin typeface="Google Sans"/>
              </a:rPr>
              <a:t> </a:t>
            </a:r>
            <a:r>
              <a:rPr lang="en-ID" b="0" i="0" dirty="0" err="1">
                <a:solidFill>
                  <a:srgbClr val="545D7E"/>
                </a:solidFill>
                <a:effectLst/>
                <a:latin typeface="Google Sans"/>
              </a:rPr>
              <a:t>melibatkan</a:t>
            </a:r>
            <a:r>
              <a:rPr lang="en-ID" b="0" i="0" dirty="0">
                <a:solidFill>
                  <a:srgbClr val="545D7E"/>
                </a:solidFill>
                <a:effectLst/>
                <a:latin typeface="Google Sans"/>
              </a:rPr>
              <a:t> </a:t>
            </a:r>
            <a:r>
              <a:rPr lang="en-ID" b="0" i="0" dirty="0" err="1">
                <a:solidFill>
                  <a:srgbClr val="545D7E"/>
                </a:solidFill>
                <a:effectLst/>
                <a:latin typeface="Google Sans"/>
              </a:rPr>
              <a:t>penentuan</a:t>
            </a:r>
            <a:r>
              <a:rPr lang="en-ID" b="0" i="0" dirty="0">
                <a:solidFill>
                  <a:srgbClr val="545D7E"/>
                </a:solidFill>
                <a:effectLst/>
                <a:latin typeface="Google Sans"/>
              </a:rPr>
              <a:t> </a:t>
            </a:r>
            <a:r>
              <a:rPr lang="en-ID" b="0" i="0" dirty="0" err="1">
                <a:solidFill>
                  <a:srgbClr val="545D7E"/>
                </a:solidFill>
                <a:effectLst/>
                <a:latin typeface="Google Sans"/>
              </a:rPr>
              <a:t>siapa</a:t>
            </a:r>
            <a:r>
              <a:rPr lang="en-ID" b="0" i="0" dirty="0">
                <a:solidFill>
                  <a:srgbClr val="545D7E"/>
                </a:solidFill>
                <a:effectLst/>
                <a:latin typeface="Google Sans"/>
              </a:rPr>
              <a:t> yang </a:t>
            </a:r>
            <a:r>
              <a:rPr lang="en-ID" b="0" i="0" dirty="0" err="1">
                <a:solidFill>
                  <a:srgbClr val="545D7E"/>
                </a:solidFill>
                <a:effectLst/>
                <a:latin typeface="Google Sans"/>
              </a:rPr>
              <a:t>berhak</a:t>
            </a:r>
            <a:r>
              <a:rPr lang="en-ID" b="0" i="0" dirty="0">
                <a:solidFill>
                  <a:srgbClr val="545D7E"/>
                </a:solidFill>
                <a:effectLst/>
                <a:latin typeface="Google Sans"/>
              </a:rPr>
              <a:t> </a:t>
            </a:r>
            <a:r>
              <a:rPr lang="en-ID" b="0" i="0" dirty="0" err="1">
                <a:solidFill>
                  <a:srgbClr val="545D7E"/>
                </a:solidFill>
                <a:effectLst/>
                <a:latin typeface="Google Sans"/>
              </a:rPr>
              <a:t>membesarkan</a:t>
            </a:r>
            <a:r>
              <a:rPr lang="en-ID" b="0" i="0" dirty="0">
                <a:solidFill>
                  <a:srgbClr val="545D7E"/>
                </a:solidFill>
                <a:effectLst/>
                <a:latin typeface="Google Sans"/>
              </a:rPr>
              <a:t> dan </a:t>
            </a:r>
            <a:r>
              <a:rPr lang="en-ID" b="0" i="0" dirty="0" err="1">
                <a:solidFill>
                  <a:srgbClr val="545D7E"/>
                </a:solidFill>
                <a:effectLst/>
                <a:latin typeface="Google Sans"/>
              </a:rPr>
              <a:t>mendidik</a:t>
            </a:r>
            <a:r>
              <a:rPr lang="en-ID" b="0" i="0" dirty="0">
                <a:solidFill>
                  <a:srgbClr val="545D7E"/>
                </a:solidFill>
                <a:effectLst/>
                <a:latin typeface="Google Sans"/>
              </a:rPr>
              <a:t> </a:t>
            </a:r>
            <a:r>
              <a:rPr lang="en-ID" b="0" i="0" dirty="0" err="1">
                <a:solidFill>
                  <a:srgbClr val="545D7E"/>
                </a:solidFill>
                <a:effectLst/>
                <a:latin typeface="Google Sans"/>
              </a:rPr>
              <a:t>anak</a:t>
            </a:r>
            <a:r>
              <a:rPr lang="en-ID" b="0" i="0" dirty="0">
                <a:solidFill>
                  <a:srgbClr val="545D7E"/>
                </a:solidFill>
                <a:effectLst/>
                <a:latin typeface="Google Sans"/>
              </a:rPr>
              <a:t>. </a:t>
            </a:r>
            <a:endParaRPr lang="en-ID" b="0" i="0" dirty="0">
              <a:solidFill>
                <a:srgbClr val="0B57D0"/>
              </a:solidFill>
              <a:effectLst/>
              <a:latin typeface="Google Sans"/>
            </a:endParaRPr>
          </a:p>
          <a:p>
            <a:pPr algn="l">
              <a:lnSpc>
                <a:spcPts val="1650"/>
              </a:lnSpc>
              <a:spcBef>
                <a:spcPts val="750"/>
              </a:spcBef>
              <a:spcAft>
                <a:spcPts val="1500"/>
              </a:spcAft>
              <a:buFont typeface="+mj-lt"/>
              <a:buAutoNum type="arabicPeriod"/>
            </a:pPr>
            <a:r>
              <a:rPr lang="en-ID" b="1" i="0" dirty="0">
                <a:solidFill>
                  <a:srgbClr val="001D35"/>
                </a:solidFill>
                <a:effectLst/>
                <a:latin typeface="Google Sans"/>
              </a:rPr>
              <a:t> Hukum yang </a:t>
            </a:r>
            <a:r>
              <a:rPr lang="en-ID" b="1" i="0" dirty="0" err="1">
                <a:solidFill>
                  <a:srgbClr val="001D35"/>
                </a:solidFill>
                <a:effectLst/>
                <a:latin typeface="Google Sans"/>
              </a:rPr>
              <a:t>Berlaku</a:t>
            </a:r>
            <a:r>
              <a:rPr lang="en-ID" b="1" i="0" dirty="0">
                <a:solidFill>
                  <a:srgbClr val="001D35"/>
                </a:solidFill>
                <a:effectLst/>
                <a:latin typeface="Google Sans"/>
              </a:rPr>
              <a:t>: </a:t>
            </a:r>
            <a:r>
              <a:rPr lang="en-ID" b="0" i="0" dirty="0">
                <a:solidFill>
                  <a:srgbClr val="545D7E"/>
                </a:solidFill>
                <a:effectLst/>
                <a:latin typeface="Google Sans"/>
              </a:rPr>
              <a:t>Dalam </a:t>
            </a:r>
            <a:r>
              <a:rPr lang="en-ID" b="0" i="0" dirty="0" err="1">
                <a:solidFill>
                  <a:srgbClr val="545D7E"/>
                </a:solidFill>
                <a:effectLst/>
                <a:latin typeface="Google Sans"/>
              </a:rPr>
              <a:t>perkawinan</a:t>
            </a:r>
            <a:r>
              <a:rPr lang="en-ID" b="0" i="0" dirty="0">
                <a:solidFill>
                  <a:srgbClr val="545D7E"/>
                </a:solidFill>
                <a:effectLst/>
                <a:latin typeface="Google Sans"/>
              </a:rPr>
              <a:t> </a:t>
            </a:r>
            <a:r>
              <a:rPr lang="en-ID" b="0" i="0" dirty="0" err="1">
                <a:solidFill>
                  <a:srgbClr val="545D7E"/>
                </a:solidFill>
                <a:effectLst/>
                <a:latin typeface="Google Sans"/>
              </a:rPr>
              <a:t>campuran</a:t>
            </a:r>
            <a:r>
              <a:rPr lang="en-ID" b="0" i="0" dirty="0">
                <a:solidFill>
                  <a:srgbClr val="545D7E"/>
                </a:solidFill>
                <a:effectLst/>
                <a:latin typeface="Google Sans"/>
              </a:rPr>
              <a:t>, </a:t>
            </a:r>
            <a:r>
              <a:rPr lang="en-ID" b="0" i="0" dirty="0" err="1">
                <a:solidFill>
                  <a:srgbClr val="545D7E"/>
                </a:solidFill>
                <a:effectLst/>
                <a:latin typeface="Google Sans"/>
              </a:rPr>
              <a:t>penentuan</a:t>
            </a:r>
            <a:r>
              <a:rPr lang="en-ID" b="0" i="0" dirty="0">
                <a:solidFill>
                  <a:srgbClr val="545D7E"/>
                </a:solidFill>
                <a:effectLst/>
                <a:latin typeface="Google Sans"/>
              </a:rPr>
              <a:t> </a:t>
            </a:r>
            <a:r>
              <a:rPr lang="en-ID" b="0" i="0" dirty="0" err="1">
                <a:solidFill>
                  <a:srgbClr val="545D7E"/>
                </a:solidFill>
                <a:effectLst/>
                <a:latin typeface="Google Sans"/>
              </a:rPr>
              <a:t>hukum</a:t>
            </a:r>
            <a:r>
              <a:rPr lang="en-ID" b="0" i="0" dirty="0">
                <a:solidFill>
                  <a:srgbClr val="545D7E"/>
                </a:solidFill>
                <a:effectLst/>
                <a:latin typeface="Google Sans"/>
              </a:rPr>
              <a:t> yang </a:t>
            </a:r>
            <a:r>
              <a:rPr lang="en-ID" b="0" i="0" dirty="0" err="1">
                <a:solidFill>
                  <a:srgbClr val="545D7E"/>
                </a:solidFill>
                <a:effectLst/>
                <a:latin typeface="Google Sans"/>
              </a:rPr>
              <a:t>berlaku</a:t>
            </a:r>
            <a:r>
              <a:rPr lang="en-ID" b="0" i="0" dirty="0">
                <a:solidFill>
                  <a:srgbClr val="545D7E"/>
                </a:solidFill>
                <a:effectLst/>
                <a:latin typeface="Google Sans"/>
              </a:rPr>
              <a:t> sangat </a:t>
            </a:r>
            <a:r>
              <a:rPr lang="en-ID" b="0" i="0" dirty="0" err="1">
                <a:solidFill>
                  <a:srgbClr val="545D7E"/>
                </a:solidFill>
                <a:effectLst/>
                <a:latin typeface="Google Sans"/>
              </a:rPr>
              <a:t>penting</a:t>
            </a:r>
            <a:r>
              <a:rPr lang="en-ID" b="0" i="0" dirty="0">
                <a:solidFill>
                  <a:srgbClr val="545D7E"/>
                </a:solidFill>
                <a:effectLst/>
                <a:latin typeface="Google Sans"/>
              </a:rPr>
              <a:t>, </a:t>
            </a:r>
            <a:r>
              <a:rPr lang="en-ID" b="0" i="0" dirty="0" err="1">
                <a:solidFill>
                  <a:srgbClr val="545D7E"/>
                </a:solidFill>
                <a:effectLst/>
                <a:latin typeface="Google Sans"/>
              </a:rPr>
              <a:t>terutama</a:t>
            </a:r>
            <a:r>
              <a:rPr lang="en-ID" b="0" i="0" dirty="0">
                <a:solidFill>
                  <a:srgbClr val="545D7E"/>
                </a:solidFill>
                <a:effectLst/>
                <a:latin typeface="Google Sans"/>
              </a:rPr>
              <a:t> </a:t>
            </a:r>
            <a:r>
              <a:rPr lang="en-ID" b="0" i="0" dirty="0" err="1">
                <a:solidFill>
                  <a:srgbClr val="545D7E"/>
                </a:solidFill>
                <a:effectLst/>
                <a:latin typeface="Google Sans"/>
              </a:rPr>
              <a:t>untuk</a:t>
            </a:r>
            <a:r>
              <a:rPr lang="en-ID" b="0" i="0" dirty="0">
                <a:solidFill>
                  <a:srgbClr val="545D7E"/>
                </a:solidFill>
                <a:effectLst/>
                <a:latin typeface="Google Sans"/>
              </a:rPr>
              <a:t> </a:t>
            </a:r>
            <a:r>
              <a:rPr lang="en-ID" b="0" i="0" dirty="0" err="1">
                <a:solidFill>
                  <a:srgbClr val="545D7E"/>
                </a:solidFill>
                <a:effectLst/>
                <a:latin typeface="Google Sans"/>
              </a:rPr>
              <a:t>mengatur</a:t>
            </a:r>
            <a:r>
              <a:rPr lang="en-ID" b="0" i="0" dirty="0">
                <a:solidFill>
                  <a:srgbClr val="545D7E"/>
                </a:solidFill>
                <a:effectLst/>
                <a:latin typeface="Google Sans"/>
              </a:rPr>
              <a:t> </a:t>
            </a:r>
            <a:r>
              <a:rPr lang="en-ID" b="0" i="0" dirty="0" err="1">
                <a:solidFill>
                  <a:srgbClr val="545D7E"/>
                </a:solidFill>
                <a:effectLst/>
                <a:latin typeface="Google Sans"/>
              </a:rPr>
              <a:t>hak</a:t>
            </a:r>
            <a:r>
              <a:rPr lang="en-ID" b="0" i="0" dirty="0">
                <a:solidFill>
                  <a:srgbClr val="545D7E"/>
                </a:solidFill>
                <a:effectLst/>
                <a:latin typeface="Google Sans"/>
              </a:rPr>
              <a:t> dan </a:t>
            </a:r>
            <a:r>
              <a:rPr lang="en-ID" b="0" i="0" dirty="0" err="1">
                <a:solidFill>
                  <a:srgbClr val="545D7E"/>
                </a:solidFill>
                <a:effectLst/>
                <a:latin typeface="Google Sans"/>
              </a:rPr>
              <a:t>kewajiban</a:t>
            </a:r>
            <a:r>
              <a:rPr lang="en-ID" b="0" i="0" dirty="0">
                <a:solidFill>
                  <a:srgbClr val="545D7E"/>
                </a:solidFill>
                <a:effectLst/>
                <a:latin typeface="Google Sans"/>
              </a:rPr>
              <a:t> </a:t>
            </a:r>
            <a:r>
              <a:rPr lang="en-ID" b="0" i="0" dirty="0" err="1">
                <a:solidFill>
                  <a:srgbClr val="545D7E"/>
                </a:solidFill>
                <a:effectLst/>
                <a:latin typeface="Google Sans"/>
              </a:rPr>
              <a:t>suami</a:t>
            </a:r>
            <a:r>
              <a:rPr lang="en-ID" b="0" i="0" dirty="0">
                <a:solidFill>
                  <a:srgbClr val="545D7E"/>
                </a:solidFill>
                <a:effectLst/>
                <a:latin typeface="Google Sans"/>
              </a:rPr>
              <a:t> </a:t>
            </a:r>
            <a:r>
              <a:rPr lang="en-ID" b="0" i="0" dirty="0" err="1">
                <a:solidFill>
                  <a:srgbClr val="545D7E"/>
                </a:solidFill>
                <a:effectLst/>
                <a:latin typeface="Google Sans"/>
              </a:rPr>
              <a:t>istri</a:t>
            </a:r>
            <a:r>
              <a:rPr lang="en-ID" b="0" i="0" dirty="0">
                <a:solidFill>
                  <a:srgbClr val="545D7E"/>
                </a:solidFill>
                <a:effectLst/>
                <a:latin typeface="Google Sans"/>
              </a:rPr>
              <a:t>, </a:t>
            </a:r>
            <a:r>
              <a:rPr lang="en-ID" b="0" i="0" dirty="0" err="1">
                <a:solidFill>
                  <a:srgbClr val="545D7E"/>
                </a:solidFill>
                <a:effectLst/>
                <a:latin typeface="Google Sans"/>
              </a:rPr>
              <a:t>harta</a:t>
            </a:r>
            <a:r>
              <a:rPr lang="en-ID" b="0" i="0" dirty="0">
                <a:solidFill>
                  <a:srgbClr val="545D7E"/>
                </a:solidFill>
                <a:effectLst/>
                <a:latin typeface="Google Sans"/>
              </a:rPr>
              <a:t> </a:t>
            </a:r>
            <a:r>
              <a:rPr lang="en-ID" b="0" i="0" dirty="0" err="1">
                <a:solidFill>
                  <a:srgbClr val="545D7E"/>
                </a:solidFill>
                <a:effectLst/>
                <a:latin typeface="Google Sans"/>
              </a:rPr>
              <a:t>bersama</a:t>
            </a:r>
            <a:r>
              <a:rPr lang="en-ID" b="0" i="0" dirty="0">
                <a:solidFill>
                  <a:srgbClr val="545D7E"/>
                </a:solidFill>
                <a:effectLst/>
                <a:latin typeface="Google Sans"/>
              </a:rPr>
              <a:t>, status </a:t>
            </a:r>
            <a:r>
              <a:rPr lang="en-ID" b="0" i="0" dirty="0" err="1">
                <a:solidFill>
                  <a:srgbClr val="545D7E"/>
                </a:solidFill>
                <a:effectLst/>
                <a:latin typeface="Google Sans"/>
              </a:rPr>
              <a:t>anak</a:t>
            </a:r>
            <a:r>
              <a:rPr lang="en-ID" b="0" i="0" dirty="0">
                <a:solidFill>
                  <a:srgbClr val="545D7E"/>
                </a:solidFill>
                <a:effectLst/>
                <a:latin typeface="Google Sans"/>
              </a:rPr>
              <a:t>, dan </a:t>
            </a:r>
            <a:r>
              <a:rPr lang="en-ID" b="0" i="0" dirty="0" err="1">
                <a:solidFill>
                  <a:srgbClr val="545D7E"/>
                </a:solidFill>
                <a:effectLst/>
                <a:latin typeface="Google Sans"/>
              </a:rPr>
              <a:t>perceraian</a:t>
            </a:r>
            <a:r>
              <a:rPr lang="en-ID" b="0" i="0" dirty="0">
                <a:solidFill>
                  <a:srgbClr val="545D7E"/>
                </a:solidFill>
                <a:effectLst/>
                <a:latin typeface="Google Sans"/>
              </a:rPr>
              <a:t>. </a:t>
            </a:r>
          </a:p>
          <a:p>
            <a:endParaRPr lang="en-ID" dirty="0"/>
          </a:p>
        </p:txBody>
      </p:sp>
    </p:spTree>
    <p:extLst>
      <p:ext uri="{BB962C8B-B14F-4D97-AF65-F5344CB8AC3E}">
        <p14:creationId xmlns:p14="http://schemas.microsoft.com/office/powerpoint/2010/main" val="1670490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708799-E9FC-89A5-E4F8-9E0E398CEBE8}"/>
              </a:ext>
            </a:extLst>
          </p:cNvPr>
          <p:cNvSpPr>
            <a:spLocks noGrp="1"/>
          </p:cNvSpPr>
          <p:nvPr>
            <p:ph idx="1"/>
          </p:nvPr>
        </p:nvSpPr>
        <p:spPr>
          <a:xfrm>
            <a:off x="838200" y="550843"/>
            <a:ext cx="10515600" cy="5626120"/>
          </a:xfrm>
        </p:spPr>
        <p:txBody>
          <a:bodyPr>
            <a:noAutofit/>
          </a:bodyPr>
          <a:lstStyle/>
          <a:p>
            <a:pPr marL="0" indent="0">
              <a:buNone/>
            </a:pPr>
            <a:r>
              <a:rPr lang="en-US" sz="2000" b="1" dirty="0" err="1"/>
              <a:t>Undang</a:t>
            </a:r>
            <a:r>
              <a:rPr lang="en-US" sz="2000" b="1" dirty="0"/>
              <a:t> – </a:t>
            </a:r>
            <a:r>
              <a:rPr lang="en-US" sz="2000" b="1" dirty="0" err="1"/>
              <a:t>Undang</a:t>
            </a:r>
            <a:r>
              <a:rPr lang="en-US" sz="2000" b="1" dirty="0"/>
              <a:t> </a:t>
            </a:r>
            <a:r>
              <a:rPr lang="en-US" sz="2000" b="1" dirty="0" err="1"/>
              <a:t>Perkawinan</a:t>
            </a:r>
            <a:r>
              <a:rPr lang="en-US" sz="2000" b="1" dirty="0"/>
              <a:t> dan </a:t>
            </a:r>
            <a:r>
              <a:rPr lang="en-US" sz="2000" b="1" dirty="0" err="1"/>
              <a:t>Perceraian</a:t>
            </a:r>
            <a:r>
              <a:rPr lang="en-US" sz="2000" b="1" dirty="0"/>
              <a:t> </a:t>
            </a:r>
            <a:r>
              <a:rPr lang="en-US" sz="2000" b="1" dirty="0" err="1"/>
              <a:t>dibeberapa</a:t>
            </a:r>
            <a:r>
              <a:rPr lang="en-US" sz="2000" b="1" dirty="0"/>
              <a:t> negara</a:t>
            </a:r>
            <a:r>
              <a:rPr lang="en-US" sz="1800" dirty="0"/>
              <a:t>.</a:t>
            </a:r>
          </a:p>
          <a:p>
            <a:r>
              <a:rPr lang="en-US" sz="1800" b="1" dirty="0"/>
              <a:t>Indonesia</a:t>
            </a:r>
            <a:r>
              <a:rPr lang="en-US" sz="1800" dirty="0"/>
              <a:t>: </a:t>
            </a:r>
            <a:r>
              <a:rPr lang="en-US" sz="1800" dirty="0" err="1"/>
              <a:t>Undang-Undang</a:t>
            </a:r>
            <a:r>
              <a:rPr lang="en-US" sz="1800" dirty="0"/>
              <a:t> </a:t>
            </a:r>
            <a:r>
              <a:rPr lang="en-US" sz="1800" dirty="0" err="1"/>
              <a:t>Nomor</a:t>
            </a:r>
            <a:r>
              <a:rPr lang="en-US" sz="1800" dirty="0"/>
              <a:t> 1 </a:t>
            </a:r>
            <a:r>
              <a:rPr lang="en-US" sz="1800" dirty="0" err="1"/>
              <a:t>Tahun</a:t>
            </a:r>
            <a:r>
              <a:rPr lang="en-US" sz="1800" dirty="0"/>
              <a:t> 1974 </a:t>
            </a:r>
            <a:r>
              <a:rPr lang="en-US" sz="1800" dirty="0" err="1"/>
              <a:t>tentang</a:t>
            </a:r>
            <a:r>
              <a:rPr lang="en-US" sz="1800" dirty="0"/>
              <a:t> </a:t>
            </a:r>
            <a:r>
              <a:rPr lang="en-US" sz="1800" dirty="0" err="1"/>
              <a:t>Perkawinan</a:t>
            </a:r>
            <a:r>
              <a:rPr lang="en-US" sz="1800" dirty="0"/>
              <a:t>, yang </a:t>
            </a:r>
            <a:r>
              <a:rPr lang="en-US" sz="1800" dirty="0" err="1"/>
              <a:t>mengatur</a:t>
            </a:r>
            <a:r>
              <a:rPr lang="en-US" sz="1800" dirty="0"/>
              <a:t> </a:t>
            </a:r>
            <a:r>
              <a:rPr lang="en-US" sz="1800" dirty="0" err="1"/>
              <a:t>syarat-syarat</a:t>
            </a:r>
            <a:r>
              <a:rPr lang="en-US" sz="1800" dirty="0"/>
              <a:t> </a:t>
            </a:r>
            <a:r>
              <a:rPr lang="en-US" sz="1800" dirty="0" err="1"/>
              <a:t>perkawinan</a:t>
            </a:r>
            <a:r>
              <a:rPr lang="en-US" sz="1800" dirty="0"/>
              <a:t>, </a:t>
            </a:r>
            <a:r>
              <a:rPr lang="en-US" sz="1800" dirty="0" err="1"/>
              <a:t>hak</a:t>
            </a:r>
            <a:r>
              <a:rPr lang="en-US" sz="1800" dirty="0"/>
              <a:t> dan </a:t>
            </a:r>
            <a:r>
              <a:rPr lang="en-US" sz="1800" dirty="0" err="1"/>
              <a:t>kewajiban</a:t>
            </a:r>
            <a:r>
              <a:rPr lang="en-US" sz="1800" dirty="0"/>
              <a:t> </a:t>
            </a:r>
            <a:r>
              <a:rPr lang="en-US" sz="1800" dirty="0" err="1"/>
              <a:t>suami-istri</a:t>
            </a:r>
            <a:r>
              <a:rPr lang="en-US" sz="1800" dirty="0"/>
              <a:t>, </a:t>
            </a:r>
            <a:r>
              <a:rPr lang="en-US" sz="1800" dirty="0" err="1"/>
              <a:t>serta</a:t>
            </a:r>
            <a:r>
              <a:rPr lang="en-US" sz="1800" dirty="0"/>
              <a:t> </a:t>
            </a:r>
            <a:r>
              <a:rPr lang="en-US" sz="1800" dirty="0" err="1"/>
              <a:t>prosedur</a:t>
            </a:r>
            <a:r>
              <a:rPr lang="en-US" sz="1800" dirty="0"/>
              <a:t> </a:t>
            </a:r>
            <a:r>
              <a:rPr lang="en-US" sz="1800" dirty="0" err="1"/>
              <a:t>perceraian</a:t>
            </a:r>
            <a:r>
              <a:rPr lang="en-US" sz="1800" dirty="0"/>
              <a:t>.</a:t>
            </a:r>
          </a:p>
          <a:p>
            <a:pPr>
              <a:lnSpc>
                <a:spcPct val="107000"/>
              </a:lnSpc>
              <a:spcAft>
                <a:spcPts val="800"/>
              </a:spcAft>
            </a:pPr>
            <a:r>
              <a:rPr lang="en-ID" sz="1800" b="1" kern="100" dirty="0">
                <a:ea typeface="Aptos" panose="020B0004020202020204" pitchFamily="34" charset="0"/>
                <a:cs typeface="Times New Roman" panose="02020603050405020304" pitchFamily="18" charset="0"/>
              </a:rPr>
              <a:t>Malaysia</a:t>
            </a:r>
            <a:r>
              <a:rPr lang="en-ID" sz="1800" kern="100" dirty="0">
                <a:ea typeface="Aptos" panose="020B0004020202020204" pitchFamily="34" charset="0"/>
                <a:cs typeface="Times New Roman" panose="02020603050405020304" pitchFamily="18" charset="0"/>
              </a:rPr>
              <a:t> : </a:t>
            </a:r>
            <a:r>
              <a:rPr lang="en-ID" sz="1800" kern="100" dirty="0">
                <a:effectLst/>
                <a:ea typeface="Aptos" panose="020B0004020202020204" pitchFamily="34" charset="0"/>
                <a:cs typeface="Times New Roman" panose="02020603050405020304" pitchFamily="18" charset="0"/>
              </a:rPr>
              <a:t>Islam: </a:t>
            </a:r>
            <a:r>
              <a:rPr lang="en-ID" sz="1800" kern="100" dirty="0" err="1">
                <a:effectLst/>
                <a:ea typeface="Aptos" panose="020B0004020202020204" pitchFamily="34" charset="0"/>
                <a:cs typeface="Times New Roman" panose="02020603050405020304" pitchFamily="18" charset="0"/>
              </a:rPr>
              <a:t>Undang-undang</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perkawinan</a:t>
            </a:r>
            <a:r>
              <a:rPr lang="en-ID" sz="1800" kern="100" dirty="0">
                <a:effectLst/>
                <a:ea typeface="Aptos" panose="020B0004020202020204" pitchFamily="34" charset="0"/>
                <a:cs typeface="Times New Roman" panose="02020603050405020304" pitchFamily="18" charset="0"/>
              </a:rPr>
              <a:t> Islam di Malaysia </a:t>
            </a:r>
            <a:r>
              <a:rPr lang="en-ID" sz="1800" kern="100" dirty="0" err="1">
                <a:effectLst/>
                <a:ea typeface="Aptos" panose="020B0004020202020204" pitchFamily="34" charset="0"/>
                <a:cs typeface="Times New Roman" panose="02020603050405020304" pitchFamily="18" charset="0"/>
              </a:rPr>
              <a:t>diatur</a:t>
            </a:r>
            <a:r>
              <a:rPr lang="en-ID" sz="1800" kern="100" dirty="0">
                <a:effectLst/>
                <a:ea typeface="Aptos" panose="020B0004020202020204" pitchFamily="34" charset="0"/>
                <a:cs typeface="Times New Roman" panose="02020603050405020304" pitchFamily="18" charset="0"/>
              </a:rPr>
              <a:t> oleh </a:t>
            </a:r>
            <a:r>
              <a:rPr lang="en-ID" sz="1800" kern="100" dirty="0" err="1">
                <a:effectLst/>
                <a:ea typeface="Aptos" panose="020B0004020202020204" pitchFamily="34" charset="0"/>
                <a:cs typeface="Times New Roman" panose="02020603050405020304" pitchFamily="18" charset="0"/>
              </a:rPr>
              <a:t>Akta</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Undang-Undang</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Keluarga</a:t>
            </a:r>
            <a:r>
              <a:rPr lang="en-ID" sz="1800" kern="100" dirty="0">
                <a:effectLst/>
                <a:ea typeface="Aptos" panose="020B0004020202020204" pitchFamily="34" charset="0"/>
                <a:cs typeface="Times New Roman" panose="02020603050405020304" pitchFamily="18" charset="0"/>
              </a:rPr>
              <a:t> Islam (Federal Territories) 1984 dan </a:t>
            </a:r>
            <a:r>
              <a:rPr lang="en-ID" sz="1800" kern="100" dirty="0" err="1">
                <a:effectLst/>
                <a:ea typeface="Aptos" panose="020B0004020202020204" pitchFamily="34" charset="0"/>
                <a:cs typeface="Times New Roman" panose="02020603050405020304" pitchFamily="18" charset="0"/>
              </a:rPr>
              <a:t>Enakmen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Undang-Undang</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Keluarga</a:t>
            </a:r>
            <a:r>
              <a:rPr lang="en-ID" sz="1800" kern="100" dirty="0">
                <a:effectLst/>
                <a:ea typeface="Aptos" panose="020B0004020202020204" pitchFamily="34" charset="0"/>
                <a:cs typeface="Times New Roman" panose="02020603050405020304" pitchFamily="18" charset="0"/>
              </a:rPr>
              <a:t> Islam di </a:t>
            </a:r>
            <a:r>
              <a:rPr lang="en-ID" sz="1800" kern="100" dirty="0" err="1">
                <a:effectLst/>
                <a:ea typeface="Aptos" panose="020B0004020202020204" pitchFamily="34" charset="0"/>
                <a:cs typeface="Times New Roman" panose="02020603050405020304" pitchFamily="18" charset="0"/>
              </a:rPr>
              <a:t>setiap</a:t>
            </a:r>
            <a:r>
              <a:rPr lang="en-ID" sz="1800" kern="100" dirty="0">
                <a:effectLst/>
                <a:ea typeface="Aptos" panose="020B0004020202020204" pitchFamily="34" charset="0"/>
                <a:cs typeface="Times New Roman" panose="02020603050405020304" pitchFamily="18" charset="0"/>
              </a:rPr>
              <a:t> negeri. Non-Muslim: </a:t>
            </a:r>
            <a:r>
              <a:rPr lang="en-ID" sz="1800" kern="100" dirty="0" err="1">
                <a:effectLst/>
                <a:ea typeface="Aptos" panose="020B0004020202020204" pitchFamily="34" charset="0"/>
                <a:cs typeface="Times New Roman" panose="02020603050405020304" pitchFamily="18" charset="0"/>
              </a:rPr>
              <a:t>Undang-undang</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perkawinan</a:t>
            </a:r>
            <a:r>
              <a:rPr lang="en-ID" sz="1800" kern="100" dirty="0">
                <a:effectLst/>
                <a:ea typeface="Aptos" panose="020B0004020202020204" pitchFamily="34" charset="0"/>
                <a:cs typeface="Times New Roman" panose="02020603050405020304" pitchFamily="18" charset="0"/>
              </a:rPr>
              <a:t> non-Muslim di Malaysia </a:t>
            </a:r>
            <a:r>
              <a:rPr lang="en-ID" sz="1800" kern="100" dirty="0" err="1">
                <a:effectLst/>
                <a:ea typeface="Aptos" panose="020B0004020202020204" pitchFamily="34" charset="0"/>
                <a:cs typeface="Times New Roman" panose="02020603050405020304" pitchFamily="18" charset="0"/>
              </a:rPr>
              <a:t>diatur</a:t>
            </a:r>
            <a:r>
              <a:rPr lang="en-ID" sz="1800" kern="100" dirty="0">
                <a:effectLst/>
                <a:ea typeface="Aptos" panose="020B0004020202020204" pitchFamily="34" charset="0"/>
                <a:cs typeface="Times New Roman" panose="02020603050405020304" pitchFamily="18" charset="0"/>
              </a:rPr>
              <a:t> oleh </a:t>
            </a:r>
            <a:r>
              <a:rPr lang="en-ID" sz="1800" kern="100" dirty="0" err="1">
                <a:effectLst/>
                <a:ea typeface="Aptos" panose="020B0004020202020204" pitchFamily="34" charset="0"/>
                <a:cs typeface="Times New Roman" panose="02020603050405020304" pitchFamily="18" charset="0"/>
              </a:rPr>
              <a:t>Akta</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Perkawinan</a:t>
            </a:r>
            <a:r>
              <a:rPr lang="en-ID" sz="1800" kern="100" dirty="0">
                <a:effectLst/>
                <a:ea typeface="Aptos" panose="020B0004020202020204" pitchFamily="34" charset="0"/>
                <a:cs typeface="Times New Roman" panose="02020603050405020304" pitchFamily="18" charset="0"/>
              </a:rPr>
              <a:t> 1952 (Law Reform Marriage and Divorce Act 1976) dan </a:t>
            </a:r>
            <a:r>
              <a:rPr lang="en-ID" sz="1800" kern="100" dirty="0" err="1">
                <a:effectLst/>
                <a:ea typeface="Aptos" panose="020B0004020202020204" pitchFamily="34" charset="0"/>
                <a:cs typeface="Times New Roman" panose="02020603050405020304" pitchFamily="18" charset="0"/>
              </a:rPr>
              <a:t>Akta</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Pendaftaran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Perkawinan</a:t>
            </a:r>
            <a:r>
              <a:rPr lang="en-ID" sz="1800" kern="100" dirty="0">
                <a:effectLst/>
                <a:ea typeface="Aptos" panose="020B0004020202020204" pitchFamily="34" charset="0"/>
                <a:cs typeface="Times New Roman" panose="02020603050405020304" pitchFamily="18" charset="0"/>
              </a:rPr>
              <a:t> 1952.</a:t>
            </a:r>
          </a:p>
          <a:p>
            <a:pPr>
              <a:lnSpc>
                <a:spcPct val="107000"/>
              </a:lnSpc>
              <a:spcAft>
                <a:spcPts val="800"/>
              </a:spcAft>
            </a:pPr>
            <a:r>
              <a:rPr lang="en-ID" sz="1800" b="1" kern="100" dirty="0">
                <a:effectLst/>
                <a:ea typeface="Aptos" panose="020B0004020202020204" pitchFamily="34" charset="0"/>
                <a:cs typeface="Times New Roman" panose="02020603050405020304" pitchFamily="18" charset="0"/>
              </a:rPr>
              <a:t>Singapura</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perkawinan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beda</a:t>
            </a:r>
            <a:r>
              <a:rPr lang="en-ID" sz="1800" kern="100" dirty="0">
                <a:effectLst/>
                <a:ea typeface="Aptos" panose="020B0004020202020204" pitchFamily="34" charset="0"/>
                <a:cs typeface="Times New Roman" panose="02020603050405020304" pitchFamily="18" charset="0"/>
              </a:rPr>
              <a:t> agama </a:t>
            </a:r>
            <a:r>
              <a:rPr lang="en-ID" sz="1800" kern="100" dirty="0" err="1">
                <a:effectLst/>
                <a:ea typeface="Aptos" panose="020B0004020202020204" pitchFamily="34" charset="0"/>
                <a:cs typeface="Times New Roman" panose="02020603050405020304" pitchFamily="18" charset="0"/>
              </a:rPr>
              <a:t>diperbolehkan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bagi</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calon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pengantin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muslim</a:t>
            </a:r>
            <a:r>
              <a:rPr lang="en-ID" sz="1800" kern="100" dirty="0">
                <a:effectLst/>
                <a:ea typeface="Aptos" panose="020B0004020202020204" pitchFamily="34" charset="0"/>
                <a:cs typeface="Times New Roman" panose="02020603050405020304" pitchFamily="18" charset="0"/>
              </a:rPr>
              <a:t> yang </a:t>
            </a:r>
            <a:r>
              <a:rPr lang="en-ID" sz="1800" kern="100" dirty="0" err="1">
                <a:effectLst/>
                <a:ea typeface="Aptos" panose="020B0004020202020204" pitchFamily="34" charset="0"/>
                <a:cs typeface="Times New Roman" panose="02020603050405020304" pitchFamily="18" charset="0"/>
              </a:rPr>
              <a:t>ingin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menikah</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dengan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calon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pengantin</a:t>
            </a:r>
            <a:r>
              <a:rPr lang="en-ID" sz="1800" kern="100" dirty="0">
                <a:effectLst/>
                <a:ea typeface="Aptos" panose="020B0004020202020204" pitchFamily="34" charset="0"/>
                <a:cs typeface="Times New Roman" panose="02020603050405020304" pitchFamily="18" charset="0"/>
              </a:rPr>
              <a:t> non-</a:t>
            </a:r>
            <a:r>
              <a:rPr lang="en-ID" sz="1800" kern="100" dirty="0" err="1">
                <a:effectLst/>
                <a:ea typeface="Aptos" panose="020B0004020202020204" pitchFamily="34" charset="0"/>
                <a:cs typeface="Times New Roman" panose="02020603050405020304" pitchFamily="18" charset="0"/>
              </a:rPr>
              <a:t>muslim</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dengan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syarat-syarat</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tertentu</a:t>
            </a:r>
            <a:r>
              <a:rPr lang="en-ID" sz="1800" kern="100" dirty="0">
                <a:effectLst/>
                <a:ea typeface="Aptos" panose="020B0004020202020204" pitchFamily="34" charset="0"/>
                <a:cs typeface="Times New Roman" panose="02020603050405020304" pitchFamily="18" charset="0"/>
              </a:rPr>
              <a:t> yang </a:t>
            </a:r>
            <a:r>
              <a:rPr lang="en-ID" sz="1800" kern="100" dirty="0" err="1">
                <a:effectLst/>
                <a:ea typeface="Aptos" panose="020B0004020202020204" pitchFamily="34" charset="0"/>
                <a:cs typeface="Times New Roman" panose="02020603050405020304" pitchFamily="18" charset="0"/>
              </a:rPr>
              <a:t>harus</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dipenuhi</a:t>
            </a:r>
            <a:r>
              <a:rPr lang="en-ID" sz="1800" kern="100" dirty="0">
                <a:ea typeface="Aptos" panose="020B0004020202020204" pitchFamily="34" charset="0"/>
                <a:cs typeface="Times New Roman" panose="02020603050405020304" pitchFamily="18" charset="0"/>
              </a:rPr>
              <a:t>.  </a:t>
            </a:r>
            <a:r>
              <a:rPr lang="en-ID" sz="1800" kern="100" dirty="0">
                <a:effectLst/>
                <a:ea typeface="Aptos" panose="020B0004020202020204" pitchFamily="34" charset="0"/>
                <a:cs typeface="Times New Roman" panose="02020603050405020304" pitchFamily="18" charset="0"/>
              </a:rPr>
              <a:t>Women's Charter 1961 </a:t>
            </a:r>
            <a:r>
              <a:rPr lang="en-ID" sz="1800" kern="100" dirty="0" err="1">
                <a:effectLst/>
                <a:ea typeface="Aptos" panose="020B0004020202020204" pitchFamily="34" charset="0"/>
                <a:cs typeface="Times New Roman" panose="02020603050405020304" pitchFamily="18" charset="0"/>
              </a:rPr>
              <a:t>menjadi</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acuan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hukum</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perkawinan</a:t>
            </a:r>
            <a:r>
              <a:rPr lang="en-ID" sz="1800" kern="100" dirty="0">
                <a:effectLst/>
                <a:ea typeface="Aptos" panose="020B0004020202020204" pitchFamily="34" charset="0"/>
                <a:cs typeface="Times New Roman" panose="02020603050405020304" pitchFamily="18" charset="0"/>
              </a:rPr>
              <a:t> non-Muslim di Singapura .  </a:t>
            </a:r>
            <a:r>
              <a:rPr lang="en-ID" sz="1800" kern="100" dirty="0" err="1">
                <a:effectLst/>
                <a:ea typeface="Aptos" panose="020B0004020202020204" pitchFamily="34" charset="0"/>
                <a:cs typeface="Times New Roman" panose="02020603050405020304" pitchFamily="18" charset="0"/>
              </a:rPr>
              <a:t>Perkawinan</a:t>
            </a:r>
            <a:r>
              <a:rPr lang="en-ID" sz="1800" kern="100" dirty="0">
                <a:effectLst/>
                <a:ea typeface="Aptos" panose="020B0004020202020204" pitchFamily="34" charset="0"/>
                <a:cs typeface="Times New Roman" panose="02020603050405020304" pitchFamily="18" charset="0"/>
              </a:rPr>
              <a:t> Muslim: </a:t>
            </a:r>
            <a:r>
              <a:rPr lang="en-ID" sz="1800" kern="100" dirty="0" err="1">
                <a:effectLst/>
                <a:ea typeface="Aptos" panose="020B0004020202020204" pitchFamily="34" charset="0"/>
                <a:cs typeface="Times New Roman" panose="02020603050405020304" pitchFamily="18" charset="0"/>
              </a:rPr>
              <a:t>Undang-undang</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perkawinan</a:t>
            </a:r>
            <a:r>
              <a:rPr lang="en-ID" sz="1800" kern="100" dirty="0">
                <a:effectLst/>
                <a:ea typeface="Aptos" panose="020B0004020202020204" pitchFamily="34" charset="0"/>
                <a:cs typeface="Times New Roman" panose="02020603050405020304" pitchFamily="18" charset="0"/>
              </a:rPr>
              <a:t> Muslim di Singapura </a:t>
            </a:r>
            <a:r>
              <a:rPr lang="en-ID" sz="1800" kern="100" dirty="0" err="1">
                <a:effectLst/>
                <a:ea typeface="Aptos" panose="020B0004020202020204" pitchFamily="34" charset="0"/>
                <a:cs typeface="Times New Roman" panose="02020603050405020304" pitchFamily="18" charset="0"/>
              </a:rPr>
              <a:t>diatur</a:t>
            </a:r>
            <a:r>
              <a:rPr lang="en-ID" sz="1800" kern="100" dirty="0">
                <a:effectLst/>
                <a:ea typeface="Aptos" panose="020B0004020202020204" pitchFamily="34" charset="0"/>
                <a:cs typeface="Times New Roman" panose="02020603050405020304" pitchFamily="18" charset="0"/>
              </a:rPr>
              <a:t> oleh Administration of Muslim Law Act 1966. </a:t>
            </a:r>
          </a:p>
          <a:p>
            <a:pPr>
              <a:lnSpc>
                <a:spcPct val="107000"/>
              </a:lnSpc>
              <a:spcAft>
                <a:spcPts val="800"/>
              </a:spcAft>
            </a:pPr>
            <a:r>
              <a:rPr lang="en-ID" sz="1800" b="1" kern="100" dirty="0" err="1">
                <a:effectLst/>
                <a:ea typeface="Aptos" panose="020B0004020202020204" pitchFamily="34" charset="0"/>
                <a:cs typeface="Times New Roman" panose="02020603050405020304" pitchFamily="18" charset="0"/>
              </a:rPr>
              <a:t>Inggris</a:t>
            </a:r>
            <a:r>
              <a:rPr lang="en-ID" sz="1800" b="1" kern="100" dirty="0">
                <a:effectLst/>
                <a:ea typeface="Aptos" panose="020B0004020202020204" pitchFamily="34" charset="0"/>
                <a:cs typeface="Times New Roman" panose="02020603050405020304" pitchFamily="18" charset="0"/>
              </a:rPr>
              <a:t> dan Wales</a:t>
            </a:r>
            <a:r>
              <a:rPr lang="en-ID" sz="1800" kern="100" dirty="0">
                <a:effectLst/>
                <a:ea typeface="Aptos" panose="020B0004020202020204" pitchFamily="34" charset="0"/>
                <a:cs typeface="Times New Roman" panose="02020603050405020304" pitchFamily="18" charset="0"/>
              </a:rPr>
              <a:t>: Marriage Act 1949: </a:t>
            </a:r>
            <a:r>
              <a:rPr lang="en-ID" sz="1800" kern="100" dirty="0" err="1">
                <a:effectLst/>
                <a:ea typeface="Aptos" panose="020B0004020202020204" pitchFamily="34" charset="0"/>
                <a:cs typeface="Times New Roman" panose="02020603050405020304" pitchFamily="18" charset="0"/>
              </a:rPr>
              <a:t>Mengatur</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pernikahan</a:t>
            </a:r>
            <a:r>
              <a:rPr lang="en-ID" sz="1800" kern="100" dirty="0">
                <a:effectLst/>
                <a:ea typeface="Aptos" panose="020B0004020202020204" pitchFamily="34" charset="0"/>
                <a:cs typeface="Times New Roman" panose="02020603050405020304" pitchFamily="18" charset="0"/>
              </a:rPr>
              <a:t> di </a:t>
            </a:r>
            <a:r>
              <a:rPr lang="en-ID" sz="1800" kern="100" dirty="0" err="1">
                <a:effectLst/>
                <a:ea typeface="Aptos" panose="020B0004020202020204" pitchFamily="34" charset="0"/>
                <a:cs typeface="Times New Roman" panose="02020603050405020304" pitchFamily="18" charset="0"/>
              </a:rPr>
              <a:t>Inggris</a:t>
            </a:r>
            <a:r>
              <a:rPr lang="en-ID" sz="1800" kern="100" dirty="0">
                <a:effectLst/>
                <a:ea typeface="Aptos" panose="020B0004020202020204" pitchFamily="34" charset="0"/>
                <a:cs typeface="Times New Roman" panose="02020603050405020304" pitchFamily="18" charset="0"/>
              </a:rPr>
              <a:t> dan Wales, </a:t>
            </a:r>
            <a:r>
              <a:rPr lang="en-ID" sz="1800" kern="100" dirty="0" err="1">
                <a:effectLst/>
                <a:ea typeface="Aptos" panose="020B0004020202020204" pitchFamily="34" charset="0"/>
                <a:cs typeface="Times New Roman" panose="02020603050405020304" pitchFamily="18" charset="0"/>
              </a:rPr>
              <a:t>termasuk</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syarat-syarat</a:t>
            </a:r>
            <a:r>
              <a:rPr lang="en-ID" sz="1800" kern="100" dirty="0">
                <a:effectLst/>
                <a:ea typeface="Aptos" panose="020B0004020202020204" pitchFamily="34" charset="0"/>
                <a:cs typeface="Times New Roman" panose="02020603050405020304" pitchFamily="18" charset="0"/>
              </a:rPr>
              <a:t> dan </a:t>
            </a:r>
            <a:r>
              <a:rPr lang="en-ID" sz="1800" kern="100" dirty="0" err="1">
                <a:effectLst/>
                <a:ea typeface="Aptos" panose="020B0004020202020204" pitchFamily="34" charset="0"/>
                <a:cs typeface="Times New Roman" panose="02020603050405020304" pitchFamily="18" charset="0"/>
              </a:rPr>
              <a:t>prosedur</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pernikahan</a:t>
            </a:r>
            <a:r>
              <a:rPr lang="en-ID" sz="1800" kern="100" dirty="0">
                <a:ea typeface="Aptos" panose="020B0004020202020204" pitchFamily="34" charset="0"/>
                <a:cs typeface="Times New Roman" panose="02020603050405020304" pitchFamily="18" charset="0"/>
              </a:rPr>
              <a:t>. </a:t>
            </a:r>
            <a:r>
              <a:rPr lang="en-ID" sz="1800" kern="100" dirty="0">
                <a:effectLst/>
                <a:ea typeface="Aptos" panose="020B0004020202020204" pitchFamily="34" charset="0"/>
                <a:cs typeface="Times New Roman" panose="02020603050405020304" pitchFamily="18" charset="0"/>
              </a:rPr>
              <a:t> Marriage (Same Sex Couples) Act 2013: </a:t>
            </a:r>
            <a:r>
              <a:rPr lang="en-ID" sz="1800" kern="100" dirty="0" err="1">
                <a:effectLst/>
                <a:ea typeface="Aptos" panose="020B0004020202020204" pitchFamily="34" charset="0"/>
                <a:cs typeface="Times New Roman" panose="02020603050405020304" pitchFamily="18" charset="0"/>
              </a:rPr>
              <a:t>Mengizinkan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pernikahan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sesama</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jenis</a:t>
            </a:r>
            <a:r>
              <a:rPr lang="en-ID" sz="1800" kern="100" dirty="0">
                <a:effectLst/>
                <a:ea typeface="Aptos" panose="020B0004020202020204" pitchFamily="34" charset="0"/>
                <a:cs typeface="Times New Roman" panose="02020603050405020304" pitchFamily="18" charset="0"/>
              </a:rPr>
              <a:t> di </a:t>
            </a:r>
            <a:r>
              <a:rPr lang="en-ID" sz="1800" kern="100" dirty="0" err="1">
                <a:effectLst/>
                <a:ea typeface="Aptos" panose="020B0004020202020204" pitchFamily="34" charset="0"/>
                <a:cs typeface="Times New Roman" panose="02020603050405020304" pitchFamily="18" charset="0"/>
              </a:rPr>
              <a:t>Inggris</a:t>
            </a:r>
            <a:r>
              <a:rPr lang="en-ID" sz="1800" kern="100" dirty="0">
                <a:effectLst/>
                <a:ea typeface="Aptos" panose="020B0004020202020204" pitchFamily="34" charset="0"/>
                <a:cs typeface="Times New Roman" panose="02020603050405020304" pitchFamily="18" charset="0"/>
              </a:rPr>
              <a:t> dan Wales. Matrimonial Causes Act 1973: </a:t>
            </a:r>
            <a:r>
              <a:rPr lang="en-ID" sz="1800" kern="100" dirty="0" err="1">
                <a:effectLst/>
                <a:ea typeface="Aptos" panose="020B0004020202020204" pitchFamily="34" charset="0"/>
                <a:cs typeface="Times New Roman" panose="02020603050405020304" pitchFamily="18" charset="0"/>
              </a:rPr>
              <a:t>Mengatur</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perceraian</a:t>
            </a:r>
            <a:r>
              <a:rPr lang="en-ID" sz="1800" kern="100" dirty="0">
                <a:effectLst/>
                <a:ea typeface="Aptos" panose="020B0004020202020204" pitchFamily="34" charset="0"/>
                <a:cs typeface="Times New Roman" panose="02020603050405020304" pitchFamily="18" charset="0"/>
              </a:rPr>
              <a:t> dan </a:t>
            </a:r>
            <a:r>
              <a:rPr lang="en-ID" sz="1800" kern="100" dirty="0" err="1">
                <a:effectLst/>
                <a:ea typeface="Aptos" panose="020B0004020202020204" pitchFamily="34" charset="0"/>
                <a:cs typeface="Times New Roman" panose="02020603050405020304" pitchFamily="18" charset="0"/>
              </a:rPr>
              <a:t>hak-hak</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pasangan</a:t>
            </a:r>
            <a:r>
              <a:rPr lang="en-ID" sz="1800" kern="100" dirty="0">
                <a:effectLst/>
                <a:ea typeface="Aptos" panose="020B0004020202020204" pitchFamily="34" charset="0"/>
                <a:cs typeface="Times New Roman" panose="02020603050405020304" pitchFamily="18" charset="0"/>
              </a:rPr>
              <a:t> yang </a:t>
            </a:r>
            <a:r>
              <a:rPr lang="en-ID" sz="1800" kern="100" dirty="0" err="1">
                <a:effectLst/>
                <a:ea typeface="Aptos" panose="020B0004020202020204" pitchFamily="34" charset="0"/>
                <a:cs typeface="Times New Roman" panose="02020603050405020304" pitchFamily="18" charset="0"/>
              </a:rPr>
              <a:t>bercerai</a:t>
            </a:r>
            <a:r>
              <a:rPr lang="en-ID" sz="1800" kern="100" dirty="0">
                <a:effectLst/>
                <a:ea typeface="Aptos" panose="020B0004020202020204" pitchFamily="34" charset="0"/>
                <a:cs typeface="Times New Roman" panose="02020603050405020304" pitchFamily="18" charset="0"/>
              </a:rPr>
              <a:t>. Marriage and Civil Partnership (Minimum Age) Act 2022: </a:t>
            </a:r>
            <a:r>
              <a:rPr lang="en-ID" sz="1800" kern="100" dirty="0" err="1">
                <a:effectLst/>
                <a:ea typeface="Aptos" panose="020B0004020202020204" pitchFamily="34" charset="0"/>
                <a:cs typeface="Times New Roman" panose="02020603050405020304" pitchFamily="18" charset="0"/>
              </a:rPr>
              <a:t>Menetapkan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usia</a:t>
            </a:r>
            <a:r>
              <a:rPr lang="en-ID" sz="1800" kern="100" dirty="0">
                <a:effectLst/>
                <a:ea typeface="Aptos" panose="020B0004020202020204" pitchFamily="34" charset="0"/>
                <a:cs typeface="Times New Roman" panose="02020603050405020304" pitchFamily="18" charset="0"/>
              </a:rPr>
              <a:t> minimal 18 </a:t>
            </a:r>
            <a:r>
              <a:rPr lang="en-ID" sz="1800" kern="100" dirty="0" err="1">
                <a:effectLst/>
                <a:ea typeface="Aptos" panose="020B0004020202020204" pitchFamily="34" charset="0"/>
                <a:cs typeface="Times New Roman" panose="02020603050405020304" pitchFamily="18" charset="0"/>
              </a:rPr>
              <a:t>tahun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untuk</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menikah</a:t>
            </a:r>
            <a:r>
              <a:rPr lang="en-ID" sz="1800" kern="100" dirty="0">
                <a:effectLst/>
                <a:ea typeface="Aptos" panose="020B0004020202020204" pitchFamily="34" charset="0"/>
                <a:cs typeface="Times New Roman" panose="02020603050405020304" pitchFamily="18" charset="0"/>
              </a:rPr>
              <a:t> dan </a:t>
            </a:r>
            <a:r>
              <a:rPr lang="en-ID" sz="1800" kern="100" dirty="0" err="1">
                <a:effectLst/>
                <a:ea typeface="Aptos" panose="020B0004020202020204" pitchFamily="34" charset="0"/>
                <a:cs typeface="Times New Roman" panose="02020603050405020304" pitchFamily="18" charset="0"/>
              </a:rPr>
              <a:t>membentuk</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kemitraan</a:t>
            </a:r>
            <a:r>
              <a:rPr lang="en-ID" sz="1800" kern="100" dirty="0">
                <a:effectLst/>
                <a:ea typeface="Aptos" panose="020B0004020202020204" pitchFamily="34" charset="0"/>
                <a:cs typeface="Times New Roman" panose="02020603050405020304" pitchFamily="18" charset="0"/>
              </a:rPr>
              <a:t> </a:t>
            </a:r>
            <a:r>
              <a:rPr lang="en-ID" sz="1800" kern="100" dirty="0" err="1">
                <a:effectLst/>
                <a:ea typeface="Aptos" panose="020B0004020202020204" pitchFamily="34" charset="0"/>
                <a:cs typeface="Times New Roman" panose="02020603050405020304" pitchFamily="18" charset="0"/>
              </a:rPr>
              <a:t>sipil</a:t>
            </a:r>
            <a:r>
              <a:rPr lang="en-ID" sz="1800" kern="100" dirty="0">
                <a:effectLst/>
                <a:ea typeface="Aptos" panose="020B0004020202020204" pitchFamily="34" charset="0"/>
                <a:cs typeface="Times New Roman" panose="02020603050405020304" pitchFamily="18" charset="0"/>
              </a:rPr>
              <a:t>. </a:t>
            </a:r>
          </a:p>
          <a:p>
            <a:pPr marL="0" indent="0">
              <a:buNone/>
            </a:pPr>
            <a:endParaRPr lang="en-US" sz="1400" dirty="0"/>
          </a:p>
        </p:txBody>
      </p:sp>
    </p:spTree>
    <p:extLst>
      <p:ext uri="{BB962C8B-B14F-4D97-AF65-F5344CB8AC3E}">
        <p14:creationId xmlns:p14="http://schemas.microsoft.com/office/powerpoint/2010/main" val="15318025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5778</TotalTime>
  <Words>2933</Words>
  <Application>Microsoft Office PowerPoint</Application>
  <PresentationFormat>Widescreen</PresentationFormat>
  <Paragraphs>130</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Arial</vt:lpstr>
      <vt:lpstr>Calibri</vt:lpstr>
      <vt:lpstr>Calibri Light</vt:lpstr>
      <vt:lpstr>Google Sans</vt:lpstr>
      <vt:lpstr>Times New Roman</vt:lpstr>
      <vt:lpstr>Office Theme</vt:lpstr>
      <vt:lpstr>PowerPoint Presentation</vt:lpstr>
      <vt:lpstr>PowerPoint Presentation</vt:lpstr>
      <vt:lpstr>PowerPoint Presentation</vt:lpstr>
      <vt:lpstr>PowerPoint Presentation</vt:lpstr>
      <vt:lpstr>PERKAWINAN CAMPURAN ATAU BEDA NEGARA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indah.uj@outlook.com</dc:creator>
  <cp:lastModifiedBy>indah.uj@outlook.com</cp:lastModifiedBy>
  <cp:revision>9</cp:revision>
  <dcterms:created xsi:type="dcterms:W3CDTF">2025-04-21T03:15:38Z</dcterms:created>
  <dcterms:modified xsi:type="dcterms:W3CDTF">2025-10-18T08:33:43Z</dcterms:modified>
</cp:coreProperties>
</file>