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3" r:id="rId3"/>
    <p:sldId id="274" r:id="rId4"/>
    <p:sldId id="279" r:id="rId5"/>
    <p:sldId id="278" r:id="rId6"/>
    <p:sldId id="277" r:id="rId7"/>
    <p:sldId id="280" r:id="rId8"/>
    <p:sldId id="281" r:id="rId9"/>
    <p:sldId id="285" r:id="rId10"/>
    <p:sldId id="286" r:id="rId11"/>
    <p:sldId id="283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3059-EECB-CB8A-4715-A1402E52A8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86EC10-5BC6-FC25-B7BD-723E9D466B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09A715-84B2-BE91-8B60-2E0CB35ADD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53BBDF-0103-1CCD-8E3C-E5CDD381B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FCAC9C-DF68-91D2-A97E-1C0A0EEE4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4487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E8B24-AA6B-3602-E9D9-72CFBDE53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D0F3A6-DE7D-9CEB-3656-21F982FAC7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12C201-D2B6-DE19-D422-C26987D0A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0E7B99-2740-D415-0356-32197A3F6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31D35-E584-0F74-5350-2E475D4F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95530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E2941-0006-9D0D-97A5-4E3976FE13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422E8-A221-E8B9-ED42-C521414A23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5A342-C650-D85D-60FD-F8331269A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9FE678-B120-3271-A1D4-A39908D23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A7F968-D081-82D8-64E6-4A45F1CC68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60324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F4273-43F4-61ED-8646-6154E3D42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E74D2-DA52-7A6F-6024-49CAEEF562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228017-35AA-3FD5-3BFD-EF2C15BDF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C691D4-7D12-4A5C-44E1-95EA3C745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CD338F-5A73-A964-2BBF-4679D9AFA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3319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7D699-BF0C-8A14-DEDA-50A3449363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F3B21-D7E1-5313-A00D-900B6BC8F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14226-16E2-4AD0-EA63-6649785C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D23A1-0AFD-F882-EF9B-9A3D37E23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D9F14-AE02-BD50-F997-8D427F0D2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27388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1960B-19C9-30F1-CD85-040FCB3AD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E5E19-0166-F1EC-07F0-EC7850A1BC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69049-9A2C-DE2F-BA41-63A493CABA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95DBC6-A07D-0E58-7A89-A0A4A4768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7A2EA7-20CB-E18B-FE98-FB2A27C03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4CEBD-D865-491B-4D3D-BCC57996A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05883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00D3A-32C2-6B47-034B-B632C7A5B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FA94BF-D740-2D58-B8DF-6C96395CD2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2E23CA-BB9B-B930-D753-3EAA81A874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07575A-3F17-CB69-6DD8-522FF8BE4C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7B6A96-C991-73A9-78D9-F1C85B712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2630EB-4BCF-4B5D-E5D8-84EC63138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C301D-09EF-83BD-AA8B-DA5805814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DC9C58-350A-F8AA-A3AA-839FF909E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093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BAFD90-5A6B-9A24-C922-1379F280B9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F09851-1B17-20EC-DF67-9F0F32033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8E36B7-BF5D-C0A8-8980-840B9FEE6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585119-03B2-81CE-20DA-165E44244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68682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165DAE-8650-9F6B-3990-249148E31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C90125-2C5E-79EC-9B0F-CD3ACDE7E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CEDE9C-5A57-AB98-C8A1-0EF80120E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36868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E5CD3-B315-230F-0384-7404E9D33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2471B-557C-9956-CD52-4BB60EE8B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D19120-C0B6-D25B-B8B5-95DB20E9F0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EBCEB2-53AC-765A-7FB0-88E3766B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C80151-9302-B85F-4665-718F00A84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6F15E-C566-1053-728C-978085A36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6826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F5F0F-C154-BC0E-20AF-05CA57816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58AE45-97EF-BAE7-4784-DE277286BC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47B7C6-B691-2917-517B-71BEA8EA0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382B50-B6BC-ADBC-BDDF-68C71FD89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FC90E-F9CA-547D-79F1-971EB21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3ECC53-5B77-0BD1-EE04-D03CF77B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8185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A81238-0C3B-1242-2947-42BE86178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46C4D-EDA8-6F26-41A9-402DFAEBF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03F85-58A8-E5DA-54CA-F086806198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66DCF8-9929-473D-91DA-5812B1F0459D}" type="datetimeFigureOut">
              <a:rPr lang="en-ID" smtClean="0"/>
              <a:t>18/10/2025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C1C92-9A70-249A-CE95-7B92881ED4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373AD-8228-FD95-DCF2-34F368AC50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65C5C-B326-4F4F-B0DD-8BCEB0CA4A55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94197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9EF45A-E49D-7648-BC21-20F726E005B9}"/>
              </a:ext>
            </a:extLst>
          </p:cNvPr>
          <p:cNvSpPr/>
          <p:nvPr/>
        </p:nvSpPr>
        <p:spPr>
          <a:xfrm>
            <a:off x="6518116" y="469858"/>
            <a:ext cx="54505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+mj-lt"/>
              </a:rPr>
              <a:t>HUKUM PERDATA INTERNASIONAL</a:t>
            </a:r>
          </a:p>
          <a:p>
            <a:pPr algn="ctr"/>
            <a:r>
              <a:rPr lang="en-US" sz="2400" b="1">
                <a:latin typeface="+mj-lt"/>
              </a:rPr>
              <a:t>BAB IV</a:t>
            </a:r>
            <a:endParaRPr lang="en-US" sz="2400" b="1" dirty="0">
              <a:latin typeface="+mj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844B59-4F90-FF47-8F91-63AFBE84C9A2}"/>
              </a:ext>
            </a:extLst>
          </p:cNvPr>
          <p:cNvSpPr txBox="1">
            <a:spLocks/>
          </p:cNvSpPr>
          <p:nvPr/>
        </p:nvSpPr>
        <p:spPr>
          <a:xfrm>
            <a:off x="5297751" y="1646964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OLEH </a:t>
            </a:r>
          </a:p>
          <a:p>
            <a:pPr marL="0" indent="0" algn="ctr">
              <a:buNone/>
            </a:pPr>
            <a:r>
              <a:rPr lang="en-US" dirty="0"/>
              <a:t>Dr. Indah </a:t>
            </a:r>
            <a:r>
              <a:rPr lang="en-US" dirty="0" err="1"/>
              <a:t>Riyanti</a:t>
            </a:r>
            <a:r>
              <a:rPr lang="en-US" dirty="0"/>
              <a:t>, </a:t>
            </a:r>
            <a:r>
              <a:rPr lang="en-US" dirty="0" err="1"/>
              <a:t>S.Pd</a:t>
            </a:r>
            <a:r>
              <a:rPr lang="en-US" dirty="0"/>
              <a:t>., S.H., M.H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7749AE1-E403-6644-B091-6AB80ECBB4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2568" y="2436517"/>
            <a:ext cx="2121638" cy="2997235"/>
          </a:xfrm>
          <a:prstGeom prst="rect">
            <a:avLst/>
          </a:prstGeom>
        </p:spPr>
      </p:pic>
      <p:sp>
        <p:nvSpPr>
          <p:cNvPr id="8" name="Subtitle 2">
            <a:extLst>
              <a:ext uri="{FF2B5EF4-FFF2-40B4-BE49-F238E27FC236}">
                <a16:creationId xmlns:a16="http://schemas.microsoft.com/office/drawing/2014/main" id="{3B6115D9-D9A8-8947-8A04-330F2C9F4F7F}"/>
              </a:ext>
            </a:extLst>
          </p:cNvPr>
          <p:cNvSpPr txBox="1">
            <a:spLocks/>
          </p:cNvSpPr>
          <p:nvPr/>
        </p:nvSpPr>
        <p:spPr>
          <a:xfrm>
            <a:off x="5482200" y="5423940"/>
            <a:ext cx="7891272" cy="1069848"/>
          </a:xfrm>
          <a:prstGeom prst="rect">
            <a:avLst/>
          </a:prstGeom>
        </p:spPr>
        <p:txBody>
          <a:bodyPr/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PROGRAM STUDI  ILMU HUKUM </a:t>
            </a:r>
          </a:p>
          <a:p>
            <a:pPr marL="0" indent="0" algn="ctr">
              <a:buNone/>
            </a:pPr>
            <a:r>
              <a:rPr lang="en-US" dirty="0"/>
              <a:t>UNIVERSITAS JAYABAYA </a:t>
            </a:r>
          </a:p>
          <a:p>
            <a:pPr marL="0" indent="0" algn="ctr">
              <a:buNone/>
            </a:pPr>
            <a:r>
              <a:rPr lang="en-US" dirty="0"/>
              <a:t>2025</a:t>
            </a:r>
          </a:p>
          <a:p>
            <a:pPr marL="0" indent="0" algn="ctr">
              <a:buNone/>
            </a:pPr>
            <a:endParaRPr lang="en-US" dirty="0"/>
          </a:p>
          <a:p>
            <a:pPr algn="ctr"/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137F3E0-E61B-9848-9A2E-9B74DBB85C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5870930" cy="687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591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BFED23D-C9B2-4476-07D1-AC717E5161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7538"/>
            <a:ext cx="10515600" cy="5559425"/>
          </a:xfrm>
        </p:spPr>
        <p:txBody>
          <a:bodyPr>
            <a:normAutofit fontScale="70000" lnSpcReduction="20000"/>
          </a:bodyPr>
          <a:lstStyle/>
          <a:p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konvensi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Vested Right </a:t>
            </a:r>
            <a:r>
              <a:rPr lang="en-ID" dirty="0" err="1"/>
              <a:t>atau</a:t>
            </a:r>
            <a:r>
              <a:rPr lang="en-ID" dirty="0"/>
              <a:t> Hak-Hak yang </a:t>
            </a:r>
            <a:r>
              <a:rPr lang="en-ID" dirty="0" err="1"/>
              <a:t>Diperoleh</a:t>
            </a:r>
            <a:r>
              <a:rPr lang="en-ID" dirty="0"/>
              <a:t>:</a:t>
            </a:r>
          </a:p>
          <a:p>
            <a:pPr marL="0" indent="0">
              <a:buNone/>
            </a:pPr>
            <a:r>
              <a:rPr lang="en-ID" dirty="0"/>
              <a:t>1. </a:t>
            </a:r>
            <a:r>
              <a:rPr lang="en-ID" dirty="0" err="1"/>
              <a:t>Konvensi</a:t>
            </a:r>
            <a:r>
              <a:rPr lang="en-ID" dirty="0"/>
              <a:t> Den Haag </a:t>
            </a:r>
            <a:r>
              <a:rPr lang="en-ID" dirty="0" err="1"/>
              <a:t>tentang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2. </a:t>
            </a:r>
            <a:r>
              <a:rPr lang="en-ID" dirty="0" err="1"/>
              <a:t>Konvensi</a:t>
            </a:r>
            <a:r>
              <a:rPr lang="en-ID" dirty="0"/>
              <a:t> </a:t>
            </a:r>
            <a:r>
              <a:rPr lang="en-ID" dirty="0" err="1"/>
              <a:t>Wina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Hukum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pengakuan</a:t>
            </a:r>
            <a:r>
              <a:rPr lang="en-ID" dirty="0"/>
              <a:t> dan </a:t>
            </a:r>
            <a:r>
              <a:rPr lang="en-ID" dirty="0" err="1"/>
              <a:t>pelaksanaan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3. </a:t>
            </a:r>
            <a:r>
              <a:rPr lang="en-ID" dirty="0" err="1"/>
              <a:t>Konvensi</a:t>
            </a:r>
            <a:r>
              <a:rPr lang="en-ID" dirty="0"/>
              <a:t> </a:t>
            </a:r>
            <a:r>
              <a:rPr lang="en-ID" dirty="0" err="1"/>
              <a:t>Eropa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Hak </a:t>
            </a:r>
            <a:r>
              <a:rPr lang="en-ID" dirty="0" err="1"/>
              <a:t>Asasi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 (ECHR):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asasi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4. </a:t>
            </a:r>
            <a:r>
              <a:rPr lang="en-ID" dirty="0" err="1"/>
              <a:t>Konvensi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Hak-Hak </a:t>
            </a:r>
            <a:r>
              <a:rPr lang="en-ID" dirty="0" err="1"/>
              <a:t>Sipil</a:t>
            </a:r>
            <a:r>
              <a:rPr lang="en-ID" dirty="0"/>
              <a:t> dan </a:t>
            </a:r>
            <a:r>
              <a:rPr lang="en-ID" dirty="0" err="1"/>
              <a:t>Politik</a:t>
            </a:r>
            <a:r>
              <a:rPr lang="en-ID" dirty="0"/>
              <a:t> (ICCPR):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sipil</a:t>
            </a:r>
            <a:r>
              <a:rPr lang="en-ID" dirty="0"/>
              <a:t> dan </a:t>
            </a:r>
            <a:r>
              <a:rPr lang="en-ID" dirty="0" err="1"/>
              <a:t>politik</a:t>
            </a:r>
            <a:r>
              <a:rPr lang="en-ID" dirty="0"/>
              <a:t>, </a:t>
            </a:r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5. </a:t>
            </a:r>
            <a:r>
              <a:rPr lang="en-ID" dirty="0" err="1"/>
              <a:t>Konvensi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Penghapusan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Diskriminasi</a:t>
            </a:r>
            <a:r>
              <a:rPr lang="en-ID" dirty="0"/>
              <a:t> </a:t>
            </a:r>
            <a:r>
              <a:rPr lang="en-ID" dirty="0" err="1"/>
              <a:t>Rasial</a:t>
            </a:r>
            <a:r>
              <a:rPr lang="en-ID" dirty="0"/>
              <a:t> (ICERD):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penghapusan</a:t>
            </a:r>
            <a:r>
              <a:rPr lang="en-ID" dirty="0"/>
              <a:t> </a:t>
            </a:r>
            <a:r>
              <a:rPr lang="en-ID" dirty="0" err="1"/>
              <a:t>diskriminasi</a:t>
            </a:r>
            <a:r>
              <a:rPr lang="en-ID" dirty="0"/>
              <a:t> </a:t>
            </a:r>
            <a:r>
              <a:rPr lang="en-ID" dirty="0" err="1"/>
              <a:t>rasial</a:t>
            </a:r>
            <a:r>
              <a:rPr lang="en-ID" dirty="0"/>
              <a:t> dan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.</a:t>
            </a:r>
          </a:p>
          <a:p>
            <a:pPr marL="0" indent="0">
              <a:buNone/>
            </a:pPr>
            <a:r>
              <a:rPr lang="en-ID" dirty="0"/>
              <a:t>Selain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ada</a:t>
            </a:r>
            <a:r>
              <a:rPr lang="en-ID" dirty="0"/>
              <a:t> juga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perjanjian</a:t>
            </a:r>
            <a:r>
              <a:rPr lang="en-ID" dirty="0"/>
              <a:t> bilateral dan multilateral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Vested Right, </a:t>
            </a:r>
            <a:r>
              <a:rPr lang="en-ID" dirty="0" err="1"/>
              <a:t>seperti</a:t>
            </a:r>
            <a:r>
              <a:rPr lang="en-ID" dirty="0"/>
              <a:t>:</a:t>
            </a:r>
          </a:p>
          <a:p>
            <a:pPr marL="514350" indent="-514350">
              <a:buAutoNum type="arabicPeriod"/>
            </a:pP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Bilateral (BIT):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dan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oleh investor </a:t>
            </a:r>
            <a:r>
              <a:rPr lang="en-ID" dirty="0" err="1"/>
              <a:t>asing</a:t>
            </a:r>
            <a:r>
              <a:rPr lang="en-ID" dirty="0"/>
              <a:t>.</a:t>
            </a:r>
          </a:p>
          <a:p>
            <a:pPr marL="514350" indent="-514350">
              <a:buAutoNum type="arabicPeriod"/>
            </a:pPr>
            <a:r>
              <a:rPr lang="en-ID" dirty="0" err="1"/>
              <a:t>Perjanjian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(FTA): </a:t>
            </a:r>
            <a:r>
              <a:rPr lang="en-ID" dirty="0" err="1"/>
              <a:t>Mengatur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perdagangan</a:t>
            </a:r>
            <a:r>
              <a:rPr lang="en-ID" dirty="0"/>
              <a:t> </a:t>
            </a:r>
            <a:r>
              <a:rPr lang="en-ID" dirty="0" err="1"/>
              <a:t>bebas</a:t>
            </a:r>
            <a:r>
              <a:rPr lang="en-ID" dirty="0"/>
              <a:t> dan </a:t>
            </a:r>
            <a:r>
              <a:rPr lang="en-ID" dirty="0" err="1"/>
              <a:t>perlindungan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diperoleh</a:t>
            </a:r>
            <a:r>
              <a:rPr lang="en-ID" dirty="0"/>
              <a:t> oleh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97488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4C93A2B-8F6B-71F5-24ED-42EE77CC1B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814915"/>
              </p:ext>
            </p:extLst>
          </p:nvPr>
        </p:nvGraphicFramePr>
        <p:xfrm>
          <a:off x="2049137" y="1399142"/>
          <a:ext cx="8681292" cy="48437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40646">
                  <a:extLst>
                    <a:ext uri="{9D8B030D-6E8A-4147-A177-3AD203B41FA5}">
                      <a16:colId xmlns:a16="http://schemas.microsoft.com/office/drawing/2014/main" val="1913755378"/>
                    </a:ext>
                  </a:extLst>
                </a:gridCol>
                <a:gridCol w="4340646">
                  <a:extLst>
                    <a:ext uri="{9D8B030D-6E8A-4147-A177-3AD203B41FA5}">
                      <a16:colId xmlns:a16="http://schemas.microsoft.com/office/drawing/2014/main" val="2814071561"/>
                    </a:ext>
                  </a:extLst>
                </a:gridCol>
              </a:tblGrid>
              <a:tr h="204341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>
                          <a:effectLst/>
                        </a:rPr>
                        <a:t>KETERTIBAN UMUM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VESTED RIGHT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3961969695"/>
                  </a:ext>
                </a:extLst>
              </a:tr>
              <a:tr h="66007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>
                          <a:effectLst/>
                        </a:rPr>
                        <a:t>Hukum </a:t>
                      </a:r>
                      <a:r>
                        <a:rPr lang="en-US" sz="1100" dirty="0" err="1">
                          <a:effectLst/>
                        </a:rPr>
                        <a:t>asing</a:t>
                      </a:r>
                      <a:r>
                        <a:rPr lang="en-US" sz="1100" dirty="0">
                          <a:effectLst/>
                        </a:rPr>
                        <a:t> yang </a:t>
                      </a:r>
                      <a:r>
                        <a:rPr lang="en-US" sz="1100" dirty="0" err="1">
                          <a:effectLst/>
                        </a:rPr>
                        <a:t>seharusnya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berlaku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menjadi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tidak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berlaku</a:t>
                      </a:r>
                      <a:r>
                        <a:rPr lang="en-US" sz="1100" dirty="0">
                          <a:effectLst/>
                        </a:rPr>
                        <a:t> (</a:t>
                      </a:r>
                      <a:r>
                        <a:rPr lang="en-US" sz="1100" dirty="0" err="1">
                          <a:effectLst/>
                        </a:rPr>
                        <a:t>tidak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diberlakukan</a:t>
                      </a:r>
                      <a:r>
                        <a:rPr lang="en-US" sz="1100" dirty="0">
                          <a:effectLst/>
                        </a:rPr>
                        <a:t>)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Hukum </a:t>
                      </a:r>
                      <a:r>
                        <a:rPr lang="en-US" sz="1100" dirty="0" err="1">
                          <a:effectLst/>
                        </a:rPr>
                        <a:t>sendiri</a:t>
                      </a:r>
                      <a:r>
                        <a:rPr lang="en-US" sz="1100" dirty="0">
                          <a:effectLst/>
                        </a:rPr>
                        <a:t> yang </a:t>
                      </a:r>
                      <a:r>
                        <a:rPr lang="en-US" sz="1100" dirty="0" err="1">
                          <a:effectLst/>
                        </a:rPr>
                        <a:t>seharusnya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berlaku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menjadi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tidak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berlaku</a:t>
                      </a:r>
                      <a:r>
                        <a:rPr lang="en-US" sz="1100" dirty="0">
                          <a:effectLst/>
                        </a:rPr>
                        <a:t> (</a:t>
                      </a:r>
                      <a:r>
                        <a:rPr lang="en-US" sz="1100" dirty="0" err="1">
                          <a:effectLst/>
                        </a:rPr>
                        <a:t>dikesampingkan</a:t>
                      </a:r>
                      <a:r>
                        <a:rPr lang="en-US" sz="1100" dirty="0">
                          <a:effectLst/>
                        </a:rPr>
                        <a:t>)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1583083288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>
                          <a:effectLst/>
                        </a:rPr>
                        <a:t>Hukum </a:t>
                      </a:r>
                      <a:r>
                        <a:rPr lang="en-US" sz="1100" dirty="0" err="1">
                          <a:effectLst/>
                        </a:rPr>
                        <a:t>asing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dikesampingkan</a:t>
                      </a:r>
                      <a:r>
                        <a:rPr lang="en-US" sz="1100" dirty="0">
                          <a:effectLst/>
                        </a:rPr>
                        <a:t> demi </a:t>
                      </a:r>
                      <a:r>
                        <a:rPr lang="en-US" sz="1100" dirty="0" err="1">
                          <a:effectLst/>
                        </a:rPr>
                        <a:t>keadilan</a:t>
                      </a:r>
                      <a:r>
                        <a:rPr lang="en-US" sz="1100" dirty="0">
                          <a:effectLst/>
                        </a:rPr>
                        <a:t> rakyat lex </a:t>
                      </a:r>
                      <a:r>
                        <a:rPr lang="en-US" sz="1100" dirty="0" err="1">
                          <a:effectLst/>
                        </a:rPr>
                        <a:t>fori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Yang diutamakan adalah keadilan bagi para pihak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3222217191"/>
                  </a:ext>
                </a:extLst>
              </a:tr>
              <a:tr h="66007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 err="1">
                          <a:effectLst/>
                        </a:rPr>
                        <a:t>Penggunaan</a:t>
                      </a:r>
                      <a:r>
                        <a:rPr lang="en-US" sz="1100" dirty="0">
                          <a:effectLst/>
                        </a:rPr>
                        <a:t> yang </a:t>
                      </a:r>
                      <a:r>
                        <a:rPr lang="en-US" sz="1100" dirty="0" err="1">
                          <a:effectLst/>
                        </a:rPr>
                        <a:t>terlalu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sering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dapat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menyebabkan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pergaulan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internasional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menjadi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terhambat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Penggunaan</a:t>
                      </a:r>
                      <a:r>
                        <a:rPr lang="en-US" sz="1100" dirty="0">
                          <a:effectLst/>
                        </a:rPr>
                        <a:t> yang </a:t>
                      </a:r>
                      <a:r>
                        <a:rPr lang="en-US" sz="1100" dirty="0" err="1">
                          <a:effectLst/>
                        </a:rPr>
                        <a:t>terlalu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sering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dapat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berimbas</a:t>
                      </a:r>
                      <a:r>
                        <a:rPr lang="en-US" sz="1100" dirty="0">
                          <a:effectLst/>
                        </a:rPr>
                        <a:t> pada </a:t>
                      </a:r>
                      <a:r>
                        <a:rPr lang="en-US" sz="1100" dirty="0" err="1">
                          <a:effectLst/>
                        </a:rPr>
                        <a:t>melemahnya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kekuatan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hukum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nasional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2986467648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>
                          <a:effectLst/>
                        </a:rPr>
                        <a:t>Tidak </a:t>
                      </a:r>
                      <a:r>
                        <a:rPr lang="en-US" sz="1100" dirty="0" err="1">
                          <a:effectLst/>
                        </a:rPr>
                        <a:t>hanya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terbatas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atau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berkaitan</a:t>
                      </a:r>
                      <a:r>
                        <a:rPr lang="en-US" sz="1100" dirty="0">
                          <a:effectLst/>
                        </a:rPr>
                        <a:t> pada HAM dan status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Biasanya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berkaitan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dengan</a:t>
                      </a:r>
                      <a:r>
                        <a:rPr lang="en-US" sz="1100" dirty="0">
                          <a:effectLst/>
                        </a:rPr>
                        <a:t> HAM dan status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1178672085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 dirty="0" err="1">
                          <a:effectLst/>
                        </a:rPr>
                        <a:t>Lebih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mengutamakan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kepentingan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nasional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Lebih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mengutamakan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kepentingan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internasional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3432165155"/>
                  </a:ext>
                </a:extLst>
              </a:tr>
              <a:tr h="660076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>
                          <a:effectLst/>
                        </a:rPr>
                        <a:t>Diadakan demi kepastian hukum dalam masyarakat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Diadakan</a:t>
                      </a:r>
                      <a:r>
                        <a:rPr lang="en-US" sz="1100" dirty="0">
                          <a:effectLst/>
                        </a:rPr>
                        <a:t> demi </a:t>
                      </a:r>
                      <a:r>
                        <a:rPr lang="en-US" sz="1100" dirty="0" err="1">
                          <a:effectLst/>
                        </a:rPr>
                        <a:t>kepastian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hukum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bagi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pihak</a:t>
                      </a:r>
                      <a:r>
                        <a:rPr lang="en-US" sz="1100" dirty="0">
                          <a:effectLst/>
                        </a:rPr>
                        <a:t> yang </a:t>
                      </a:r>
                      <a:r>
                        <a:rPr lang="en-US" sz="1100" dirty="0" err="1">
                          <a:effectLst/>
                        </a:rPr>
                        <a:t>bersangkutan</a:t>
                      </a:r>
                      <a:r>
                        <a:rPr lang="en-US" sz="1100" dirty="0">
                          <a:effectLst/>
                        </a:rPr>
                        <a:t> dan juga </a:t>
                      </a:r>
                      <a:r>
                        <a:rPr lang="en-US" sz="1100" dirty="0" err="1">
                          <a:effectLst/>
                        </a:rPr>
                        <a:t>bagi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masyarakat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internasional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1801842602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>
                          <a:effectLst/>
                        </a:rPr>
                        <a:t>Mengesampingkan kualifikasi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Mengutamakan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atau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memperhatikan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kualifikasi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3170116703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>
                          <a:effectLst/>
                        </a:rPr>
                        <a:t>Lebih mengutamakan kepentingan masyarakat atau bangsa sendiri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Lebih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mengutamakan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kepentingan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pribadi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442837161"/>
                  </a:ext>
                </a:extLst>
              </a:tr>
              <a:tr h="432209"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buNone/>
                      </a:pPr>
                      <a:r>
                        <a:rPr lang="en-US" sz="1100">
                          <a:effectLst/>
                        </a:rPr>
                        <a:t>Mengesampingkan vested right</a:t>
                      </a:r>
                      <a:endParaRPr lang="en-ID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50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 err="1">
                          <a:effectLst/>
                        </a:rPr>
                        <a:t>Dapat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diterobos</a:t>
                      </a:r>
                      <a:r>
                        <a:rPr lang="en-US" sz="1100" dirty="0">
                          <a:effectLst/>
                        </a:rPr>
                        <a:t> oleh </a:t>
                      </a:r>
                      <a:r>
                        <a:rPr lang="en-US" sz="1100" dirty="0" err="1">
                          <a:effectLst/>
                        </a:rPr>
                        <a:t>ketertiban</a:t>
                      </a:r>
                      <a:r>
                        <a:rPr lang="en-US" sz="1100" dirty="0">
                          <a:effectLst/>
                        </a:rPr>
                        <a:t> </a:t>
                      </a:r>
                      <a:r>
                        <a:rPr lang="en-US" sz="1100" dirty="0" err="1">
                          <a:effectLst/>
                        </a:rPr>
                        <a:t>umum</a:t>
                      </a:r>
                      <a:endParaRPr lang="en-ID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82" marR="64582" marT="0" marB="0"/>
                </a:tc>
                <a:extLst>
                  <a:ext uri="{0D108BD9-81ED-4DB2-BD59-A6C34878D82A}">
                    <a16:rowId xmlns:a16="http://schemas.microsoft.com/office/drawing/2014/main" val="3826510464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6D6F3F8C-D6D5-C8C0-5619-F576DFB149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6944" y="500307"/>
            <a:ext cx="1103890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b="1" dirty="0" err="1"/>
              <a:t>Perbedaan</a:t>
            </a:r>
            <a:r>
              <a:rPr lang="en-US" b="1" dirty="0"/>
              <a:t> </a:t>
            </a:r>
            <a:r>
              <a:rPr lang="en-US" b="1" dirty="0" err="1"/>
              <a:t>Ketertiban</a:t>
            </a:r>
            <a:r>
              <a:rPr lang="en-US" b="1" dirty="0"/>
              <a:t> Umum dan Vested Right.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641775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A3C4C-10DE-422A-A76C-858A13B93C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8641"/>
            <a:ext cx="10515600" cy="575832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ID" dirty="0" err="1"/>
              <a:t>Berikut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contoh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Umum dan Vested Right. </a:t>
            </a:r>
          </a:p>
          <a:p>
            <a:r>
              <a:rPr lang="en-ID" dirty="0" err="1"/>
              <a:t>Contoh</a:t>
            </a:r>
            <a:r>
              <a:rPr lang="en-ID" dirty="0"/>
              <a:t> Kasus </a:t>
            </a:r>
            <a:r>
              <a:rPr lang="en-ID" dirty="0" err="1"/>
              <a:t>Ketertiban</a:t>
            </a:r>
            <a:r>
              <a:rPr lang="en-ID" dirty="0"/>
              <a:t> Umum: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penolakan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tinggal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asing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menolak</a:t>
            </a:r>
            <a:r>
              <a:rPr lang="en-ID" dirty="0"/>
              <a:t> </a:t>
            </a:r>
            <a:r>
              <a:rPr lang="en-ID" dirty="0" err="1"/>
              <a:t>izin</a:t>
            </a:r>
            <a:r>
              <a:rPr lang="en-ID" dirty="0"/>
              <a:t> </a:t>
            </a:r>
            <a:r>
              <a:rPr lang="en-ID" dirty="0" err="1"/>
              <a:t>tinggal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dugaan</a:t>
            </a:r>
            <a:r>
              <a:rPr lang="en-ID" dirty="0"/>
              <a:t> </a:t>
            </a:r>
            <a:r>
              <a:rPr lang="en-ID" dirty="0" err="1"/>
              <a:t>keterlibatan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kegiatan</a:t>
            </a:r>
            <a:r>
              <a:rPr lang="en-ID" dirty="0"/>
              <a:t> </a:t>
            </a:r>
            <a:r>
              <a:rPr lang="en-ID" dirty="0" err="1"/>
              <a:t>kriminal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ancaman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 </a:t>
            </a:r>
            <a:r>
              <a:rPr lang="en-ID" dirty="0" err="1"/>
              <a:t>nasional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pembatasan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membatasi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pembatasan</a:t>
            </a:r>
            <a:r>
              <a:rPr lang="en-ID" dirty="0"/>
              <a:t> </a:t>
            </a:r>
            <a:r>
              <a:rPr lang="en-ID" dirty="0" err="1"/>
              <a:t>hak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berkumpul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berdemonstrasi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.</a:t>
            </a:r>
          </a:p>
          <a:p>
            <a:r>
              <a:rPr lang="en-ID" dirty="0" err="1"/>
              <a:t>Contoh</a:t>
            </a:r>
            <a:r>
              <a:rPr lang="en-ID" dirty="0"/>
              <a:t> Kasus Vested Right: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pengambilalihan</a:t>
            </a:r>
            <a:r>
              <a:rPr lang="en-ID" dirty="0"/>
              <a:t> </a:t>
            </a:r>
            <a:r>
              <a:rPr lang="en-ID" dirty="0" err="1"/>
              <a:t>properti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mengambil</a:t>
            </a:r>
            <a:r>
              <a:rPr lang="en-ID" dirty="0"/>
              <a:t> </a:t>
            </a:r>
            <a:r>
              <a:rPr lang="en-ID" dirty="0" err="1"/>
              <a:t>alih</a:t>
            </a:r>
            <a:r>
              <a:rPr lang="en-ID" dirty="0"/>
              <a:t> </a:t>
            </a:r>
            <a:r>
              <a:rPr lang="en-ID" dirty="0" err="1"/>
              <a:t>properti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kompensasi</a:t>
            </a:r>
            <a:r>
              <a:rPr lang="en-ID" dirty="0"/>
              <a:t> yang </a:t>
            </a:r>
            <a:r>
              <a:rPr lang="en-ID" dirty="0" err="1"/>
              <a:t>adil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diperoleh</a:t>
            </a:r>
            <a:r>
              <a:rPr lang="en-ID" dirty="0"/>
              <a:t> (vested right) oleh </a:t>
            </a:r>
            <a:r>
              <a:rPr lang="en-ID" dirty="0" err="1"/>
              <a:t>pemilik</a:t>
            </a:r>
            <a:r>
              <a:rPr lang="en-ID" dirty="0"/>
              <a:t> </a:t>
            </a:r>
            <a:r>
              <a:rPr lang="en-ID" dirty="0" err="1"/>
              <a:t>properti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kontraktual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mengubah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yang </a:t>
            </a:r>
            <a:r>
              <a:rPr lang="en-ID" dirty="0" err="1"/>
              <a:t>berlaku</a:t>
            </a:r>
            <a:r>
              <a:rPr lang="en-ID" dirty="0"/>
              <a:t>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kontraktual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diperoleh</a:t>
            </a:r>
            <a:r>
              <a:rPr lang="en-ID" dirty="0"/>
              <a:t> oleh </a:t>
            </a:r>
            <a:r>
              <a:rPr lang="en-ID" dirty="0" err="1"/>
              <a:t>pihak-pihak</a:t>
            </a:r>
            <a:r>
              <a:rPr lang="en-ID" dirty="0"/>
              <a:t> yang </a:t>
            </a:r>
            <a:r>
              <a:rPr lang="en-ID" dirty="0" err="1"/>
              <a:t>terkait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vested </a:t>
            </a:r>
            <a:r>
              <a:rPr lang="en-ID" dirty="0" err="1"/>
              <a:t>right.Contoh</a:t>
            </a:r>
            <a:r>
              <a:rPr lang="en-ID" dirty="0"/>
              <a:t> Kasus yang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Umum dan Vested Right: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deportasi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asing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di Indonesia: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deportasi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</a:t>
            </a:r>
            <a:r>
              <a:rPr lang="en-ID" dirty="0" err="1"/>
              <a:t>asing</a:t>
            </a:r>
            <a:r>
              <a:rPr lang="en-ID" dirty="0"/>
              <a:t>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di Indonesia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vested right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investasi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.</a:t>
            </a:r>
          </a:p>
          <a:p>
            <a:pPr>
              <a:buFontTx/>
              <a:buChar char="-"/>
            </a:pPr>
            <a:r>
              <a:rPr lang="en-ID" dirty="0"/>
              <a:t>Kasus </a:t>
            </a:r>
            <a:r>
              <a:rPr lang="en-ID" dirty="0" err="1"/>
              <a:t>pembatasan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: </a:t>
            </a:r>
            <a:r>
              <a:rPr lang="en-ID" dirty="0" err="1"/>
              <a:t>Pemerintah</a:t>
            </a:r>
            <a:r>
              <a:rPr lang="en-ID" dirty="0"/>
              <a:t> </a:t>
            </a:r>
            <a:r>
              <a:rPr lang="en-ID" dirty="0" err="1"/>
              <a:t>membatasi</a:t>
            </a:r>
            <a:r>
              <a:rPr lang="en-ID" dirty="0"/>
              <a:t> </a:t>
            </a:r>
            <a:r>
              <a:rPr lang="en-ID" dirty="0" err="1"/>
              <a:t>hak-hak</a:t>
            </a:r>
            <a:r>
              <a:rPr lang="en-ID" dirty="0"/>
              <a:t> </a:t>
            </a:r>
            <a:r>
              <a:rPr lang="en-ID" dirty="0" err="1"/>
              <a:t>warga</a:t>
            </a:r>
            <a:r>
              <a:rPr lang="en-ID" dirty="0"/>
              <a:t> negara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ketertiban</a:t>
            </a:r>
            <a:r>
              <a:rPr lang="en-ID" dirty="0"/>
              <a:t> </a:t>
            </a:r>
            <a:r>
              <a:rPr lang="en-ID" dirty="0" err="1"/>
              <a:t>umum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menimbulkan</a:t>
            </a:r>
            <a:r>
              <a:rPr lang="en-ID" dirty="0"/>
              <a:t> </a:t>
            </a:r>
            <a:r>
              <a:rPr lang="en-ID" dirty="0" err="1"/>
              <a:t>sengketa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vested right </a:t>
            </a:r>
            <a:r>
              <a:rPr lang="en-ID" dirty="0" err="1"/>
              <a:t>atas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yang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dibangun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32801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10A24-79B4-1C8C-C635-B8D11FEB60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5943"/>
            <a:ext cx="9144000" cy="511628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n-lt"/>
              </a:rPr>
              <a:t>KETERTIBAN UMUM DAN HAK-HAK YANG DIPEROLEH</a:t>
            </a:r>
            <a:endParaRPr lang="en-ID" sz="2400" b="1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F16F8-DA78-AD70-F0F6-B5B45EAB0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6800" y="1034144"/>
            <a:ext cx="9993086" cy="4702628"/>
          </a:xfrm>
        </p:spPr>
        <p:txBody>
          <a:bodyPr>
            <a:noAutofit/>
          </a:bodyPr>
          <a:lstStyle/>
          <a:p>
            <a:pPr algn="l"/>
            <a:r>
              <a:rPr lang="en-US" sz="2000" dirty="0"/>
              <a:t>Persoalan </a:t>
            </a:r>
            <a:r>
              <a:rPr lang="en-US" sz="2000" dirty="0" err="1"/>
              <a:t>Ketertiban</a:t>
            </a:r>
            <a:r>
              <a:rPr lang="en-US" sz="2000" dirty="0"/>
              <a:t> Umum dan Persoalan Hak-Hak yang </a:t>
            </a:r>
            <a:r>
              <a:rPr lang="en-US" sz="2000" dirty="0" err="1"/>
              <a:t>diperoleh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beberapa</a:t>
            </a:r>
            <a:r>
              <a:rPr lang="en-US" sz="2000" dirty="0"/>
              <a:t> </a:t>
            </a:r>
            <a:r>
              <a:rPr lang="en-US" sz="2000" dirty="0" err="1"/>
              <a:t>bagian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  HPI yang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diperhatikan</a:t>
            </a:r>
            <a:r>
              <a:rPr lang="en-US" sz="2000" dirty="0"/>
              <a:t>. </a:t>
            </a:r>
            <a:r>
              <a:rPr lang="en-US" sz="2000" dirty="0" err="1"/>
              <a:t>Dibawah</a:t>
            </a:r>
            <a:r>
              <a:rPr lang="en-US" sz="2000" dirty="0"/>
              <a:t> </a:t>
            </a:r>
            <a:r>
              <a:rPr lang="en-US" sz="2000" dirty="0" err="1"/>
              <a:t>ini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singkat</a:t>
            </a:r>
            <a:r>
              <a:rPr lang="en-US" sz="2000" dirty="0"/>
              <a:t> </a:t>
            </a:r>
            <a:r>
              <a:rPr lang="en-US" sz="2000" dirty="0" err="1"/>
              <a:t>dari</a:t>
            </a:r>
            <a:r>
              <a:rPr lang="en-US" sz="2000" dirty="0"/>
              <a:t> </a:t>
            </a:r>
            <a:r>
              <a:rPr lang="en-US" sz="2000" dirty="0" err="1"/>
              <a:t>kedua</a:t>
            </a:r>
            <a:r>
              <a:rPr lang="en-US" sz="2000" dirty="0"/>
              <a:t> </a:t>
            </a:r>
            <a:r>
              <a:rPr lang="en-US" sz="2000" dirty="0" err="1"/>
              <a:t>hal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r>
              <a:rPr lang="en-US" sz="2000" dirty="0"/>
              <a:t>. </a:t>
            </a:r>
          </a:p>
          <a:p>
            <a:pPr algn="l"/>
            <a:r>
              <a:rPr lang="en-US" sz="2000" b="1" dirty="0"/>
              <a:t>A. </a:t>
            </a:r>
            <a:r>
              <a:rPr lang="en-US" sz="2000" b="1" dirty="0" err="1"/>
              <a:t>Pengertian</a:t>
            </a:r>
            <a:r>
              <a:rPr lang="en-US" sz="2000" b="1" dirty="0"/>
              <a:t> </a:t>
            </a:r>
            <a:r>
              <a:rPr lang="en-US" sz="2000" b="1" dirty="0" err="1"/>
              <a:t>Ketertiban</a:t>
            </a:r>
            <a:r>
              <a:rPr lang="en-US" sz="2000" b="1" dirty="0"/>
              <a:t> Umum. </a:t>
            </a:r>
          </a:p>
          <a:p>
            <a:pPr algn="l"/>
            <a:r>
              <a:rPr lang="en-ID" sz="2000" dirty="0" err="1"/>
              <a:t>Secara</a:t>
            </a:r>
            <a:r>
              <a:rPr lang="en-ID" sz="2000" dirty="0"/>
              <a:t> </a:t>
            </a:r>
            <a:r>
              <a:rPr lang="en-ID" sz="2000" dirty="0" err="1"/>
              <a:t>etimologis</a:t>
            </a:r>
            <a:r>
              <a:rPr lang="en-ID" sz="2000" dirty="0"/>
              <a:t>, </a:t>
            </a:r>
            <a:r>
              <a:rPr lang="en-ID" sz="2000" dirty="0" err="1"/>
              <a:t>ada</a:t>
            </a:r>
            <a:r>
              <a:rPr lang="en-ID" sz="2000" dirty="0"/>
              <a:t> </a:t>
            </a:r>
            <a:r>
              <a:rPr lang="en-ID" sz="2000" dirty="0" err="1"/>
              <a:t>istilah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yang </a:t>
            </a:r>
            <a:r>
              <a:rPr lang="en-ID" sz="2000" dirty="0" err="1"/>
              <a:t>dikenal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berbagai</a:t>
            </a:r>
            <a:r>
              <a:rPr lang="en-ID" sz="2000" dirty="0"/>
              <a:t> negara </a:t>
            </a:r>
            <a:r>
              <a:rPr lang="en-ID" sz="2000" dirty="0" err="1"/>
              <a:t>yaitu</a:t>
            </a:r>
            <a:r>
              <a:rPr lang="en-ID" sz="2000" dirty="0"/>
              <a:t>: </a:t>
            </a:r>
          </a:p>
          <a:p>
            <a:pPr marL="457200" indent="-457200" algn="l">
              <a:buAutoNum type="arabicPeriod"/>
            </a:pPr>
            <a:r>
              <a:rPr lang="en-ID" sz="2000" dirty="0"/>
              <a:t>Bahasa Belanda: </a:t>
            </a:r>
            <a:r>
              <a:rPr lang="en-ID" sz="2000" dirty="0" err="1"/>
              <a:t>Openbare</a:t>
            </a:r>
            <a:r>
              <a:rPr lang="en-ID" sz="2000" dirty="0"/>
              <a:t> Orde. </a:t>
            </a:r>
          </a:p>
          <a:p>
            <a:pPr marL="457200" indent="-457200" algn="l">
              <a:buAutoNum type="arabicPeriod"/>
            </a:pPr>
            <a:r>
              <a:rPr lang="en-ID" sz="2000" dirty="0"/>
              <a:t>Bahasa </a:t>
            </a:r>
            <a:r>
              <a:rPr lang="en-ID" sz="2000" dirty="0" err="1"/>
              <a:t>Perancis</a:t>
            </a:r>
            <a:r>
              <a:rPr lang="en-ID" sz="2000" dirty="0"/>
              <a:t>: Ordre Public. </a:t>
            </a:r>
          </a:p>
          <a:p>
            <a:pPr marL="457200" indent="-457200" algn="l">
              <a:buAutoNum type="arabicPeriod"/>
            </a:pPr>
            <a:r>
              <a:rPr lang="en-ID" sz="2000" dirty="0"/>
              <a:t>Bahasa </a:t>
            </a:r>
            <a:r>
              <a:rPr lang="en-ID" sz="2000" dirty="0" err="1"/>
              <a:t>Inggris</a:t>
            </a:r>
            <a:r>
              <a:rPr lang="en-ID" sz="2000" dirty="0"/>
              <a:t> :Public Policy. </a:t>
            </a:r>
          </a:p>
          <a:p>
            <a:pPr algn="l"/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menjadi</a:t>
            </a:r>
            <a:r>
              <a:rPr lang="en-ID" sz="2000" dirty="0"/>
              <a:t> </a:t>
            </a:r>
            <a:r>
              <a:rPr lang="en-ID" sz="2000" dirty="0" err="1"/>
              <a:t>bagian</a:t>
            </a:r>
            <a:r>
              <a:rPr lang="en-ID" sz="2000" dirty="0"/>
              <a:t> yang </a:t>
            </a:r>
            <a:r>
              <a:rPr lang="en-ID" sz="2000" dirty="0" err="1"/>
              <a:t>penting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HPI </a:t>
            </a:r>
            <a:r>
              <a:rPr lang="en-ID" sz="2000" dirty="0" err="1"/>
              <a:t>karena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memberlakukan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, </a:t>
            </a:r>
            <a:r>
              <a:rPr lang="en-ID" sz="2000" dirty="0" err="1"/>
              <a:t>suatu</a:t>
            </a:r>
            <a:r>
              <a:rPr lang="en-ID" sz="2000" dirty="0"/>
              <a:t> negara </a:t>
            </a:r>
            <a:r>
              <a:rPr lang="en-ID" sz="2000" dirty="0" err="1"/>
              <a:t>terikat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</a:t>
            </a:r>
            <a:r>
              <a:rPr lang="en-ID" sz="2000" dirty="0" err="1"/>
              <a:t>nasional</a:t>
            </a:r>
            <a:r>
              <a:rPr lang="en-ID" sz="2000" dirty="0"/>
              <a:t> </a:t>
            </a:r>
            <a:r>
              <a:rPr lang="en-ID" sz="2000" dirty="0" err="1"/>
              <a:t>negaranya</a:t>
            </a:r>
            <a:r>
              <a:rPr lang="en-ID" sz="2000" dirty="0"/>
              <a:t>, </a:t>
            </a:r>
            <a:r>
              <a:rPr lang="en-ID" sz="2000" dirty="0" err="1"/>
              <a:t>sehingga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harus</a:t>
            </a:r>
            <a:r>
              <a:rPr lang="en-ID" sz="2000" dirty="0"/>
              <a:t> </a:t>
            </a:r>
            <a:r>
              <a:rPr lang="en-ID" sz="2000" dirty="0" err="1"/>
              <a:t>diberlakukan</a:t>
            </a:r>
            <a:r>
              <a:rPr lang="en-ID" sz="2000" dirty="0"/>
              <a:t> oleh </a:t>
            </a:r>
            <a:r>
              <a:rPr lang="en-ID" sz="2000" dirty="0" err="1"/>
              <a:t>suatu</a:t>
            </a:r>
            <a:r>
              <a:rPr lang="en-ID" sz="2000" dirty="0"/>
              <a:t> negara, </a:t>
            </a:r>
            <a:r>
              <a:rPr lang="en-ID" sz="2000" dirty="0" err="1"/>
              <a:t>ketika</a:t>
            </a:r>
            <a:r>
              <a:rPr lang="en-ID" sz="2000" dirty="0"/>
              <a:t> </a:t>
            </a:r>
            <a:r>
              <a:rPr lang="en-ID" sz="2000" dirty="0" err="1"/>
              <a:t>dianggap</a:t>
            </a:r>
            <a:r>
              <a:rPr lang="en-ID" sz="2000" dirty="0"/>
              <a:t> </a:t>
            </a:r>
            <a:r>
              <a:rPr lang="en-ID" sz="2000" dirty="0" err="1"/>
              <a:t>bertentangan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. Jadi,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ini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filter </a:t>
            </a:r>
            <a:r>
              <a:rPr lang="en-ID" sz="2000" dirty="0" err="1"/>
              <a:t>terhadap</a:t>
            </a:r>
            <a:r>
              <a:rPr lang="en-ID" sz="2000" dirty="0"/>
              <a:t> </a:t>
            </a:r>
            <a:r>
              <a:rPr lang="en-ID" sz="2000" dirty="0" err="1"/>
              <a:t>pemberlakuan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di </a:t>
            </a:r>
            <a:r>
              <a:rPr lang="en-ID" sz="2000" dirty="0" err="1"/>
              <a:t>suatu</a:t>
            </a:r>
            <a:r>
              <a:rPr lang="en-ID" sz="2000" dirty="0"/>
              <a:t> Negara.</a:t>
            </a:r>
          </a:p>
        </p:txBody>
      </p:sp>
    </p:spTree>
    <p:extLst>
      <p:ext uri="{BB962C8B-B14F-4D97-AF65-F5344CB8AC3E}">
        <p14:creationId xmlns:p14="http://schemas.microsoft.com/office/powerpoint/2010/main" val="1301577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FC59BE-E749-1610-2EEF-3BC280B53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0229"/>
            <a:ext cx="10515600" cy="543673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ID" sz="2800" dirty="0"/>
              <a:t> </a:t>
            </a:r>
            <a:r>
              <a:rPr lang="en-ID" sz="2800" b="1" dirty="0" err="1"/>
              <a:t>Definisi</a:t>
            </a:r>
            <a:r>
              <a:rPr lang="en-ID" sz="2800" b="1" dirty="0"/>
              <a:t> </a:t>
            </a:r>
            <a:r>
              <a:rPr lang="en-ID" sz="2800" b="1" dirty="0" err="1"/>
              <a:t>Ketertiban</a:t>
            </a:r>
            <a:r>
              <a:rPr lang="en-ID" sz="2800" b="1" dirty="0"/>
              <a:t> Umum </a:t>
            </a:r>
            <a:r>
              <a:rPr lang="en-ID" sz="2800" dirty="0" err="1"/>
              <a:t>dalam</a:t>
            </a:r>
            <a:r>
              <a:rPr lang="en-ID" sz="2800" dirty="0"/>
              <a:t> HPI </a:t>
            </a:r>
            <a:r>
              <a:rPr lang="en-ID" sz="2800" dirty="0" err="1"/>
              <a:t>menurut</a:t>
            </a:r>
            <a:r>
              <a:rPr lang="en-ID" sz="2800" dirty="0"/>
              <a:t> para Ahli. </a:t>
            </a:r>
          </a:p>
          <a:p>
            <a:r>
              <a:rPr lang="en-US" b="1" i="0" dirty="0">
                <a:solidFill>
                  <a:srgbClr val="001D35"/>
                </a:solidFill>
                <a:effectLst/>
                <a:latin typeface="Google Sans"/>
              </a:rPr>
              <a:t>Dicey and Morris </a:t>
            </a:r>
            <a:r>
              <a:rPr lang="en-US" b="0" i="0" dirty="0">
                <a:solidFill>
                  <a:srgbClr val="001D35"/>
                </a:solidFill>
                <a:effectLst/>
                <a:latin typeface="Google Sans"/>
              </a:rPr>
              <a:t>used the concept of public order to emphasize the importance of a stable, lawful society where the rule of law is upheld, and individuals can enjoy their rights and freedoms. </a:t>
            </a:r>
          </a:p>
          <a:p>
            <a:r>
              <a:rPr lang="en-ID" sz="2800" b="1" dirty="0"/>
              <a:t>Cheshire dan North </a:t>
            </a:r>
            <a:r>
              <a:rPr lang="en-ID" sz="2800" dirty="0" err="1"/>
              <a:t>berpendapat</a:t>
            </a:r>
            <a:r>
              <a:rPr lang="en-ID" sz="2800" dirty="0"/>
              <a:t> </a:t>
            </a:r>
            <a:r>
              <a:rPr lang="en-ID" sz="2800" dirty="0" err="1"/>
              <a:t>bahwa</a:t>
            </a:r>
            <a:r>
              <a:rPr lang="en-ID" sz="2800" dirty="0"/>
              <a:t> </a:t>
            </a:r>
            <a:r>
              <a:rPr lang="en-ID" sz="2800" dirty="0" err="1"/>
              <a:t>ketertiban</a:t>
            </a:r>
            <a:r>
              <a:rPr lang="en-ID" sz="2800" dirty="0"/>
              <a:t> </a:t>
            </a:r>
            <a:r>
              <a:rPr lang="en-ID" sz="2800" dirty="0" err="1"/>
              <a:t>umum</a:t>
            </a:r>
            <a:r>
              <a:rPr lang="en-ID" sz="2800" dirty="0"/>
              <a:t> </a:t>
            </a:r>
            <a:r>
              <a:rPr lang="en-ID" sz="2800" dirty="0" err="1"/>
              <a:t>adalah</a:t>
            </a:r>
            <a:r>
              <a:rPr lang="en-ID" sz="2800" dirty="0"/>
              <a:t> </a:t>
            </a:r>
            <a:r>
              <a:rPr lang="en-ID" sz="2800" dirty="0" err="1"/>
              <a:t>konsep</a:t>
            </a:r>
            <a:r>
              <a:rPr lang="en-ID" sz="2800" dirty="0"/>
              <a:t> yang </a:t>
            </a:r>
            <a:r>
              <a:rPr lang="en-ID" sz="2800" dirty="0" err="1"/>
              <a:t>digunakan</a:t>
            </a:r>
            <a:r>
              <a:rPr lang="en-ID" sz="2800" dirty="0"/>
              <a:t> </a:t>
            </a:r>
            <a:r>
              <a:rPr lang="en-ID" sz="2800" dirty="0" err="1"/>
              <a:t>untuk</a:t>
            </a:r>
            <a:r>
              <a:rPr lang="en-ID" sz="2800" dirty="0"/>
              <a:t> </a:t>
            </a:r>
            <a:r>
              <a:rPr lang="en-ID" sz="2800" dirty="0" err="1"/>
              <a:t>melindungi</a:t>
            </a:r>
            <a:r>
              <a:rPr lang="en-ID" sz="2800" dirty="0"/>
              <a:t> </a:t>
            </a:r>
            <a:r>
              <a:rPr lang="en-ID" sz="2800" dirty="0" err="1"/>
              <a:t>nilai-nilai</a:t>
            </a:r>
            <a:r>
              <a:rPr lang="en-ID" sz="2800" dirty="0"/>
              <a:t> </a:t>
            </a:r>
            <a:r>
              <a:rPr lang="en-ID" sz="2800" dirty="0" err="1"/>
              <a:t>dasar</a:t>
            </a:r>
            <a:r>
              <a:rPr lang="en-ID" sz="2800" dirty="0"/>
              <a:t> dan </a:t>
            </a:r>
            <a:r>
              <a:rPr lang="en-ID" sz="2800" dirty="0" err="1"/>
              <a:t>prinsip-prinsip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Inggris</a:t>
            </a:r>
            <a:r>
              <a:rPr lang="en-ID" sz="2800" dirty="0"/>
              <a:t> </a:t>
            </a:r>
            <a:r>
              <a:rPr lang="en-ID" sz="2800" dirty="0" err="1"/>
              <a:t>dari</a:t>
            </a:r>
            <a:r>
              <a:rPr lang="en-ID" sz="2800" dirty="0"/>
              <a:t> </a:t>
            </a:r>
            <a:r>
              <a:rPr lang="en-ID" sz="2800" dirty="0" err="1"/>
              <a:t>penerapan</a:t>
            </a:r>
            <a:r>
              <a:rPr lang="en-ID" sz="2800" dirty="0"/>
              <a:t> </a:t>
            </a:r>
            <a:r>
              <a:rPr lang="en-ID" sz="2800" dirty="0" err="1"/>
              <a:t>hukum</a:t>
            </a:r>
            <a:r>
              <a:rPr lang="en-ID" sz="2800" dirty="0"/>
              <a:t> </a:t>
            </a:r>
            <a:r>
              <a:rPr lang="en-ID" sz="2800" dirty="0" err="1"/>
              <a:t>asing</a:t>
            </a:r>
            <a:r>
              <a:rPr lang="en-ID" sz="2800" dirty="0"/>
              <a:t> yang </a:t>
            </a:r>
            <a:r>
              <a:rPr lang="en-ID" sz="2800" dirty="0" err="1"/>
              <a:t>tidak</a:t>
            </a:r>
            <a:r>
              <a:rPr lang="en-ID" sz="2800" dirty="0"/>
              <a:t> </a:t>
            </a:r>
            <a:r>
              <a:rPr lang="en-ID" sz="2800" dirty="0" err="1"/>
              <a:t>sesuai</a:t>
            </a:r>
            <a:r>
              <a:rPr lang="en-ID" sz="2800" dirty="0"/>
              <a:t>.</a:t>
            </a:r>
          </a:p>
          <a:p>
            <a:r>
              <a:rPr lang="en-ID" b="1" dirty="0" err="1"/>
              <a:t>Ketertiban</a:t>
            </a:r>
            <a:r>
              <a:rPr lang="en-ID" b="1" dirty="0"/>
              <a:t> </a:t>
            </a:r>
            <a:r>
              <a:rPr lang="en-ID" b="1" dirty="0" err="1"/>
              <a:t>umum</a:t>
            </a:r>
            <a:r>
              <a:rPr lang="en-ID" b="1" dirty="0"/>
              <a:t> (</a:t>
            </a:r>
            <a:r>
              <a:rPr lang="en-ID" b="1" dirty="0" err="1"/>
              <a:t>ordre</a:t>
            </a:r>
            <a:r>
              <a:rPr lang="en-ID" b="1" dirty="0"/>
              <a:t> public)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perdata</a:t>
            </a:r>
            <a:r>
              <a:rPr lang="en-ID" dirty="0"/>
              <a:t> </a:t>
            </a:r>
            <a:r>
              <a:rPr lang="en-ID" dirty="0" err="1"/>
              <a:t>internasional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menentukan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kasus</a:t>
            </a:r>
            <a:r>
              <a:rPr lang="en-ID" dirty="0"/>
              <a:t> di negara lain. Dimana </a:t>
            </a:r>
            <a:r>
              <a:rPr lang="en-ID" dirty="0" err="1"/>
              <a:t>konsep</a:t>
            </a:r>
            <a:r>
              <a:rPr lang="en-ID" dirty="0"/>
              <a:t> yang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dan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suatu</a:t>
            </a:r>
            <a:r>
              <a:rPr lang="en-ID" dirty="0"/>
              <a:t> negara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sesuai</a:t>
            </a:r>
            <a:r>
              <a:rPr lang="en-ID" dirty="0"/>
              <a:t>.</a:t>
            </a:r>
          </a:p>
          <a:p>
            <a:r>
              <a:rPr lang="en-ID" b="1" dirty="0" err="1"/>
              <a:t>Penerapan</a:t>
            </a:r>
            <a:r>
              <a:rPr lang="en-ID" b="1" dirty="0"/>
              <a:t> </a:t>
            </a:r>
            <a:r>
              <a:rPr lang="en-ID" b="1" dirty="0" err="1"/>
              <a:t>Ketertiban</a:t>
            </a:r>
            <a:r>
              <a:rPr lang="en-ID" b="1" dirty="0"/>
              <a:t> </a:t>
            </a:r>
            <a:r>
              <a:rPr lang="en-ID" b="1" dirty="0" err="1"/>
              <a:t>umum</a:t>
            </a:r>
            <a:r>
              <a:rPr lang="en-ID" b="1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alasan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menolak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nilai-nilai</a:t>
            </a:r>
            <a:r>
              <a:rPr lang="en-ID" dirty="0"/>
              <a:t> </a:t>
            </a:r>
            <a:r>
              <a:rPr lang="en-ID" dirty="0" err="1"/>
              <a:t>dasar</a:t>
            </a:r>
            <a:r>
              <a:rPr lang="en-ID" dirty="0"/>
              <a:t> dan </a:t>
            </a:r>
            <a:r>
              <a:rPr lang="en-ID" dirty="0" err="1"/>
              <a:t>prinsip-prinsip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negara yang </a:t>
            </a:r>
            <a:r>
              <a:rPr lang="en-ID" dirty="0" err="1"/>
              <a:t>bersangkutan</a:t>
            </a:r>
            <a:r>
              <a:rPr lang="en-ID" dirty="0"/>
              <a:t>.</a:t>
            </a:r>
          </a:p>
          <a:p>
            <a:r>
              <a:rPr lang="en-ID" b="1" dirty="0" err="1"/>
              <a:t>Fungsi</a:t>
            </a:r>
            <a:r>
              <a:rPr lang="en-ID" b="1" dirty="0"/>
              <a:t> </a:t>
            </a:r>
            <a:r>
              <a:rPr lang="en-ID" b="1" dirty="0" err="1"/>
              <a:t>Ketertiban</a:t>
            </a:r>
            <a:r>
              <a:rPr lang="en-ID" b="1" dirty="0"/>
              <a:t> </a:t>
            </a:r>
            <a:r>
              <a:rPr lang="en-ID" b="1" dirty="0" err="1"/>
              <a:t>umum</a:t>
            </a:r>
            <a:r>
              <a:rPr lang="en-ID" b="1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batasan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dan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hukum</a:t>
            </a:r>
            <a:r>
              <a:rPr lang="en-ID" dirty="0"/>
              <a:t> </a:t>
            </a:r>
            <a:r>
              <a:rPr lang="en-ID" dirty="0" err="1"/>
              <a:t>asing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diterapkan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bertentangan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kepentingan</a:t>
            </a:r>
            <a:r>
              <a:rPr lang="en-ID" dirty="0"/>
              <a:t> negara yang </a:t>
            </a:r>
            <a:r>
              <a:rPr lang="en-ID" dirty="0" err="1"/>
              <a:t>bersangkutan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02789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1807C-D96C-5FE7-EDD6-7D8BED381E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24543"/>
            <a:ext cx="10515600" cy="5421086"/>
          </a:xfrm>
        </p:spPr>
        <p:txBody>
          <a:bodyPr>
            <a:noAutofit/>
          </a:bodyPr>
          <a:lstStyle/>
          <a:p>
            <a:pPr>
              <a:lnSpc>
                <a:spcPts val="1950"/>
              </a:lnSpc>
              <a:spcAft>
                <a:spcPts val="750"/>
              </a:spcAft>
              <a:buNone/>
            </a:pP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Dasar Hukum: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ts val="165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Undang-Undang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No. 40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2007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Perseroan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Terbatas</a:t>
            </a:r>
            <a:r>
              <a:rPr lang="en-ID" sz="1800" kern="0" dirty="0">
                <a:solidFill>
                  <a:srgbClr val="001D35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lvl="0">
              <a:lnSpc>
                <a:spcPts val="165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UU No. 30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Tahun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1999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Arbitrase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Alternatif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Penyelesaian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Sengketa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mengacu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konsep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ketertiban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D" sz="1800" kern="0" dirty="0" err="1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umum</a:t>
            </a:r>
            <a:r>
              <a:rPr lang="en-ID" sz="1800" kern="0" dirty="0">
                <a:solidFill>
                  <a:srgbClr val="001D35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r>
              <a:rPr lang="en-ID" sz="1800" dirty="0"/>
              <a:t>.</a:t>
            </a:r>
            <a:r>
              <a:rPr lang="en-ID" sz="1800" dirty="0" err="1"/>
              <a:t>Undang-Undang</a:t>
            </a:r>
            <a:r>
              <a:rPr lang="en-ID" sz="1800" dirty="0"/>
              <a:t> </a:t>
            </a:r>
            <a:r>
              <a:rPr lang="en-ID" sz="1800" dirty="0" err="1"/>
              <a:t>Nomor</a:t>
            </a:r>
            <a:r>
              <a:rPr lang="en-ID" sz="1800" dirty="0"/>
              <a:t> 37 </a:t>
            </a:r>
            <a:r>
              <a:rPr lang="en-ID" sz="1800" dirty="0" err="1"/>
              <a:t>Tahun</a:t>
            </a:r>
            <a:r>
              <a:rPr lang="en-ID" sz="1800" dirty="0"/>
              <a:t> 1999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Hubungan</a:t>
            </a:r>
            <a:r>
              <a:rPr lang="en-ID" sz="1800" dirty="0"/>
              <a:t> Luar Negeri: </a:t>
            </a:r>
            <a:r>
              <a:rPr lang="en-ID" sz="1800" dirty="0" err="1"/>
              <a:t>Mengatur</a:t>
            </a:r>
            <a:r>
              <a:rPr lang="en-ID" sz="1800" dirty="0"/>
              <a:t>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hubungan</a:t>
            </a:r>
            <a:r>
              <a:rPr lang="en-ID" sz="1800" dirty="0"/>
              <a:t> </a:t>
            </a:r>
            <a:r>
              <a:rPr lang="en-ID" sz="1800" dirty="0" err="1"/>
              <a:t>luar</a:t>
            </a:r>
            <a:r>
              <a:rPr lang="en-ID" sz="1800" dirty="0"/>
              <a:t> negeri Indonesia, </a:t>
            </a:r>
            <a:r>
              <a:rPr lang="en-ID" sz="1800" dirty="0" err="1"/>
              <a:t>termasuk</a:t>
            </a:r>
            <a:r>
              <a:rPr lang="en-ID" sz="1800" dirty="0"/>
              <a:t> </a:t>
            </a:r>
            <a:r>
              <a:rPr lang="en-ID" sz="1800" dirty="0" err="1"/>
              <a:t>masalah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</a:t>
            </a:r>
            <a:r>
              <a:rPr lang="en-ID" sz="1800" dirty="0" err="1"/>
              <a:t>perdata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 dan </a:t>
            </a:r>
            <a:r>
              <a:rPr lang="en-ID" sz="1800" dirty="0" err="1"/>
              <a:t>ketertiban</a:t>
            </a:r>
            <a:r>
              <a:rPr lang="en-ID" sz="1800" dirty="0"/>
              <a:t> </a:t>
            </a:r>
            <a:r>
              <a:rPr lang="en-ID" sz="1800" dirty="0" err="1"/>
              <a:t>umum</a:t>
            </a:r>
            <a:r>
              <a:rPr lang="en-ID" sz="1800" dirty="0"/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Nomor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30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1999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Alternatif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Penyelesaian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Sengketa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pengakuan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18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Indonesia</a:t>
            </a:r>
            <a:endParaRPr lang="en-ID" sz="1800" kern="1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Mahkamah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Agung (PERMA)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Nomor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1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Tahun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1990: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prosedur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pengakuan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arbitrase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asing</a:t>
            </a:r>
            <a:r>
              <a:rPr lang="en-ID" sz="18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di Indonesia.</a:t>
            </a:r>
            <a:endParaRPr lang="en-ID" sz="1800" dirty="0"/>
          </a:p>
          <a:p>
            <a:r>
              <a:rPr lang="en-ID" sz="1800" dirty="0"/>
              <a:t>Dasar Hukum </a:t>
            </a:r>
            <a:r>
              <a:rPr lang="en-ID" sz="1800" dirty="0" err="1"/>
              <a:t>Internasional</a:t>
            </a:r>
            <a:r>
              <a:rPr lang="en-ID" sz="1800" dirty="0"/>
              <a:t>:</a:t>
            </a:r>
          </a:p>
          <a:p>
            <a:r>
              <a:rPr lang="en-ID" sz="1800" dirty="0" err="1"/>
              <a:t>Konvensi</a:t>
            </a:r>
            <a:r>
              <a:rPr lang="en-ID" sz="1800" dirty="0"/>
              <a:t> Den Haag: </a:t>
            </a:r>
            <a:r>
              <a:rPr lang="en-ID" sz="1800" dirty="0" err="1"/>
              <a:t>Mengatur</a:t>
            </a:r>
            <a:r>
              <a:rPr lang="en-ID" sz="1800" dirty="0"/>
              <a:t>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</a:t>
            </a:r>
            <a:r>
              <a:rPr lang="en-ID" sz="1800" dirty="0" err="1"/>
              <a:t>perdata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, </a:t>
            </a:r>
            <a:r>
              <a:rPr lang="en-ID" sz="1800" dirty="0" err="1"/>
              <a:t>termasuk</a:t>
            </a:r>
            <a:r>
              <a:rPr lang="en-ID" sz="1800" dirty="0"/>
              <a:t> </a:t>
            </a:r>
            <a:r>
              <a:rPr lang="en-ID" sz="1800" dirty="0" err="1"/>
              <a:t>masalah</a:t>
            </a:r>
            <a:r>
              <a:rPr lang="en-ID" sz="1800" dirty="0"/>
              <a:t> </a:t>
            </a:r>
            <a:r>
              <a:rPr lang="en-ID" sz="1800" dirty="0" err="1"/>
              <a:t>ketertiban</a:t>
            </a:r>
            <a:r>
              <a:rPr lang="en-ID" sz="1800" dirty="0"/>
              <a:t> </a:t>
            </a:r>
            <a:r>
              <a:rPr lang="en-ID" sz="1800" dirty="0" err="1"/>
              <a:t>umum</a:t>
            </a:r>
            <a:r>
              <a:rPr lang="en-ID" sz="1800" dirty="0"/>
              <a:t>.</a:t>
            </a:r>
          </a:p>
          <a:p>
            <a:r>
              <a:rPr lang="en-ID" sz="1800" dirty="0" err="1"/>
              <a:t>Konvensi</a:t>
            </a:r>
            <a:r>
              <a:rPr lang="en-ID" sz="1800" dirty="0"/>
              <a:t> Roma: </a:t>
            </a:r>
            <a:r>
              <a:rPr lang="en-ID" sz="1800" dirty="0" err="1"/>
              <a:t>Mengatur</a:t>
            </a:r>
            <a:r>
              <a:rPr lang="en-ID" sz="1800" dirty="0"/>
              <a:t>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yang </a:t>
            </a:r>
            <a:r>
              <a:rPr lang="en-ID" sz="1800" dirty="0" err="1"/>
              <a:t>berlaku</a:t>
            </a:r>
            <a:r>
              <a:rPr lang="en-ID" sz="1800" dirty="0"/>
              <a:t> </a:t>
            </a:r>
            <a:r>
              <a:rPr lang="en-ID" sz="1800" dirty="0" err="1"/>
              <a:t>bagi</a:t>
            </a:r>
            <a:r>
              <a:rPr lang="en-ID" sz="1800" dirty="0"/>
              <a:t> </a:t>
            </a:r>
            <a:r>
              <a:rPr lang="en-ID" sz="1800" dirty="0" err="1"/>
              <a:t>kontrak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, </a:t>
            </a:r>
            <a:r>
              <a:rPr lang="en-ID" sz="1800" dirty="0" err="1"/>
              <a:t>termasuk</a:t>
            </a:r>
            <a:r>
              <a:rPr lang="en-ID" sz="1800" dirty="0"/>
              <a:t> </a:t>
            </a:r>
            <a:r>
              <a:rPr lang="en-ID" sz="1800" dirty="0" err="1"/>
              <a:t>masalah</a:t>
            </a:r>
            <a:r>
              <a:rPr lang="en-ID" sz="1800" dirty="0"/>
              <a:t> </a:t>
            </a:r>
            <a:r>
              <a:rPr lang="en-ID" sz="1800" dirty="0" err="1"/>
              <a:t>ketertiban</a:t>
            </a:r>
            <a:r>
              <a:rPr lang="en-ID" sz="1800" dirty="0"/>
              <a:t> </a:t>
            </a:r>
            <a:r>
              <a:rPr lang="en-ID" sz="1800" dirty="0" err="1"/>
              <a:t>umum</a:t>
            </a:r>
            <a:r>
              <a:rPr lang="en-ID" sz="1800" dirty="0"/>
              <a:t>.</a:t>
            </a:r>
          </a:p>
          <a:p>
            <a:r>
              <a:rPr lang="en-ID" sz="1800" dirty="0" err="1"/>
              <a:t>Konvensi</a:t>
            </a:r>
            <a:r>
              <a:rPr lang="en-ID" sz="1800" dirty="0"/>
              <a:t> </a:t>
            </a:r>
            <a:r>
              <a:rPr lang="en-ID" sz="1800" dirty="0" err="1"/>
              <a:t>Wina</a:t>
            </a:r>
            <a:r>
              <a:rPr lang="en-ID" sz="1800" dirty="0"/>
              <a:t>: </a:t>
            </a:r>
            <a:r>
              <a:rPr lang="en-ID" sz="1800" dirty="0" err="1"/>
              <a:t>Mengatur</a:t>
            </a:r>
            <a:r>
              <a:rPr lang="en-ID" sz="1800" dirty="0"/>
              <a:t> </a:t>
            </a:r>
            <a:r>
              <a:rPr lang="en-ID" sz="1800" dirty="0" err="1"/>
              <a:t>tentang</a:t>
            </a:r>
            <a:r>
              <a:rPr lang="en-ID" sz="1800" dirty="0"/>
              <a:t> </a:t>
            </a:r>
            <a:r>
              <a:rPr lang="en-ID" sz="1800" dirty="0" err="1"/>
              <a:t>hukum</a:t>
            </a:r>
            <a:r>
              <a:rPr lang="en-ID" sz="1800" dirty="0"/>
              <a:t> </a:t>
            </a:r>
            <a:r>
              <a:rPr lang="en-ID" sz="1800" dirty="0" err="1"/>
              <a:t>perdata</a:t>
            </a:r>
            <a:r>
              <a:rPr lang="en-ID" sz="1800" dirty="0"/>
              <a:t> </a:t>
            </a:r>
            <a:r>
              <a:rPr lang="en-ID" sz="1800" dirty="0" err="1"/>
              <a:t>internasional</a:t>
            </a:r>
            <a:r>
              <a:rPr lang="en-ID" sz="1800" dirty="0"/>
              <a:t>, </a:t>
            </a:r>
            <a:r>
              <a:rPr lang="en-ID" sz="1800" dirty="0" err="1"/>
              <a:t>termasuk</a:t>
            </a:r>
            <a:r>
              <a:rPr lang="en-ID" sz="1800" dirty="0"/>
              <a:t> </a:t>
            </a:r>
            <a:r>
              <a:rPr lang="en-ID" sz="1800" dirty="0" err="1"/>
              <a:t>masalah</a:t>
            </a:r>
            <a:r>
              <a:rPr lang="en-ID" sz="1800" dirty="0"/>
              <a:t> </a:t>
            </a:r>
            <a:r>
              <a:rPr lang="en-ID" sz="1800" dirty="0" err="1"/>
              <a:t>ketertiban</a:t>
            </a:r>
            <a:r>
              <a:rPr lang="en-ID" sz="1800" dirty="0"/>
              <a:t> </a:t>
            </a:r>
            <a:r>
              <a:rPr lang="en-ID" sz="1800" dirty="0" err="1"/>
              <a:t>umum</a:t>
            </a:r>
            <a:r>
              <a:rPr lang="en-ID" sz="1800" dirty="0"/>
              <a:t>.-</a:t>
            </a:r>
          </a:p>
        </p:txBody>
      </p:sp>
    </p:spTree>
    <p:extLst>
      <p:ext uri="{BB962C8B-B14F-4D97-AF65-F5344CB8AC3E}">
        <p14:creationId xmlns:p14="http://schemas.microsoft.com/office/powerpoint/2010/main" val="3225610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914C949-C368-5E97-4058-27247F2AD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138" y="465138"/>
            <a:ext cx="10515600" cy="578326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000" dirty="0"/>
              <a:t>Ruang </a:t>
            </a:r>
            <a:r>
              <a:rPr lang="en-ID" sz="2000" dirty="0" err="1"/>
              <a:t>lingkup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mencakup</a:t>
            </a:r>
            <a:r>
              <a:rPr lang="en-ID" sz="2000" dirty="0"/>
              <a:t> </a:t>
            </a:r>
            <a:r>
              <a:rPr lang="en-ID" sz="2000" dirty="0" err="1"/>
              <a:t>beberapa</a:t>
            </a:r>
            <a:r>
              <a:rPr lang="en-ID" sz="2000" dirty="0"/>
              <a:t> </a:t>
            </a:r>
            <a:r>
              <a:rPr lang="en-ID" sz="2000" dirty="0" err="1"/>
              <a:t>aspek</a:t>
            </a:r>
            <a:r>
              <a:rPr lang="en-ID" sz="2000" dirty="0"/>
              <a:t>, </a:t>
            </a:r>
            <a:r>
              <a:rPr lang="en-ID" sz="2000" dirty="0" err="1"/>
              <a:t>antara</a:t>
            </a:r>
            <a:r>
              <a:rPr lang="en-ID" sz="2000" dirty="0"/>
              <a:t> lain:</a:t>
            </a:r>
          </a:p>
          <a:p>
            <a:r>
              <a:rPr lang="en-ID" sz="2000" dirty="0" err="1"/>
              <a:t>Penolakan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Hukum Asing: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alasan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menolak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jika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tersebut</a:t>
            </a:r>
            <a:r>
              <a:rPr lang="en-ID" sz="2000" dirty="0"/>
              <a:t> </a:t>
            </a:r>
            <a:r>
              <a:rPr lang="en-ID" sz="2000" dirty="0" err="1"/>
              <a:t>bertentangan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nilai-nilai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dan </a:t>
            </a:r>
            <a:r>
              <a:rPr lang="en-ID" sz="2000" dirty="0" err="1"/>
              <a:t>prinsip-prinsip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negara.</a:t>
            </a:r>
          </a:p>
          <a:p>
            <a:r>
              <a:rPr lang="en-ID" sz="2000" dirty="0" err="1"/>
              <a:t>Pengadilan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sebagai</a:t>
            </a:r>
            <a:r>
              <a:rPr lang="en-ID" sz="2000" dirty="0"/>
              <a:t> </a:t>
            </a:r>
            <a:r>
              <a:rPr lang="en-ID" sz="2000" dirty="0" err="1"/>
              <a:t>pertimbangan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pengadilan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diterapkan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.</a:t>
            </a:r>
          </a:p>
          <a:p>
            <a:r>
              <a:rPr lang="en-ID" sz="2000" dirty="0"/>
              <a:t>Hukum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merupakan</a:t>
            </a:r>
            <a:r>
              <a:rPr lang="en-ID" sz="2000" dirty="0"/>
              <a:t> </a:t>
            </a:r>
            <a:r>
              <a:rPr lang="en-ID" sz="2000" dirty="0" err="1"/>
              <a:t>konsep</a:t>
            </a:r>
            <a:r>
              <a:rPr lang="en-ID" sz="2000" dirty="0"/>
              <a:t> yang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perdata</a:t>
            </a:r>
            <a:r>
              <a:rPr lang="en-ID" sz="2000" dirty="0"/>
              <a:t> </a:t>
            </a:r>
            <a:r>
              <a:rPr lang="en-ID" sz="2000" dirty="0" err="1"/>
              <a:t>internasional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menentukan</a:t>
            </a:r>
            <a:r>
              <a:rPr lang="en-ID" sz="2000" dirty="0"/>
              <a:t> </a:t>
            </a:r>
            <a:r>
              <a:rPr lang="en-ID" sz="2000" dirty="0" err="1"/>
              <a:t>apakah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diterapkan</a:t>
            </a:r>
            <a:r>
              <a:rPr lang="en-ID" sz="2000" dirty="0"/>
              <a:t> </a:t>
            </a:r>
            <a:r>
              <a:rPr lang="en-ID" sz="2000" dirty="0" err="1"/>
              <a:t>dalam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</a:t>
            </a:r>
            <a:r>
              <a:rPr lang="en-ID" sz="2000" dirty="0" err="1"/>
              <a:t>kasus</a:t>
            </a:r>
            <a:r>
              <a:rPr lang="en-ID" sz="2000" dirty="0"/>
              <a:t> di negara lain.</a:t>
            </a:r>
          </a:p>
          <a:p>
            <a:pPr marL="0" indent="0">
              <a:buNone/>
            </a:pPr>
            <a:r>
              <a:rPr lang="en-ID" sz="2000" dirty="0"/>
              <a:t>Ruang </a:t>
            </a:r>
            <a:r>
              <a:rPr lang="en-ID" sz="2000" dirty="0" err="1"/>
              <a:t>lingkup</a:t>
            </a:r>
            <a:r>
              <a:rPr lang="en-ID" sz="2000" dirty="0"/>
              <a:t>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juga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mencakup</a:t>
            </a:r>
            <a:r>
              <a:rPr lang="en-ID" sz="2000" dirty="0"/>
              <a:t>:</a:t>
            </a:r>
          </a:p>
          <a:p>
            <a:r>
              <a:rPr lang="en-ID" sz="2000" dirty="0" err="1"/>
              <a:t>Perlindungan</a:t>
            </a:r>
            <a:r>
              <a:rPr lang="en-ID" sz="2000" dirty="0"/>
              <a:t> Nilai-Nilai Dasar: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nilai-nilai</a:t>
            </a:r>
            <a:r>
              <a:rPr lang="en-ID" sz="2000" dirty="0"/>
              <a:t> </a:t>
            </a:r>
            <a:r>
              <a:rPr lang="en-ID" sz="2000" dirty="0" err="1"/>
              <a:t>dasar</a:t>
            </a:r>
            <a:r>
              <a:rPr lang="en-ID" sz="2000" dirty="0"/>
              <a:t> dan </a:t>
            </a:r>
            <a:r>
              <a:rPr lang="en-ID" sz="2000" dirty="0" err="1"/>
              <a:t>prinsip-prinsip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suatu</a:t>
            </a:r>
            <a:r>
              <a:rPr lang="en-ID" sz="2000" dirty="0"/>
              <a:t> negara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yang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sesuai</a:t>
            </a:r>
            <a:r>
              <a:rPr lang="en-ID" sz="2000" dirty="0"/>
              <a:t>.</a:t>
            </a:r>
          </a:p>
          <a:p>
            <a:r>
              <a:rPr lang="en-ID" sz="2000" dirty="0" err="1"/>
              <a:t>Perlindungan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Negara: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melindungi</a:t>
            </a:r>
            <a:r>
              <a:rPr lang="en-ID" sz="2000" dirty="0"/>
              <a:t> </a:t>
            </a:r>
            <a:r>
              <a:rPr lang="en-ID" sz="2000" dirty="0" err="1"/>
              <a:t>kepentingan</a:t>
            </a:r>
            <a:r>
              <a:rPr lang="en-ID" sz="2000" dirty="0"/>
              <a:t> negara </a:t>
            </a:r>
            <a:r>
              <a:rPr lang="en-ID" sz="2000" dirty="0" err="1"/>
              <a:t>dari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yang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merugikan</a:t>
            </a:r>
            <a:r>
              <a:rPr lang="en-ID" sz="2000" dirty="0"/>
              <a:t> negara </a:t>
            </a:r>
            <a:r>
              <a:rPr lang="en-ID" sz="2000" dirty="0" err="1"/>
              <a:t>tersebut</a:t>
            </a:r>
            <a:r>
              <a:rPr lang="en-ID" sz="2000" dirty="0"/>
              <a:t>.</a:t>
            </a:r>
          </a:p>
          <a:p>
            <a:r>
              <a:rPr lang="en-ID" sz="2000" dirty="0" err="1"/>
              <a:t>Keadilan</a:t>
            </a:r>
            <a:r>
              <a:rPr lang="en-ID" sz="2000" dirty="0"/>
              <a:t> dan </a:t>
            </a:r>
            <a:r>
              <a:rPr lang="en-ID" sz="2000" dirty="0" err="1"/>
              <a:t>Kesetaraan</a:t>
            </a:r>
            <a:r>
              <a:rPr lang="en-ID" sz="2000" dirty="0"/>
              <a:t>: </a:t>
            </a:r>
            <a:r>
              <a:rPr lang="en-ID" sz="2000" dirty="0" err="1"/>
              <a:t>Ketertiban</a:t>
            </a:r>
            <a:r>
              <a:rPr lang="en-ID" sz="2000" dirty="0"/>
              <a:t> </a:t>
            </a:r>
            <a:r>
              <a:rPr lang="en-ID" sz="2000" dirty="0" err="1"/>
              <a:t>umum</a:t>
            </a:r>
            <a:r>
              <a:rPr lang="en-ID" sz="2000" dirty="0"/>
              <a:t>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digunakan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memastikan</a:t>
            </a:r>
            <a:r>
              <a:rPr lang="en-ID" sz="2000" dirty="0"/>
              <a:t> </a:t>
            </a:r>
            <a:r>
              <a:rPr lang="en-ID" sz="2000" dirty="0" err="1"/>
              <a:t>bahwa</a:t>
            </a:r>
            <a:r>
              <a:rPr lang="en-ID" sz="2000" dirty="0"/>
              <a:t> </a:t>
            </a:r>
            <a:r>
              <a:rPr lang="en-ID" sz="2000" dirty="0" err="1"/>
              <a:t>penerapan</a:t>
            </a:r>
            <a:r>
              <a:rPr lang="en-ID" sz="2000" dirty="0"/>
              <a:t> </a:t>
            </a:r>
            <a:r>
              <a:rPr lang="en-ID" sz="2000" dirty="0" err="1"/>
              <a:t>hukum</a:t>
            </a:r>
            <a:r>
              <a:rPr lang="en-ID" sz="2000" dirty="0"/>
              <a:t> </a:t>
            </a:r>
            <a:r>
              <a:rPr lang="en-ID" sz="2000" dirty="0" err="1"/>
              <a:t>asing</a:t>
            </a:r>
            <a:r>
              <a:rPr lang="en-ID" sz="2000" dirty="0"/>
              <a:t>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bertentangan</a:t>
            </a:r>
            <a:r>
              <a:rPr lang="en-ID" sz="2000" dirty="0"/>
              <a:t> </a:t>
            </a:r>
            <a:r>
              <a:rPr lang="en-ID" sz="2000" dirty="0" err="1"/>
              <a:t>dengan</a:t>
            </a:r>
            <a:r>
              <a:rPr lang="en-ID" sz="2000" dirty="0"/>
              <a:t> </a:t>
            </a:r>
            <a:r>
              <a:rPr lang="en-ID" sz="2000" dirty="0" err="1"/>
              <a:t>prinsip</a:t>
            </a:r>
            <a:r>
              <a:rPr lang="en-ID" sz="2000" dirty="0"/>
              <a:t> </a:t>
            </a:r>
            <a:r>
              <a:rPr lang="en-ID" sz="2000" dirty="0" err="1"/>
              <a:t>keadilan</a:t>
            </a:r>
            <a:r>
              <a:rPr lang="en-ID" sz="2000" dirty="0"/>
              <a:t> dan </a:t>
            </a:r>
            <a:r>
              <a:rPr lang="en-ID" sz="2000" dirty="0" err="1"/>
              <a:t>kesetaraan</a:t>
            </a:r>
            <a:r>
              <a:rPr lang="en-ID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42313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EDADB7-35F8-5585-29ED-32C2FD4F1E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3046"/>
            <a:ext cx="10515600" cy="549391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Dalam Hukum </a:t>
            </a:r>
            <a:r>
              <a:rPr lang="en-US" dirty="0" err="1"/>
              <a:t>Perdata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,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(</a:t>
            </a:r>
            <a:r>
              <a:rPr lang="en-US" dirty="0" err="1"/>
              <a:t>ordre</a:t>
            </a:r>
            <a:r>
              <a:rPr lang="en-US" dirty="0"/>
              <a:t> public) </a:t>
            </a:r>
            <a:r>
              <a:rPr lang="en-US" dirty="0" err="1"/>
              <a:t>memiliki</a:t>
            </a:r>
            <a:r>
              <a:rPr lang="en-US" dirty="0"/>
              <a:t> dua </a:t>
            </a:r>
            <a:r>
              <a:rPr lang="en-US" dirty="0" err="1"/>
              <a:t>fungsi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</a:p>
          <a:p>
            <a:pPr marL="514350" indent="-514350">
              <a:buAutoNum type="arabicPeriod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memblokir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yang </a:t>
            </a:r>
            <a:r>
              <a:rPr lang="en-US" dirty="0" err="1"/>
              <a:t>bertentangan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dan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memblokir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dan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negara.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Hukum: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dan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negara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kestabilan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memblokir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asing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ketertiban</a:t>
            </a:r>
            <a:r>
              <a:rPr lang="en-US" dirty="0"/>
              <a:t> </a:t>
            </a:r>
            <a:r>
              <a:rPr lang="en-US" dirty="0" err="1"/>
              <a:t>umum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pada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menjamin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melengkapi</a:t>
            </a:r>
            <a:r>
              <a:rPr lang="en-US" dirty="0"/>
              <a:t> dan </a:t>
            </a:r>
            <a:r>
              <a:rPr lang="en-US" dirty="0" err="1"/>
              <a:t>bertujuan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nilai-nilai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dan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negara.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82638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FDD1C-F821-2048-D259-B70B24F5E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18641"/>
            <a:ext cx="10515600" cy="5758322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4200" b="1" dirty="0"/>
              <a:t>B. </a:t>
            </a:r>
            <a:r>
              <a:rPr lang="en-US" sz="4200" b="1" dirty="0" err="1"/>
              <a:t>Pengertian</a:t>
            </a:r>
            <a:r>
              <a:rPr lang="en-US" sz="4200" b="1" dirty="0"/>
              <a:t> Vested Right/ Hak- Hak yang </a:t>
            </a:r>
            <a:r>
              <a:rPr lang="en-US" sz="4200" b="1" dirty="0" err="1"/>
              <a:t>diperoleh</a:t>
            </a:r>
            <a:r>
              <a:rPr lang="en-US" sz="4200" b="1" dirty="0"/>
              <a:t>.</a:t>
            </a:r>
          </a:p>
          <a:p>
            <a:pPr marL="0" indent="0">
              <a:buNone/>
            </a:pPr>
            <a:r>
              <a:rPr lang="en-ID" sz="3600" b="0" i="0" dirty="0" err="1">
                <a:solidFill>
                  <a:srgbClr val="545D7E"/>
                </a:solidFill>
                <a:effectLst/>
              </a:rPr>
              <a:t>Beberapa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ahli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hukum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yang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menyoroti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konsep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vested rights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dalam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HPI,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antara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lain </a:t>
            </a:r>
          </a:p>
          <a:p>
            <a:pPr marL="0" indent="0">
              <a:buNone/>
            </a:pPr>
            <a:endParaRPr lang="en-ID" sz="3600" b="0" i="0" dirty="0">
              <a:solidFill>
                <a:srgbClr val="545D7E"/>
              </a:solidFill>
              <a:effectLst/>
            </a:endParaRPr>
          </a:p>
          <a:p>
            <a:r>
              <a:rPr lang="en-ID" sz="3600" b="0" i="0" dirty="0">
                <a:solidFill>
                  <a:srgbClr val="545D7E"/>
                </a:solidFill>
                <a:effectLst/>
              </a:rPr>
              <a:t>Prof. 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Sudargo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Gautama: Dalam HPI,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masalah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vested rights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ini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berkaitan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dengan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pengakuan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terhadap</a:t>
            </a:r>
            <a:r>
              <a:rPr lang="en-ID" sz="3600" dirty="0">
                <a:solidFill>
                  <a:srgbClr val="545D7E"/>
                </a:solidFill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hak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dan</a:t>
            </a:r>
          </a:p>
          <a:p>
            <a:pPr marL="0" indent="0">
              <a:buNone/>
            </a:pPr>
            <a:r>
              <a:rPr lang="en-ID" sz="3600" dirty="0">
                <a:solidFill>
                  <a:srgbClr val="545D7E"/>
                </a:solidFill>
              </a:rPr>
              <a:t>    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kewajiban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hukum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yang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terbit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berdasarkan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hukum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asing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. </a:t>
            </a:r>
          </a:p>
          <a:p>
            <a:pPr marL="0" indent="0">
              <a:buNone/>
            </a:pPr>
            <a:endParaRPr lang="en-ID" sz="3600" b="0" i="0" dirty="0">
              <a:solidFill>
                <a:srgbClr val="0B57D0"/>
              </a:solidFill>
              <a:effectLst/>
            </a:endParaRP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r>
              <a:rPr lang="en-ID" sz="3600" b="0" i="0" dirty="0" err="1">
                <a:solidFill>
                  <a:srgbClr val="545D7E"/>
                </a:solidFill>
                <a:effectLst/>
              </a:rPr>
              <a:t>Mochtar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Kusumaatmadja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: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Beliau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menyebutkan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bahwa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HPI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adalah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keseluruhan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kaidah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dan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asas</a:t>
            </a:r>
            <a:r>
              <a:rPr lang="en-ID" sz="3600" dirty="0">
                <a:solidFill>
                  <a:srgbClr val="545D7E"/>
                </a:solidFill>
              </a:rPr>
              <a:t> 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hukum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yang</a:t>
            </a:r>
          </a:p>
          <a:p>
            <a:pPr marL="0" indent="0" algn="l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None/>
            </a:pPr>
            <a:r>
              <a:rPr lang="en-ID" sz="3600" dirty="0">
                <a:solidFill>
                  <a:srgbClr val="545D7E"/>
                </a:solidFill>
              </a:rPr>
              <a:t>    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mengatur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hubungan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perdata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yang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melintas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batas negara,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termasuk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pengakuan</a:t>
            </a:r>
            <a:r>
              <a:rPr lang="en-ID" sz="3600" dirty="0">
                <a:solidFill>
                  <a:srgbClr val="545D7E"/>
                </a:solidFill>
              </a:rPr>
              <a:t> </a:t>
            </a:r>
            <a:r>
              <a:rPr lang="en-ID" sz="3600" b="0" i="0" dirty="0" err="1">
                <a:solidFill>
                  <a:srgbClr val="545D7E"/>
                </a:solidFill>
                <a:effectLst/>
              </a:rPr>
              <a:t>terhadap</a:t>
            </a:r>
            <a:r>
              <a:rPr lang="en-ID" sz="3600" b="0" i="0" dirty="0">
                <a:solidFill>
                  <a:srgbClr val="545D7E"/>
                </a:solidFill>
                <a:effectLst/>
              </a:rPr>
              <a:t> vested right. </a:t>
            </a:r>
          </a:p>
          <a:p>
            <a:pPr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</a:pPr>
            <a:r>
              <a:rPr lang="en-ID" sz="3600" dirty="0" err="1"/>
              <a:t>Definisi</a:t>
            </a:r>
            <a:r>
              <a:rPr lang="en-ID" sz="3600" dirty="0"/>
              <a:t> Vested Right </a:t>
            </a:r>
            <a:r>
              <a:rPr lang="en-ID" sz="3600" dirty="0" err="1"/>
              <a:t>atau</a:t>
            </a:r>
            <a:r>
              <a:rPr lang="en-ID" sz="3600" dirty="0"/>
              <a:t> Hak-Hak yang </a:t>
            </a:r>
            <a:r>
              <a:rPr lang="en-ID" sz="3600" dirty="0" err="1"/>
              <a:t>Diperoleh</a:t>
            </a:r>
            <a:r>
              <a:rPr lang="en-ID" sz="3600" dirty="0"/>
              <a:t> </a:t>
            </a:r>
            <a:r>
              <a:rPr lang="en-ID" sz="3600" dirty="0" err="1"/>
              <a:t>dalam</a:t>
            </a:r>
            <a:r>
              <a:rPr lang="en-ID" sz="3600" dirty="0"/>
              <a:t> Hukum </a:t>
            </a:r>
            <a:r>
              <a:rPr lang="en-ID" sz="3600" dirty="0" err="1"/>
              <a:t>Perdata</a:t>
            </a:r>
            <a:r>
              <a:rPr lang="en-ID" sz="3600" dirty="0"/>
              <a:t> </a:t>
            </a:r>
            <a:r>
              <a:rPr lang="en-ID" sz="3600" dirty="0" err="1"/>
              <a:t>Internasional</a:t>
            </a:r>
            <a:r>
              <a:rPr lang="en-ID" sz="3600" dirty="0"/>
              <a:t> </a:t>
            </a:r>
            <a:r>
              <a:rPr lang="en-ID" sz="3600" dirty="0" err="1"/>
              <a:t>merujuk</a:t>
            </a:r>
            <a:endParaRPr lang="en-ID" sz="3600" dirty="0"/>
          </a:p>
          <a:p>
            <a:pPr marL="0" indent="0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None/>
            </a:pPr>
            <a:r>
              <a:rPr lang="en-ID" sz="3600" dirty="0"/>
              <a:t>    pada </a:t>
            </a:r>
            <a:r>
              <a:rPr lang="en-ID" sz="3600" dirty="0" err="1"/>
              <a:t>hak-hak</a:t>
            </a:r>
            <a:r>
              <a:rPr lang="en-ID" sz="3600" dirty="0"/>
              <a:t> yang </a:t>
            </a:r>
            <a:r>
              <a:rPr lang="en-ID" sz="3600" dirty="0" err="1"/>
              <a:t>telah</a:t>
            </a:r>
            <a:r>
              <a:rPr lang="en-ID" sz="3600" dirty="0"/>
              <a:t> </a:t>
            </a:r>
            <a:r>
              <a:rPr lang="en-ID" sz="3600" dirty="0" err="1"/>
              <a:t>diperoleh</a:t>
            </a:r>
            <a:r>
              <a:rPr lang="en-ID" sz="3600" dirty="0"/>
              <a:t> oleh </a:t>
            </a:r>
            <a:r>
              <a:rPr lang="en-ID" sz="3600" dirty="0" err="1"/>
              <a:t>seseorang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suatu</a:t>
            </a:r>
            <a:r>
              <a:rPr lang="en-ID" sz="3600" dirty="0"/>
              <a:t> </a:t>
            </a:r>
            <a:r>
              <a:rPr lang="en-ID" sz="3600" dirty="0" err="1"/>
              <a:t>entitas</a:t>
            </a:r>
            <a:r>
              <a:rPr lang="en-ID" sz="3600" dirty="0"/>
              <a:t> </a:t>
            </a:r>
            <a:r>
              <a:rPr lang="en-ID" sz="3600" dirty="0" err="1"/>
              <a:t>berdasarkan</a:t>
            </a:r>
            <a:r>
              <a:rPr lang="en-ID" sz="3600" dirty="0"/>
              <a:t> </a:t>
            </a:r>
            <a:r>
              <a:rPr lang="en-ID" sz="3600" dirty="0" err="1"/>
              <a:t>hukum</a:t>
            </a:r>
            <a:r>
              <a:rPr lang="en-ID" sz="3600" dirty="0"/>
              <a:t> </a:t>
            </a:r>
            <a:r>
              <a:rPr lang="en-ID" sz="3600" dirty="0" err="1"/>
              <a:t>suatu</a:t>
            </a:r>
            <a:endParaRPr lang="en-ID" sz="3600" dirty="0"/>
          </a:p>
          <a:p>
            <a:pPr marL="0" indent="0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None/>
            </a:pPr>
            <a:r>
              <a:rPr lang="en-ID" sz="3600" dirty="0"/>
              <a:t>    negara (Lex </a:t>
            </a:r>
            <a:r>
              <a:rPr lang="en-ID" sz="3600" dirty="0" err="1"/>
              <a:t>Fori</a:t>
            </a:r>
            <a:r>
              <a:rPr lang="en-ID" sz="3600" dirty="0"/>
              <a:t>)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perjanjian</a:t>
            </a:r>
            <a:r>
              <a:rPr lang="en-ID" sz="3600" dirty="0"/>
              <a:t> </a:t>
            </a:r>
            <a:r>
              <a:rPr lang="en-ID" sz="3600" dirty="0" err="1"/>
              <a:t>internasional</a:t>
            </a:r>
            <a:r>
              <a:rPr lang="en-ID" sz="3600" dirty="0"/>
              <a:t>. Hak-</a:t>
            </a:r>
            <a:r>
              <a:rPr lang="en-ID" sz="3600" dirty="0" err="1"/>
              <a:t>hak</a:t>
            </a:r>
            <a:r>
              <a:rPr lang="en-ID" sz="3600" dirty="0"/>
              <a:t> </a:t>
            </a:r>
            <a:r>
              <a:rPr lang="en-ID" sz="3600" dirty="0" err="1"/>
              <a:t>ini</a:t>
            </a:r>
            <a:r>
              <a:rPr lang="en-ID" sz="3600" dirty="0"/>
              <a:t> </a:t>
            </a:r>
            <a:r>
              <a:rPr lang="en-ID" sz="3600" dirty="0" err="1"/>
              <a:t>dianggap</a:t>
            </a:r>
            <a:r>
              <a:rPr lang="en-ID" sz="3600" dirty="0"/>
              <a:t> </a:t>
            </a:r>
            <a:r>
              <a:rPr lang="en-ID" sz="3600" dirty="0" err="1"/>
              <a:t>telah</a:t>
            </a:r>
            <a:r>
              <a:rPr lang="en-ID" sz="3600" dirty="0"/>
              <a:t> "vested"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melekat</a:t>
            </a:r>
            <a:endParaRPr lang="en-ID" sz="3600" dirty="0"/>
          </a:p>
          <a:p>
            <a:pPr marL="0" indent="0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None/>
            </a:pPr>
            <a:r>
              <a:rPr lang="en-ID" sz="3600" dirty="0"/>
              <a:t>    pada orang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entitas</a:t>
            </a:r>
            <a:r>
              <a:rPr lang="en-ID" sz="3600" dirty="0"/>
              <a:t> </a:t>
            </a:r>
            <a:r>
              <a:rPr lang="en-ID" sz="3600" dirty="0" err="1"/>
              <a:t>tersebut</a:t>
            </a:r>
            <a:r>
              <a:rPr lang="en-ID" sz="3600" dirty="0"/>
              <a:t>, </a:t>
            </a:r>
            <a:r>
              <a:rPr lang="en-ID" sz="3600" dirty="0" err="1"/>
              <a:t>sehingga</a:t>
            </a:r>
            <a:r>
              <a:rPr lang="en-ID" sz="3600" dirty="0"/>
              <a:t>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dapat</a:t>
            </a:r>
            <a:r>
              <a:rPr lang="en-ID" sz="3600" dirty="0"/>
              <a:t> </a:t>
            </a:r>
            <a:r>
              <a:rPr lang="en-ID" sz="3600" dirty="0" err="1"/>
              <a:t>diambil</a:t>
            </a:r>
            <a:r>
              <a:rPr lang="en-ID" sz="3600" dirty="0"/>
              <a:t> </a:t>
            </a:r>
            <a:r>
              <a:rPr lang="en-ID" sz="3600" dirty="0" err="1"/>
              <a:t>atau</a:t>
            </a:r>
            <a:r>
              <a:rPr lang="en-ID" sz="3600" dirty="0"/>
              <a:t> </a:t>
            </a:r>
            <a:r>
              <a:rPr lang="en-ID" sz="3600" dirty="0" err="1"/>
              <a:t>dibatalkan</a:t>
            </a:r>
            <a:r>
              <a:rPr lang="en-ID" sz="3600" dirty="0"/>
              <a:t> </a:t>
            </a:r>
            <a:r>
              <a:rPr lang="en-ID" sz="3600" dirty="0" err="1"/>
              <a:t>tanpa</a:t>
            </a:r>
            <a:r>
              <a:rPr lang="en-ID" sz="3600" dirty="0"/>
              <a:t> </a:t>
            </a:r>
            <a:r>
              <a:rPr lang="en-ID" sz="3600" dirty="0" err="1"/>
              <a:t>alasan</a:t>
            </a:r>
            <a:r>
              <a:rPr lang="en-ID" sz="3600" dirty="0"/>
              <a:t> yang </a:t>
            </a:r>
            <a:r>
              <a:rPr lang="en-ID" sz="3600" dirty="0" err="1"/>
              <a:t>sah</a:t>
            </a:r>
            <a:endParaRPr lang="en-ID" sz="3600" dirty="0"/>
          </a:p>
          <a:p>
            <a:pPr marL="0" indent="0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None/>
            </a:pPr>
            <a:r>
              <a:rPr lang="en-ID" sz="3600" dirty="0"/>
              <a:t>   </a:t>
            </a:r>
            <a:r>
              <a:rPr lang="en-ID" sz="3600" dirty="0" err="1"/>
              <a:t>selama</a:t>
            </a:r>
            <a:r>
              <a:rPr lang="en-ID" sz="3600" dirty="0"/>
              <a:t> </a:t>
            </a:r>
            <a:r>
              <a:rPr lang="en-ID" sz="3600" dirty="0" err="1"/>
              <a:t>pengakuan</a:t>
            </a:r>
            <a:r>
              <a:rPr lang="en-ID" sz="3600" dirty="0"/>
              <a:t> </a:t>
            </a:r>
            <a:r>
              <a:rPr lang="en-ID" sz="3600" dirty="0" err="1"/>
              <a:t>itu</a:t>
            </a:r>
            <a:r>
              <a:rPr lang="en-ID" sz="3600" dirty="0"/>
              <a:t> </a:t>
            </a:r>
            <a:r>
              <a:rPr lang="en-ID" sz="3600" dirty="0" err="1"/>
              <a:t>tidak</a:t>
            </a:r>
            <a:r>
              <a:rPr lang="en-ID" sz="3600" dirty="0"/>
              <a:t> </a:t>
            </a:r>
            <a:r>
              <a:rPr lang="en-ID" sz="3600" dirty="0" err="1"/>
              <a:t>bertentangan</a:t>
            </a:r>
            <a:r>
              <a:rPr lang="en-ID" sz="3600" dirty="0"/>
              <a:t> </a:t>
            </a:r>
            <a:r>
              <a:rPr lang="en-ID" sz="3600" dirty="0" err="1"/>
              <a:t>dengan</a:t>
            </a:r>
            <a:r>
              <a:rPr lang="en-ID" sz="3600" dirty="0"/>
              <a:t> </a:t>
            </a:r>
            <a:r>
              <a:rPr lang="en-ID" sz="3600" dirty="0" err="1"/>
              <a:t>kepentingan</a:t>
            </a:r>
            <a:r>
              <a:rPr lang="en-ID" sz="3600" dirty="0"/>
              <a:t> </a:t>
            </a:r>
            <a:r>
              <a:rPr lang="en-ID" sz="3600" dirty="0" err="1"/>
              <a:t>umum</a:t>
            </a:r>
            <a:r>
              <a:rPr lang="en-ID" sz="3600" dirty="0"/>
              <a:t> </a:t>
            </a:r>
            <a:r>
              <a:rPr lang="en-ID" sz="3600" dirty="0" err="1"/>
              <a:t>dari</a:t>
            </a:r>
            <a:r>
              <a:rPr lang="en-ID" sz="3600" dirty="0"/>
              <a:t> Masyarakat Lex </a:t>
            </a:r>
            <a:r>
              <a:rPr lang="en-ID" sz="3600" dirty="0" err="1"/>
              <a:t>Fori</a:t>
            </a:r>
            <a:r>
              <a:rPr lang="en-ID" sz="3600" dirty="0"/>
              <a:t> </a:t>
            </a:r>
            <a:r>
              <a:rPr lang="en-ID" sz="3600" dirty="0" err="1"/>
              <a:t>tersebut</a:t>
            </a:r>
            <a:r>
              <a:rPr lang="en-ID" sz="3600" dirty="0"/>
              <a:t>. </a:t>
            </a:r>
          </a:p>
          <a:p>
            <a:pPr algn="l">
              <a:lnSpc>
                <a:spcPts val="1650"/>
              </a:lnSpc>
              <a:spcBef>
                <a:spcPts val="600"/>
              </a:spcBef>
              <a:spcAft>
                <a:spcPts val="1500"/>
              </a:spcAft>
              <a:buFont typeface="Arial" panose="020B0604020202020204" pitchFamily="34" charset="0"/>
              <a:buChar char="•"/>
            </a:pPr>
            <a:endParaRPr lang="en-ID" sz="2000" b="0" i="0" dirty="0">
              <a:solidFill>
                <a:srgbClr val="545D7E"/>
              </a:solidFill>
              <a:effectLst/>
            </a:endParaRPr>
          </a:p>
          <a:p>
            <a:endParaRPr lang="en-ID" sz="2000" dirty="0"/>
          </a:p>
        </p:txBody>
      </p:sp>
    </p:spTree>
    <p:extLst>
      <p:ext uri="{BB962C8B-B14F-4D97-AF65-F5344CB8AC3E}">
        <p14:creationId xmlns:p14="http://schemas.microsoft.com/office/powerpoint/2010/main" val="2992314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38F28-C0ED-556C-8F0E-7903A0040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451"/>
            <a:ext cx="10515600" cy="5229512"/>
          </a:xfrm>
        </p:spPr>
        <p:txBody>
          <a:bodyPr>
            <a:normAutofit/>
          </a:bodyPr>
          <a:lstStyle/>
          <a:p>
            <a:r>
              <a:rPr lang="en-ID" sz="2200" dirty="0"/>
              <a:t>Dalam Hukum </a:t>
            </a:r>
            <a:r>
              <a:rPr lang="en-ID" sz="2200" dirty="0" err="1"/>
              <a:t>Perdata</a:t>
            </a:r>
            <a:r>
              <a:rPr lang="en-ID" sz="2200" dirty="0"/>
              <a:t> </a:t>
            </a:r>
            <a:r>
              <a:rPr lang="en-ID" sz="2200" dirty="0" err="1"/>
              <a:t>Internasional</a:t>
            </a:r>
            <a:r>
              <a:rPr lang="en-ID" sz="2200" dirty="0"/>
              <a:t>, Vested Right </a:t>
            </a:r>
            <a:r>
              <a:rPr lang="en-ID" sz="2200" dirty="0" err="1"/>
              <a:t>dapat</a:t>
            </a:r>
            <a:r>
              <a:rPr lang="en-ID" sz="2200" dirty="0"/>
              <a:t> </a:t>
            </a:r>
            <a:r>
              <a:rPr lang="en-ID" sz="2200" dirty="0" err="1"/>
              <a:t>mencakup</a:t>
            </a:r>
            <a:r>
              <a:rPr lang="en-ID" sz="2200" dirty="0"/>
              <a:t>:</a:t>
            </a:r>
          </a:p>
          <a:p>
            <a:pPr>
              <a:buFontTx/>
              <a:buChar char="-"/>
            </a:pPr>
            <a:r>
              <a:rPr lang="en-ID" sz="2200" dirty="0"/>
              <a:t>Hak </a:t>
            </a:r>
            <a:r>
              <a:rPr lang="en-ID" sz="2200" dirty="0" err="1"/>
              <a:t>kepemilikan</a:t>
            </a:r>
            <a:r>
              <a:rPr lang="en-ID" sz="2200" dirty="0"/>
              <a:t>: Hak </a:t>
            </a:r>
            <a:r>
              <a:rPr lang="en-ID" sz="2200" dirty="0" err="1"/>
              <a:t>atas</a:t>
            </a:r>
            <a:r>
              <a:rPr lang="en-ID" sz="2200" dirty="0"/>
              <a:t> </a:t>
            </a:r>
            <a:r>
              <a:rPr lang="en-ID" sz="2200" dirty="0" err="1"/>
              <a:t>properti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aset</a:t>
            </a:r>
            <a:r>
              <a:rPr lang="en-ID" sz="2200" dirty="0"/>
              <a:t> yang </a:t>
            </a:r>
            <a:r>
              <a:rPr lang="en-ID" sz="2200" dirty="0" err="1"/>
              <a:t>diperoleh</a:t>
            </a:r>
            <a:r>
              <a:rPr lang="en-ID" sz="2200" dirty="0"/>
              <a:t> </a:t>
            </a:r>
            <a:r>
              <a:rPr lang="en-ID" sz="2200" dirty="0" err="1"/>
              <a:t>berdasarkan</a:t>
            </a:r>
            <a:r>
              <a:rPr lang="en-ID" sz="2200" dirty="0"/>
              <a:t> </a:t>
            </a:r>
            <a:r>
              <a:rPr lang="en-ID" sz="2200" dirty="0" err="1"/>
              <a:t>hukum</a:t>
            </a:r>
            <a:r>
              <a:rPr lang="en-ID" sz="2200" dirty="0"/>
              <a:t> </a:t>
            </a:r>
            <a:r>
              <a:rPr lang="en-ID" sz="2200" dirty="0" err="1"/>
              <a:t>suatu</a:t>
            </a:r>
            <a:endParaRPr lang="en-ID" sz="2200" dirty="0"/>
          </a:p>
          <a:p>
            <a:pPr marL="0" indent="0">
              <a:buNone/>
            </a:pPr>
            <a:r>
              <a:rPr lang="en-ID" sz="2200" dirty="0"/>
              <a:t>    negara.</a:t>
            </a:r>
          </a:p>
          <a:p>
            <a:pPr>
              <a:buFontTx/>
              <a:buChar char="-"/>
            </a:pPr>
            <a:r>
              <a:rPr lang="en-ID" sz="2200" dirty="0"/>
              <a:t>Hak </a:t>
            </a:r>
            <a:r>
              <a:rPr lang="en-ID" sz="2200" dirty="0" err="1"/>
              <a:t>kontraktual</a:t>
            </a:r>
            <a:r>
              <a:rPr lang="en-ID" sz="2200" dirty="0"/>
              <a:t>: Hak yang </a:t>
            </a:r>
            <a:r>
              <a:rPr lang="en-ID" sz="2200" dirty="0" err="1"/>
              <a:t>diperoleh</a:t>
            </a:r>
            <a:r>
              <a:rPr lang="en-ID" sz="2200" dirty="0"/>
              <a:t> </a:t>
            </a:r>
            <a:r>
              <a:rPr lang="en-ID" sz="2200" dirty="0" err="1"/>
              <a:t>berdasarkan</a:t>
            </a:r>
            <a:r>
              <a:rPr lang="en-ID" sz="2200" dirty="0"/>
              <a:t> </a:t>
            </a:r>
            <a:r>
              <a:rPr lang="en-ID" sz="2200" dirty="0" err="1"/>
              <a:t>kontrak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perjanjian</a:t>
            </a:r>
            <a:r>
              <a:rPr lang="en-ID" sz="2200" dirty="0"/>
              <a:t> yang </a:t>
            </a:r>
            <a:r>
              <a:rPr lang="en-ID" sz="2200" dirty="0" err="1"/>
              <a:t>sah</a:t>
            </a:r>
            <a:r>
              <a:rPr lang="en-ID" sz="2200" dirty="0"/>
              <a:t>.</a:t>
            </a:r>
          </a:p>
          <a:p>
            <a:pPr>
              <a:buFontTx/>
              <a:buChar char="-"/>
            </a:pPr>
            <a:r>
              <a:rPr lang="en-ID" sz="2200" dirty="0"/>
              <a:t>Hak </a:t>
            </a:r>
            <a:r>
              <a:rPr lang="en-ID" sz="2200" dirty="0" err="1"/>
              <a:t>waris</a:t>
            </a:r>
            <a:r>
              <a:rPr lang="en-ID" sz="2200" dirty="0"/>
              <a:t>: Hak yang </a:t>
            </a:r>
            <a:r>
              <a:rPr lang="en-ID" sz="2200" dirty="0" err="1"/>
              <a:t>diperoleh</a:t>
            </a:r>
            <a:r>
              <a:rPr lang="en-ID" sz="2200" dirty="0"/>
              <a:t> </a:t>
            </a:r>
            <a:r>
              <a:rPr lang="en-ID" sz="2200" dirty="0" err="1"/>
              <a:t>berdasarkan</a:t>
            </a:r>
            <a:r>
              <a:rPr lang="en-ID" sz="2200" dirty="0"/>
              <a:t> </a:t>
            </a:r>
            <a:r>
              <a:rPr lang="en-ID" sz="2200" dirty="0" err="1"/>
              <a:t>hukum</a:t>
            </a:r>
            <a:r>
              <a:rPr lang="en-ID" sz="2200" dirty="0"/>
              <a:t> </a:t>
            </a:r>
            <a:r>
              <a:rPr lang="en-ID" sz="2200" dirty="0" err="1"/>
              <a:t>waris</a:t>
            </a:r>
            <a:r>
              <a:rPr lang="en-ID" sz="2200" dirty="0"/>
              <a:t> </a:t>
            </a:r>
            <a:r>
              <a:rPr lang="en-ID" sz="2200" dirty="0" err="1"/>
              <a:t>suatu</a:t>
            </a:r>
            <a:r>
              <a:rPr lang="en-ID" sz="2200" dirty="0"/>
              <a:t> negara.</a:t>
            </a:r>
          </a:p>
          <a:p>
            <a:r>
              <a:rPr lang="en-ID" sz="2200" dirty="0"/>
              <a:t>Vested Right </a:t>
            </a:r>
            <a:r>
              <a:rPr lang="en-ID" sz="2200" dirty="0" err="1"/>
              <a:t>memiliki</a:t>
            </a:r>
            <a:r>
              <a:rPr lang="en-ID" sz="2200" dirty="0"/>
              <a:t> </a:t>
            </a:r>
            <a:r>
              <a:rPr lang="en-ID" sz="2200" dirty="0" err="1"/>
              <a:t>beberapa</a:t>
            </a:r>
            <a:r>
              <a:rPr lang="en-ID" sz="2200" dirty="0"/>
              <a:t> </a:t>
            </a:r>
            <a:r>
              <a:rPr lang="en-ID" sz="2200" dirty="0" err="1"/>
              <a:t>karakteristik</a:t>
            </a:r>
            <a:r>
              <a:rPr lang="en-ID" sz="2200" dirty="0"/>
              <a:t>, </a:t>
            </a:r>
            <a:r>
              <a:rPr lang="en-ID" sz="2200" dirty="0" err="1"/>
              <a:t>yaitu</a:t>
            </a:r>
            <a:r>
              <a:rPr lang="en-ID" sz="2200" dirty="0"/>
              <a:t>:</a:t>
            </a:r>
          </a:p>
          <a:p>
            <a:pPr>
              <a:buFontTx/>
              <a:buChar char="-"/>
            </a:pPr>
            <a:r>
              <a:rPr lang="en-ID" sz="2200" dirty="0" err="1"/>
              <a:t>Sifatnya</a:t>
            </a:r>
            <a:r>
              <a:rPr lang="en-ID" sz="2200" dirty="0"/>
              <a:t> yang </a:t>
            </a:r>
            <a:r>
              <a:rPr lang="en-ID" sz="2200" dirty="0" err="1"/>
              <a:t>melekat</a:t>
            </a:r>
            <a:r>
              <a:rPr lang="en-ID" sz="2200" dirty="0"/>
              <a:t>: Hak-</a:t>
            </a:r>
            <a:r>
              <a:rPr lang="en-ID" sz="2200" dirty="0" err="1"/>
              <a:t>hak</a:t>
            </a:r>
            <a:r>
              <a:rPr lang="en-ID" sz="2200" dirty="0"/>
              <a:t> yang </a:t>
            </a:r>
            <a:r>
              <a:rPr lang="en-ID" sz="2200" dirty="0" err="1"/>
              <a:t>telah</a:t>
            </a:r>
            <a:r>
              <a:rPr lang="en-ID" sz="2200" dirty="0"/>
              <a:t> </a:t>
            </a:r>
            <a:r>
              <a:rPr lang="en-ID" sz="2200" dirty="0" err="1"/>
              <a:t>diperoleh</a:t>
            </a:r>
            <a:r>
              <a:rPr lang="en-ID" sz="2200" dirty="0"/>
              <a:t> </a:t>
            </a:r>
            <a:r>
              <a:rPr lang="en-ID" sz="2200" dirty="0" err="1"/>
              <a:t>tidak</a:t>
            </a:r>
            <a:r>
              <a:rPr lang="en-ID" sz="2200" dirty="0"/>
              <a:t> </a:t>
            </a:r>
            <a:r>
              <a:rPr lang="en-ID" sz="2200" dirty="0" err="1"/>
              <a:t>dapat</a:t>
            </a:r>
            <a:r>
              <a:rPr lang="en-ID" sz="2200" dirty="0"/>
              <a:t> </a:t>
            </a:r>
            <a:r>
              <a:rPr lang="en-ID" sz="2200" dirty="0" err="1"/>
              <a:t>diambil</a:t>
            </a:r>
            <a:r>
              <a:rPr lang="en-ID" sz="2200" dirty="0"/>
              <a:t> </a:t>
            </a:r>
            <a:r>
              <a:rPr lang="en-ID" sz="2200" dirty="0" err="1"/>
              <a:t>atau</a:t>
            </a:r>
            <a:r>
              <a:rPr lang="en-ID" sz="2200" dirty="0"/>
              <a:t> </a:t>
            </a:r>
            <a:r>
              <a:rPr lang="en-ID" sz="2200" dirty="0" err="1"/>
              <a:t>dibatalkan</a:t>
            </a:r>
            <a:endParaRPr lang="en-ID" sz="2200" dirty="0"/>
          </a:p>
          <a:p>
            <a:pPr marL="0" indent="0">
              <a:buNone/>
            </a:pPr>
            <a:r>
              <a:rPr lang="en-ID" sz="2200" dirty="0"/>
              <a:t>   </a:t>
            </a:r>
            <a:r>
              <a:rPr lang="en-ID" sz="2200" dirty="0" err="1"/>
              <a:t>tanpa</a:t>
            </a:r>
            <a:r>
              <a:rPr lang="en-ID" sz="2200" dirty="0"/>
              <a:t> </a:t>
            </a:r>
            <a:r>
              <a:rPr lang="en-ID" sz="2200" dirty="0" err="1"/>
              <a:t>alasan</a:t>
            </a:r>
            <a:r>
              <a:rPr lang="en-ID" sz="2200" dirty="0"/>
              <a:t> yang </a:t>
            </a:r>
            <a:r>
              <a:rPr lang="en-ID" sz="2200" dirty="0" err="1"/>
              <a:t>sah</a:t>
            </a:r>
            <a:r>
              <a:rPr lang="en-ID" sz="2200" dirty="0"/>
              <a:t>.</a:t>
            </a:r>
          </a:p>
          <a:p>
            <a:pPr>
              <a:buFontTx/>
              <a:buChar char="-"/>
            </a:pPr>
            <a:r>
              <a:rPr lang="en-ID" sz="2200" dirty="0" err="1"/>
              <a:t>Pengakuan</a:t>
            </a:r>
            <a:r>
              <a:rPr lang="en-ID" sz="2200" dirty="0"/>
              <a:t> </a:t>
            </a:r>
            <a:r>
              <a:rPr lang="en-ID" sz="2200" dirty="0" err="1"/>
              <a:t>internasional</a:t>
            </a:r>
            <a:r>
              <a:rPr lang="en-ID" sz="2200" dirty="0"/>
              <a:t>: Vested Right </a:t>
            </a:r>
            <a:r>
              <a:rPr lang="en-ID" sz="2200" dirty="0" err="1"/>
              <a:t>dapat</a:t>
            </a:r>
            <a:r>
              <a:rPr lang="en-ID" sz="2200" dirty="0"/>
              <a:t> </a:t>
            </a:r>
            <a:r>
              <a:rPr lang="en-ID" sz="2200" dirty="0" err="1"/>
              <a:t>diakui</a:t>
            </a:r>
            <a:r>
              <a:rPr lang="en-ID" sz="2200" dirty="0"/>
              <a:t> dan </a:t>
            </a:r>
            <a:r>
              <a:rPr lang="en-ID" sz="2200" dirty="0" err="1"/>
              <a:t>dilindungi</a:t>
            </a:r>
            <a:r>
              <a:rPr lang="en-ID" sz="2200" dirty="0"/>
              <a:t> oleh negara-negara</a:t>
            </a:r>
          </a:p>
          <a:p>
            <a:pPr marL="0" indent="0">
              <a:buNone/>
            </a:pPr>
            <a:r>
              <a:rPr lang="en-ID" sz="2200" dirty="0"/>
              <a:t>    lain </a:t>
            </a:r>
            <a:r>
              <a:rPr lang="en-ID" sz="2200" dirty="0" err="1"/>
              <a:t>berdasarkan</a:t>
            </a:r>
            <a:r>
              <a:rPr lang="en-ID" sz="2200" dirty="0"/>
              <a:t> </a:t>
            </a:r>
            <a:r>
              <a:rPr lang="en-ID" sz="2200" dirty="0" err="1"/>
              <a:t>prinsip-prinsip</a:t>
            </a:r>
            <a:r>
              <a:rPr lang="en-ID" sz="2200" dirty="0"/>
              <a:t> Hukum </a:t>
            </a:r>
            <a:r>
              <a:rPr lang="en-ID" sz="2200" dirty="0" err="1"/>
              <a:t>Perdata</a:t>
            </a:r>
            <a:r>
              <a:rPr lang="en-ID" sz="2200" dirty="0"/>
              <a:t> </a:t>
            </a:r>
            <a:r>
              <a:rPr lang="en-ID" sz="2200" dirty="0" err="1"/>
              <a:t>Internasional</a:t>
            </a:r>
            <a:r>
              <a:rPr lang="en-ID" sz="2200" dirty="0"/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03754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F74D41-9F3D-1B36-E570-D7F9DB767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61975"/>
            <a:ext cx="10515600" cy="561498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2200" dirty="0" err="1"/>
              <a:t>Berikut</a:t>
            </a:r>
            <a:r>
              <a:rPr lang="en-ID" sz="2200" dirty="0"/>
              <a:t> </a:t>
            </a:r>
            <a:r>
              <a:rPr lang="en-ID" sz="2200" dirty="0" err="1"/>
              <a:t>beberapa</a:t>
            </a:r>
            <a:r>
              <a:rPr lang="en-ID" sz="2200" dirty="0"/>
              <a:t> </a:t>
            </a:r>
            <a:r>
              <a:rPr lang="en-ID" sz="2200" dirty="0" err="1"/>
              <a:t>contoh</a:t>
            </a:r>
            <a:r>
              <a:rPr lang="en-ID" sz="2200" dirty="0"/>
              <a:t> </a:t>
            </a:r>
            <a:r>
              <a:rPr lang="en-ID" sz="2200" dirty="0" err="1"/>
              <a:t>undang-undang</a:t>
            </a:r>
            <a:r>
              <a:rPr lang="en-ID" sz="2200" dirty="0"/>
              <a:t> </a:t>
            </a:r>
            <a:r>
              <a:rPr lang="en-ID" sz="2200" dirty="0" err="1"/>
              <a:t>nasional</a:t>
            </a:r>
            <a:r>
              <a:rPr lang="en-ID" sz="2200" dirty="0"/>
              <a:t> dan </a:t>
            </a:r>
            <a:r>
              <a:rPr lang="en-ID" sz="2200" dirty="0" err="1"/>
              <a:t>internasional</a:t>
            </a:r>
            <a:r>
              <a:rPr lang="en-ID" sz="2200" dirty="0"/>
              <a:t> yang </a:t>
            </a:r>
            <a:r>
              <a:rPr lang="en-ID" sz="2200" dirty="0" err="1"/>
              <a:t>terkait</a:t>
            </a:r>
            <a:r>
              <a:rPr lang="en-ID" sz="2200" dirty="0"/>
              <a:t> </a:t>
            </a:r>
            <a:r>
              <a:rPr lang="en-ID" sz="2200" dirty="0" err="1"/>
              <a:t>dengan</a:t>
            </a:r>
            <a:r>
              <a:rPr lang="en-ID" sz="2200" dirty="0"/>
              <a:t> Vested Right </a:t>
            </a:r>
            <a:r>
              <a:rPr lang="en-ID" sz="2200" dirty="0" err="1"/>
              <a:t>atau</a:t>
            </a:r>
            <a:r>
              <a:rPr lang="en-ID" sz="2200" dirty="0"/>
              <a:t> Hak-Hak yang </a:t>
            </a:r>
            <a:r>
              <a:rPr lang="en-ID" sz="2200" dirty="0" err="1"/>
              <a:t>Diperoleh</a:t>
            </a:r>
            <a:r>
              <a:rPr lang="en-ID" sz="2200" dirty="0"/>
              <a:t>. </a:t>
            </a:r>
          </a:p>
          <a:p>
            <a:r>
              <a:rPr lang="en-ID" sz="2200" dirty="0" err="1"/>
              <a:t>Undang-Undang</a:t>
            </a:r>
            <a:r>
              <a:rPr lang="en-ID" sz="2200" dirty="0"/>
              <a:t> Nasional:</a:t>
            </a:r>
          </a:p>
          <a:p>
            <a:pPr>
              <a:buFontTx/>
              <a:buChar char="-"/>
            </a:pPr>
            <a:r>
              <a:rPr lang="en-ID" sz="2200" dirty="0"/>
              <a:t>Kitab </a:t>
            </a:r>
            <a:r>
              <a:rPr lang="en-ID" sz="2200" dirty="0" err="1"/>
              <a:t>Undang-Undang</a:t>
            </a:r>
            <a:r>
              <a:rPr lang="en-ID" sz="2200" dirty="0"/>
              <a:t> Hukum </a:t>
            </a:r>
            <a:r>
              <a:rPr lang="en-ID" sz="2200" dirty="0" err="1"/>
              <a:t>Perdata</a:t>
            </a:r>
            <a:r>
              <a:rPr lang="en-ID" sz="2200" dirty="0"/>
              <a:t> (</a:t>
            </a:r>
            <a:r>
              <a:rPr lang="en-ID" sz="2200" dirty="0" err="1"/>
              <a:t>KUHPerdata</a:t>
            </a:r>
            <a:r>
              <a:rPr lang="en-ID" sz="2200" dirty="0"/>
              <a:t>): </a:t>
            </a:r>
            <a:r>
              <a:rPr lang="en-ID" sz="2200" dirty="0" err="1"/>
              <a:t>Mengatur</a:t>
            </a:r>
            <a:r>
              <a:rPr lang="en-ID" sz="2200" dirty="0"/>
              <a:t>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hak-hak</a:t>
            </a:r>
            <a:r>
              <a:rPr lang="en-ID" sz="2200" dirty="0"/>
              <a:t> yang </a:t>
            </a:r>
            <a:r>
              <a:rPr lang="en-ID" sz="2200" dirty="0" err="1"/>
              <a:t>diperoleh</a:t>
            </a:r>
            <a:r>
              <a:rPr lang="en-ID" sz="2200" dirty="0"/>
              <a:t> </a:t>
            </a:r>
            <a:r>
              <a:rPr lang="en-ID" sz="2200" dirty="0" err="1"/>
              <a:t>berdasarkan</a:t>
            </a:r>
            <a:r>
              <a:rPr lang="en-ID" sz="2200" dirty="0"/>
              <a:t> </a:t>
            </a:r>
            <a:r>
              <a:rPr lang="en-ID" sz="2200" dirty="0" err="1"/>
              <a:t>hukum</a:t>
            </a:r>
            <a:r>
              <a:rPr lang="en-ID" sz="2200" dirty="0"/>
              <a:t> </a:t>
            </a:r>
            <a:r>
              <a:rPr lang="en-ID" sz="2200" dirty="0" err="1"/>
              <a:t>perdata</a:t>
            </a:r>
            <a:r>
              <a:rPr lang="en-ID" sz="2200" dirty="0"/>
              <a:t> di Indonesia, </a:t>
            </a:r>
            <a:r>
              <a:rPr lang="en-ID" sz="2200" dirty="0" err="1"/>
              <a:t>termasuk</a:t>
            </a:r>
            <a:r>
              <a:rPr lang="en-ID" sz="2200" dirty="0"/>
              <a:t> </a:t>
            </a:r>
            <a:r>
              <a:rPr lang="en-ID" sz="2200" dirty="0" err="1"/>
              <a:t>hak</a:t>
            </a:r>
            <a:r>
              <a:rPr lang="en-ID" sz="2200" dirty="0"/>
              <a:t> </a:t>
            </a:r>
            <a:r>
              <a:rPr lang="en-ID" sz="2200" dirty="0" err="1"/>
              <a:t>kepemilikan</a:t>
            </a:r>
            <a:r>
              <a:rPr lang="en-ID" sz="2200" dirty="0"/>
              <a:t>, </a:t>
            </a:r>
            <a:r>
              <a:rPr lang="en-ID" sz="2200" dirty="0" err="1"/>
              <a:t>hak</a:t>
            </a:r>
            <a:r>
              <a:rPr lang="en-ID" sz="2200" dirty="0"/>
              <a:t> </a:t>
            </a:r>
            <a:r>
              <a:rPr lang="en-ID" sz="2200" dirty="0" err="1"/>
              <a:t>kontraktual</a:t>
            </a:r>
            <a:r>
              <a:rPr lang="en-ID" sz="2200" dirty="0"/>
              <a:t>, dan </a:t>
            </a:r>
            <a:r>
              <a:rPr lang="en-ID" sz="2200" dirty="0" err="1"/>
              <a:t>hak</a:t>
            </a:r>
            <a:r>
              <a:rPr lang="en-ID" sz="2200" dirty="0"/>
              <a:t> </a:t>
            </a:r>
            <a:r>
              <a:rPr lang="en-ID" sz="2200" dirty="0" err="1"/>
              <a:t>waris</a:t>
            </a:r>
            <a:r>
              <a:rPr lang="en-ID" sz="2200" dirty="0"/>
              <a:t>.</a:t>
            </a:r>
          </a:p>
          <a:p>
            <a:pPr>
              <a:buFontTx/>
              <a:buChar char="-"/>
            </a:pPr>
            <a:r>
              <a:rPr lang="en-ID" sz="2200" dirty="0"/>
              <a:t> </a:t>
            </a:r>
            <a:r>
              <a:rPr lang="en-ID" sz="2200" dirty="0" err="1"/>
              <a:t>Undang-Undang</a:t>
            </a:r>
            <a:r>
              <a:rPr lang="en-ID" sz="2200" dirty="0"/>
              <a:t> </a:t>
            </a:r>
            <a:r>
              <a:rPr lang="en-ID" sz="2200" dirty="0" err="1"/>
              <a:t>Nomor</a:t>
            </a:r>
            <a:r>
              <a:rPr lang="en-ID" sz="2200" dirty="0"/>
              <a:t> 5 </a:t>
            </a:r>
            <a:r>
              <a:rPr lang="en-ID" sz="2200" dirty="0" err="1"/>
              <a:t>Tahun</a:t>
            </a:r>
            <a:r>
              <a:rPr lang="en-ID" sz="2200" dirty="0"/>
              <a:t> 1960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Peraturan</a:t>
            </a:r>
            <a:r>
              <a:rPr lang="en-ID" sz="2200" dirty="0"/>
              <a:t> Dasar </a:t>
            </a:r>
            <a:r>
              <a:rPr lang="en-ID" sz="2200" dirty="0" err="1"/>
              <a:t>Pokok-Pokok</a:t>
            </a:r>
            <a:r>
              <a:rPr lang="en-ID" sz="2200" dirty="0"/>
              <a:t> </a:t>
            </a:r>
            <a:r>
              <a:rPr lang="en-ID" sz="2200" dirty="0" err="1"/>
              <a:t>Agraria</a:t>
            </a:r>
            <a:r>
              <a:rPr lang="en-ID" sz="2200" dirty="0"/>
              <a:t>: </a:t>
            </a:r>
            <a:r>
              <a:rPr lang="en-ID" sz="2200" dirty="0" err="1"/>
              <a:t>Mengatur</a:t>
            </a:r>
            <a:r>
              <a:rPr lang="en-ID" sz="2200" dirty="0"/>
              <a:t>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hak-hak</a:t>
            </a:r>
            <a:r>
              <a:rPr lang="en-ID" sz="2200" dirty="0"/>
              <a:t> </a:t>
            </a:r>
            <a:r>
              <a:rPr lang="en-ID" sz="2200" dirty="0" err="1"/>
              <a:t>atas</a:t>
            </a:r>
            <a:r>
              <a:rPr lang="en-ID" sz="2200" dirty="0"/>
              <a:t> </a:t>
            </a:r>
            <a:r>
              <a:rPr lang="en-ID" sz="2200" dirty="0" err="1"/>
              <a:t>tanah</a:t>
            </a:r>
            <a:r>
              <a:rPr lang="en-ID" sz="2200" dirty="0"/>
              <a:t> dan </a:t>
            </a:r>
            <a:r>
              <a:rPr lang="en-ID" sz="2200" dirty="0" err="1"/>
              <a:t>properti</a:t>
            </a:r>
            <a:r>
              <a:rPr lang="en-ID" sz="2200" dirty="0"/>
              <a:t> di Indonesia.</a:t>
            </a:r>
          </a:p>
          <a:p>
            <a:pPr>
              <a:buFontTx/>
              <a:buChar char="-"/>
            </a:pPr>
            <a:r>
              <a:rPr lang="en-ID" sz="2200" dirty="0" err="1"/>
              <a:t>Undang-Undang</a:t>
            </a:r>
            <a:r>
              <a:rPr lang="en-ID" sz="2200" dirty="0"/>
              <a:t> </a:t>
            </a:r>
            <a:r>
              <a:rPr lang="en-ID" sz="2200" dirty="0" err="1"/>
              <a:t>Nomor</a:t>
            </a:r>
            <a:r>
              <a:rPr lang="en-ID" sz="2200" dirty="0"/>
              <a:t> 40 </a:t>
            </a:r>
            <a:r>
              <a:rPr lang="en-ID" sz="2200" dirty="0" err="1"/>
              <a:t>Tahun</a:t>
            </a:r>
            <a:r>
              <a:rPr lang="en-ID" sz="2200" dirty="0"/>
              <a:t> 2007 </a:t>
            </a:r>
            <a:r>
              <a:rPr lang="en-ID" sz="2200" dirty="0" err="1"/>
              <a:t>tentang</a:t>
            </a:r>
            <a:r>
              <a:rPr lang="en-ID" sz="2200" dirty="0"/>
              <a:t> Perseroan </a:t>
            </a:r>
            <a:r>
              <a:rPr lang="en-ID" sz="2200" dirty="0" err="1"/>
              <a:t>Terbatas</a:t>
            </a:r>
            <a:r>
              <a:rPr lang="en-ID" sz="2200" dirty="0"/>
              <a:t>: </a:t>
            </a:r>
            <a:r>
              <a:rPr lang="en-ID" sz="2200" dirty="0" err="1"/>
              <a:t>Mengatur</a:t>
            </a:r>
            <a:r>
              <a:rPr lang="en-ID" sz="2200" dirty="0"/>
              <a:t>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hak-hak</a:t>
            </a:r>
            <a:r>
              <a:rPr lang="en-ID" sz="2200" dirty="0"/>
              <a:t> </a:t>
            </a:r>
            <a:r>
              <a:rPr lang="en-ID" sz="2200" dirty="0" err="1"/>
              <a:t>pemegang</a:t>
            </a:r>
            <a:r>
              <a:rPr lang="en-ID" sz="2200" dirty="0"/>
              <a:t> </a:t>
            </a:r>
            <a:r>
              <a:rPr lang="en-ID" sz="2200" dirty="0" err="1"/>
              <a:t>saham</a:t>
            </a:r>
            <a:r>
              <a:rPr lang="en-ID" sz="2200" dirty="0"/>
              <a:t> dan </a:t>
            </a:r>
            <a:r>
              <a:rPr lang="en-ID" sz="2200" dirty="0" err="1"/>
              <a:t>perlindungan</a:t>
            </a:r>
            <a:r>
              <a:rPr lang="en-ID" sz="2200" dirty="0"/>
              <a:t> </a:t>
            </a:r>
            <a:r>
              <a:rPr lang="en-ID" sz="2200" dirty="0" err="1"/>
              <a:t>hak-hak</a:t>
            </a:r>
            <a:r>
              <a:rPr lang="en-ID" sz="2200" dirty="0"/>
              <a:t> </a:t>
            </a:r>
            <a:r>
              <a:rPr lang="en-ID" sz="2200" dirty="0" err="1"/>
              <a:t>tersebut</a:t>
            </a:r>
            <a:r>
              <a:rPr lang="en-ID" sz="2200" dirty="0"/>
              <a:t>.</a:t>
            </a:r>
          </a:p>
          <a:p>
            <a:pPr>
              <a:buFontTx/>
              <a:buChar char="-"/>
            </a:pPr>
            <a:r>
              <a:rPr lang="en-ID" sz="22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Nomor</a:t>
            </a:r>
            <a:r>
              <a:rPr lang="en-ID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1 </a:t>
            </a:r>
            <a:r>
              <a:rPr lang="en-ID" sz="22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Tahun</a:t>
            </a:r>
            <a:r>
              <a:rPr lang="en-ID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1974 </a:t>
            </a:r>
            <a:r>
              <a:rPr lang="en-ID" sz="22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22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Perkawinan</a:t>
            </a:r>
            <a:endParaRPr lang="en-ID" sz="2200" dirty="0">
              <a:effectLst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n-ID" sz="2200" dirty="0" err="1"/>
              <a:t>Undang</a:t>
            </a:r>
            <a:r>
              <a:rPr lang="en-ID" sz="2200" dirty="0"/>
              <a:t> – </a:t>
            </a:r>
            <a:r>
              <a:rPr lang="en-ID" sz="2200" dirty="0" err="1"/>
              <a:t>Undang</a:t>
            </a:r>
            <a:r>
              <a:rPr lang="en-ID" sz="2200" dirty="0"/>
              <a:t> No. 12 </a:t>
            </a:r>
            <a:r>
              <a:rPr lang="en-ID" sz="2200" dirty="0" err="1"/>
              <a:t>Tahun</a:t>
            </a:r>
            <a:r>
              <a:rPr lang="en-ID" sz="2200" dirty="0"/>
              <a:t> 2006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Kewarganegaraan</a:t>
            </a:r>
            <a:r>
              <a:rPr lang="en-ID" sz="2200" dirty="0"/>
              <a:t> . </a:t>
            </a:r>
          </a:p>
          <a:p>
            <a:pPr>
              <a:buFontTx/>
              <a:buChar char="-"/>
            </a:pPr>
            <a:r>
              <a:rPr lang="en-ID" sz="2200" dirty="0" err="1"/>
              <a:t>Undang</a:t>
            </a:r>
            <a:r>
              <a:rPr lang="en-ID" sz="2200" dirty="0"/>
              <a:t> – </a:t>
            </a:r>
            <a:r>
              <a:rPr lang="en-ID" sz="2200" dirty="0" err="1"/>
              <a:t>Undang</a:t>
            </a:r>
            <a:r>
              <a:rPr lang="en-ID" sz="2200" dirty="0"/>
              <a:t> No. 13 </a:t>
            </a:r>
            <a:r>
              <a:rPr lang="en-ID" sz="2200" dirty="0" err="1"/>
              <a:t>Tahun</a:t>
            </a:r>
            <a:r>
              <a:rPr lang="en-ID" sz="2200" dirty="0"/>
              <a:t> 2003 </a:t>
            </a:r>
            <a:r>
              <a:rPr lang="en-ID" sz="2200" dirty="0" err="1"/>
              <a:t>tentang</a:t>
            </a:r>
            <a:r>
              <a:rPr lang="en-ID" sz="2200" dirty="0"/>
              <a:t> </a:t>
            </a:r>
            <a:r>
              <a:rPr lang="en-ID" sz="2200" dirty="0" err="1"/>
              <a:t>Ketenaga</a:t>
            </a:r>
            <a:r>
              <a:rPr lang="en-ID" sz="2200" dirty="0"/>
              <a:t> </a:t>
            </a:r>
            <a:r>
              <a:rPr lang="en-ID" sz="2200" dirty="0" err="1"/>
              <a:t>kerjaan</a:t>
            </a:r>
            <a:endParaRPr lang="en-ID" sz="2200" dirty="0"/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No. 11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Tahun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2020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tentang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Cipta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Beberapa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lain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Perubahan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Hukum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terkait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dengan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pengakuan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pelaksanaan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putusan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asing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Cipta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Kerja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bertujuan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untuk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menyeimbangkan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antara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ketertiban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umum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dan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hak-hak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yang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termasuk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dalam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konteks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hukum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perdata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ID" sz="2200" kern="100" dirty="0" err="1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internasional</a:t>
            </a:r>
            <a:r>
              <a:rPr lang="en-ID" sz="2200" kern="100" dirty="0">
                <a:effectLst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endParaRPr lang="en-ID" sz="2400" dirty="0"/>
          </a:p>
          <a:p>
            <a:pPr>
              <a:buFontTx/>
              <a:buChar char="-"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978653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1666</TotalTime>
  <Words>1821</Words>
  <Application>Microsoft Office PowerPoint</Application>
  <PresentationFormat>Widescreen</PresentationFormat>
  <Paragraphs>117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Aptos</vt:lpstr>
      <vt:lpstr>Arial</vt:lpstr>
      <vt:lpstr>Calibri</vt:lpstr>
      <vt:lpstr>Calibri Light</vt:lpstr>
      <vt:lpstr>Google Sans</vt:lpstr>
      <vt:lpstr>Times New Roman</vt:lpstr>
      <vt:lpstr>Wingdings</vt:lpstr>
      <vt:lpstr>Office Theme</vt:lpstr>
      <vt:lpstr>PowerPoint Presentation</vt:lpstr>
      <vt:lpstr>KETERTIBAN UMUM DAN HAK-HAK YANG DIPEROLEH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indah.uj@outlook.com</dc:creator>
  <cp:lastModifiedBy>indah.uj@outlook.com</cp:lastModifiedBy>
  <cp:revision>5</cp:revision>
  <dcterms:created xsi:type="dcterms:W3CDTF">2025-04-13T05:00:09Z</dcterms:created>
  <dcterms:modified xsi:type="dcterms:W3CDTF">2025-10-18T08:33:28Z</dcterms:modified>
</cp:coreProperties>
</file>