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72" r:id="rId2"/>
    <p:sldId id="273" r:id="rId3"/>
    <p:sldId id="274" r:id="rId4"/>
    <p:sldId id="275" r:id="rId5"/>
    <p:sldId id="276" r:id="rId6"/>
    <p:sldId id="281" r:id="rId7"/>
    <p:sldId id="280" r:id="rId8"/>
    <p:sldId id="279" r:id="rId9"/>
    <p:sldId id="282" r:id="rId10"/>
    <p:sldId id="283" r:id="rId11"/>
    <p:sldId id="297" r:id="rId12"/>
    <p:sldId id="296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84" r:id="rId22"/>
    <p:sldId id="293" r:id="rId23"/>
    <p:sldId id="295" r:id="rId24"/>
    <p:sldId id="29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8A5EB-DD63-41D4-9DF0-9F8C0E69DAC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0FE48-089D-406B-A41D-7AC39055A9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4085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0FE48-089D-406B-A41D-7AC39055A9DE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074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949D5-4E5D-3BF1-0EDC-3EBE1B2252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62A47D-E1AC-116F-BEEC-330CCFA66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90C81-6690-5DA7-2E9B-60076CBB8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97527-0A00-E24C-17A7-289C26A6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EE710-1508-4C2C-CE16-B7FF4C663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747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021F4-F2C3-A989-E741-1003D3175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0F44B7-89B0-CC5B-F7AE-7A59E8FE9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32DDD-52E1-EB6A-25D6-CAC022063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6545B-DB2D-233A-7DD2-00F2CA209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0A780-3073-3F27-675D-079EDE707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58057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42390F-F9FB-18B0-EAA8-B0C66AABC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E71CA-CCFB-F5C8-FBA2-D6FA0365B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38B8D-7FAA-E19D-03AF-40A142862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89511-099A-7D0B-6635-C8C1309D6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9EB49-7B8B-F7CF-0389-B8E9C45EC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258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99930-6672-CC59-B414-56012E1AB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62AF0-FB2B-08E0-2451-595665F9B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5AD2C-3926-770A-BC06-4C7CCFB1B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D6F5C-E419-0089-B72A-5BD94C512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5C765-29A9-786D-CFDD-16535D690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44470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BCA19-A5EB-F6EC-649E-0365681D1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A71AE-165C-80E0-B396-2A257E9D0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BB2B0-106D-CFD3-5289-9028A88C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68D96-32E5-F880-4A2B-FE98BA65B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451C4-1793-CF69-F060-0F2F3975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866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9E43D-E19E-D9FD-09CC-CF0CB18B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818D4-A680-5C54-B68C-74BC614CC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8CBFB6-6D6F-E1D6-94F3-F0830C873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838924-9E80-ACE5-2E31-BB3C76891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30BDAC-A00F-84AC-00AB-C3ED8A0C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EB746-89C7-326C-956F-CDB544E92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45958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6CE1E-55D8-4FD0-77CF-BA5B9773D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6A18A-8D21-50C1-D75B-B37B0D7B5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8F106-2583-9EE2-6F05-FB61D59FB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B0A8F-D1FD-C552-1745-54D29034E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AE1DA0-6DB5-8B6D-353B-0D67B223A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12C770-68FE-040C-29E2-BDA1F6FE2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D19D6C-8CCE-F492-6DB0-09B4D1ACC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F3D580-7ACC-CCB1-5F0B-C07367334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9309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65CE0-3FFB-1064-F3AC-B859B2273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448EAF-D4C9-880E-A333-A6973982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C047F6-A173-BCCB-4F7A-B9D6BD259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4D82DD-E7A8-A138-7701-49DE7025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814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A913D-3E99-A319-FA0E-CB2AE042A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8150A3-C723-C238-0A35-69785E2C5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357B45-D570-8BB1-FAE6-B38C5E214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5237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26902-BE88-3876-B02F-1F92E29EB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5B586-5C3E-4A6C-45F4-1B81A17F3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4E194C-3644-97C9-B707-45D7C5D4C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029665-D86E-25EE-BD54-7D6D5E49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F5DAA9-1D79-C6F3-8C07-0F24CDB7B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09EBAF-C811-54FF-6A94-691D4FDE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9955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47B03-D21C-DF1A-EBF0-B6D48A432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6481BB-15D8-864A-8D42-012A9B866F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DB758-E3CE-5963-36DB-DDC881DA6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F2654-F048-7081-104E-2BE71511E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14DA97-5B14-203B-F269-FBAB7E7F4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892E0A-7293-233E-A144-5CB3298D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7761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3C6876-B2B8-38DC-4EE7-BD5F0F119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845ED2-5C2E-58B4-D239-1EB7F0BF8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82D5F-3187-E34D-02B0-BB7178BFE9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8A3ED-B3FC-404E-9F5D-D725ED188D62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0C18B-5190-41DA-32B6-68D7860F4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B0457-CE00-0D93-CF78-1958ABE7A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B1405-3DAA-40BA-B46A-A260B0F541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228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69858"/>
            <a:ext cx="54505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+mj-lt"/>
              </a:rPr>
              <a:t>HUKUM PERDATA INTERNASIONAL </a:t>
            </a:r>
          </a:p>
          <a:p>
            <a:pPr algn="ctr"/>
            <a:r>
              <a:rPr lang="en-US" sz="2400">
                <a:latin typeface="+mj-lt"/>
              </a:rPr>
              <a:t>BAB III</a:t>
            </a:r>
            <a:endParaRPr lang="en-US" sz="2400" dirty="0">
              <a:latin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r>
              <a:rPr lang="en-US" dirty="0"/>
              <a:t>2025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FEF649A-1D2D-A1FD-8635-EEFF05DF07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2873" y="782199"/>
            <a:ext cx="9760944" cy="4759285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b="1" dirty="0">
                <a:solidFill>
                  <a:srgbClr val="202122"/>
                </a:solidFill>
              </a:rPr>
              <a:t>CARA2 PENYELESAIAN PERSOALAN PENDAHULUAN/PREMILINARY ISSUES</a:t>
            </a:r>
          </a:p>
          <a:p>
            <a:pPr algn="l"/>
            <a:endParaRPr lang="en-ID" sz="2000" b="1" i="0" dirty="0">
              <a:solidFill>
                <a:srgbClr val="202122"/>
              </a:solidFill>
              <a:effectLst/>
            </a:endParaRPr>
          </a:p>
          <a:p>
            <a:pPr algn="l"/>
            <a:r>
              <a:rPr lang="en-ID" sz="2000" i="0" dirty="0" err="1">
                <a:solidFill>
                  <a:srgbClr val="202122"/>
                </a:solidFill>
                <a:effectLst/>
              </a:rPr>
              <a:t>Berikut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beberapa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cara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penyelesaian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persoalan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pendahuluan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/preliminary issues:</a:t>
            </a:r>
          </a:p>
          <a:p>
            <a:pPr marL="457200" indent="-457200" algn="l">
              <a:buAutoNum type="arabicPeriod"/>
            </a:pPr>
            <a:r>
              <a:rPr lang="en-ID" sz="2000" i="0" dirty="0" err="1">
                <a:solidFill>
                  <a:srgbClr val="202122"/>
                </a:solidFill>
                <a:effectLst/>
              </a:rPr>
              <a:t>Analisis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Hukum.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Melakukan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analisis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hukum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yang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cermat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untuk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menentukan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jurisdiksi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dan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admisibilitas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kasus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Negosiasi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Melakukan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negosiasi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antara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pihak-pihak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yang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terkait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untuk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mencapai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kesepakatan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dan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menyelesaikan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persoalan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pendahuluan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Mediasi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Menggunakan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jasa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mediator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untuk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membantu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pihak-pihak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yang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terkait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mencapai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kesepakatan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dan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menyelesaikan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persoalan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pendahuluan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000" i="0" dirty="0" err="1">
                <a:solidFill>
                  <a:srgbClr val="202122"/>
                </a:solidFill>
                <a:effectLst/>
              </a:rPr>
              <a:t>Putusan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Mahkamah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Mengajukan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persoalan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pendahuluan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ke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Mahkamah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Internasional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untuk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diputuskan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Penyelesaian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Diplomatik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Melakukan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penyelesaian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diplomatik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melalui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komunikasi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dan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negosiasi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antara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negara-negara yang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terkait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Konsultasi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Melakukan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konsultasi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dengan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ahli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hukum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dan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pakar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lainnya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untuk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memperoleh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saran dan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rekomendasi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dalam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menyelesaikan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persoalan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 </a:t>
            </a:r>
            <a:r>
              <a:rPr lang="en-ID" sz="2000" i="0" dirty="0" err="1">
                <a:solidFill>
                  <a:srgbClr val="202122"/>
                </a:solidFill>
                <a:effectLst/>
              </a:rPr>
              <a:t>pendahuluan</a:t>
            </a:r>
            <a:r>
              <a:rPr lang="en-ID" sz="2000" i="0" dirty="0">
                <a:solidFill>
                  <a:srgbClr val="202122"/>
                </a:solidFill>
                <a:effectLst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80994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2905B41-0F99-6765-3838-3BB60206B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7088"/>
            <a:ext cx="10515600" cy="5349875"/>
          </a:xfrm>
        </p:spPr>
        <p:txBody>
          <a:bodyPr/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n-ID" b="1" dirty="0"/>
              <a:t>PENYESUAIAN</a:t>
            </a:r>
          </a:p>
          <a:p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Hukum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proses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menyelesaikan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dua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:</a:t>
            </a:r>
          </a:p>
          <a:p>
            <a:pPr marL="514350" indent="-514350">
              <a:buAutoNum type="arabicPeriod"/>
            </a:pPr>
            <a:r>
              <a:rPr lang="en-ID" dirty="0"/>
              <a:t>Hukum yang </a:t>
            </a:r>
            <a:r>
              <a:rPr lang="en-ID" dirty="0" err="1"/>
              <a:t>berlaku</a:t>
            </a:r>
            <a:r>
              <a:rPr lang="en-ID" dirty="0"/>
              <a:t> (applicable law)</a:t>
            </a:r>
          </a:p>
          <a:p>
            <a:pPr marL="514350" indent="-514350">
              <a:buAutoNum type="arabicPeriod"/>
            </a:pPr>
            <a:r>
              <a:rPr lang="en-ID" dirty="0" err="1"/>
              <a:t>Jurisdiksi</a:t>
            </a:r>
            <a:r>
              <a:rPr lang="en-ID" dirty="0"/>
              <a:t> yang </a:t>
            </a:r>
            <a:r>
              <a:rPr lang="en-ID" dirty="0" err="1"/>
              <a:t>kompeten</a:t>
            </a:r>
            <a:r>
              <a:rPr lang="en-ID" dirty="0"/>
              <a:t> (competent jurisdiction)</a:t>
            </a:r>
          </a:p>
          <a:p>
            <a:pPr marL="514350" indent="-514350">
              <a:buAutoNum type="arabicPeriod"/>
            </a:pPr>
            <a:r>
              <a:rPr lang="en-ID" dirty="0" err="1"/>
              <a:t>Pengakuan</a:t>
            </a:r>
            <a:r>
              <a:rPr lang="en-ID" dirty="0"/>
              <a:t> dan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 err="1"/>
              <a:t>Tujuannya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kepastian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dan </a:t>
            </a:r>
            <a:r>
              <a:rPr lang="en-ID" dirty="0" err="1"/>
              <a:t>keadilan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5556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C16B5-C75C-B917-81CE-312BCB99E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6686"/>
            <a:ext cx="10515600" cy="54802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Hukum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, </a:t>
            </a:r>
            <a:r>
              <a:rPr lang="en-ID" dirty="0" err="1"/>
              <a:t>antara</a:t>
            </a:r>
            <a:r>
              <a:rPr lang="en-ID" dirty="0"/>
              <a:t> lain:</a:t>
            </a:r>
          </a:p>
          <a:p>
            <a:pPr marL="514350" indent="-514350">
              <a:buAutoNum type="arabicPeriod"/>
            </a:pPr>
            <a:r>
              <a:rPr lang="en-ID" dirty="0" err="1"/>
              <a:t>Pilihan</a:t>
            </a:r>
            <a:r>
              <a:rPr lang="en-ID" dirty="0"/>
              <a:t> Hukum (Choice of Law). </a:t>
            </a:r>
            <a:r>
              <a:rPr lang="en-ID" dirty="0" err="1"/>
              <a:t>Penentuan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 err="1"/>
              <a:t>Pengakuan</a:t>
            </a:r>
            <a:r>
              <a:rPr lang="en-ID" dirty="0"/>
              <a:t> dan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Asing. </a:t>
            </a:r>
            <a:r>
              <a:rPr lang="en-ID" dirty="0" err="1"/>
              <a:t>Pengakuan</a:t>
            </a:r>
            <a:r>
              <a:rPr lang="en-ID" dirty="0"/>
              <a:t> dan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alternatif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 err="1"/>
              <a:t>Mediasi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mediasi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alternatif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InternasionalPenggunaan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negara-negara.</a:t>
            </a:r>
          </a:p>
          <a:p>
            <a:pPr marL="514350" indent="-514350">
              <a:buAutoNum type="arabicPeriod"/>
            </a:pPr>
            <a:r>
              <a:rPr lang="en-ID" dirty="0" err="1"/>
              <a:t>Harmonisasi</a:t>
            </a:r>
            <a:r>
              <a:rPr lang="en-ID" dirty="0"/>
              <a:t> Hukum. Upaya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menyelaraskan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memfasilitasi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dan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797267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4141F8A-DA88-8522-68D0-EC2509BA5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66799"/>
            <a:ext cx="9144000" cy="5312229"/>
          </a:xfrm>
        </p:spPr>
        <p:txBody>
          <a:bodyPr>
            <a:normAutofit fontScale="70000" lnSpcReduction="20000"/>
          </a:bodyPr>
          <a:lstStyle/>
          <a:p>
            <a:pPr marL="457200" indent="-457200" algn="l" fontAlgn="ctr"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n-ID" sz="2600" b="1" dirty="0">
                <a:solidFill>
                  <a:srgbClr val="001D35"/>
                </a:solidFill>
              </a:rPr>
              <a:t>TEORI PENYESUAIAN (CONFLICT OF LAWS)</a:t>
            </a:r>
          </a:p>
          <a:p>
            <a:pPr algn="l" fontAlgn="ctr">
              <a:spcAft>
                <a:spcPts val="1500"/>
              </a:spcAft>
            </a:pPr>
            <a:r>
              <a:rPr lang="en-ID" sz="2600" b="0" i="0" dirty="0" err="1">
                <a:solidFill>
                  <a:srgbClr val="001D35"/>
                </a:solidFill>
                <a:effectLst/>
              </a:rPr>
              <a:t>Bertujuan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untuk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menentukan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hukum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mana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berlaku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atas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suatu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kasus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memiliki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unsur-unsur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internasional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,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dengan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mempertimbangkan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berbagai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faktor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seperti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tempat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terjadinya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peristiwa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,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tempat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tinggal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para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pihak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, dan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kepentingan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negara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terkait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. </a:t>
            </a:r>
          </a:p>
          <a:p>
            <a:pPr algn="l">
              <a:spcBef>
                <a:spcPts val="1500"/>
              </a:spcBef>
              <a:spcAft>
                <a:spcPts val="750"/>
              </a:spcAft>
              <a:buNone/>
            </a:pPr>
            <a:r>
              <a:rPr lang="en-ID" sz="2600" b="1" i="0" dirty="0">
                <a:solidFill>
                  <a:srgbClr val="001D35"/>
                </a:solidFill>
                <a:effectLst/>
              </a:rPr>
              <a:t>1. Tujuan Teori </a:t>
            </a:r>
            <a:r>
              <a:rPr lang="en-ID" sz="2600" b="1" i="0" dirty="0" err="1">
                <a:solidFill>
                  <a:srgbClr val="001D35"/>
                </a:solidFill>
                <a:effectLst/>
              </a:rPr>
              <a:t>Penyesuaian</a:t>
            </a:r>
            <a:r>
              <a:rPr lang="en-ID" sz="2600" b="1" i="0" dirty="0">
                <a:solidFill>
                  <a:srgbClr val="001D35"/>
                </a:solidFill>
                <a:effectLst/>
              </a:rPr>
              <a:t>: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600" b="1" i="0" dirty="0" err="1">
                <a:solidFill>
                  <a:srgbClr val="001D35"/>
                </a:solidFill>
                <a:effectLst/>
              </a:rPr>
              <a:t>Menentukan</a:t>
            </a:r>
            <a:r>
              <a:rPr lang="en-ID" sz="2600" b="1" i="0" dirty="0">
                <a:solidFill>
                  <a:srgbClr val="001D35"/>
                </a:solidFill>
                <a:effectLst/>
              </a:rPr>
              <a:t> Hukum yang </a:t>
            </a:r>
            <a:r>
              <a:rPr lang="en-ID" sz="2600" b="1" i="0" dirty="0" err="1">
                <a:solidFill>
                  <a:srgbClr val="001D35"/>
                </a:solidFill>
                <a:effectLst/>
              </a:rPr>
              <a:t>Berlaku</a:t>
            </a:r>
            <a:r>
              <a:rPr lang="en-ID" sz="2600" b="1" i="0" dirty="0">
                <a:solidFill>
                  <a:srgbClr val="001D35"/>
                </a:solidFill>
                <a:effectLst/>
              </a:rPr>
              <a:t>:</a:t>
            </a:r>
            <a:endParaRPr lang="en-ID" sz="2600" b="0" i="0" dirty="0">
              <a:solidFill>
                <a:srgbClr val="001D35"/>
              </a:solidFill>
              <a:effectLst/>
            </a:endParaRP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600" b="0" i="0" dirty="0">
                <a:solidFill>
                  <a:srgbClr val="001D35"/>
                </a:solidFill>
                <a:effectLst/>
              </a:rPr>
              <a:t>Teori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ini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berfungsi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untuk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menentukan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hukum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negara mana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akan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diterapkan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dalam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suatu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kasus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memiliki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unsur-unsur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internasional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,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misalnya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kontrak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dibuat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di negara A,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tetapi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pelaksanaannya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di negara B.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600" b="1" i="0" dirty="0" err="1">
                <a:solidFill>
                  <a:srgbClr val="001D35"/>
                </a:solidFill>
                <a:effectLst/>
              </a:rPr>
              <a:t>Menjamin</a:t>
            </a:r>
            <a:r>
              <a:rPr lang="en-ID" sz="2600" b="1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1" i="0" dirty="0" err="1">
                <a:solidFill>
                  <a:srgbClr val="001D35"/>
                </a:solidFill>
                <a:effectLst/>
              </a:rPr>
              <a:t>Kejelasan</a:t>
            </a:r>
            <a:r>
              <a:rPr lang="en-ID" sz="2600" b="1" i="0" dirty="0">
                <a:solidFill>
                  <a:srgbClr val="001D35"/>
                </a:solidFill>
                <a:effectLst/>
              </a:rPr>
              <a:t> dan </a:t>
            </a:r>
            <a:r>
              <a:rPr lang="en-ID" sz="2600" b="1" i="0" dirty="0" err="1">
                <a:solidFill>
                  <a:srgbClr val="001D35"/>
                </a:solidFill>
                <a:effectLst/>
              </a:rPr>
              <a:t>Kepastian</a:t>
            </a:r>
            <a:r>
              <a:rPr lang="en-ID" sz="2600" b="1" i="0" dirty="0">
                <a:solidFill>
                  <a:srgbClr val="001D35"/>
                </a:solidFill>
                <a:effectLst/>
              </a:rPr>
              <a:t> Hukum:</a:t>
            </a:r>
            <a:endParaRPr lang="en-ID" sz="2600" b="0" i="0" dirty="0">
              <a:solidFill>
                <a:srgbClr val="001D35"/>
              </a:solidFill>
              <a:effectLst/>
            </a:endParaRP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600" b="0" i="0" dirty="0" err="1">
                <a:solidFill>
                  <a:srgbClr val="001D35"/>
                </a:solidFill>
                <a:effectLst/>
              </a:rPr>
              <a:t>Dengan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adanya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teori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penyesuaian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, HPI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dapat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memberikan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kepastian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hukum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bagi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para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pihak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terlibat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dalam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transaksi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atau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perselisihan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bersifat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internasional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.</a:t>
            </a:r>
          </a:p>
          <a:p>
            <a:pPr algn="l">
              <a:spcBef>
                <a:spcPts val="75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ID" sz="2600" b="1" i="0" dirty="0" err="1">
                <a:solidFill>
                  <a:srgbClr val="001D35"/>
                </a:solidFill>
                <a:effectLst/>
              </a:rPr>
              <a:t>Menghindari</a:t>
            </a:r>
            <a:r>
              <a:rPr lang="en-ID" sz="2600" b="1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1" i="0" dirty="0" err="1">
                <a:solidFill>
                  <a:srgbClr val="001D35"/>
                </a:solidFill>
                <a:effectLst/>
              </a:rPr>
              <a:t>Konflik</a:t>
            </a:r>
            <a:r>
              <a:rPr lang="en-ID" sz="2600" b="1" i="0" dirty="0">
                <a:solidFill>
                  <a:srgbClr val="001D35"/>
                </a:solidFill>
                <a:effectLst/>
              </a:rPr>
              <a:t> Hukum:</a:t>
            </a:r>
            <a:endParaRPr lang="en-ID" sz="2600" b="0" i="0" dirty="0">
              <a:solidFill>
                <a:srgbClr val="001D35"/>
              </a:solidFill>
              <a:effectLst/>
            </a:endParaRPr>
          </a:p>
          <a:p>
            <a:pPr algn="l" fontAlgn="ctr">
              <a:spcBef>
                <a:spcPts val="75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ID" sz="2600" b="0" i="0" dirty="0">
                <a:solidFill>
                  <a:srgbClr val="001D35"/>
                </a:solidFill>
                <a:effectLst/>
              </a:rPr>
              <a:t>Teori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ini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bertujuan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untuk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mencegah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terjadinya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konflik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hukum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antara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negara-negara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berbeda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,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dapat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terjadi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jika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tidak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ada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aturan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jelas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tentang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hukum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harus</a:t>
            </a:r>
            <a:r>
              <a:rPr lang="en-ID" sz="2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2600" b="0" i="0" dirty="0" err="1">
                <a:solidFill>
                  <a:srgbClr val="001D35"/>
                </a:solidFill>
                <a:effectLst/>
              </a:rPr>
              <a:t>diterapkan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98911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5268-B79D-8C96-E8A6-C927801E5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1012"/>
            <a:ext cx="10515600" cy="5515951"/>
          </a:xfrm>
        </p:spPr>
        <p:txBody>
          <a:bodyPr>
            <a:normAutofit fontScale="77500" lnSpcReduction="20000"/>
          </a:bodyPr>
          <a:lstStyle/>
          <a:p>
            <a:pPr algn="l">
              <a:spcBef>
                <a:spcPts val="1500"/>
              </a:spcBef>
              <a:spcAft>
                <a:spcPts val="750"/>
              </a:spcAft>
              <a:buNone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2. Teori-Teori Utama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Penyesuaian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: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Statuta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(Statute Theory):</a:t>
            </a:r>
            <a:r>
              <a:rPr lang="en-ID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ini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menyatakan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bahwa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berlaku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negara di mana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peristiwa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terjadi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(lex loci acti)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negara di mana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benda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berada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(lex rei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sitae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). 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Kualifikasi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Lex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Fori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Diperluas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(Extended Lex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Fori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): 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ini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berpendapat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bahwa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proses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kualifikasi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perkara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HPI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dijalankan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sesuai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dengan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sistem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ukuran-ukuran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dari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keseluruhan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sistem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berkaitan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dengan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perkara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Keadilan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(Justice Theory):</a:t>
            </a:r>
            <a:r>
              <a:rPr lang="en-ID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ini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menekankan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pada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keadilan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kepentingan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paling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relevan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menentukan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diterapkan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Internasional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(International Theory):</a:t>
            </a:r>
            <a:r>
              <a:rPr lang="en-ID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ini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berpendapat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bahwa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berlaku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disepakati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oleh para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pihak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perjanjian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kesepakatan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(party autonomy). 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Teritorial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: 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ini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menyatakan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bahwa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berlaku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negara di mana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peristiwa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terjadi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algn="l">
              <a:spcBef>
                <a:spcPts val="75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Teori Hukum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Lokal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: 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Teori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ini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menyatakan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bahwa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berlaku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tempat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tinggal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kewarganegaraan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dari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salah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satu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pihak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terlibat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75476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74E8EC0-0FF7-73BE-62B6-330A4C58F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37282"/>
            <a:ext cx="9144000" cy="5177927"/>
          </a:xfrm>
        </p:spPr>
        <p:txBody>
          <a:bodyPr>
            <a:normAutofit/>
          </a:bodyPr>
          <a:lstStyle/>
          <a:p>
            <a:pPr algn="l">
              <a:spcBef>
                <a:spcPts val="1500"/>
              </a:spcBef>
              <a:spcAft>
                <a:spcPts val="750"/>
              </a:spcAft>
              <a:buNone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3. Asas-Asas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Penting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Penyesuaian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: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Lex Loci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Contractus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: 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Hukum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berlaku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suatu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kontrak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negara di mana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kontrak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tersebut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dibuat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Lex Loci Delicti: 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Hukum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berlaku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kasus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kejahatan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negara di mana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tindakan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pidana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tersebut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dilakukan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algn="l"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Lex Rei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Sitae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(Lex Situs):</a:t>
            </a:r>
            <a:r>
              <a:rPr lang="en-ID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Perkara-perkara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menyangkut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benda-benda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tidak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bergerak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tunduk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pada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dari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tempat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di mana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benda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berada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/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terletak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algn="l">
              <a:spcBef>
                <a:spcPts val="75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Locus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Regit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Actum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lang="en-ID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ID" dirty="0" err="1">
                <a:solidFill>
                  <a:srgbClr val="001D35"/>
                </a:solidFill>
                <a:latin typeface="Google Sans"/>
              </a:rPr>
              <a:t>T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empat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dimana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perbuatan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dilakukan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menentukan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bentuk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hukum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dari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perbuatan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7809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B5014-FA4B-6650-05FD-B8EA884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7624"/>
            <a:ext cx="10515600" cy="5769339"/>
          </a:xfrm>
        </p:spPr>
        <p:txBody>
          <a:bodyPr>
            <a:normAutofit fontScale="92500"/>
          </a:bodyPr>
          <a:lstStyle/>
          <a:p>
            <a:pPr algn="ctr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en-ID" sz="32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endParaRPr lang="en-ID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en-ID" sz="32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logis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menempatkan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konsepsi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asas-asas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kaidah-kaidah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yang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kewajiban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dihadapi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Persoalan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dasarnya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seharusnya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Dalam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rangka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menjawab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yakni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ID" sz="26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ID" sz="2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13996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2D78500-D3AE-9511-3FDF-417B66EE9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15247"/>
            <a:ext cx="9144000" cy="5519451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07000"/>
              </a:lnSpc>
              <a:spcAft>
                <a:spcPts val="750"/>
              </a:spcAft>
              <a:buNone/>
            </a:pPr>
            <a:r>
              <a:rPr lang="en-ID" sz="1800" b="1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ID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Teori </a:t>
            </a:r>
            <a:r>
              <a:rPr lang="en-ID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Lex </a:t>
            </a:r>
            <a:r>
              <a:rPr lang="en-ID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Fori</a:t>
            </a:r>
            <a:r>
              <a:rPr lang="en-ID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ID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Hakim)</a:t>
            </a:r>
            <a:endParaRPr lang="en-ID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1500"/>
              </a:spcAft>
              <a:buNone/>
            </a:pP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Tokoh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penganut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teori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adalah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Bartin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Perancis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dan Franz Khan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Jerman.  </a:t>
            </a:r>
            <a:r>
              <a:rPr lang="en-ID" kern="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iinterpretasikan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materiil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Hakim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kelebihan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memudahkan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dipergunakan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materiil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Hakim.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lain,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ketidakadilan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sebab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seharusnya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diberlakukan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bahkan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sekali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Ada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pengecualian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lex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nasionalitas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benda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bergerak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bergerak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ID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hukumnya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ID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konvensi-konvensi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bersangkutan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tersebutKualifikasi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perbuatan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melanggar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dan</a:t>
            </a:r>
            <a:endParaRPr lang="en-ID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Pengertian-pengertian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mahkamah-mahkamah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83809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4611F70-1A28-1AEE-6FF0-29F102DBD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36434"/>
            <a:ext cx="9144000" cy="4321366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7000"/>
              </a:lnSpc>
              <a:spcAft>
                <a:spcPts val="750"/>
              </a:spcAft>
              <a:buNone/>
            </a:pPr>
            <a:r>
              <a:rPr lang="en-ID" sz="20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Teori </a:t>
            </a:r>
            <a:r>
              <a:rPr lang="en-ID" sz="20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0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Lex </a:t>
            </a:r>
            <a:r>
              <a:rPr lang="en-ID" sz="20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Causae</a:t>
            </a:r>
            <a:r>
              <a:rPr lang="en-ID" sz="20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(Lex </a:t>
            </a:r>
            <a:r>
              <a:rPr lang="en-ID" sz="20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Fori</a:t>
            </a:r>
            <a:r>
              <a:rPr lang="en-ID" sz="20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Diperluas</a:t>
            </a:r>
            <a:r>
              <a:rPr lang="en-ID" sz="20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D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1500"/>
              </a:spcAft>
              <a:buNone/>
            </a:pP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Teori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dipelopori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oleh Martin Wolf. Tindakan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kualifikasi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dimaksudkan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untuk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menentukan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kaidah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hukum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perdata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internasional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mana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lex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fori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paling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erat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kaitannya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kaidah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hukum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asing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mungkin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diberlakukan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 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Setelah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kategori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yuridis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suatu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peristiwa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hukum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ditetapkan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barulah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ditetapkan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kaidah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hukum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perdata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internasional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mana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lex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fori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digunakan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untuk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menunjuk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ke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arah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lex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causae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erat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kaitannya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hukum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asing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seharusnya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berlaku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untuk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menyelesaikan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perkara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</a:t>
            </a:r>
            <a:endParaRPr lang="en-ID" sz="2000" dirty="0">
              <a:effectLst/>
              <a:ea typeface="Times New Roman" panose="02020603050405020304" pitchFamily="18" charset="0"/>
            </a:endParaRPr>
          </a:p>
          <a:p>
            <a:pPr algn="l">
              <a:spcAft>
                <a:spcPts val="1500"/>
              </a:spcAft>
            </a:pP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Maksud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teori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adalah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guna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menentukan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kaidah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hukum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perdata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internasional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mana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lex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fori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paling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erat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kaitannya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kaidah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hukum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asing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mungkin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diberlakukan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Anggapan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teori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bahwa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kualifikasi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harus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dilakukan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sesuai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sistem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dan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ukuran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keseluruhan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hukum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bersangkutan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perkara</a:t>
            </a:r>
            <a:r>
              <a:rPr lang="en-ID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 </a:t>
            </a:r>
            <a:endParaRPr lang="en-ID" sz="2000" dirty="0">
              <a:effectLst/>
              <a:ea typeface="Times New Roman" panose="02020603050405020304" pitchFamily="18" charset="0"/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524968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C3BE1-3CCB-361F-D8EB-4EA85FBDC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0164"/>
            <a:ext cx="10515600" cy="5416799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750"/>
              </a:spcAft>
              <a:buNone/>
            </a:pPr>
            <a:r>
              <a:rPr lang="en-ID" sz="20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Teori </a:t>
            </a:r>
            <a:r>
              <a:rPr lang="en-ID" sz="20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0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Otonom</a:t>
            </a:r>
            <a:endParaRPr lang="en-ID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Tokoh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Ernst Rabel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Jerman dan Beckett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Inggris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Teori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Otonom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otonom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Dalam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bergantung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melainkan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prinsip-prinsip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objektif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negara.</a:t>
            </a:r>
          </a:p>
          <a:p>
            <a:pPr>
              <a:lnSpc>
                <a:spcPct val="107000"/>
              </a:lnSpc>
              <a:spcAft>
                <a:spcPts val="1500"/>
              </a:spcAft>
              <a:buNone/>
            </a:pPr>
            <a:r>
              <a:rPr lang="en-ID" sz="2000" dirty="0"/>
              <a:t>    Dalam </a:t>
            </a:r>
            <a:r>
              <a:rPr lang="en-ID" sz="2000" dirty="0" err="1"/>
              <a:t>prakteknya</a:t>
            </a:r>
            <a:r>
              <a:rPr lang="en-ID" sz="2000" dirty="0"/>
              <a:t>, Teori </a:t>
            </a:r>
            <a:r>
              <a:rPr lang="en-ID" sz="2000" dirty="0" err="1"/>
              <a:t>Kualifikasi</a:t>
            </a:r>
            <a:r>
              <a:rPr lang="en-ID" sz="2000" dirty="0"/>
              <a:t> </a:t>
            </a:r>
            <a:r>
              <a:rPr lang="en-ID" sz="2000" dirty="0" err="1"/>
              <a:t>Otonom</a:t>
            </a:r>
            <a:r>
              <a:rPr lang="en-ID" sz="2000" dirty="0"/>
              <a:t> </a:t>
            </a:r>
            <a:r>
              <a:rPr lang="en-ID" sz="2000" dirty="0" err="1"/>
              <a:t>telah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perkara</a:t>
            </a:r>
            <a:r>
              <a:rPr lang="en-ID" sz="2000" dirty="0"/>
              <a:t>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,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perkara-perkara</a:t>
            </a:r>
            <a:r>
              <a:rPr lang="en-ID" sz="2000" dirty="0"/>
              <a:t> yang </a:t>
            </a:r>
            <a:r>
              <a:rPr lang="en-ID" sz="2000" dirty="0" err="1"/>
              <a:t>terkait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laut</a:t>
            </a:r>
            <a:r>
              <a:rPr lang="en-ID" sz="2000" dirty="0"/>
              <a:t>,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udara</a:t>
            </a:r>
            <a:r>
              <a:rPr lang="en-ID" sz="2000" dirty="0"/>
              <a:t>, dan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antariksa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805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E6B7-F59C-3CBB-44B2-D978CABF6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7457"/>
            <a:ext cx="9144000" cy="642257"/>
          </a:xfrm>
        </p:spPr>
        <p:txBody>
          <a:bodyPr>
            <a:noAutofit/>
          </a:bodyPr>
          <a:lstStyle/>
          <a:p>
            <a:r>
              <a:rPr lang="en-US" sz="2400" b="1" dirty="0"/>
              <a:t>PERSOALAN PENDAHULUAN</a:t>
            </a:r>
            <a:br>
              <a:rPr lang="en-US" sz="2400" b="1" dirty="0"/>
            </a:br>
            <a:r>
              <a:rPr lang="en-US" sz="2400" b="1" dirty="0"/>
              <a:t>(PRELIMINARY ISSUES)</a:t>
            </a:r>
            <a:endParaRPr lang="en-ID" sz="2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1A842-2147-F19A-0444-E04A3FB6A5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55913"/>
            <a:ext cx="9144000" cy="4931229"/>
          </a:xfrm>
        </p:spPr>
        <p:txBody>
          <a:bodyPr>
            <a:noAutofit/>
          </a:bodyPr>
          <a:lstStyle/>
          <a:p>
            <a:pPr algn="l"/>
            <a:endParaRPr lang="en-ID" sz="2000" dirty="0"/>
          </a:p>
          <a:p>
            <a:pPr algn="l"/>
            <a:r>
              <a:rPr lang="en-ID" sz="2000" dirty="0"/>
              <a:t>Persoalan </a:t>
            </a:r>
            <a:r>
              <a:rPr lang="en-ID" sz="2000" dirty="0" err="1"/>
              <a:t>Pendahuluan</a:t>
            </a:r>
            <a:r>
              <a:rPr lang="en-ID" sz="2000" dirty="0"/>
              <a:t> (Preliminary Issues) </a:t>
            </a:r>
            <a:r>
              <a:rPr lang="en-ID" sz="2000" dirty="0" err="1"/>
              <a:t>dalam</a:t>
            </a:r>
            <a:r>
              <a:rPr lang="en-ID" sz="2000" dirty="0"/>
              <a:t> Hukum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masalah-masalah</a:t>
            </a:r>
            <a:r>
              <a:rPr lang="en-ID" sz="2000" dirty="0"/>
              <a:t> yang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diselesaikan</a:t>
            </a:r>
            <a:r>
              <a:rPr lang="en-ID" sz="2000" dirty="0"/>
              <a:t> </a:t>
            </a:r>
            <a:r>
              <a:rPr lang="en-ID" sz="2000" dirty="0" err="1"/>
              <a:t>terlebih</a:t>
            </a:r>
            <a:r>
              <a:rPr lang="en-ID" sz="2000" dirty="0"/>
              <a:t> </a:t>
            </a:r>
            <a:r>
              <a:rPr lang="en-ID" sz="2000" dirty="0" err="1"/>
              <a:t>dahulu</a:t>
            </a:r>
            <a:r>
              <a:rPr lang="en-ID" sz="2000" dirty="0"/>
              <a:t> </a:t>
            </a:r>
            <a:r>
              <a:rPr lang="en-ID" sz="2000" dirty="0" err="1"/>
              <a:t>sebelum</a:t>
            </a:r>
            <a:r>
              <a:rPr lang="en-ID" sz="2000" dirty="0"/>
              <a:t> </a:t>
            </a:r>
            <a:r>
              <a:rPr lang="en-ID" sz="2000" dirty="0" err="1"/>
              <a:t>memasuki</a:t>
            </a:r>
            <a:r>
              <a:rPr lang="en-ID" sz="2000" dirty="0"/>
              <a:t> inti </a:t>
            </a:r>
            <a:r>
              <a:rPr lang="en-ID" sz="2000" dirty="0" err="1"/>
              <a:t>kasus</a:t>
            </a:r>
            <a:r>
              <a:rPr lang="en-ID" sz="2000" dirty="0"/>
              <a:t>. Persoalan </a:t>
            </a:r>
            <a:r>
              <a:rPr lang="en-ID" sz="2000" dirty="0" err="1"/>
              <a:t>Pendahuluan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berfungsi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filter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diatur</a:t>
            </a:r>
            <a:r>
              <a:rPr lang="en-ID" sz="2000" dirty="0"/>
              <a:t> oleh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.</a:t>
            </a:r>
          </a:p>
          <a:p>
            <a:pPr algn="l"/>
            <a:r>
              <a:rPr lang="en-ID" sz="2000" dirty="0" err="1"/>
              <a:t>Berikut</a:t>
            </a:r>
            <a:r>
              <a:rPr lang="en-ID" sz="2000" dirty="0"/>
              <a:t> Teori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ahli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Preliminary Issues.</a:t>
            </a:r>
          </a:p>
          <a:p>
            <a:pPr marL="342900" indent="-342900" algn="l">
              <a:buFontTx/>
              <a:buChar char="-"/>
            </a:pPr>
            <a:r>
              <a:rPr lang="en-ID" sz="2000" dirty="0" err="1"/>
              <a:t>Menurut</a:t>
            </a:r>
            <a:r>
              <a:rPr lang="en-ID" sz="2000" dirty="0"/>
              <a:t> Prof. Dr. </a:t>
            </a:r>
            <a:r>
              <a:rPr lang="en-ID" sz="2000" dirty="0" err="1"/>
              <a:t>Sudargo</a:t>
            </a:r>
            <a:r>
              <a:rPr lang="en-ID" sz="2000" dirty="0"/>
              <a:t> Gautama, Preliminary Issues </a:t>
            </a:r>
            <a:r>
              <a:rPr lang="en-ID" sz="2000" dirty="0" err="1"/>
              <a:t>adalah</a:t>
            </a:r>
            <a:r>
              <a:rPr lang="en-ID" sz="2000" dirty="0"/>
              <a:t> "</a:t>
            </a:r>
            <a:r>
              <a:rPr lang="en-ID" sz="2000" dirty="0" err="1"/>
              <a:t>masalah-masalah</a:t>
            </a:r>
            <a:r>
              <a:rPr lang="en-ID" sz="2000" dirty="0"/>
              <a:t> yang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diselesaikan</a:t>
            </a:r>
            <a:r>
              <a:rPr lang="en-ID" sz="2000" dirty="0"/>
              <a:t> </a:t>
            </a:r>
            <a:r>
              <a:rPr lang="en-ID" sz="2000" dirty="0" err="1"/>
              <a:t>terlebih</a:t>
            </a:r>
            <a:r>
              <a:rPr lang="en-ID" sz="2000" dirty="0"/>
              <a:t> </a:t>
            </a:r>
            <a:r>
              <a:rPr lang="en-ID" sz="2000" dirty="0" err="1"/>
              <a:t>dahulu</a:t>
            </a:r>
            <a:r>
              <a:rPr lang="en-ID" sz="2000" dirty="0"/>
              <a:t> </a:t>
            </a:r>
            <a:r>
              <a:rPr lang="en-ID" sz="2000" dirty="0" err="1"/>
              <a:t>sebelum</a:t>
            </a:r>
            <a:r>
              <a:rPr lang="en-ID" sz="2000" dirty="0"/>
              <a:t> </a:t>
            </a:r>
            <a:r>
              <a:rPr lang="en-ID" sz="2000" dirty="0" err="1"/>
              <a:t>memasuki</a:t>
            </a:r>
            <a:r>
              <a:rPr lang="en-ID" sz="2000" dirty="0"/>
              <a:t> inti </a:t>
            </a:r>
            <a:r>
              <a:rPr lang="en-ID" sz="2000" dirty="0" err="1"/>
              <a:t>kasus</a:t>
            </a:r>
            <a:r>
              <a:rPr lang="en-ID" sz="2000" dirty="0"/>
              <a:t>,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yurisdiksi</a:t>
            </a:r>
            <a:r>
              <a:rPr lang="en-ID" sz="2000" dirty="0"/>
              <a:t>, </a:t>
            </a:r>
            <a:r>
              <a:rPr lang="en-ID" sz="2000" dirty="0" err="1"/>
              <a:t>pilihan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, dan </a:t>
            </a:r>
            <a:r>
              <a:rPr lang="en-ID" sz="2000" dirty="0" err="1"/>
              <a:t>kualifikasi</a:t>
            </a:r>
            <a:r>
              <a:rPr lang="en-ID" sz="2000" dirty="0"/>
              <a:t>".</a:t>
            </a:r>
          </a:p>
          <a:p>
            <a:pPr marL="342900" indent="-342900" algn="l">
              <a:buFontTx/>
              <a:buChar char="-"/>
            </a:pPr>
            <a:r>
              <a:rPr lang="en-ID" sz="2000" dirty="0" err="1"/>
              <a:t>Menurut</a:t>
            </a:r>
            <a:r>
              <a:rPr lang="en-ID" sz="2000" dirty="0"/>
              <a:t> Prof. Dr. M. Yahya </a:t>
            </a:r>
            <a:r>
              <a:rPr lang="en-ID" sz="2000" dirty="0" err="1"/>
              <a:t>Harahap</a:t>
            </a:r>
            <a:r>
              <a:rPr lang="en-ID" sz="2000" dirty="0"/>
              <a:t>, </a:t>
            </a:r>
            <a:r>
              <a:rPr lang="en-ID" sz="2000" dirty="0" err="1"/>
              <a:t>teori</a:t>
            </a:r>
            <a:r>
              <a:rPr lang="en-ID" sz="2000" dirty="0"/>
              <a:t> Preliminary Issues (Persoalan </a:t>
            </a:r>
            <a:r>
              <a:rPr lang="en-ID" sz="2000" dirty="0" err="1"/>
              <a:t>Pendahuluan</a:t>
            </a:r>
            <a:r>
              <a:rPr lang="en-ID" sz="2000" dirty="0"/>
              <a:t>) </a:t>
            </a:r>
            <a:r>
              <a:rPr lang="en-ID" sz="2000" dirty="0" err="1"/>
              <a:t>adalah</a:t>
            </a:r>
            <a:r>
              <a:rPr lang="en-ID" sz="2000" dirty="0"/>
              <a:t>:"Masalah-</a:t>
            </a:r>
            <a:r>
              <a:rPr lang="en-ID" sz="2000" dirty="0" err="1"/>
              <a:t>masalah</a:t>
            </a:r>
            <a:r>
              <a:rPr lang="en-ID" sz="2000" dirty="0"/>
              <a:t> yang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diselesaikan</a:t>
            </a:r>
            <a:r>
              <a:rPr lang="en-ID" sz="2000" dirty="0"/>
              <a:t> </a:t>
            </a:r>
            <a:r>
              <a:rPr lang="en-ID" sz="2000" dirty="0" err="1"/>
              <a:t>terlebih</a:t>
            </a:r>
            <a:r>
              <a:rPr lang="en-ID" sz="2000" dirty="0"/>
              <a:t> </a:t>
            </a:r>
            <a:r>
              <a:rPr lang="en-ID" sz="2000" dirty="0" err="1"/>
              <a:t>dahulu</a:t>
            </a:r>
            <a:r>
              <a:rPr lang="en-ID" sz="2000" dirty="0"/>
              <a:t> </a:t>
            </a:r>
            <a:r>
              <a:rPr lang="en-ID" sz="2000" dirty="0" err="1"/>
              <a:t>sebelum</a:t>
            </a:r>
            <a:r>
              <a:rPr lang="en-ID" sz="2000" dirty="0"/>
              <a:t> </a:t>
            </a:r>
            <a:r>
              <a:rPr lang="en-ID" sz="2000" dirty="0" err="1"/>
              <a:t>memasuki</a:t>
            </a:r>
            <a:r>
              <a:rPr lang="en-ID" sz="2000" dirty="0"/>
              <a:t> </a:t>
            </a:r>
            <a:r>
              <a:rPr lang="en-ID" sz="2000" dirty="0" err="1"/>
              <a:t>pokok</a:t>
            </a:r>
            <a:r>
              <a:rPr lang="en-ID" sz="2000" dirty="0"/>
              <a:t> </a:t>
            </a:r>
            <a:r>
              <a:rPr lang="en-ID" sz="2000" dirty="0" err="1"/>
              <a:t>perkara</a:t>
            </a:r>
            <a:r>
              <a:rPr lang="en-ID" sz="2000" dirty="0"/>
              <a:t>, yang </a:t>
            </a:r>
            <a:r>
              <a:rPr lang="en-ID" sz="2000" dirty="0" err="1"/>
              <a:t>menyangkut</a:t>
            </a:r>
            <a:r>
              <a:rPr lang="en-ID" sz="2000" dirty="0"/>
              <a:t> </a:t>
            </a:r>
            <a:r>
              <a:rPr lang="en-ID" sz="2000" dirty="0" err="1"/>
              <a:t>masalah</a:t>
            </a:r>
            <a:r>
              <a:rPr lang="en-ID" sz="2000" dirty="0"/>
              <a:t> </a:t>
            </a:r>
            <a:r>
              <a:rPr lang="en-ID" sz="2000" dirty="0" err="1"/>
              <a:t>yurisdiksi</a:t>
            </a:r>
            <a:r>
              <a:rPr lang="en-ID" sz="2000" dirty="0"/>
              <a:t>, </a:t>
            </a:r>
            <a:r>
              <a:rPr lang="en-ID" sz="2000" dirty="0" err="1"/>
              <a:t>kualifikasi</a:t>
            </a:r>
            <a:r>
              <a:rPr lang="en-ID" sz="2000" dirty="0"/>
              <a:t>, dan </a:t>
            </a:r>
            <a:r>
              <a:rPr lang="en-ID" sz="2000" dirty="0" err="1"/>
              <a:t>pilihan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243020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180557E-868A-61A2-7240-CB850BDEDA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07571"/>
            <a:ext cx="9144000" cy="5373739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7000"/>
              </a:lnSpc>
              <a:spcAft>
                <a:spcPts val="750"/>
              </a:spcAft>
              <a:buNone/>
            </a:pPr>
            <a:r>
              <a:rPr lang="en-ID" sz="1800" b="1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4. Teori </a:t>
            </a:r>
            <a:r>
              <a:rPr lang="en-ID" sz="1800" b="1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b="1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Bertahap</a:t>
            </a: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1500"/>
              </a:spcAft>
              <a:buNone/>
            </a:pP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Bertahap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bertahap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berbeda.Tahap-tahap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meliputi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l">
              <a:lnSpc>
                <a:spcPct val="107000"/>
              </a:lnSpc>
              <a:spcAft>
                <a:spcPts val="1500"/>
              </a:spcAft>
              <a:buAutoNum type="arabicPeriod"/>
            </a:pP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lnSpc>
                <a:spcPct val="107000"/>
              </a:lnSpc>
              <a:spcAft>
                <a:spcPts val="1500"/>
              </a:spcAft>
              <a:buAutoNum type="arabicPeriod"/>
            </a:pP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substantif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substantif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substantif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substantif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1.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mana yang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penjual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pembeli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2.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mana yang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tinggal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suami-istri</a:t>
            </a:r>
            <a:endParaRPr lang="en-ID" sz="1800" kern="0" dirty="0">
              <a:solidFill>
                <a:srgbClr val="000000"/>
              </a:solidFill>
              <a:effectLst/>
              <a:latin typeface="Poppins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07000"/>
              </a:lnSpc>
              <a:spcAft>
                <a:spcPts val="1500"/>
              </a:spcAft>
              <a:buAutoNum type="arabicPeriod"/>
            </a:pP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prosedural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Kualifikasi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prosedural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solidFill>
                  <a:srgbClr val="000000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70467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DF4F63B-8A8B-D39C-9C64-63E8D63280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15247"/>
            <a:ext cx="9144000" cy="5541485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b="1" dirty="0"/>
              <a:t>Preliminary issues, </a:t>
            </a:r>
            <a:r>
              <a:rPr lang="en-ID" b="1" dirty="0" err="1"/>
              <a:t>penyesuaian</a:t>
            </a:r>
            <a:r>
              <a:rPr lang="en-ID" b="1" dirty="0"/>
              <a:t>, dan </a:t>
            </a:r>
            <a:r>
              <a:rPr lang="en-ID" b="1" dirty="0" err="1"/>
              <a:t>kualifikasi</a:t>
            </a:r>
            <a:r>
              <a:rPr lang="en-ID" b="1" dirty="0"/>
              <a:t> </a:t>
            </a:r>
            <a:r>
              <a:rPr lang="en-ID" b="1" dirty="0" err="1"/>
              <a:t>memiliki</a:t>
            </a:r>
            <a:r>
              <a:rPr lang="en-ID" b="1" dirty="0"/>
              <a:t> </a:t>
            </a:r>
            <a:r>
              <a:rPr lang="en-ID" b="1" dirty="0" err="1"/>
              <a:t>hubungan</a:t>
            </a:r>
            <a:r>
              <a:rPr lang="en-ID" b="1" dirty="0"/>
              <a:t> yang </a:t>
            </a:r>
            <a:r>
              <a:rPr lang="en-ID" b="1" dirty="0" err="1"/>
              <a:t>erat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Hukum </a:t>
            </a:r>
            <a:r>
              <a:rPr lang="en-ID" b="1" dirty="0" err="1"/>
              <a:t>Perdata</a:t>
            </a:r>
            <a:r>
              <a:rPr lang="en-ID" b="1" dirty="0"/>
              <a:t> </a:t>
            </a:r>
            <a:r>
              <a:rPr lang="en-ID" b="1" dirty="0" err="1"/>
              <a:t>Internasional</a:t>
            </a:r>
            <a:r>
              <a:rPr lang="en-ID" b="1" dirty="0"/>
              <a:t>.</a:t>
            </a:r>
          </a:p>
          <a:p>
            <a:pPr algn="l"/>
            <a:r>
              <a:rPr lang="en-ID" b="1" dirty="0"/>
              <a:t>Preliminary issues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isu-isu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diselesaikan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perkara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diproses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lanjut</a:t>
            </a:r>
            <a:r>
              <a:rPr lang="en-ID" dirty="0"/>
              <a:t>. </a:t>
            </a:r>
          </a:p>
          <a:p>
            <a:pPr algn="l"/>
            <a:r>
              <a:rPr lang="en-ID" dirty="0" err="1"/>
              <a:t>Penyesuaian</a:t>
            </a:r>
            <a:r>
              <a:rPr lang="en-ID" dirty="0"/>
              <a:t> dan </a:t>
            </a:r>
            <a:r>
              <a:rPr lang="en-ID" dirty="0" err="1"/>
              <a:t>kualifikasi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dua </a:t>
            </a:r>
            <a:r>
              <a:rPr lang="en-ID" dirty="0" err="1"/>
              <a:t>konsep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preliminary issues.</a:t>
            </a:r>
          </a:p>
          <a:p>
            <a:pPr algn="l"/>
            <a:r>
              <a:rPr lang="en-ID" b="1" dirty="0" err="1"/>
              <a:t>Penyesuaian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proses </a:t>
            </a:r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perkara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diterapkan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dan </a:t>
            </a:r>
            <a:r>
              <a:rPr lang="en-ID" dirty="0" err="1"/>
              <a:t>kepentingan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terlibat</a:t>
            </a:r>
            <a:r>
              <a:rPr lang="en-ID" dirty="0"/>
              <a:t>.</a:t>
            </a:r>
          </a:p>
          <a:p>
            <a:pPr algn="l"/>
            <a:r>
              <a:rPr lang="en-ID" b="1" dirty="0" err="1"/>
              <a:t>Kualifikasi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proses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perkara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 </a:t>
            </a:r>
            <a:r>
              <a:rPr lang="en-ID" dirty="0" err="1"/>
              <a:t>Kualifikasi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mempertimbangkan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,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dan </a:t>
            </a:r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70359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8D599-C0A1-57C3-00C6-C4F8DE59A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299"/>
            <a:ext cx="10515600" cy="47592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2400" dirty="0" err="1"/>
              <a:t>Berikut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contoh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yang </a:t>
            </a:r>
            <a:r>
              <a:rPr lang="en-ID" sz="2400" dirty="0" err="1"/>
              <a:t>menjalankan</a:t>
            </a:r>
            <a:r>
              <a:rPr lang="en-ID" sz="2400" dirty="0"/>
              <a:t> preliminary issues:</a:t>
            </a:r>
          </a:p>
          <a:p>
            <a:r>
              <a:rPr lang="en-ID" sz="2400" b="1" dirty="0"/>
              <a:t>Kasus </a:t>
            </a:r>
            <a:r>
              <a:rPr lang="en-ID" sz="2400" b="1" dirty="0" err="1"/>
              <a:t>Sengketa</a:t>
            </a:r>
            <a:r>
              <a:rPr lang="en-ID" sz="2400" b="1" dirty="0"/>
              <a:t> </a:t>
            </a:r>
            <a:r>
              <a:rPr lang="en-ID" sz="2400" b="1" dirty="0" err="1"/>
              <a:t>Perjanjian</a:t>
            </a:r>
            <a:r>
              <a:rPr lang="en-ID" sz="2400" b="1" dirty="0"/>
              <a:t> </a:t>
            </a:r>
            <a:r>
              <a:rPr lang="en-ID" sz="2400" b="1" dirty="0" err="1"/>
              <a:t>Internasional</a:t>
            </a:r>
            <a:endParaRPr lang="en-ID" sz="2400" b="1" dirty="0"/>
          </a:p>
          <a:p>
            <a:pPr>
              <a:buFontTx/>
              <a:buChar char="-"/>
            </a:pPr>
            <a:r>
              <a:rPr lang="en-ID" sz="2400" dirty="0"/>
              <a:t>Fakta: Negara A dan Negara B,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 </a:t>
            </a:r>
            <a:r>
              <a:rPr lang="en-ID" sz="2400" dirty="0" err="1"/>
              <a:t>perjanjian</a:t>
            </a:r>
            <a:endParaRPr lang="en-ID" sz="2400" dirty="0"/>
          </a:p>
          <a:p>
            <a:pPr marL="0" indent="0">
              <a:buNone/>
            </a:pPr>
            <a:r>
              <a:rPr lang="en-ID" sz="2400" dirty="0"/>
              <a:t>   </a:t>
            </a:r>
            <a:r>
              <a:rPr lang="en-ID" sz="2400" dirty="0" err="1"/>
              <a:t>internasional</a:t>
            </a:r>
            <a:r>
              <a:rPr lang="en-ID" sz="2400" dirty="0"/>
              <a:t> yang </a:t>
            </a:r>
            <a:r>
              <a:rPr lang="en-ID" sz="2400" dirty="0" err="1"/>
              <a:t>ditandatangani</a:t>
            </a:r>
            <a:r>
              <a:rPr lang="en-ID" sz="2400" dirty="0"/>
              <a:t> oleh </a:t>
            </a:r>
            <a:r>
              <a:rPr lang="en-ID" sz="2400" dirty="0" err="1"/>
              <a:t>kedua</a:t>
            </a:r>
            <a:r>
              <a:rPr lang="en-ID" sz="2400" dirty="0"/>
              <a:t> negara </a:t>
            </a:r>
            <a:r>
              <a:rPr lang="en-ID" sz="2400" dirty="0" err="1"/>
              <a:t>tersebut</a:t>
            </a:r>
            <a:r>
              <a:rPr lang="en-ID" sz="2400" dirty="0"/>
              <a:t>.</a:t>
            </a:r>
          </a:p>
          <a:p>
            <a:pPr>
              <a:buFontTx/>
              <a:buChar char="-"/>
            </a:pPr>
            <a:r>
              <a:rPr lang="en-ID" sz="2400" dirty="0"/>
              <a:t>Preliminary Issues: 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perjanjian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sah</a:t>
            </a:r>
            <a:r>
              <a:rPr lang="en-ID" sz="2400" dirty="0"/>
              <a:t> dan </a:t>
            </a:r>
            <a:r>
              <a:rPr lang="en-ID" sz="2400" dirty="0" err="1"/>
              <a:t>mengikat</a:t>
            </a:r>
            <a:r>
              <a:rPr lang="en-ID" sz="2400" dirty="0"/>
              <a:t> </a:t>
            </a:r>
            <a:r>
              <a:rPr lang="en-ID" sz="2400" dirty="0" err="1"/>
              <a:t>kedua</a:t>
            </a:r>
            <a:r>
              <a:rPr lang="en-ID" sz="2400" dirty="0"/>
              <a:t> negara?</a:t>
            </a:r>
          </a:p>
          <a:p>
            <a:pPr>
              <a:buFontTx/>
              <a:buChar char="-"/>
            </a:pPr>
            <a:r>
              <a:rPr lang="en-ID" sz="2400" dirty="0" err="1"/>
              <a:t>Penyesuaian</a:t>
            </a:r>
            <a:r>
              <a:rPr lang="en-ID" sz="2400" dirty="0"/>
              <a:t>: 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yang </a:t>
            </a:r>
            <a:r>
              <a:rPr lang="en-ID" sz="2400" dirty="0" err="1"/>
              <a:t>berlaku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perjanjian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perlu</a:t>
            </a:r>
            <a:r>
              <a:rPr lang="en-ID" sz="2400" dirty="0"/>
              <a:t> </a:t>
            </a:r>
            <a:r>
              <a:rPr lang="en-ID" sz="2400" dirty="0" err="1"/>
              <a:t>disesuaikan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nasional</a:t>
            </a:r>
            <a:r>
              <a:rPr lang="en-ID" sz="2400" dirty="0"/>
              <a:t> Negara A </a:t>
            </a:r>
            <a:r>
              <a:rPr lang="en-ID" sz="2400" dirty="0" err="1"/>
              <a:t>atau</a:t>
            </a:r>
            <a:r>
              <a:rPr lang="en-ID" sz="2400" dirty="0"/>
              <a:t> Negara B?</a:t>
            </a:r>
          </a:p>
          <a:p>
            <a:pPr>
              <a:buFontTx/>
              <a:buChar char="-"/>
            </a:pPr>
            <a:r>
              <a:rPr lang="en-ID" sz="2400" dirty="0" err="1"/>
              <a:t>Kualifikasi</a:t>
            </a:r>
            <a:r>
              <a:rPr lang="en-ID" sz="2400" dirty="0"/>
              <a:t>: 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perjanjian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kategori</a:t>
            </a:r>
            <a:r>
              <a:rPr lang="en-ID" sz="2400" dirty="0"/>
              <a:t> </a:t>
            </a:r>
            <a:r>
              <a:rPr lang="en-ID" sz="2400" dirty="0" err="1"/>
              <a:t>perjanjian</a:t>
            </a:r>
            <a:r>
              <a:rPr lang="en-ID" sz="2400" dirty="0"/>
              <a:t> bilateral </a:t>
            </a:r>
            <a:r>
              <a:rPr lang="en-ID" sz="2400" dirty="0" err="1"/>
              <a:t>atau</a:t>
            </a:r>
            <a:r>
              <a:rPr lang="en-ID" sz="2400" dirty="0"/>
              <a:t> multilateral?</a:t>
            </a:r>
          </a:p>
        </p:txBody>
      </p:sp>
    </p:spTree>
    <p:extLst>
      <p:ext uri="{BB962C8B-B14F-4D97-AF65-F5344CB8AC3E}">
        <p14:creationId xmlns:p14="http://schemas.microsoft.com/office/powerpoint/2010/main" val="39839347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624422-E229-3423-EDEC-33CAADEE7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47451"/>
            <a:ext cx="9144000" cy="4310349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/>
              <a:t>Kasus </a:t>
            </a:r>
            <a:r>
              <a:rPr lang="en-ID" b="1" dirty="0" err="1"/>
              <a:t>Sengketa</a:t>
            </a:r>
            <a:r>
              <a:rPr lang="en-ID" b="1" dirty="0"/>
              <a:t> </a:t>
            </a:r>
            <a:r>
              <a:rPr lang="en-ID" b="1" dirty="0" err="1"/>
              <a:t>Kekayaan</a:t>
            </a:r>
            <a:r>
              <a:rPr lang="en-ID" b="1" dirty="0"/>
              <a:t> </a:t>
            </a:r>
            <a:r>
              <a:rPr lang="en-ID" b="1" dirty="0" err="1"/>
              <a:t>Intelektual</a:t>
            </a:r>
            <a:endParaRPr lang="en-ID" b="1" dirty="0"/>
          </a:p>
          <a:p>
            <a:pPr algn="l"/>
            <a:r>
              <a:rPr lang="en-ID" dirty="0"/>
              <a:t>- Fakta: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multinasional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Perusahaan X,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  </a:t>
            </a:r>
          </a:p>
          <a:p>
            <a:pPr algn="l"/>
            <a:r>
              <a:rPr lang="en-ID" dirty="0"/>
              <a:t> 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Perusahaan </a:t>
            </a:r>
            <a:r>
              <a:rPr lang="en-ID" dirty="0" err="1"/>
              <a:t>lokal</a:t>
            </a:r>
            <a:r>
              <a:rPr lang="en-ID" dirty="0"/>
              <a:t>, </a:t>
            </a:r>
            <a:r>
              <a:rPr lang="en-ID" dirty="0" err="1"/>
              <a:t>yaitu</a:t>
            </a:r>
            <a:endParaRPr lang="en-ID" dirty="0"/>
          </a:p>
          <a:p>
            <a:pPr algn="l"/>
            <a:r>
              <a:rPr lang="en-ID" dirty="0"/>
              <a:t>  Perusahaan Y.</a:t>
            </a:r>
          </a:p>
          <a:p>
            <a:pPr algn="l"/>
            <a:r>
              <a:rPr lang="en-ID" dirty="0"/>
              <a:t>- Preliminary Issues: </a:t>
            </a:r>
            <a:r>
              <a:rPr lang="en-ID" dirty="0" err="1"/>
              <a:t>Apakah</a:t>
            </a:r>
            <a:r>
              <a:rPr lang="en-ID" dirty="0"/>
              <a:t> Perusahaan X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yang </a:t>
            </a:r>
            <a:r>
              <a:rPr lang="en-ID" dirty="0" err="1"/>
              <a:t>sah</a:t>
            </a:r>
            <a:r>
              <a:rPr lang="en-ID" dirty="0"/>
              <a:t>   </a:t>
            </a:r>
          </a:p>
          <a:p>
            <a:pPr algn="l"/>
            <a:r>
              <a:rPr lang="en-ID" dirty="0"/>
              <a:t> 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yang </a:t>
            </a:r>
            <a:r>
              <a:rPr lang="en-ID" dirty="0" err="1"/>
              <a:t>dipersengketakan</a:t>
            </a:r>
            <a:r>
              <a:rPr lang="en-ID" dirty="0"/>
              <a:t>?</a:t>
            </a:r>
          </a:p>
          <a:p>
            <a:pPr algn="l"/>
            <a:r>
              <a:rPr lang="en-ID" dirty="0"/>
              <a:t>- </a:t>
            </a:r>
            <a:r>
              <a:rPr lang="en-ID" dirty="0" err="1"/>
              <a:t>Penyesuaian</a:t>
            </a:r>
            <a:r>
              <a:rPr lang="en-ID" dirty="0"/>
              <a:t>: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di negara </a:t>
            </a:r>
            <a:r>
              <a:rPr lang="en-ID" dirty="0" err="1"/>
              <a:t>asal</a:t>
            </a:r>
            <a:endParaRPr lang="en-ID" dirty="0"/>
          </a:p>
          <a:p>
            <a:pPr algn="l"/>
            <a:r>
              <a:rPr lang="en-ID" dirty="0"/>
              <a:t>  Perusahaan X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disesuaikan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di negara </a:t>
            </a:r>
            <a:r>
              <a:rPr lang="en-ID" dirty="0" err="1"/>
              <a:t>tempat</a:t>
            </a:r>
            <a:endParaRPr lang="en-ID" dirty="0"/>
          </a:p>
          <a:p>
            <a:pPr algn="l"/>
            <a:r>
              <a:rPr lang="en-ID" dirty="0"/>
              <a:t>  Perusahaan Y </a:t>
            </a:r>
            <a:r>
              <a:rPr lang="en-ID" dirty="0" err="1"/>
              <a:t>beroperasi</a:t>
            </a:r>
            <a:r>
              <a:rPr lang="en-ID" dirty="0"/>
              <a:t>?</a:t>
            </a:r>
          </a:p>
          <a:p>
            <a:pPr algn="l"/>
            <a:r>
              <a:rPr lang="en-ID" dirty="0"/>
              <a:t>- </a:t>
            </a:r>
            <a:r>
              <a:rPr lang="en-ID" dirty="0" err="1"/>
              <a:t>Kualifikasi</a:t>
            </a:r>
            <a:r>
              <a:rPr lang="en-ID" dirty="0"/>
              <a:t>: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kategori</a:t>
            </a:r>
            <a:endParaRPr lang="en-ID" dirty="0"/>
          </a:p>
          <a:p>
            <a:pPr algn="l"/>
            <a:r>
              <a:rPr lang="en-ID" dirty="0"/>
              <a:t> 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komersial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?</a:t>
            </a: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693217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5E3B37B-BA7B-A1D2-3B25-399D52258F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46602"/>
            <a:ext cx="9144000" cy="482538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b="1" dirty="0"/>
              <a:t>Kasus </a:t>
            </a:r>
            <a:r>
              <a:rPr lang="en-ID" sz="2000" b="1" dirty="0" err="1"/>
              <a:t>Sengketa</a:t>
            </a:r>
            <a:r>
              <a:rPr lang="en-ID" sz="2000" b="1" dirty="0"/>
              <a:t> </a:t>
            </a:r>
            <a:r>
              <a:rPr lang="en-ID" sz="2000" b="1" dirty="0" err="1"/>
              <a:t>Perburuhan</a:t>
            </a:r>
            <a:r>
              <a:rPr lang="en-ID" sz="2000" b="1" dirty="0"/>
              <a:t> </a:t>
            </a:r>
            <a:r>
              <a:rPr lang="en-ID" sz="2000" b="1" dirty="0" err="1"/>
              <a:t>Internasional</a:t>
            </a:r>
            <a:endParaRPr lang="en-ID" sz="2000" b="1" dirty="0"/>
          </a:p>
          <a:p>
            <a:pPr marL="342900" indent="-342900" algn="l">
              <a:buFontTx/>
              <a:buChar char="-"/>
            </a:pPr>
            <a:r>
              <a:rPr lang="en-ID" sz="2000" dirty="0"/>
              <a:t>Fakta: </a:t>
            </a:r>
            <a:r>
              <a:rPr lang="en-ID" sz="2000" dirty="0" err="1"/>
              <a:t>Sebuah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r>
              <a:rPr lang="en-ID" sz="2000" dirty="0"/>
              <a:t> </a:t>
            </a:r>
            <a:r>
              <a:rPr lang="en-ID" sz="2000" dirty="0" err="1"/>
              <a:t>multinasional</a:t>
            </a:r>
            <a:r>
              <a:rPr lang="en-ID" sz="2000" dirty="0"/>
              <a:t>, </a:t>
            </a:r>
            <a:r>
              <a:rPr lang="en-ID" sz="2000" dirty="0" err="1"/>
              <a:t>yaitu</a:t>
            </a:r>
            <a:r>
              <a:rPr lang="en-ID" sz="2000" dirty="0"/>
              <a:t> Perusahaan Z,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terkait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perburuhan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pekerja</a:t>
            </a:r>
            <a:r>
              <a:rPr lang="en-ID" sz="2000" dirty="0"/>
              <a:t> yang </a:t>
            </a:r>
            <a:r>
              <a:rPr lang="en-ID" sz="2000" dirty="0" err="1"/>
              <a:t>bekerja</a:t>
            </a:r>
            <a:r>
              <a:rPr lang="en-ID" sz="2000" dirty="0"/>
              <a:t> di </a:t>
            </a:r>
            <a:r>
              <a:rPr lang="en-ID" sz="2000" dirty="0" err="1"/>
              <a:t>luar</a:t>
            </a:r>
            <a:r>
              <a:rPr lang="en-ID" sz="2000" dirty="0"/>
              <a:t> negeri.</a:t>
            </a:r>
          </a:p>
          <a:p>
            <a:pPr marL="342900" indent="-342900" algn="l">
              <a:buFontTx/>
              <a:buChar char="-"/>
            </a:pPr>
            <a:r>
              <a:rPr lang="en-ID" sz="2000" dirty="0"/>
              <a:t>Preliminary Issues: </a:t>
            </a:r>
            <a:r>
              <a:rPr lang="en-ID" sz="2000" dirty="0" err="1"/>
              <a:t>Apakah</a:t>
            </a:r>
            <a:r>
              <a:rPr lang="en-ID" sz="2000" dirty="0"/>
              <a:t> Perusahaan Z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kewajiban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mematuhi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perburuhan</a:t>
            </a:r>
            <a:r>
              <a:rPr lang="en-ID" sz="2000" dirty="0"/>
              <a:t> di negara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pekerja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bekerja</a:t>
            </a:r>
            <a:r>
              <a:rPr lang="en-ID" sz="2000" dirty="0"/>
              <a:t>?</a:t>
            </a:r>
          </a:p>
          <a:p>
            <a:pPr marL="342900" indent="-342900" algn="l">
              <a:buFontTx/>
              <a:buChar char="-"/>
            </a:pPr>
            <a:r>
              <a:rPr lang="en-ID" sz="2000" dirty="0" err="1"/>
              <a:t>Penyesuaian</a:t>
            </a:r>
            <a:r>
              <a:rPr lang="en-ID" sz="2000" dirty="0"/>
              <a:t>: </a:t>
            </a:r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perburuhan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di negara </a:t>
            </a:r>
            <a:r>
              <a:rPr lang="en-ID" sz="2000" dirty="0" err="1"/>
              <a:t>asal</a:t>
            </a:r>
            <a:r>
              <a:rPr lang="en-ID" sz="2000" dirty="0"/>
              <a:t> Perusahaan Z </a:t>
            </a:r>
            <a:r>
              <a:rPr lang="en-ID" sz="2000" dirty="0" err="1"/>
              <a:t>perlu</a:t>
            </a:r>
            <a:r>
              <a:rPr lang="en-ID" sz="2000" dirty="0"/>
              <a:t> </a:t>
            </a:r>
            <a:r>
              <a:rPr lang="en-ID" sz="2000" dirty="0" err="1"/>
              <a:t>disesuaikan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perburuhan</a:t>
            </a:r>
            <a:r>
              <a:rPr lang="en-ID" sz="2000" dirty="0"/>
              <a:t> di negara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pekerja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bekerja</a:t>
            </a:r>
            <a:r>
              <a:rPr lang="en-ID" sz="2000" dirty="0"/>
              <a:t>?</a:t>
            </a:r>
          </a:p>
          <a:p>
            <a:pPr marL="342900" indent="-342900" algn="l">
              <a:buFontTx/>
              <a:buChar char="-"/>
            </a:pPr>
            <a:r>
              <a:rPr lang="en-ID" sz="2000" dirty="0" err="1"/>
              <a:t>Kualifikasi</a:t>
            </a:r>
            <a:r>
              <a:rPr lang="en-ID" sz="2000" dirty="0"/>
              <a:t>: </a:t>
            </a:r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perburuhan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kategori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perburuhan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perburuhan</a:t>
            </a:r>
            <a:r>
              <a:rPr lang="en-ID" sz="2000" dirty="0"/>
              <a:t> </a:t>
            </a:r>
            <a:r>
              <a:rPr lang="en-ID" sz="2000" dirty="0" err="1"/>
              <a:t>nasional</a:t>
            </a:r>
            <a:r>
              <a:rPr lang="en-ID" sz="2000" dirty="0"/>
              <a:t>?</a:t>
            </a:r>
          </a:p>
          <a:p>
            <a:pPr algn="l"/>
            <a:endParaRPr lang="en-ID" sz="2000" dirty="0"/>
          </a:p>
          <a:p>
            <a:pPr algn="l"/>
            <a:r>
              <a:rPr lang="en-ID" sz="2000" dirty="0"/>
              <a:t>Dalam </a:t>
            </a:r>
            <a:r>
              <a:rPr lang="en-ID" sz="2000" dirty="0" err="1"/>
              <a:t>ketiga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, preliminary issues, </a:t>
            </a:r>
            <a:r>
              <a:rPr lang="en-ID" sz="2000" dirty="0" err="1"/>
              <a:t>penyesuaian</a:t>
            </a:r>
            <a:r>
              <a:rPr lang="en-ID" sz="2000" dirty="0"/>
              <a:t>, dan </a:t>
            </a:r>
            <a:r>
              <a:rPr lang="en-ID" sz="2000" dirty="0" err="1"/>
              <a:t>kualifikasi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peran</a:t>
            </a:r>
            <a:r>
              <a:rPr lang="en-ID" sz="2000" dirty="0"/>
              <a:t> </a:t>
            </a:r>
            <a:r>
              <a:rPr lang="en-ID" sz="2000" dirty="0" err="1"/>
              <a:t>penting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hasil</a:t>
            </a:r>
            <a:r>
              <a:rPr lang="en-ID" sz="2000" dirty="0"/>
              <a:t> </a:t>
            </a:r>
            <a:r>
              <a:rPr lang="en-ID" sz="2000" dirty="0" err="1"/>
              <a:t>akhir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96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DAD67CE-2217-3F56-3117-96A763F9C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75657"/>
            <a:ext cx="9144000" cy="4082143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en-US" sz="2000" dirty="0"/>
              <a:t>According Cheshire and North, Preliminary Issues is "Matters which must be determined before the court can proceed to decide the merits of the case.“ Which are includes:</a:t>
            </a:r>
          </a:p>
          <a:p>
            <a:pPr algn="l"/>
            <a:endParaRPr lang="en-US" sz="2000" dirty="0"/>
          </a:p>
          <a:p>
            <a:pPr marL="457200" indent="-457200" algn="l">
              <a:buAutoNum type="arabicPeriod"/>
            </a:pPr>
            <a:r>
              <a:rPr lang="en-US" sz="2000" dirty="0"/>
              <a:t>Jurisdiction: Does the court have the authority to decide the case?</a:t>
            </a:r>
          </a:p>
          <a:p>
            <a:pPr marL="457200" indent="-457200" algn="l">
              <a:buAutoNum type="arabicPeriod"/>
            </a:pPr>
            <a:r>
              <a:rPr lang="en-US" sz="2000" dirty="0"/>
              <a:t>Proper Law: Is the applicable law national or international law?</a:t>
            </a:r>
          </a:p>
          <a:p>
            <a:pPr marL="457200" indent="-457200" algn="l">
              <a:buAutoNum type="arabicPeriod"/>
            </a:pPr>
            <a:r>
              <a:rPr lang="en-US" sz="2000" dirty="0"/>
              <a:t>Characterization: Can the case be qualified as an international private law case?</a:t>
            </a:r>
          </a:p>
          <a:p>
            <a:pPr marL="457200" indent="-457200" algn="l">
              <a:buAutoNum type="arabicPeriod"/>
            </a:pPr>
            <a:r>
              <a:rPr lang="en-US" sz="2000" dirty="0"/>
              <a:t>Capacity: Do the parties involved in the case have sufficient legal capacity?</a:t>
            </a:r>
          </a:p>
          <a:p>
            <a:pPr marL="457200" indent="-457200" algn="l">
              <a:buAutoNum type="arabicPeriod"/>
            </a:pPr>
            <a:r>
              <a:rPr lang="en-US" sz="2000" dirty="0"/>
              <a:t>Procedure: Is the procedure used in the case in accordance with the applicable law?</a:t>
            </a:r>
            <a:endParaRPr lang="en-ID" sz="20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60493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8E9E9-9BB5-14F3-B7CC-745571E1A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9229"/>
            <a:ext cx="9144000" cy="478971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Pentingnya</a:t>
            </a:r>
            <a:r>
              <a:rPr lang="en-US" sz="2800" b="1" dirty="0"/>
              <a:t> Persoalan </a:t>
            </a:r>
            <a:r>
              <a:rPr lang="en-US" sz="2800" b="1" dirty="0" err="1"/>
              <a:t>Pendahuluan</a:t>
            </a:r>
            <a:r>
              <a:rPr lang="en-US" sz="2800" b="1" dirty="0"/>
              <a:t>/ Preliminary Issues. </a:t>
            </a:r>
            <a:endParaRPr lang="en-ID" sz="2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A0C372-6387-8264-F85F-FB58A5D6B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7571" y="1110343"/>
            <a:ext cx="10602685" cy="5203372"/>
          </a:xfrm>
        </p:spPr>
        <p:txBody>
          <a:bodyPr>
            <a:noAutofit/>
          </a:bodyPr>
          <a:lstStyle/>
          <a:p>
            <a:pPr algn="l"/>
            <a:r>
              <a:rPr lang="en-ID" sz="2000" dirty="0"/>
              <a:t>Preliminary issues </a:t>
            </a:r>
            <a:r>
              <a:rPr lang="en-ID" sz="2000" dirty="0" err="1"/>
              <a:t>dalam</a:t>
            </a:r>
            <a:r>
              <a:rPr lang="en-ID" sz="2000" dirty="0"/>
              <a:t> Hukum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sangat </a:t>
            </a:r>
            <a:r>
              <a:rPr lang="en-ID" sz="2000" dirty="0" err="1"/>
              <a:t>penting</a:t>
            </a:r>
            <a:r>
              <a:rPr lang="en-ID" sz="2000" dirty="0"/>
              <a:t>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alasan</a:t>
            </a:r>
            <a:r>
              <a:rPr lang="en-ID" sz="2000" dirty="0"/>
              <a:t>:</a:t>
            </a:r>
          </a:p>
          <a:p>
            <a:pPr marL="457200" indent="-457200" algn="l">
              <a:buAutoNum type="arabicPeriod"/>
            </a:pP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pengaturan</a:t>
            </a:r>
            <a:r>
              <a:rPr lang="en-ID" sz="2000" dirty="0"/>
              <a:t> </a:t>
            </a:r>
            <a:r>
              <a:rPr lang="en-ID" sz="2000" dirty="0" err="1"/>
              <a:t>Yurisdiksi</a:t>
            </a:r>
            <a:r>
              <a:rPr lang="en-ID" sz="2000" dirty="0"/>
              <a:t>. Preliminary issues </a:t>
            </a:r>
            <a:r>
              <a:rPr lang="en-ID" sz="2000" dirty="0" err="1"/>
              <a:t>membantu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yurisdiksi</a:t>
            </a:r>
            <a:r>
              <a:rPr lang="en-ID" sz="2000" dirty="0"/>
              <a:t> </a:t>
            </a:r>
            <a:r>
              <a:rPr lang="en-ID" sz="2000" dirty="0" err="1"/>
              <a:t>pengadilan</a:t>
            </a:r>
            <a:r>
              <a:rPr lang="en-ID" sz="2000" dirty="0"/>
              <a:t> mana yang </a:t>
            </a:r>
            <a:r>
              <a:rPr lang="en-ID" sz="2000" dirty="0" err="1"/>
              <a:t>berwenang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menangani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.</a:t>
            </a:r>
          </a:p>
          <a:p>
            <a:pPr marL="457200" indent="-457200" algn="l">
              <a:buAutoNum type="arabicPeriod"/>
            </a:pPr>
            <a:r>
              <a:rPr lang="en-ID" sz="2000" dirty="0" err="1"/>
              <a:t>Menghindari</a:t>
            </a:r>
            <a:r>
              <a:rPr lang="en-ID" sz="2000" dirty="0"/>
              <a:t> </a:t>
            </a:r>
            <a:r>
              <a:rPr lang="en-ID" sz="2000" dirty="0" err="1"/>
              <a:t>Konflik</a:t>
            </a:r>
            <a:r>
              <a:rPr lang="en-ID" sz="2000" dirty="0"/>
              <a:t> </a:t>
            </a:r>
            <a:r>
              <a:rPr lang="en-ID" sz="2000" dirty="0" err="1"/>
              <a:t>Yurisdiksi</a:t>
            </a:r>
            <a:r>
              <a:rPr lang="en-ID" sz="2000" dirty="0"/>
              <a:t>: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yurisdiksi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jelas</a:t>
            </a:r>
            <a:r>
              <a:rPr lang="en-ID" sz="2000" dirty="0"/>
              <a:t>, preliminary issues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menghindari</a:t>
            </a:r>
            <a:r>
              <a:rPr lang="en-ID" sz="2000" dirty="0"/>
              <a:t> </a:t>
            </a:r>
            <a:r>
              <a:rPr lang="en-ID" sz="2000" dirty="0" err="1"/>
              <a:t>konflik</a:t>
            </a:r>
            <a:r>
              <a:rPr lang="en-ID" sz="2000" dirty="0"/>
              <a:t> </a:t>
            </a:r>
            <a:r>
              <a:rPr lang="en-ID" sz="2000" dirty="0" err="1"/>
              <a:t>yurisdiksi</a:t>
            </a:r>
            <a:r>
              <a:rPr lang="en-ID" sz="2000" dirty="0"/>
              <a:t> </a:t>
            </a:r>
            <a:r>
              <a:rPr lang="en-ID" sz="2000" dirty="0" err="1"/>
              <a:t>antara</a:t>
            </a:r>
            <a:r>
              <a:rPr lang="en-ID" sz="2000" dirty="0"/>
              <a:t> negara-negara yang </a:t>
            </a:r>
            <a:r>
              <a:rPr lang="en-ID" sz="2000" dirty="0" err="1"/>
              <a:t>berbeda</a:t>
            </a:r>
            <a:r>
              <a:rPr lang="en-ID" sz="2000" dirty="0"/>
              <a:t>.</a:t>
            </a:r>
          </a:p>
          <a:p>
            <a:pPr marL="457200" indent="-457200" algn="l">
              <a:buAutoNum type="arabicPeriod"/>
            </a:pPr>
            <a:r>
              <a:rPr lang="en-ID" sz="2000" dirty="0" err="1"/>
              <a:t>Pengaturan</a:t>
            </a:r>
            <a:r>
              <a:rPr lang="en-ID" sz="2000" dirty="0"/>
              <a:t> Hukum yang </a:t>
            </a:r>
            <a:r>
              <a:rPr lang="en-ID" sz="2000" dirty="0" err="1"/>
              <a:t>berlaku</a:t>
            </a:r>
            <a:r>
              <a:rPr lang="en-ID" sz="2000" dirty="0"/>
              <a:t>. Preliminary issues </a:t>
            </a:r>
            <a:r>
              <a:rPr lang="en-ID" sz="2000" dirty="0" err="1"/>
              <a:t>membantu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mana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, </a:t>
            </a:r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nasional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.</a:t>
            </a:r>
          </a:p>
          <a:p>
            <a:pPr marL="457200" indent="-457200" algn="l">
              <a:buAutoNum type="arabicPeriod"/>
            </a:pP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Kompetensi</a:t>
            </a:r>
            <a:r>
              <a:rPr lang="en-ID" sz="2000" dirty="0"/>
              <a:t> </a:t>
            </a:r>
            <a:r>
              <a:rPr lang="en-ID" sz="2000" dirty="0" err="1"/>
              <a:t>Pengadilan</a:t>
            </a:r>
            <a:r>
              <a:rPr lang="en-ID" sz="2000" dirty="0"/>
              <a:t> mana yang </a:t>
            </a:r>
            <a:r>
              <a:rPr lang="en-ID" sz="2000" dirty="0" err="1"/>
              <a:t>berwenang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menangani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. </a:t>
            </a:r>
          </a:p>
          <a:p>
            <a:pPr marL="457200" indent="-457200" algn="l">
              <a:buAutoNum type="arabicPeriod"/>
            </a:pPr>
            <a:r>
              <a:rPr lang="en-ID" sz="2000" dirty="0"/>
              <a:t> </a:t>
            </a:r>
            <a:r>
              <a:rPr lang="en-ID" sz="2000" dirty="0" err="1"/>
              <a:t>Menghindari</a:t>
            </a:r>
            <a:r>
              <a:rPr lang="en-ID" sz="2000" dirty="0"/>
              <a:t> </a:t>
            </a:r>
            <a:r>
              <a:rPr lang="en-ID" sz="2000" dirty="0" err="1"/>
              <a:t>Penundaan</a:t>
            </a:r>
            <a:r>
              <a:rPr lang="en-ID" sz="2000" dirty="0"/>
              <a:t> Proses: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kompetensi</a:t>
            </a:r>
            <a:r>
              <a:rPr lang="en-ID" sz="2000" dirty="0"/>
              <a:t> </a:t>
            </a:r>
            <a:r>
              <a:rPr lang="en-ID" sz="2000" dirty="0" err="1"/>
              <a:t>pengadilan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jelas</a:t>
            </a:r>
            <a:r>
              <a:rPr lang="en-ID" sz="2000" dirty="0"/>
              <a:t>, preliminary issues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menghindari</a:t>
            </a:r>
            <a:r>
              <a:rPr lang="en-ID" sz="2000" dirty="0"/>
              <a:t> </a:t>
            </a:r>
            <a:r>
              <a:rPr lang="en-ID" sz="2000" dirty="0" err="1"/>
              <a:t>penundaan</a:t>
            </a:r>
            <a:r>
              <a:rPr lang="en-ID" sz="2000" dirty="0"/>
              <a:t> proses </a:t>
            </a:r>
            <a:r>
              <a:rPr lang="en-ID" sz="2000" dirty="0" err="1"/>
              <a:t>peradilan</a:t>
            </a:r>
            <a:r>
              <a:rPr lang="en-ID" sz="2000" dirty="0"/>
              <a:t>.</a:t>
            </a:r>
          </a:p>
          <a:p>
            <a:pPr marL="457200" indent="-457200" algn="l">
              <a:buAutoNum type="arabicPeriod"/>
            </a:pPr>
            <a:r>
              <a:rPr lang="en-ID" sz="2000" dirty="0" err="1"/>
              <a:t>Melindungi</a:t>
            </a:r>
            <a:r>
              <a:rPr lang="en-ID" sz="2000" dirty="0"/>
              <a:t> Hak-Hak yang </a:t>
            </a:r>
            <a:r>
              <a:rPr lang="en-ID" sz="2000" dirty="0" err="1"/>
              <a:t>bersengketa</a:t>
            </a:r>
            <a:r>
              <a:rPr lang="en-ID" sz="2000" dirty="0"/>
              <a:t>: Preliminary issues </a:t>
            </a:r>
            <a:r>
              <a:rPr lang="en-ID" sz="2000" dirty="0" err="1"/>
              <a:t>membantu</a:t>
            </a:r>
            <a:r>
              <a:rPr lang="en-ID" sz="2000" dirty="0"/>
              <a:t> </a:t>
            </a:r>
            <a:r>
              <a:rPr lang="en-ID" sz="2000" dirty="0" err="1"/>
              <a:t>melindungi</a:t>
            </a:r>
            <a:r>
              <a:rPr lang="en-ID" sz="2000" dirty="0"/>
              <a:t> </a:t>
            </a:r>
            <a:r>
              <a:rPr lang="en-ID" sz="2000" dirty="0" err="1"/>
              <a:t>hak-hak</a:t>
            </a:r>
            <a:r>
              <a:rPr lang="en-ID" sz="2000" dirty="0"/>
              <a:t> </a:t>
            </a:r>
            <a:r>
              <a:rPr lang="en-ID" sz="2000" dirty="0" err="1"/>
              <a:t>pihak</a:t>
            </a:r>
            <a:r>
              <a:rPr lang="en-ID" sz="2000" dirty="0"/>
              <a:t> yang </a:t>
            </a:r>
            <a:r>
              <a:rPr lang="en-ID" sz="2000" dirty="0" err="1"/>
              <a:t>terlibat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.</a:t>
            </a:r>
          </a:p>
          <a:p>
            <a:pPr marL="457200" indent="-457200" algn="l">
              <a:buAutoNum type="arabicPeriod"/>
            </a:pPr>
            <a:r>
              <a:rPr lang="en-ID" sz="2000" dirty="0" err="1"/>
              <a:t>Menghindari</a:t>
            </a:r>
            <a:r>
              <a:rPr lang="en-ID" sz="2000" dirty="0"/>
              <a:t> </a:t>
            </a:r>
            <a:r>
              <a:rPr lang="en-ID" sz="2000" dirty="0" err="1"/>
              <a:t>Ketidakadilan</a:t>
            </a:r>
            <a:r>
              <a:rPr lang="en-ID" sz="2000" dirty="0"/>
              <a:t>: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melindungi</a:t>
            </a:r>
            <a:r>
              <a:rPr lang="en-ID" sz="2000" dirty="0"/>
              <a:t> </a:t>
            </a:r>
            <a:r>
              <a:rPr lang="en-ID" sz="2000" dirty="0" err="1"/>
              <a:t>hak-hak</a:t>
            </a:r>
            <a:r>
              <a:rPr lang="en-ID" sz="2000" dirty="0"/>
              <a:t> </a:t>
            </a:r>
            <a:r>
              <a:rPr lang="en-ID" sz="2000" dirty="0" err="1"/>
              <a:t>pihak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jelas</a:t>
            </a:r>
            <a:r>
              <a:rPr lang="en-ID" sz="2000" dirty="0"/>
              <a:t>, preliminary issues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menghindari</a:t>
            </a:r>
            <a:r>
              <a:rPr lang="en-ID" sz="2000" dirty="0"/>
              <a:t> </a:t>
            </a:r>
            <a:r>
              <a:rPr lang="en-ID" sz="2000" dirty="0" err="1"/>
              <a:t>ketidakadilan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proses </a:t>
            </a:r>
            <a:r>
              <a:rPr lang="en-ID" sz="2000" dirty="0" err="1"/>
              <a:t>peradilan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8289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889D5-B8CB-D3C8-0575-D8AE26FE9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9228"/>
            <a:ext cx="9144000" cy="609603"/>
          </a:xfrm>
        </p:spPr>
        <p:txBody>
          <a:bodyPr>
            <a:noAutofit/>
          </a:bodyPr>
          <a:lstStyle/>
          <a:p>
            <a:r>
              <a:rPr lang="en-US" sz="2400" b="1" dirty="0"/>
              <a:t>DASAR PERSYARATAN PENYELESAIAN PERSOALAN/ PREMILINARY ISSUES</a:t>
            </a:r>
            <a:endParaRPr lang="en-ID" sz="2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DAF97F-E577-5C69-DCE2-39A682752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1518" y="1143000"/>
            <a:ext cx="10410940" cy="5116285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 err="1"/>
              <a:t>Syarat-syarat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preliminary issues </a:t>
            </a:r>
            <a:r>
              <a:rPr lang="en-ID" sz="2000" dirty="0" err="1"/>
              <a:t>didasarkan</a:t>
            </a:r>
            <a:r>
              <a:rPr lang="en-ID" sz="2000" dirty="0"/>
              <a:t> pada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peraturan</a:t>
            </a:r>
            <a:r>
              <a:rPr lang="en-ID" sz="2000" dirty="0"/>
              <a:t> dan</a:t>
            </a:r>
          </a:p>
          <a:p>
            <a:pPr algn="l"/>
            <a:r>
              <a:rPr lang="en-ID" sz="2000" dirty="0"/>
              <a:t>      </a:t>
            </a:r>
            <a:r>
              <a:rPr lang="en-ID" sz="2000" dirty="0" err="1"/>
              <a:t>Konvensi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, </a:t>
            </a:r>
            <a:r>
              <a:rPr lang="en-ID" sz="2000" dirty="0" err="1"/>
              <a:t>antara</a:t>
            </a:r>
            <a:r>
              <a:rPr lang="en-ID" sz="2000" dirty="0"/>
              <a:t> lain:</a:t>
            </a:r>
          </a:p>
          <a:p>
            <a:pPr marL="457200" indent="-457200" algn="l">
              <a:buAutoNum type="arabicPeriod"/>
            </a:pPr>
            <a:r>
              <a:rPr lang="en-ID" sz="2000" dirty="0" err="1"/>
              <a:t>Konvensi</a:t>
            </a:r>
            <a:r>
              <a:rPr lang="en-ID" sz="2000" dirty="0"/>
              <a:t> Den Haag 18 Oktober 1907: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kern="0" dirty="0">
                <a:solidFill>
                  <a:srgbClr val="202122"/>
                </a:solidFill>
                <a:ea typeface="Times New Roman" panose="02020603050405020304" pitchFamily="18" charset="0"/>
              </a:rPr>
              <a:t>  </a:t>
            </a:r>
            <a:r>
              <a:rPr lang="en-ID" sz="2000" kern="0" dirty="0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I — </a:t>
            </a:r>
            <a:r>
              <a:rPr lang="en-ID" sz="2000" kern="0" dirty="0" err="1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Penyelesaian</a:t>
            </a:r>
            <a:r>
              <a:rPr lang="en-ID" sz="2000" kern="0" dirty="0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 Damai </a:t>
            </a:r>
            <a:r>
              <a:rPr lang="en-ID" sz="2000" kern="0" dirty="0" err="1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atas</a:t>
            </a:r>
            <a:r>
              <a:rPr lang="en-ID" sz="2000" kern="0" dirty="0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Sengketa</a:t>
            </a:r>
            <a:r>
              <a:rPr lang="en-ID" sz="2000" kern="0" dirty="0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kern="0" dirty="0" err="1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Internasional</a:t>
            </a:r>
            <a:r>
              <a:rPr lang="en-ID" sz="2000" kern="0" dirty="0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.</a:t>
            </a:r>
          </a:p>
          <a:p>
            <a:pPr algn="l"/>
            <a:r>
              <a:rPr lang="en-ID" sz="2000" kern="0" dirty="0">
                <a:solidFill>
                  <a:srgbClr val="202122"/>
                </a:solidFill>
                <a:ea typeface="Times New Roman" panose="02020603050405020304" pitchFamily="18" charset="0"/>
              </a:rPr>
              <a:t>2.    </a:t>
            </a:r>
            <a:r>
              <a:rPr lang="en-ID" sz="2000" kern="0" dirty="0">
                <a:solidFill>
                  <a:srgbClr val="2021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ID" sz="2000" dirty="0" err="1"/>
              <a:t>Konvensi</a:t>
            </a:r>
            <a:r>
              <a:rPr lang="en-ID" sz="2000" dirty="0"/>
              <a:t> New York 1958: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Pasal III -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pengakuan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pelaksanaan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putusan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arbitrase</a:t>
            </a:r>
            <a:r>
              <a:rPr lang="en-ID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Pasal V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Konvensi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New York 1958: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alasan-alasan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penolakan</a:t>
            </a:r>
            <a:r>
              <a:rPr lang="en-ID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pengakuan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</a:p>
          <a:p>
            <a:pPr algn="l"/>
            <a:r>
              <a:rPr lang="en-ID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  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  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pelaksanaan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putusan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arbitrase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&amp;  preliminary issues.</a:t>
            </a:r>
          </a:p>
          <a:p>
            <a:pPr algn="l"/>
            <a:r>
              <a:rPr lang="en-ID" sz="2000" dirty="0"/>
              <a:t>3. 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Mahkamah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, International Court of Justice  (ICJ):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endParaRPr lang="en-ID" sz="2000" dirty="0"/>
          </a:p>
          <a:p>
            <a:pPr algn="l"/>
            <a:r>
              <a:rPr lang="en-ID" sz="2000" dirty="0"/>
              <a:t>     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prosedur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di </a:t>
            </a:r>
            <a:r>
              <a:rPr lang="en-ID" sz="2000" dirty="0" err="1"/>
              <a:t>Mahkamah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,</a:t>
            </a:r>
          </a:p>
          <a:p>
            <a:pPr algn="l"/>
            <a:r>
              <a:rPr lang="en-ID" sz="2000" dirty="0"/>
              <a:t>     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preliminary issues.</a:t>
            </a:r>
          </a:p>
        </p:txBody>
      </p:sp>
    </p:spTree>
    <p:extLst>
      <p:ext uri="{BB962C8B-B14F-4D97-AF65-F5344CB8AC3E}">
        <p14:creationId xmlns:p14="http://schemas.microsoft.com/office/powerpoint/2010/main" val="3729249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6C86B-1DC2-2E7D-C601-C1D76D88A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0164"/>
            <a:ext cx="10515600" cy="57067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The International Court of Justice (ICJ) regulates preliminary issues through several articles in its Statute and Rules.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Article 36, Paragraph 6: The Court decides on its jurisdiction in case of a dispute. If a party raises a preliminary objection, the Court settles the matter through a decision.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Article 79 of the Rules: This article outlines the procedure for filing preliminary objections. The Court has applied this rule in numerous cases, including those involving jurisdiction and admissibility.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Some notable cases where preliminary objections were raised include:</a:t>
            </a:r>
          </a:p>
          <a:p>
            <a:pPr>
              <a:buFontTx/>
              <a:buChar char="-"/>
            </a:pPr>
            <a:r>
              <a:rPr lang="en-US" sz="2000" dirty="0"/>
              <a:t>Corfu Channel (United Kingdom v. Albania): The Court addressed preliminary objections regarding its jurisdiction1946.</a:t>
            </a:r>
          </a:p>
          <a:p>
            <a:pPr>
              <a:buFontTx/>
              <a:buChar char="-"/>
            </a:pPr>
            <a:r>
              <a:rPr lang="en-US" sz="2000" dirty="0"/>
              <a:t>South West Africa (Ethiopia v. South Africa; Liberia v. South Africa): The Court considered preliminary objections related to jurisdiction and admissibility.</a:t>
            </a:r>
          </a:p>
          <a:p>
            <a:pPr>
              <a:buFontTx/>
              <a:buChar char="-"/>
            </a:pPr>
            <a:r>
              <a:rPr lang="en-US" sz="2000" dirty="0"/>
              <a:t>Application of the Convention on the Prevention and Punishment of the Crime of Genocide (Bosnia and Herzegovina v. Yugoslavia): The Court dealt with preliminary objections concerning jurisdiction and admissibility.</a:t>
            </a:r>
          </a:p>
          <a:p>
            <a:pPr marL="0" indent="0">
              <a:buNone/>
            </a:pPr>
            <a:r>
              <a:rPr lang="en-US" sz="2000" dirty="0"/>
              <a:t>The ICJ's approach to preliminary issues is guided by its Statute and Rules, ensuring a fair and impartial process for resolving disputes between states.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869813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4758C-2816-7A2E-8A81-DF2C42D1A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7281"/>
            <a:ext cx="10515600" cy="5339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000" dirty="0"/>
              <a:t>4. </a:t>
            </a:r>
            <a:r>
              <a:rPr lang="en-ID" sz="2000" dirty="0" err="1"/>
              <a:t>Undang-Undang</a:t>
            </a:r>
            <a:r>
              <a:rPr lang="en-ID" sz="2000" dirty="0"/>
              <a:t> Hukum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(UU No. 21 </a:t>
            </a:r>
            <a:r>
              <a:rPr lang="en-ID" sz="2000" dirty="0" err="1"/>
              <a:t>Tahun</a:t>
            </a:r>
            <a:r>
              <a:rPr lang="en-ID" sz="2000" dirty="0"/>
              <a:t> 1981) </a:t>
            </a:r>
            <a:r>
              <a:rPr lang="en-ID" sz="2000" dirty="0" err="1"/>
              <a:t>mengatur</a:t>
            </a:r>
            <a:r>
              <a:rPr lang="en-ID" sz="2000" dirty="0"/>
              <a:t> 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di Indonesia,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preliminary issues. </a:t>
            </a:r>
          </a:p>
          <a:p>
            <a:pPr marL="0" indent="0">
              <a:buNone/>
            </a:pPr>
            <a:endParaRPr lang="en-ID" sz="2000" dirty="0"/>
          </a:p>
          <a:p>
            <a:r>
              <a:rPr lang="en-ID" sz="2000" dirty="0"/>
              <a:t>Pasal 6-10 UU No. 21 </a:t>
            </a:r>
            <a:r>
              <a:rPr lang="en-ID" sz="2000" dirty="0" err="1"/>
              <a:t>Tahun</a:t>
            </a:r>
            <a:r>
              <a:rPr lang="en-ID" sz="2000" dirty="0"/>
              <a:t> 1981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 </a:t>
            </a:r>
            <a:r>
              <a:rPr lang="en-ID" sz="2000" dirty="0" err="1"/>
              <a:t>yurisdiksi</a:t>
            </a:r>
            <a:r>
              <a:rPr lang="en-ID" sz="2000" dirty="0"/>
              <a:t> </a:t>
            </a:r>
            <a:r>
              <a:rPr lang="en-ID" sz="2000" dirty="0" err="1"/>
              <a:t>pengadilan</a:t>
            </a:r>
            <a:r>
              <a:rPr lang="en-ID" sz="2000" dirty="0"/>
              <a:t> Indonesia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menangani</a:t>
            </a:r>
            <a:r>
              <a:rPr lang="en-ID" sz="2000" dirty="0"/>
              <a:t> </a:t>
            </a:r>
            <a:r>
              <a:rPr lang="en-ID" sz="2000" dirty="0" err="1"/>
              <a:t>kasus-kasus</a:t>
            </a:r>
            <a:r>
              <a:rPr lang="en-ID" sz="2000" dirty="0"/>
              <a:t>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.</a:t>
            </a:r>
          </a:p>
          <a:p>
            <a:pPr marL="0" indent="0">
              <a:buNone/>
            </a:pPr>
            <a:endParaRPr lang="en-ID" sz="2000" dirty="0"/>
          </a:p>
          <a:p>
            <a:r>
              <a:rPr lang="en-ID" sz="2000" dirty="0"/>
              <a:t>Pasal 11-15 UU No. 21 </a:t>
            </a:r>
            <a:r>
              <a:rPr lang="en-ID" sz="2000" dirty="0" err="1"/>
              <a:t>Tahun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pemilihan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kasus-kasus</a:t>
            </a:r>
            <a:r>
              <a:rPr lang="en-ID" sz="2000" dirty="0"/>
              <a:t>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.</a:t>
            </a:r>
          </a:p>
          <a:p>
            <a:pPr marL="0" indent="0">
              <a:buNone/>
            </a:pPr>
            <a:endParaRPr lang="en-ID" sz="2000" dirty="0"/>
          </a:p>
          <a:p>
            <a:r>
              <a:rPr lang="en-ID" sz="2000" dirty="0"/>
              <a:t>Pasal 16-20 UU No. 21 </a:t>
            </a:r>
            <a:r>
              <a:rPr lang="en-ID" sz="2000" dirty="0" err="1"/>
              <a:t>Tahun</a:t>
            </a:r>
            <a:r>
              <a:rPr lang="en-ID" sz="2000" dirty="0"/>
              <a:t> 1981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 </a:t>
            </a:r>
            <a:r>
              <a:rPr lang="en-ID" sz="2000" dirty="0" err="1"/>
              <a:t>prosedur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preliminary issues.</a:t>
            </a:r>
          </a:p>
          <a:p>
            <a:pPr marL="0" indent="0">
              <a:buNone/>
            </a:pPr>
            <a:endParaRPr lang="en-ID" sz="2000" dirty="0"/>
          </a:p>
          <a:p>
            <a:r>
              <a:rPr lang="en-ID" sz="2000" dirty="0"/>
              <a:t>Pasal 21-25 UU No. 21 </a:t>
            </a:r>
            <a:r>
              <a:rPr lang="en-ID" sz="2000" dirty="0" err="1"/>
              <a:t>Tahun</a:t>
            </a:r>
            <a:r>
              <a:rPr lang="en-ID" sz="2000" dirty="0"/>
              <a:t> 1981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pengakuan</a:t>
            </a:r>
            <a:r>
              <a:rPr lang="en-ID" sz="2000" dirty="0"/>
              <a:t> dan </a:t>
            </a: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putusan</a:t>
            </a:r>
            <a:r>
              <a:rPr lang="en-ID" sz="2000" dirty="0"/>
              <a:t> </a:t>
            </a:r>
            <a:r>
              <a:rPr lang="en-ID" sz="2000" dirty="0" err="1"/>
              <a:t>pengadilan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kasus-kasus</a:t>
            </a:r>
            <a:r>
              <a:rPr lang="en-ID" sz="2000" dirty="0"/>
              <a:t> </a:t>
            </a:r>
            <a:r>
              <a:rPr lang="en-ID" sz="2000" dirty="0" err="1"/>
              <a:t>perdata</a:t>
            </a:r>
            <a:r>
              <a:rPr lang="en-ID" sz="2000" dirty="0"/>
              <a:t>  </a:t>
            </a:r>
            <a:r>
              <a:rPr lang="en-ID" sz="2000" dirty="0" err="1"/>
              <a:t>internasional</a:t>
            </a:r>
            <a:r>
              <a:rPr lang="en-ID" sz="2000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21429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9E34E3E-6E87-173D-5305-B02AE6774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67788"/>
            <a:ext cx="9144000" cy="4715218"/>
          </a:xfrm>
        </p:spPr>
        <p:txBody>
          <a:bodyPr>
            <a:normAutofit lnSpcReduction="10000"/>
          </a:bodyPr>
          <a:lstStyle/>
          <a:p>
            <a:pPr algn="l"/>
            <a:r>
              <a:rPr lang="en-ID" sz="2000" dirty="0"/>
              <a:t>5.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Pemerintah</a:t>
            </a:r>
            <a:r>
              <a:rPr lang="en-ID" sz="2000" dirty="0"/>
              <a:t> No. 21 </a:t>
            </a:r>
            <a:r>
              <a:rPr lang="en-ID" sz="2000" dirty="0" err="1"/>
              <a:t>Tahun</a:t>
            </a:r>
            <a:r>
              <a:rPr lang="en-ID" sz="2000" dirty="0"/>
              <a:t> 2016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prosedur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di Indonesia,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preliminary issues.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/>
              <a:t>Pasal 1-3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lingkup</a:t>
            </a:r>
            <a:r>
              <a:rPr lang="en-ID" sz="2000" dirty="0"/>
              <a:t> dan </a:t>
            </a:r>
            <a:r>
              <a:rPr lang="en-ID" sz="2000" dirty="0" err="1"/>
              <a:t>tujuan</a:t>
            </a:r>
            <a:r>
              <a:rPr lang="en-ID" sz="2000" dirty="0"/>
              <a:t>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, </a:t>
            </a:r>
            <a:r>
              <a:rPr lang="en-ID" sz="2000" dirty="0" err="1"/>
              <a:t>serta</a:t>
            </a:r>
            <a:r>
              <a:rPr lang="en-ID" sz="2000" dirty="0"/>
              <a:t> </a:t>
            </a:r>
            <a:r>
              <a:rPr lang="en-ID" sz="2000" dirty="0" err="1"/>
              <a:t>definisi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istilah</a:t>
            </a:r>
            <a:r>
              <a:rPr lang="en-ID" sz="2000" dirty="0"/>
              <a:t> yang </a:t>
            </a:r>
            <a:r>
              <a:rPr lang="en-ID" sz="2000" dirty="0" err="1"/>
              <a:t>digunakan</a:t>
            </a:r>
            <a:r>
              <a:rPr lang="en-ID" sz="2000" dirty="0"/>
              <a:t>.</a:t>
            </a:r>
          </a:p>
          <a:p>
            <a:pPr algn="l"/>
            <a:endParaRPr lang="en-ID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/>
              <a:t>Pasal 4-6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prosedur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di Indonesia,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preliminary issues.</a:t>
            </a:r>
          </a:p>
          <a:p>
            <a:pPr algn="l"/>
            <a:endParaRPr lang="en-ID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/>
              <a:t>Pasal 7-10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peran</a:t>
            </a:r>
            <a:r>
              <a:rPr lang="en-ID" sz="2000" dirty="0"/>
              <a:t> dan </a:t>
            </a:r>
            <a:r>
              <a:rPr lang="en-ID" sz="2000" dirty="0" err="1"/>
              <a:t>fungsi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lembaga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di Indonesia,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preliminary issues. </a:t>
            </a:r>
          </a:p>
          <a:p>
            <a:pPr algn="l"/>
            <a:endParaRPr lang="en-ID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/>
              <a:t>Pasal 11-15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prosedur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</a:t>
            </a:r>
            <a:r>
              <a:rPr lang="en-ID" sz="2000" dirty="0" err="1"/>
              <a:t>sengketa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di Indonesia,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penyelesaian</a:t>
            </a:r>
            <a:r>
              <a:rPr lang="en-ID" sz="2000" dirty="0"/>
              <a:t> preliminary issues,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4936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51297BA-873A-D56E-A049-22B3686CF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48299"/>
            <a:ext cx="9144000" cy="4409501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PERSYARATAN UNTUK PENYELESAIAN PENDAHULUAN MASALAH / PRELIMINARY ISSUES.</a:t>
            </a:r>
          </a:p>
          <a:p>
            <a:pPr algn="l"/>
            <a:r>
              <a:rPr lang="en-US" dirty="0" err="1"/>
              <a:t>Menurut</a:t>
            </a:r>
            <a:r>
              <a:rPr lang="en-US" dirty="0"/>
              <a:t> Prof. Chesire,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3 </a:t>
            </a:r>
            <a:r>
              <a:rPr lang="en-US" dirty="0" err="1"/>
              <a:t>syarat</a:t>
            </a:r>
            <a:r>
              <a:rPr lang="en-US" dirty="0"/>
              <a:t>: </a:t>
            </a:r>
          </a:p>
          <a:p>
            <a:pPr algn="l"/>
            <a:r>
              <a:rPr lang="en-ID" b="0" i="0" dirty="0">
                <a:solidFill>
                  <a:srgbClr val="202122"/>
                </a:solidFill>
                <a:effectLst/>
              </a:rPr>
              <a:t>1. Masalah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utama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yang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dihadapi</a:t>
            </a:r>
            <a:r>
              <a:rPr lang="en-ID" b="0" i="0" dirty="0">
                <a:solidFill>
                  <a:srgbClr val="202122"/>
                </a:solidFill>
                <a:effectLst/>
              </a:rPr>
              <a:t>.</a:t>
            </a:r>
          </a:p>
          <a:p>
            <a:pPr algn="l"/>
            <a:r>
              <a:rPr lang="en-ID" dirty="0">
                <a:solidFill>
                  <a:srgbClr val="202122"/>
                </a:solidFill>
              </a:rPr>
              <a:t>2. </a:t>
            </a:r>
            <a:r>
              <a:rPr lang="en-ID" b="0" i="0" dirty="0">
                <a:solidFill>
                  <a:srgbClr val="202122"/>
                </a:solidFill>
                <a:effectLst/>
              </a:rPr>
              <a:t>Masalah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tambahan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yang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mengandung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unsur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asing</a:t>
            </a:r>
            <a:r>
              <a:rPr lang="en-ID" b="0" i="0" dirty="0">
                <a:solidFill>
                  <a:srgbClr val="202122"/>
                </a:solidFill>
                <a:effectLst/>
              </a:rPr>
              <a:t>, yang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dapat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timbul</a:t>
            </a:r>
            <a:endParaRPr lang="en-ID" b="0" i="0" dirty="0">
              <a:solidFill>
                <a:srgbClr val="202122"/>
              </a:solidFill>
              <a:effectLst/>
            </a:endParaRPr>
          </a:p>
          <a:p>
            <a:pPr algn="l"/>
            <a:r>
              <a:rPr lang="en-ID" b="0" i="0" dirty="0">
                <a:solidFill>
                  <a:srgbClr val="202122"/>
                </a:solidFill>
                <a:effectLst/>
              </a:rPr>
              <a:t>   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sebagai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masalah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Hukum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Perdata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Internasional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secara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terpisah</a:t>
            </a:r>
            <a:r>
              <a:rPr lang="en-ID" b="0" i="0" dirty="0">
                <a:solidFill>
                  <a:srgbClr val="202122"/>
                </a:solidFill>
                <a:effectLst/>
              </a:rPr>
              <a:t>.</a:t>
            </a:r>
          </a:p>
          <a:p>
            <a:pPr algn="l"/>
            <a:r>
              <a:rPr lang="en-ID" b="0" i="0" dirty="0">
                <a:solidFill>
                  <a:srgbClr val="202122"/>
                </a:solidFill>
                <a:effectLst/>
              </a:rPr>
              <a:t>3.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Kaidah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Hukum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Perdata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Internasional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yang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digunakan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untuk</a:t>
            </a:r>
            <a:r>
              <a:rPr lang="en-ID" dirty="0">
                <a:solidFill>
                  <a:srgbClr val="202122"/>
                </a:solidFill>
              </a:rPr>
              <a:t>    </a:t>
            </a:r>
          </a:p>
          <a:p>
            <a:pPr algn="l"/>
            <a:r>
              <a:rPr lang="en-ID" b="0" i="0" dirty="0">
                <a:solidFill>
                  <a:srgbClr val="202122"/>
                </a:solidFill>
                <a:effectLst/>
              </a:rPr>
              <a:t>   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menentukan</a:t>
            </a:r>
            <a:r>
              <a:rPr lang="en-ID" b="0" i="0" dirty="0">
                <a:solidFill>
                  <a:srgbClr val="202122"/>
                </a:solidFill>
                <a:effectLst/>
              </a:rPr>
              <a:t> </a:t>
            </a:r>
            <a:r>
              <a:rPr lang="en-ID" b="0" i="1" dirty="0">
                <a:solidFill>
                  <a:srgbClr val="202122"/>
                </a:solidFill>
                <a:effectLst/>
              </a:rPr>
              <a:t>lex </a:t>
            </a:r>
            <a:r>
              <a:rPr lang="en-ID" b="0" i="1" dirty="0" err="1">
                <a:solidFill>
                  <a:srgbClr val="202122"/>
                </a:solidFill>
                <a:effectLst/>
              </a:rPr>
              <a:t>causae</a:t>
            </a:r>
            <a:r>
              <a:rPr lang="en-ID" b="0" i="0" dirty="0">
                <a:solidFill>
                  <a:srgbClr val="202122"/>
                </a:solidFill>
                <a:effectLst/>
              </a:rPr>
              <a:t> 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bagi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masalahah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tambahan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yang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menghasilkan</a:t>
            </a:r>
            <a:endParaRPr lang="en-ID" b="0" i="0" dirty="0">
              <a:solidFill>
                <a:srgbClr val="202122"/>
              </a:solidFill>
              <a:effectLst/>
            </a:endParaRPr>
          </a:p>
          <a:p>
            <a:pPr algn="l"/>
            <a:r>
              <a:rPr lang="en-ID" dirty="0">
                <a:solidFill>
                  <a:srgbClr val="202122"/>
                </a:solidFill>
              </a:rPr>
              <a:t>   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kesimpulan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berbeda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dari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kesimpulan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pada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masalah</a:t>
            </a:r>
            <a:r>
              <a:rPr lang="en-ID" b="0" i="0" dirty="0">
                <a:solidFill>
                  <a:srgbClr val="202122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</a:rPr>
              <a:t>utama</a:t>
            </a:r>
            <a:r>
              <a:rPr lang="en-ID" b="0" i="0" dirty="0">
                <a:solidFill>
                  <a:srgbClr val="202122"/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495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3730</TotalTime>
  <Words>2780</Words>
  <Application>Microsoft Office PowerPoint</Application>
  <PresentationFormat>Widescreen</PresentationFormat>
  <Paragraphs>170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Aptos</vt:lpstr>
      <vt:lpstr>Arial</vt:lpstr>
      <vt:lpstr>Calibri</vt:lpstr>
      <vt:lpstr>Calibri Light</vt:lpstr>
      <vt:lpstr>Google Sans</vt:lpstr>
      <vt:lpstr>Poppins</vt:lpstr>
      <vt:lpstr>Times New Roman</vt:lpstr>
      <vt:lpstr>Wingdings</vt:lpstr>
      <vt:lpstr>Office Theme</vt:lpstr>
      <vt:lpstr>PowerPoint Presentation</vt:lpstr>
      <vt:lpstr>PERSOALAN PENDAHULUAN (PRELIMINARY ISSUES)</vt:lpstr>
      <vt:lpstr>PowerPoint Presentation</vt:lpstr>
      <vt:lpstr>Pentingnya Persoalan Pendahuluan/ Preliminary Issues. </vt:lpstr>
      <vt:lpstr>DASAR PERSYARATAN PENYELESAIAN PERSOALAN/ PREMILINARY ISSUES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indah.uj@outlook.com</dc:creator>
  <cp:lastModifiedBy>indah.uj@outlook.com</cp:lastModifiedBy>
  <cp:revision>11</cp:revision>
  <dcterms:created xsi:type="dcterms:W3CDTF">2025-03-24T05:14:04Z</dcterms:created>
  <dcterms:modified xsi:type="dcterms:W3CDTF">2025-10-18T08:33:07Z</dcterms:modified>
</cp:coreProperties>
</file>