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8"/>
  </p:notesMasterIdLst>
  <p:sldIdLst>
    <p:sldId id="272" r:id="rId2"/>
    <p:sldId id="278" r:id="rId3"/>
    <p:sldId id="279" r:id="rId4"/>
    <p:sldId id="289" r:id="rId5"/>
    <p:sldId id="280" r:id="rId6"/>
    <p:sldId id="290" r:id="rId7"/>
    <p:sldId id="295" r:id="rId8"/>
    <p:sldId id="291" r:id="rId9"/>
    <p:sldId id="296" r:id="rId10"/>
    <p:sldId id="297" r:id="rId11"/>
    <p:sldId id="298" r:id="rId12"/>
    <p:sldId id="302" r:id="rId13"/>
    <p:sldId id="300" r:id="rId14"/>
    <p:sldId id="301" r:id="rId15"/>
    <p:sldId id="303" r:id="rId16"/>
    <p:sldId id="30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068"/>
    <p:restoredTop sz="93905"/>
  </p:normalViewPr>
  <p:slideViewPr>
    <p:cSldViewPr snapToGrid="0" snapToObjects="1">
      <p:cViewPr varScale="1">
        <p:scale>
          <a:sx n="54" d="100"/>
          <a:sy n="54" d="100"/>
        </p:scale>
        <p:origin x="24" y="1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mmy Cheryl" userId="08feae4ddf42bacb" providerId="LiveId" clId="{67701EBE-E78A-034B-9E54-1E2AF5B22D00}"/>
    <pc:docChg chg="custSel modSld">
      <pc:chgData name="Femmy Cheryl" userId="08feae4ddf42bacb" providerId="LiveId" clId="{67701EBE-E78A-034B-9E54-1E2AF5B22D00}" dt="2025-03-22T07:18:15.497" v="34" actId="1076"/>
      <pc:docMkLst>
        <pc:docMk/>
      </pc:docMkLst>
      <pc:sldChg chg="modSp mod">
        <pc:chgData name="Femmy Cheryl" userId="08feae4ddf42bacb" providerId="LiveId" clId="{67701EBE-E78A-034B-9E54-1E2AF5B22D00}" dt="2025-03-22T07:15:56.840" v="13" actId="20577"/>
        <pc:sldMkLst>
          <pc:docMk/>
          <pc:sldMk cId="1975104628" sldId="278"/>
        </pc:sldMkLst>
        <pc:spChg chg="mod">
          <ac:chgData name="Femmy Cheryl" userId="08feae4ddf42bacb" providerId="LiveId" clId="{67701EBE-E78A-034B-9E54-1E2AF5B22D00}" dt="2025-03-22T07:15:56.840" v="13" actId="20577"/>
          <ac:spMkLst>
            <pc:docMk/>
            <pc:sldMk cId="1975104628" sldId="278"/>
            <ac:spMk id="3" creationId="{F833A4E7-6180-D383-4E17-EC78E5E958EA}"/>
          </ac:spMkLst>
        </pc:spChg>
      </pc:sldChg>
      <pc:sldChg chg="modSp mod">
        <pc:chgData name="Femmy Cheryl" userId="08feae4ddf42bacb" providerId="LiveId" clId="{67701EBE-E78A-034B-9E54-1E2AF5B22D00}" dt="2025-03-22T07:16:17.214" v="18" actId="1076"/>
        <pc:sldMkLst>
          <pc:docMk/>
          <pc:sldMk cId="3976475804" sldId="279"/>
        </pc:sldMkLst>
        <pc:spChg chg="mod">
          <ac:chgData name="Femmy Cheryl" userId="08feae4ddf42bacb" providerId="LiveId" clId="{67701EBE-E78A-034B-9E54-1E2AF5B22D00}" dt="2025-03-22T07:16:17.214" v="18" actId="1076"/>
          <ac:spMkLst>
            <pc:docMk/>
            <pc:sldMk cId="3976475804" sldId="279"/>
            <ac:spMk id="3" creationId="{4A506D60-D51F-D16A-34CA-211309DC2462}"/>
          </ac:spMkLst>
        </pc:spChg>
      </pc:sldChg>
      <pc:sldChg chg="modSp mod">
        <pc:chgData name="Femmy Cheryl" userId="08feae4ddf42bacb" providerId="LiveId" clId="{67701EBE-E78A-034B-9E54-1E2AF5B22D00}" dt="2025-03-22T07:18:15.497" v="34" actId="1076"/>
        <pc:sldMkLst>
          <pc:docMk/>
          <pc:sldMk cId="1871922698" sldId="286"/>
        </pc:sldMkLst>
        <pc:spChg chg="mod">
          <ac:chgData name="Femmy Cheryl" userId="08feae4ddf42bacb" providerId="LiveId" clId="{67701EBE-E78A-034B-9E54-1E2AF5B22D00}" dt="2025-03-22T07:18:15.497" v="34" actId="1076"/>
          <ac:spMkLst>
            <pc:docMk/>
            <pc:sldMk cId="1871922698" sldId="286"/>
            <ac:spMk id="3" creationId="{ACF026D0-8625-34F8-E61C-0D9156D287FA}"/>
          </ac:spMkLst>
        </pc:spChg>
      </pc:sldChg>
      <pc:sldChg chg="modSp mod">
        <pc:chgData name="Femmy Cheryl" userId="08feae4ddf42bacb" providerId="LiveId" clId="{67701EBE-E78A-034B-9E54-1E2AF5B22D00}" dt="2025-03-22T07:17:42.251" v="26"/>
        <pc:sldMkLst>
          <pc:docMk/>
          <pc:sldMk cId="465067471" sldId="287"/>
        </pc:sldMkLst>
        <pc:spChg chg="mod">
          <ac:chgData name="Femmy Cheryl" userId="08feae4ddf42bacb" providerId="LiveId" clId="{67701EBE-E78A-034B-9E54-1E2AF5B22D00}" dt="2025-03-22T07:17:42.251" v="26"/>
          <ac:spMkLst>
            <pc:docMk/>
            <pc:sldMk cId="465067471" sldId="287"/>
            <ac:spMk id="3" creationId="{725AF01B-9E8F-5465-0EB7-B4A7C1D74FD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EA750-EE85-0446-8B98-88DD5B1405B0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B969C4-2FBF-B94A-BA32-8B71423CF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539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B969C4-2FBF-B94A-BA32-8B71423CFED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398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EDFE9-C44B-DF37-18D9-6BB482F3A7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882B7C-6C62-3FE1-2DCB-D207DE2798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97B60C-87D9-710F-C45F-7D8B2E036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81B6B-10CD-684C-974F-D5DBBBF38A12}" type="datetime1">
              <a:rPr lang="en-ID" smtClean="0"/>
              <a:t>18/10/2025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C9D05B-6579-F267-D368-D44027D1C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856660-128F-7AE4-E4A4-C9666319D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011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8C316-D271-D775-D347-039C89F2D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77597A-E4FC-660E-1FC0-0F540588FC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B00766-232C-DECE-9FF2-E851D9AF3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6DE2-150B-6E42-A049-6E47E5D06865}" type="datetime1">
              <a:rPr lang="en-ID" smtClean="0"/>
              <a:t>18/10/2025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23357-A155-9B09-77CA-51662C2B6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EFE7A-4DB2-88BF-F89E-52AC02C78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300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2901D4-029F-91D2-5EB1-1C0F3493F5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EE5145-FB6B-B74B-E2ED-7D384EC6AA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0E5E41-0F56-E50D-0353-EE1B9E214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44258-CE8D-6A40-8DE1-F3939CD57DDE}" type="datetime1">
              <a:rPr lang="en-ID" smtClean="0"/>
              <a:t>18/10/2025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B0D11-2FF6-0A2D-F7C3-9BEEA5B83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624870-0AF6-2A53-0C05-4267293ED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806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25F32-A8C5-28A1-84B3-7B978FBCF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0625C8-12DD-D984-4F7F-1CF8EDBB3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51B1AE-F935-A8D3-9C5F-1B7C9BDA1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D1CE6-1267-264D-BF7A-D29167D92D70}" type="datetime1">
              <a:rPr lang="en-ID" smtClean="0"/>
              <a:t>18/10/2025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98513-0643-6E35-CF82-1AB97B59C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A3585-4BF5-7184-1E65-B3E0508D0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286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A26B0-D411-D97A-5E00-06D95EE9E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98D80B-DFAA-4198-F135-2E744BBB0B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07C7C-ABAE-083C-6FDE-0D6646F14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4202-3B22-1D4F-8F8F-22723A86869C}" type="datetime1">
              <a:rPr lang="en-ID" smtClean="0"/>
              <a:t>18/10/2025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F08352-F10F-3AE3-4160-3ADF7FB3A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6C6E86-0AD4-8D9B-3147-73743F4E0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01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0E102-9875-7D36-BD9B-7E89D136F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446CE-A910-3A39-F399-5CF4DFA914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7A03D7-FBE9-1105-B759-B70C47AA6F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7E1B49-4CE1-8C75-BC49-5879E0FC2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C5FF9-1066-E245-B0D8-3AE1635721A3}" type="datetime1">
              <a:rPr lang="en-ID" smtClean="0"/>
              <a:t>18/10/2025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4975F1-8AFF-0F61-2EE1-83D89BB7E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FA4BF4-A052-4716-3585-981D13A0A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459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492D2-B69D-FF4D-CC51-0F42C6305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8A8574-5E24-C8E1-F312-C43EF7E4F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B4C1DC-28AF-E853-422E-207D2A71BC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5BCA66-F93A-9637-BD24-B40FC436C6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FD8BF7-3814-DC37-AEED-84B2A61F72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A0D5D4-08A4-91BC-C0ED-222554161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03A4C-5494-4B47-A542-A1BD325A0DC0}" type="datetime1">
              <a:rPr lang="en-ID" smtClean="0"/>
              <a:t>18/10/2025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3BF720-FBF8-AD60-84FD-6C889434B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F91C3F-C265-23AB-EBCD-89AF55940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84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3380C-8D04-4E31-2439-9E3C79700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4024C5-2CF5-DF5C-85B9-BC7D10C1E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ED73-C38B-8A40-910D-1D7D8520B891}" type="datetime1">
              <a:rPr lang="en-ID" smtClean="0"/>
              <a:t>18/10/2025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8CC6FA-B3C6-1145-DF8C-BB48B1DEE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9E8865-F5B5-822D-7390-924327DA7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174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D7D9D0-41EC-F886-3883-1B1CE4856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7340A-6E13-054F-88BA-EE0715652AB2}" type="datetime1">
              <a:rPr lang="en-ID" smtClean="0"/>
              <a:t>18/10/2025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1E41FD-CAE0-84A8-7C72-C72099349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2CF45D-E06B-4437-1C01-A5F78DE4D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789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FAA63-E3B5-43E8-FF54-A18766151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AECD4-41D2-3F77-B877-A67E10968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34EB97-C998-2A68-71A8-4FDE40F00B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B79FC9-BFF0-243B-C637-538A7F63A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6542-36F3-BE47-AF1C-039E746F11C5}" type="datetime1">
              <a:rPr lang="en-ID" smtClean="0"/>
              <a:t>18/10/2025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1D3648-89AD-76CD-54ED-668A470C3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E65ABC-87BC-F402-E28A-A31058008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114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8B300-E3B8-D67E-2C04-E3D85172F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86FBAB-6D58-9C66-1724-F1CD99E87B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5C810D-B7AB-2487-9085-80C05DEB54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35F95D-DE20-1C42-6342-9A6A85C50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07DA-A446-0344-AFB1-C5515D7D8152}" type="datetime1">
              <a:rPr lang="en-ID" smtClean="0"/>
              <a:t>18/10/2025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93F94E-3A3A-C18C-4BBB-15642C9E2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AE42DA-11AA-BE13-C2D8-D3560F0BD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17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683B65-830C-99AD-5F2C-FC3F25A91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A67939-1150-10FB-265D-B3BCF0824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1A983B-278B-7EBD-A9C1-822836D77D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7146E-5E93-D844-A353-D4A2CC0D89FA}" type="datetime1">
              <a:rPr lang="en-ID" smtClean="0"/>
              <a:t>18/10/2025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07824-015F-67C4-CB2E-683898875D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B46C4-1B1E-A2D3-9FC8-5F59737EA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20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9EF45A-E49D-7648-BC21-20F726E005B9}"/>
              </a:ext>
            </a:extLst>
          </p:cNvPr>
          <p:cNvSpPr/>
          <p:nvPr/>
        </p:nvSpPr>
        <p:spPr>
          <a:xfrm>
            <a:off x="6518116" y="469858"/>
            <a:ext cx="54505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+mj-lt"/>
              </a:rPr>
              <a:t>HUKUM PERDATA INTERNASIONAL</a:t>
            </a:r>
          </a:p>
          <a:p>
            <a:pPr algn="ctr"/>
            <a:r>
              <a:rPr lang="en-US" sz="2400">
                <a:latin typeface="+mj-lt"/>
              </a:rPr>
              <a:t>BAB II</a:t>
            </a:r>
            <a:endParaRPr lang="en-US" sz="2400" dirty="0">
              <a:latin typeface="+mj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844B59-4F90-FF47-8F91-63AFBE84C9A2}"/>
              </a:ext>
            </a:extLst>
          </p:cNvPr>
          <p:cNvSpPr txBox="1">
            <a:spLocks/>
          </p:cNvSpPr>
          <p:nvPr/>
        </p:nvSpPr>
        <p:spPr>
          <a:xfrm>
            <a:off x="5297751" y="1646964"/>
            <a:ext cx="7891272" cy="1069848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OLEH </a:t>
            </a:r>
          </a:p>
          <a:p>
            <a:pPr marL="0" indent="0" algn="ctr">
              <a:buNone/>
            </a:pPr>
            <a:r>
              <a:rPr lang="en-US" dirty="0"/>
              <a:t>Dr. Indah </a:t>
            </a:r>
            <a:r>
              <a:rPr lang="en-US" dirty="0" err="1"/>
              <a:t>Riyanti</a:t>
            </a:r>
            <a:r>
              <a:rPr lang="en-US" dirty="0"/>
              <a:t>, </a:t>
            </a:r>
            <a:r>
              <a:rPr lang="en-US" dirty="0" err="1"/>
              <a:t>S.Pd</a:t>
            </a:r>
            <a:r>
              <a:rPr lang="en-US" dirty="0"/>
              <a:t>., S.H., M.H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7749AE1-E403-6644-B091-6AB80ECBB4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2568" y="2436517"/>
            <a:ext cx="2121638" cy="2997235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3B6115D9-D9A8-8947-8A04-330F2C9F4F7F}"/>
              </a:ext>
            </a:extLst>
          </p:cNvPr>
          <p:cNvSpPr txBox="1">
            <a:spLocks/>
          </p:cNvSpPr>
          <p:nvPr/>
        </p:nvSpPr>
        <p:spPr>
          <a:xfrm>
            <a:off x="5482200" y="5423940"/>
            <a:ext cx="7891272" cy="1069848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PROGRAM STUDI ILMU HUKUM </a:t>
            </a:r>
          </a:p>
          <a:p>
            <a:pPr marL="0" indent="0" algn="ctr">
              <a:buNone/>
            </a:pPr>
            <a:r>
              <a:rPr lang="en-US" dirty="0"/>
              <a:t>UNIVERSITAS JAYABAYA </a:t>
            </a:r>
          </a:p>
          <a:p>
            <a:pPr marL="0" indent="0" algn="ctr">
              <a:buNone/>
            </a:pPr>
            <a:r>
              <a:rPr lang="en-US" dirty="0"/>
              <a:t>2025</a:t>
            </a:r>
          </a:p>
          <a:p>
            <a:pPr marL="0" indent="0" algn="ctr">
              <a:buNone/>
            </a:pPr>
            <a:endParaRPr lang="en-US" dirty="0"/>
          </a:p>
          <a:p>
            <a:pPr algn="ctr"/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137F3E0-E61B-9848-9A2E-9B74DBB85C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5870930" cy="6875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59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1FC50C2-7C44-FB80-4450-0A73C00FB5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926432"/>
            <a:ext cx="9144000" cy="5137484"/>
          </a:xfrm>
        </p:spPr>
        <p:txBody>
          <a:bodyPr>
            <a:noAutofit/>
          </a:bodyPr>
          <a:lstStyle/>
          <a:p>
            <a:pPr algn="l"/>
            <a:r>
              <a:rPr lang="en-ID" dirty="0" err="1"/>
              <a:t>Berikut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proses yang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menentukan</a:t>
            </a:r>
            <a:r>
              <a:rPr lang="en-ID" dirty="0"/>
              <a:t> </a:t>
            </a:r>
            <a:r>
              <a:rPr lang="en-ID" dirty="0" err="1"/>
              <a:t>Titik</a:t>
            </a:r>
            <a:r>
              <a:rPr lang="en-ID" dirty="0"/>
              <a:t> Taut (Conflict of Laws) dan Renvoi:</a:t>
            </a:r>
          </a:p>
          <a:p>
            <a:pPr algn="l"/>
            <a:r>
              <a:rPr lang="en-ID" b="1" dirty="0"/>
              <a:t>Proses </a:t>
            </a:r>
            <a:r>
              <a:rPr lang="en-ID" b="1" dirty="0" err="1"/>
              <a:t>Titik</a:t>
            </a:r>
            <a:r>
              <a:rPr lang="en-ID" b="1" dirty="0"/>
              <a:t> Taut (Conflict of Laws)</a:t>
            </a:r>
          </a:p>
          <a:p>
            <a:pPr marL="457200" indent="-457200" algn="l">
              <a:buAutoNum type="arabicPeriod"/>
            </a:pPr>
            <a:r>
              <a:rPr lang="en-ID" dirty="0" err="1"/>
              <a:t>Identifikasi</a:t>
            </a:r>
            <a:r>
              <a:rPr lang="en-ID" dirty="0"/>
              <a:t> Kasus: </a:t>
            </a:r>
            <a:r>
              <a:rPr lang="en-ID" dirty="0" err="1"/>
              <a:t>Identifikasi</a:t>
            </a:r>
            <a:r>
              <a:rPr lang="en-ID" dirty="0"/>
              <a:t> </a:t>
            </a:r>
            <a:r>
              <a:rPr lang="en-ID" dirty="0" err="1"/>
              <a:t>kasus</a:t>
            </a:r>
            <a:r>
              <a:rPr lang="en-ID" dirty="0"/>
              <a:t> yang </a:t>
            </a:r>
            <a:r>
              <a:rPr lang="en-ID" dirty="0" err="1"/>
              <a:t>melibatkan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negara dan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berbeda</a:t>
            </a:r>
            <a:r>
              <a:rPr lang="en-ID" dirty="0"/>
              <a:t>.</a:t>
            </a:r>
          </a:p>
          <a:p>
            <a:pPr marL="457200" indent="-457200" algn="l">
              <a:buAutoNum type="arabicPeriod"/>
            </a:pPr>
            <a:r>
              <a:rPr lang="en-ID" dirty="0" err="1"/>
              <a:t>Tentukan</a:t>
            </a:r>
            <a:r>
              <a:rPr lang="en-ID" dirty="0"/>
              <a:t> </a:t>
            </a:r>
            <a:r>
              <a:rPr lang="en-ID" dirty="0" err="1"/>
              <a:t>Titik</a:t>
            </a:r>
            <a:r>
              <a:rPr lang="en-ID" dirty="0"/>
              <a:t> Taut: </a:t>
            </a:r>
            <a:r>
              <a:rPr lang="en-ID" dirty="0" err="1"/>
              <a:t>Tentukan</a:t>
            </a:r>
            <a:r>
              <a:rPr lang="en-ID" dirty="0"/>
              <a:t> </a:t>
            </a:r>
            <a:r>
              <a:rPr lang="en-ID" dirty="0" err="1"/>
              <a:t>titik</a:t>
            </a:r>
            <a:r>
              <a:rPr lang="en-ID" dirty="0"/>
              <a:t> taut yang </a:t>
            </a:r>
            <a:r>
              <a:rPr lang="en-ID" dirty="0" err="1"/>
              <a:t>relevan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kasus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kebangsaan</a:t>
            </a:r>
            <a:r>
              <a:rPr lang="en-ID" dirty="0"/>
              <a:t>, </a:t>
            </a:r>
            <a:r>
              <a:rPr lang="en-ID" dirty="0" err="1"/>
              <a:t>tempat</a:t>
            </a:r>
            <a:r>
              <a:rPr lang="en-ID" dirty="0"/>
              <a:t> </a:t>
            </a:r>
            <a:r>
              <a:rPr lang="en-ID" dirty="0" err="1"/>
              <a:t>tinggal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tempat</a:t>
            </a:r>
            <a:r>
              <a:rPr lang="en-ID" dirty="0"/>
              <a:t> </a:t>
            </a:r>
            <a:r>
              <a:rPr lang="en-ID" dirty="0" err="1"/>
              <a:t>terjadinya</a:t>
            </a:r>
            <a:r>
              <a:rPr lang="en-ID" dirty="0"/>
              <a:t> </a:t>
            </a:r>
            <a:r>
              <a:rPr lang="en-ID" dirty="0" err="1"/>
              <a:t>peristiwa</a:t>
            </a:r>
            <a:r>
              <a:rPr lang="en-ID" dirty="0"/>
              <a:t>.</a:t>
            </a:r>
          </a:p>
          <a:p>
            <a:pPr marL="457200" indent="-457200" algn="l">
              <a:buAutoNum type="arabicPeriod"/>
            </a:pPr>
            <a:r>
              <a:rPr lang="en-ID" dirty="0" err="1"/>
              <a:t>Tentukan</a:t>
            </a:r>
            <a:r>
              <a:rPr lang="en-ID" dirty="0"/>
              <a:t> Hukum yang </a:t>
            </a:r>
            <a:r>
              <a:rPr lang="en-ID" dirty="0" err="1"/>
              <a:t>Berlaku</a:t>
            </a:r>
            <a:r>
              <a:rPr lang="en-ID" dirty="0"/>
              <a:t>: </a:t>
            </a:r>
            <a:r>
              <a:rPr lang="en-ID" dirty="0" err="1"/>
              <a:t>Tentukan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berlaku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titik</a:t>
            </a:r>
            <a:r>
              <a:rPr lang="en-ID" dirty="0"/>
              <a:t> taut yang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ditentukan</a:t>
            </a:r>
            <a:r>
              <a:rPr lang="en-ID" dirty="0"/>
              <a:t>.</a:t>
            </a:r>
          </a:p>
          <a:p>
            <a:pPr marL="457200" indent="-457200" algn="l">
              <a:buAutoNum type="arabicPeriod"/>
            </a:pPr>
            <a:r>
              <a:rPr lang="en-ID" dirty="0" err="1"/>
              <a:t>Analisis</a:t>
            </a:r>
            <a:r>
              <a:rPr lang="en-ID" dirty="0"/>
              <a:t> </a:t>
            </a:r>
            <a:r>
              <a:rPr lang="en-ID" dirty="0" err="1"/>
              <a:t>Konflik</a:t>
            </a:r>
            <a:r>
              <a:rPr lang="en-ID" dirty="0"/>
              <a:t> Hukum: </a:t>
            </a:r>
            <a:r>
              <a:rPr lang="en-ID" dirty="0" err="1"/>
              <a:t>Analisis</a:t>
            </a:r>
            <a:r>
              <a:rPr lang="en-ID" dirty="0"/>
              <a:t> </a:t>
            </a:r>
            <a:r>
              <a:rPr lang="en-ID" dirty="0" err="1"/>
              <a:t>konflik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mungkin</a:t>
            </a:r>
            <a:r>
              <a:rPr lang="en-ID" dirty="0"/>
              <a:t>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negara yang </a:t>
            </a:r>
            <a:r>
              <a:rPr lang="en-ID" dirty="0" err="1"/>
              <a:t>berbeda</a:t>
            </a:r>
            <a:r>
              <a:rPr lang="en-ID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361D40-9208-07E8-56E9-5488DF212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6134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4AB288C-B51C-CA79-7628-7067D62E3A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9778" y="709864"/>
            <a:ext cx="9809747" cy="4319336"/>
          </a:xfrm>
        </p:spPr>
        <p:txBody>
          <a:bodyPr/>
          <a:lstStyle/>
          <a:p>
            <a:pPr algn="l"/>
            <a:r>
              <a:rPr lang="en-ID" sz="2400" b="1" dirty="0"/>
              <a:t>Proses Renvoi</a:t>
            </a:r>
          </a:p>
          <a:p>
            <a:pPr marL="457200" indent="-457200" algn="l">
              <a:buAutoNum type="arabicPeriod"/>
            </a:pPr>
            <a:r>
              <a:rPr lang="en-ID" sz="2400" dirty="0" err="1"/>
              <a:t>Identifikasi</a:t>
            </a:r>
            <a:r>
              <a:rPr lang="en-ID" sz="2400" dirty="0"/>
              <a:t> Kasus: </a:t>
            </a:r>
            <a:r>
              <a:rPr lang="en-ID" sz="2400" dirty="0" err="1"/>
              <a:t>Identifikasi</a:t>
            </a:r>
            <a:r>
              <a:rPr lang="en-ID" sz="2400" dirty="0"/>
              <a:t> </a:t>
            </a:r>
            <a:r>
              <a:rPr lang="en-ID" sz="2400" dirty="0" err="1"/>
              <a:t>kasus</a:t>
            </a:r>
            <a:r>
              <a:rPr lang="en-ID" sz="2400" dirty="0"/>
              <a:t> yang </a:t>
            </a:r>
            <a:r>
              <a:rPr lang="en-ID" sz="2400" dirty="0" err="1"/>
              <a:t>melibatkan</a:t>
            </a:r>
            <a:r>
              <a:rPr lang="en-ID" sz="2400" dirty="0"/>
              <a:t> </a:t>
            </a:r>
            <a:r>
              <a:rPr lang="en-ID" sz="2400" dirty="0" err="1"/>
              <a:t>beberapa</a:t>
            </a:r>
            <a:r>
              <a:rPr lang="en-ID" sz="2400" dirty="0"/>
              <a:t> negara dan </a:t>
            </a:r>
            <a:r>
              <a:rPr lang="en-ID" sz="2400" dirty="0" err="1"/>
              <a:t>hukum</a:t>
            </a:r>
            <a:r>
              <a:rPr lang="en-ID" sz="2400" dirty="0"/>
              <a:t> yang </a:t>
            </a:r>
            <a:r>
              <a:rPr lang="en-ID" sz="2400" dirty="0" err="1"/>
              <a:t>berbeda</a:t>
            </a:r>
            <a:r>
              <a:rPr lang="en-ID" sz="2400" dirty="0"/>
              <a:t>.</a:t>
            </a:r>
          </a:p>
          <a:p>
            <a:pPr marL="457200" indent="-457200" algn="l">
              <a:buAutoNum type="arabicPeriod"/>
            </a:pPr>
            <a:r>
              <a:rPr lang="en-ID" sz="2400" dirty="0"/>
              <a:t> </a:t>
            </a:r>
            <a:r>
              <a:rPr lang="en-ID" sz="2400" dirty="0" err="1"/>
              <a:t>Tentukan</a:t>
            </a:r>
            <a:r>
              <a:rPr lang="en-ID" sz="2400" dirty="0"/>
              <a:t> Hukum yang </a:t>
            </a:r>
            <a:r>
              <a:rPr lang="en-ID" sz="2400" dirty="0" err="1"/>
              <a:t>Berlaku</a:t>
            </a:r>
            <a:r>
              <a:rPr lang="en-ID" sz="2400" dirty="0"/>
              <a:t>: </a:t>
            </a:r>
            <a:r>
              <a:rPr lang="en-ID" sz="2400" dirty="0" err="1"/>
              <a:t>Tentukan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yang </a:t>
            </a:r>
            <a:r>
              <a:rPr lang="en-ID" sz="2400" dirty="0" err="1"/>
              <a:t>berlaku</a:t>
            </a:r>
            <a:r>
              <a:rPr lang="en-ID" sz="2400" dirty="0"/>
              <a:t> </a:t>
            </a:r>
            <a:r>
              <a:rPr lang="en-ID" sz="2400" dirty="0" err="1"/>
              <a:t>berdasarkan</a:t>
            </a:r>
            <a:r>
              <a:rPr lang="en-ID" sz="2400" dirty="0"/>
              <a:t> </a:t>
            </a:r>
            <a:r>
              <a:rPr lang="en-ID" sz="2400" dirty="0" err="1"/>
              <a:t>titik</a:t>
            </a:r>
            <a:r>
              <a:rPr lang="en-ID" sz="2400" dirty="0"/>
              <a:t> taut yang </a:t>
            </a:r>
            <a:r>
              <a:rPr lang="en-ID" sz="2400" dirty="0" err="1"/>
              <a:t>telah</a:t>
            </a:r>
            <a:r>
              <a:rPr lang="en-ID" sz="2400" dirty="0"/>
              <a:t> </a:t>
            </a:r>
            <a:r>
              <a:rPr lang="en-ID" sz="2400" dirty="0" err="1"/>
              <a:t>ditentukan</a:t>
            </a:r>
            <a:r>
              <a:rPr lang="en-ID" sz="2400" dirty="0"/>
              <a:t>.</a:t>
            </a:r>
          </a:p>
          <a:p>
            <a:pPr marL="457200" indent="-457200" algn="l">
              <a:buAutoNum type="arabicPeriod"/>
            </a:pPr>
            <a:r>
              <a:rPr lang="en-ID" sz="2400" dirty="0"/>
              <a:t>Cek Renvoi: Cek </a:t>
            </a:r>
            <a:r>
              <a:rPr lang="en-ID" sz="2400" dirty="0" err="1"/>
              <a:t>apakah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negara yang </a:t>
            </a:r>
            <a:r>
              <a:rPr lang="en-ID" sz="2400" dirty="0" err="1"/>
              <a:t>berlaku</a:t>
            </a:r>
            <a:r>
              <a:rPr lang="en-ID" sz="2400" dirty="0"/>
              <a:t> </a:t>
            </a:r>
            <a:r>
              <a:rPr lang="en-ID" sz="2400" dirty="0" err="1"/>
              <a:t>memiliki</a:t>
            </a:r>
            <a:r>
              <a:rPr lang="en-ID" sz="2400" dirty="0"/>
              <a:t> </a:t>
            </a:r>
            <a:r>
              <a:rPr lang="en-ID" sz="2400" dirty="0" err="1"/>
              <a:t>ketentuan</a:t>
            </a:r>
            <a:r>
              <a:rPr lang="en-ID" sz="2400" dirty="0"/>
              <a:t> renvoi yang </a:t>
            </a:r>
            <a:r>
              <a:rPr lang="en-ID" sz="2400" dirty="0" err="1"/>
              <a:t>menunjuk</a:t>
            </a:r>
            <a:r>
              <a:rPr lang="en-ID" sz="2400" dirty="0"/>
              <a:t> </a:t>
            </a:r>
            <a:r>
              <a:rPr lang="en-ID" sz="2400" dirty="0" err="1"/>
              <a:t>kembali</a:t>
            </a:r>
            <a:r>
              <a:rPr lang="en-ID" sz="2400" dirty="0"/>
              <a:t> </a:t>
            </a:r>
            <a:r>
              <a:rPr lang="en-ID" sz="2400" dirty="0" err="1"/>
              <a:t>kepada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negara lain.</a:t>
            </a:r>
          </a:p>
          <a:p>
            <a:pPr marL="457200" indent="-457200" algn="l">
              <a:buAutoNum type="arabicPeriod"/>
            </a:pPr>
            <a:r>
              <a:rPr lang="en-ID" sz="2400" dirty="0" err="1"/>
              <a:t>Tentukan</a:t>
            </a:r>
            <a:r>
              <a:rPr lang="en-ID" sz="2400" dirty="0"/>
              <a:t> Hukum yang </a:t>
            </a:r>
            <a:r>
              <a:rPr lang="en-ID" sz="2400" dirty="0" err="1"/>
              <a:t>Berlaku</a:t>
            </a:r>
            <a:r>
              <a:rPr lang="en-ID" sz="2400" dirty="0"/>
              <a:t> </a:t>
            </a:r>
            <a:r>
              <a:rPr lang="en-ID" sz="2400" dirty="0" err="1"/>
              <a:t>Setelah</a:t>
            </a:r>
            <a:r>
              <a:rPr lang="en-ID" sz="2400" dirty="0"/>
              <a:t> Renvoi: </a:t>
            </a:r>
            <a:r>
              <a:rPr lang="en-ID" sz="2400" dirty="0" err="1"/>
              <a:t>Tentukan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yang </a:t>
            </a:r>
            <a:r>
              <a:rPr lang="en-ID" sz="2400" dirty="0" err="1"/>
              <a:t>berlaku</a:t>
            </a:r>
            <a:r>
              <a:rPr lang="en-ID" sz="2400" dirty="0"/>
              <a:t> </a:t>
            </a:r>
            <a:r>
              <a:rPr lang="en-ID" sz="2400" dirty="0" err="1"/>
              <a:t>setelah</a:t>
            </a:r>
            <a:r>
              <a:rPr lang="en-ID" sz="2400" dirty="0"/>
              <a:t> renvoi, </a:t>
            </a:r>
            <a:r>
              <a:rPr lang="en-ID" sz="2400" dirty="0" err="1"/>
              <a:t>jika</a:t>
            </a:r>
            <a:r>
              <a:rPr lang="en-ID" sz="2400" dirty="0"/>
              <a:t> </a:t>
            </a:r>
            <a:r>
              <a:rPr lang="en-ID" sz="2400" dirty="0" err="1"/>
              <a:t>ada</a:t>
            </a:r>
            <a:r>
              <a:rPr lang="en-ID" sz="2400" dirty="0"/>
              <a:t>.</a:t>
            </a:r>
          </a:p>
          <a:p>
            <a:pPr algn="l"/>
            <a:endParaRPr lang="en-ID" dirty="0"/>
          </a:p>
          <a:p>
            <a:pPr algn="l"/>
            <a:endParaRPr lang="en-ID" sz="2400" dirty="0"/>
          </a:p>
          <a:p>
            <a:endParaRPr lang="en-ID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6583EE-1A59-3394-9926-52270EB49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310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090D927-5712-33D6-3970-040CC46857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41420"/>
            <a:ext cx="9144000" cy="5814929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ID" b="1" dirty="0" err="1"/>
              <a:t>Contoh</a:t>
            </a:r>
            <a:r>
              <a:rPr lang="en-ID" b="1" dirty="0"/>
              <a:t> Kasus:</a:t>
            </a:r>
          </a:p>
          <a:p>
            <a:pPr algn="l"/>
            <a:r>
              <a:rPr lang="en-ID" b="1" dirty="0"/>
              <a:t> </a:t>
            </a:r>
            <a:r>
              <a:rPr lang="en-ID" dirty="0"/>
              <a:t>Kasus "Indonesia vs. PT. Freeport Indonesia" (1996)</a:t>
            </a:r>
          </a:p>
          <a:p>
            <a:pPr algn="l"/>
            <a:r>
              <a:rPr lang="en-ID" dirty="0"/>
              <a:t>Kasus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melibatkan</a:t>
            </a:r>
            <a:r>
              <a:rPr lang="en-ID" dirty="0"/>
              <a:t> </a:t>
            </a:r>
            <a:r>
              <a:rPr lang="en-ID" dirty="0" err="1"/>
              <a:t>Pemerintah</a:t>
            </a:r>
            <a:r>
              <a:rPr lang="en-ID" dirty="0"/>
              <a:t> Indonesia dan PT. Freeport Indonesia,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tambang</a:t>
            </a:r>
            <a:r>
              <a:rPr lang="en-ID" dirty="0"/>
              <a:t> yang </a:t>
            </a:r>
            <a:r>
              <a:rPr lang="en-ID" dirty="0" err="1"/>
              <a:t>beroperasi</a:t>
            </a:r>
            <a:r>
              <a:rPr lang="en-ID" dirty="0"/>
              <a:t> di Papua. Latar </a:t>
            </a:r>
            <a:r>
              <a:rPr lang="en-ID" dirty="0" err="1"/>
              <a:t>Belakang</a:t>
            </a:r>
            <a:r>
              <a:rPr lang="en-ID" dirty="0"/>
              <a:t> Kasus pada </a:t>
            </a:r>
            <a:r>
              <a:rPr lang="en-ID" dirty="0" err="1"/>
              <a:t>tahun</a:t>
            </a:r>
            <a:r>
              <a:rPr lang="en-ID" dirty="0"/>
              <a:t> 1967, </a:t>
            </a:r>
            <a:r>
              <a:rPr lang="en-ID" dirty="0" err="1"/>
              <a:t>Pemerintah</a:t>
            </a:r>
            <a:r>
              <a:rPr lang="en-ID" dirty="0"/>
              <a:t> Indonesia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izin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PT. Freeport Indonesia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penambangan</a:t>
            </a:r>
            <a:r>
              <a:rPr lang="en-ID" dirty="0"/>
              <a:t> </a:t>
            </a:r>
            <a:r>
              <a:rPr lang="en-ID" dirty="0" err="1"/>
              <a:t>tembaga</a:t>
            </a:r>
            <a:r>
              <a:rPr lang="en-ID" dirty="0"/>
              <a:t> dan </a:t>
            </a:r>
            <a:r>
              <a:rPr lang="en-ID" dirty="0" err="1"/>
              <a:t>emas</a:t>
            </a:r>
            <a:r>
              <a:rPr lang="en-ID" dirty="0"/>
              <a:t> di Papua. </a:t>
            </a:r>
            <a:r>
              <a:rPr lang="en-ID" dirty="0" err="1"/>
              <a:t>Namun</a:t>
            </a:r>
            <a:r>
              <a:rPr lang="en-ID" dirty="0"/>
              <a:t>, pada </a:t>
            </a:r>
            <a:r>
              <a:rPr lang="en-ID" dirty="0" err="1"/>
              <a:t>tahun</a:t>
            </a:r>
            <a:r>
              <a:rPr lang="en-ID" dirty="0"/>
              <a:t> 1990-an,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sengketa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Pemerintah</a:t>
            </a:r>
            <a:r>
              <a:rPr lang="en-ID" dirty="0"/>
              <a:t> Indonesia dan PT. Freeport Indonesia </a:t>
            </a:r>
            <a:r>
              <a:rPr lang="en-ID" dirty="0" err="1"/>
              <a:t>terkait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pembayaran</a:t>
            </a:r>
            <a:r>
              <a:rPr lang="en-ID" dirty="0"/>
              <a:t> </a:t>
            </a:r>
            <a:r>
              <a:rPr lang="en-ID" dirty="0" err="1"/>
              <a:t>pajak</a:t>
            </a:r>
            <a:r>
              <a:rPr lang="en-ID" dirty="0"/>
              <a:t> dan </a:t>
            </a:r>
            <a:r>
              <a:rPr lang="en-ID" dirty="0" err="1"/>
              <a:t>royalti</a:t>
            </a:r>
            <a:r>
              <a:rPr lang="en-ID" dirty="0"/>
              <a:t>. </a:t>
            </a:r>
          </a:p>
          <a:p>
            <a:pPr algn="l"/>
            <a:r>
              <a:rPr lang="en-ID" dirty="0"/>
              <a:t>Masalah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kasus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menentukan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berlaku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penyelesaian</a:t>
            </a:r>
            <a:r>
              <a:rPr lang="en-ID" dirty="0"/>
              <a:t> </a:t>
            </a:r>
            <a:r>
              <a:rPr lang="en-ID" dirty="0" err="1"/>
              <a:t>sengketa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Pemerintah</a:t>
            </a:r>
            <a:r>
              <a:rPr lang="en-ID" dirty="0"/>
              <a:t> Indonesia dan PT. Freeport Indonesia. Hukum Indonesia </a:t>
            </a:r>
            <a:r>
              <a:rPr lang="en-ID" dirty="0" err="1"/>
              <a:t>menunjuk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berlaku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Amerika </a:t>
            </a:r>
            <a:r>
              <a:rPr lang="en-ID" dirty="0" err="1"/>
              <a:t>Serikat</a:t>
            </a:r>
            <a:r>
              <a:rPr lang="en-ID" dirty="0"/>
              <a:t>, </a:t>
            </a:r>
            <a:r>
              <a:rPr lang="en-ID" dirty="0" err="1"/>
              <a:t>karena</a:t>
            </a:r>
            <a:r>
              <a:rPr lang="en-ID" dirty="0"/>
              <a:t> PT. Freeport Indonesia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yang </a:t>
            </a:r>
            <a:r>
              <a:rPr lang="en-ID" dirty="0" err="1"/>
              <a:t>terdaftar</a:t>
            </a:r>
            <a:r>
              <a:rPr lang="en-ID" dirty="0"/>
              <a:t> di Amerika </a:t>
            </a:r>
            <a:r>
              <a:rPr lang="en-ID" dirty="0" err="1"/>
              <a:t>Serikat</a:t>
            </a:r>
            <a:r>
              <a:rPr lang="en-ID" dirty="0"/>
              <a:t>. </a:t>
            </a:r>
            <a:r>
              <a:rPr lang="en-ID" dirty="0" err="1"/>
              <a:t>Namun</a:t>
            </a:r>
            <a:r>
              <a:rPr lang="en-ID" dirty="0"/>
              <a:t>, </a:t>
            </a:r>
            <a:r>
              <a:rPr lang="en-ID" dirty="0" err="1"/>
              <a:t>hukum</a:t>
            </a:r>
            <a:r>
              <a:rPr lang="en-ID" dirty="0"/>
              <a:t> Amerika </a:t>
            </a:r>
            <a:r>
              <a:rPr lang="en-ID" dirty="0" err="1"/>
              <a:t>Serikat</a:t>
            </a:r>
            <a:r>
              <a:rPr lang="en-ID" dirty="0"/>
              <a:t> </a:t>
            </a:r>
            <a:r>
              <a:rPr lang="en-ID" dirty="0" err="1"/>
              <a:t>menunjuk</a:t>
            </a:r>
            <a:r>
              <a:rPr lang="en-ID" dirty="0"/>
              <a:t> </a:t>
            </a:r>
            <a:r>
              <a:rPr lang="en-ID" dirty="0" err="1"/>
              <a:t>kembali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Indonesia. </a:t>
            </a:r>
            <a:r>
              <a:rPr lang="en-ID" dirty="0" err="1"/>
              <a:t>Putusan</a:t>
            </a:r>
            <a:r>
              <a:rPr lang="en-ID" dirty="0"/>
              <a:t> </a:t>
            </a:r>
            <a:r>
              <a:rPr lang="en-ID" dirty="0" err="1"/>
              <a:t>Pengadilan</a:t>
            </a:r>
            <a:r>
              <a:rPr lang="en-ID" dirty="0"/>
              <a:t> Indonesia </a:t>
            </a:r>
            <a:r>
              <a:rPr lang="en-ID" dirty="0" err="1"/>
              <a:t>memutuskan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berlaku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Indonesia. </a:t>
            </a:r>
            <a:r>
              <a:rPr lang="en-ID" dirty="0" err="1"/>
              <a:t>Pengadilan</a:t>
            </a:r>
            <a:r>
              <a:rPr lang="en-ID" dirty="0"/>
              <a:t> juga </a:t>
            </a:r>
            <a:r>
              <a:rPr lang="en-ID" dirty="0" err="1"/>
              <a:t>memutuskan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PT. Freeport Indonesia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</a:t>
            </a:r>
            <a:r>
              <a:rPr lang="en-ID" dirty="0" err="1"/>
              <a:t>pajak</a:t>
            </a:r>
            <a:r>
              <a:rPr lang="en-ID" dirty="0"/>
              <a:t> dan </a:t>
            </a:r>
            <a:r>
              <a:rPr lang="en-ID" dirty="0" err="1"/>
              <a:t>royalti</a:t>
            </a:r>
            <a:r>
              <a:rPr lang="en-ID" dirty="0"/>
              <a:t> yang </a:t>
            </a:r>
            <a:r>
              <a:rPr lang="en-ID" dirty="0" err="1"/>
              <a:t>belum</a:t>
            </a:r>
            <a:r>
              <a:rPr lang="en-ID" dirty="0"/>
              <a:t> </a:t>
            </a:r>
            <a:r>
              <a:rPr lang="en-ID" dirty="0" err="1"/>
              <a:t>dibayarkan</a:t>
            </a:r>
            <a:r>
              <a:rPr lang="en-ID" dirty="0"/>
              <a:t>. </a:t>
            </a:r>
          </a:p>
          <a:p>
            <a:pPr algn="l"/>
            <a:r>
              <a:rPr lang="en-ID" dirty="0" err="1"/>
              <a:t>Dampak</a:t>
            </a:r>
            <a:r>
              <a:rPr lang="en-ID" dirty="0"/>
              <a:t> Kasus "Indonesia vs. PT. Freeport Indonesia"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dampak</a:t>
            </a:r>
            <a:r>
              <a:rPr lang="en-ID" dirty="0"/>
              <a:t> yang </a:t>
            </a:r>
            <a:r>
              <a:rPr lang="en-ID" dirty="0" err="1"/>
              <a:t>signifikan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dan </a:t>
            </a:r>
            <a:r>
              <a:rPr lang="en-ID" dirty="0" err="1"/>
              <a:t>penanaman</a:t>
            </a:r>
            <a:r>
              <a:rPr lang="en-ID" dirty="0"/>
              <a:t> modal </a:t>
            </a:r>
            <a:r>
              <a:rPr lang="en-ID" dirty="0" err="1"/>
              <a:t>asing</a:t>
            </a:r>
            <a:r>
              <a:rPr lang="en-ID" dirty="0"/>
              <a:t> di Indonesia. Kasus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menunjukkan</a:t>
            </a:r>
            <a:r>
              <a:rPr lang="en-ID" dirty="0"/>
              <a:t> </a:t>
            </a:r>
            <a:r>
              <a:rPr lang="en-ID" dirty="0" err="1"/>
              <a:t>pentingnya</a:t>
            </a:r>
            <a:r>
              <a:rPr lang="en-ID" dirty="0"/>
              <a:t> </a:t>
            </a:r>
            <a:r>
              <a:rPr lang="en-ID" dirty="0" err="1"/>
              <a:t>menentukan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berlaku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penyelesaian</a:t>
            </a:r>
            <a:r>
              <a:rPr lang="en-ID" dirty="0"/>
              <a:t> </a:t>
            </a:r>
            <a:r>
              <a:rPr lang="en-ID" dirty="0" err="1"/>
              <a:t>sengketa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asing</a:t>
            </a:r>
            <a:r>
              <a:rPr lang="en-ID" dirty="0"/>
              <a:t> dan </a:t>
            </a:r>
            <a:r>
              <a:rPr lang="en-ID" dirty="0" err="1"/>
              <a:t>Pemerintah</a:t>
            </a:r>
            <a:r>
              <a:rPr lang="en-ID" dirty="0"/>
              <a:t> Indonesia. Kasus </a:t>
            </a:r>
            <a:r>
              <a:rPr lang="en-ID" dirty="0" err="1"/>
              <a:t>ini</a:t>
            </a:r>
            <a:r>
              <a:rPr lang="en-ID" dirty="0"/>
              <a:t> juga </a:t>
            </a:r>
            <a:r>
              <a:rPr lang="en-ID" dirty="0" err="1"/>
              <a:t>menunjukkan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renvoi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menentukan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berlaku</a:t>
            </a:r>
            <a:r>
              <a:rPr lang="en-ID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816041-7AD7-063A-6621-53DADE5F5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5388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EC3E0-FB09-8490-F921-C39F769F59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54242"/>
            <a:ext cx="10515600" cy="53227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sz="2000" dirty="0" err="1">
                <a:latin typeface="+mj-lt"/>
              </a:rPr>
              <a:t>Seorang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warga</a:t>
            </a:r>
            <a:r>
              <a:rPr lang="en-ID" sz="2000" dirty="0">
                <a:latin typeface="+mj-lt"/>
              </a:rPr>
              <a:t> negara </a:t>
            </a:r>
            <a:r>
              <a:rPr lang="en-ID" sz="2000" dirty="0" err="1">
                <a:latin typeface="+mj-lt"/>
              </a:rPr>
              <a:t>Perancis</a:t>
            </a:r>
            <a:r>
              <a:rPr lang="en-ID" sz="2000" dirty="0">
                <a:latin typeface="+mj-lt"/>
              </a:rPr>
              <a:t>, Pierre, </a:t>
            </a:r>
            <a:r>
              <a:rPr lang="en-ID" sz="2000" dirty="0" err="1">
                <a:latin typeface="+mj-lt"/>
              </a:rPr>
              <a:t>mengajukan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gugatan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terhadap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seorang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warga</a:t>
            </a:r>
            <a:r>
              <a:rPr lang="en-ID" sz="2000" dirty="0">
                <a:latin typeface="+mj-lt"/>
              </a:rPr>
              <a:t> negara </a:t>
            </a:r>
            <a:r>
              <a:rPr lang="en-ID" sz="2000" dirty="0" err="1">
                <a:latin typeface="+mj-lt"/>
              </a:rPr>
              <a:t>Inggris</a:t>
            </a:r>
            <a:r>
              <a:rPr lang="en-ID" sz="2000" dirty="0">
                <a:latin typeface="+mj-lt"/>
              </a:rPr>
              <a:t>, John, di </a:t>
            </a:r>
            <a:r>
              <a:rPr lang="en-ID" sz="2000" dirty="0" err="1">
                <a:latin typeface="+mj-lt"/>
              </a:rPr>
              <a:t>Pengadilan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Perancis</a:t>
            </a:r>
            <a:r>
              <a:rPr lang="en-ID" sz="2000" dirty="0">
                <a:latin typeface="+mj-lt"/>
              </a:rPr>
              <a:t>. Pierre </a:t>
            </a:r>
            <a:r>
              <a:rPr lang="en-ID" sz="2000" dirty="0" err="1">
                <a:latin typeface="+mj-lt"/>
              </a:rPr>
              <a:t>mengklaim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bahwa</a:t>
            </a:r>
            <a:r>
              <a:rPr lang="en-ID" sz="2000" dirty="0">
                <a:latin typeface="+mj-lt"/>
              </a:rPr>
              <a:t> John </a:t>
            </a:r>
            <a:r>
              <a:rPr lang="en-ID" sz="2000" dirty="0" err="1">
                <a:latin typeface="+mj-lt"/>
              </a:rPr>
              <a:t>telah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melakukan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kesalahan</a:t>
            </a:r>
            <a:r>
              <a:rPr lang="en-ID" sz="2000" dirty="0">
                <a:latin typeface="+mj-lt"/>
              </a:rPr>
              <a:t> yang </a:t>
            </a:r>
            <a:r>
              <a:rPr lang="en-ID" sz="2000" dirty="0" err="1">
                <a:latin typeface="+mj-lt"/>
              </a:rPr>
              <a:t>menyebabkan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kerugian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bagi</a:t>
            </a:r>
            <a:r>
              <a:rPr lang="en-ID" sz="2000" dirty="0">
                <a:latin typeface="+mj-lt"/>
              </a:rPr>
              <a:t> Pierre.</a:t>
            </a:r>
          </a:p>
          <a:p>
            <a:pPr marL="0" indent="0">
              <a:buNone/>
            </a:pPr>
            <a:r>
              <a:rPr lang="en-ID" sz="2000" dirty="0">
                <a:latin typeface="+mj-lt"/>
              </a:rPr>
              <a:t>Hukum yang </a:t>
            </a:r>
            <a:r>
              <a:rPr lang="en-ID" sz="2000" dirty="0" err="1">
                <a:latin typeface="+mj-lt"/>
              </a:rPr>
              <a:t>Berlaku</a:t>
            </a:r>
            <a:r>
              <a:rPr lang="en-ID" sz="2000" dirty="0">
                <a:latin typeface="+mj-lt"/>
              </a:rPr>
              <a:t>: </a:t>
            </a:r>
            <a:r>
              <a:rPr lang="en-ID" sz="2000" dirty="0" err="1">
                <a:latin typeface="+mj-lt"/>
              </a:rPr>
              <a:t>Pengadilan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Perancis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menerapkan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hukum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Perancis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sebagai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hukum</a:t>
            </a:r>
            <a:r>
              <a:rPr lang="en-ID" sz="2000" dirty="0">
                <a:latin typeface="+mj-lt"/>
              </a:rPr>
              <a:t> forum. </a:t>
            </a:r>
            <a:r>
              <a:rPr lang="en-ID" sz="2000" dirty="0" err="1">
                <a:latin typeface="+mj-lt"/>
              </a:rPr>
              <a:t>Namun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hukum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Perancis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menunjuk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bahwa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hukum</a:t>
            </a:r>
            <a:r>
              <a:rPr lang="en-ID" sz="2000" dirty="0">
                <a:latin typeface="+mj-lt"/>
              </a:rPr>
              <a:t> yang </a:t>
            </a:r>
            <a:r>
              <a:rPr lang="en-ID" sz="2000" dirty="0" err="1">
                <a:latin typeface="+mj-lt"/>
              </a:rPr>
              <a:t>berlaku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dalam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kasus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ini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adalah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hukum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Inggris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karena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kesalahan</a:t>
            </a:r>
            <a:r>
              <a:rPr lang="en-ID" sz="2000" dirty="0">
                <a:latin typeface="+mj-lt"/>
              </a:rPr>
              <a:t> yang </a:t>
            </a:r>
            <a:r>
              <a:rPr lang="en-ID" sz="2000" dirty="0" err="1">
                <a:latin typeface="+mj-lt"/>
              </a:rPr>
              <a:t>dilakukan</a:t>
            </a:r>
            <a:r>
              <a:rPr lang="en-ID" sz="2000" dirty="0">
                <a:latin typeface="+mj-lt"/>
              </a:rPr>
              <a:t> oleh John </a:t>
            </a:r>
            <a:r>
              <a:rPr lang="en-ID" sz="2000" dirty="0" err="1">
                <a:latin typeface="+mj-lt"/>
              </a:rPr>
              <a:t>terjadi</a:t>
            </a:r>
            <a:r>
              <a:rPr lang="en-ID" sz="2000" dirty="0">
                <a:latin typeface="+mj-lt"/>
              </a:rPr>
              <a:t> di </a:t>
            </a:r>
            <a:r>
              <a:rPr lang="en-ID" sz="2000" dirty="0" err="1">
                <a:latin typeface="+mj-lt"/>
              </a:rPr>
              <a:t>Inggris</a:t>
            </a:r>
            <a:r>
              <a:rPr lang="en-ID" sz="2000" dirty="0">
                <a:latin typeface="+mj-lt"/>
              </a:rPr>
              <a:t>. Dalam </a:t>
            </a:r>
            <a:r>
              <a:rPr lang="en-ID" sz="2000" dirty="0" err="1">
                <a:latin typeface="+mj-lt"/>
              </a:rPr>
              <a:t>kasus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ini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terjadi</a:t>
            </a:r>
            <a:r>
              <a:rPr lang="en-ID" sz="2000" dirty="0">
                <a:latin typeface="+mj-lt"/>
              </a:rPr>
              <a:t> Renvoi Tunggal </a:t>
            </a:r>
            <a:r>
              <a:rPr lang="en-ID" sz="2000" dirty="0" err="1">
                <a:latin typeface="+mj-lt"/>
              </a:rPr>
              <a:t>karena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hukum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Perancis</a:t>
            </a:r>
            <a:r>
              <a:rPr lang="en-ID" sz="2000" dirty="0">
                <a:latin typeface="+mj-lt"/>
              </a:rPr>
              <a:t> (</a:t>
            </a:r>
            <a:r>
              <a:rPr lang="en-ID" sz="2000" dirty="0" err="1">
                <a:latin typeface="+mj-lt"/>
              </a:rPr>
              <a:t>hukum</a:t>
            </a:r>
            <a:r>
              <a:rPr lang="en-ID" sz="2000" dirty="0">
                <a:latin typeface="+mj-lt"/>
              </a:rPr>
              <a:t> forum) </a:t>
            </a:r>
            <a:r>
              <a:rPr lang="en-ID" sz="2000" dirty="0" err="1">
                <a:latin typeface="+mj-lt"/>
              </a:rPr>
              <a:t>menunjuk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hukum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Inggris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sebagai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hukum</a:t>
            </a:r>
            <a:r>
              <a:rPr lang="en-ID" sz="2000" dirty="0">
                <a:latin typeface="+mj-lt"/>
              </a:rPr>
              <a:t> yang </a:t>
            </a:r>
            <a:r>
              <a:rPr lang="en-ID" sz="2000" dirty="0" err="1">
                <a:latin typeface="+mj-lt"/>
              </a:rPr>
              <a:t>berlaku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tetapi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tidak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ada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penunjukan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kembali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ke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hukum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Perancis</a:t>
            </a:r>
            <a:r>
              <a:rPr lang="en-ID" sz="2000" dirty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en-ID" sz="2000" dirty="0" err="1">
                <a:latin typeface="+mj-lt"/>
              </a:rPr>
              <a:t>Akibat:Pengadilan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Perancis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akan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menerapkan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hukum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Inggris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untuk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menyelesaikan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kasus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ini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karena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hukum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Inggris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telah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ditunjuk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sebagai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hukum</a:t>
            </a:r>
            <a:r>
              <a:rPr lang="en-ID" sz="2000" dirty="0">
                <a:latin typeface="+mj-lt"/>
              </a:rPr>
              <a:t> yang </a:t>
            </a:r>
            <a:r>
              <a:rPr lang="en-ID" sz="2000" dirty="0" err="1">
                <a:latin typeface="+mj-lt"/>
              </a:rPr>
              <a:t>berlaku</a:t>
            </a:r>
            <a:r>
              <a:rPr lang="en-ID" sz="2000" dirty="0">
                <a:latin typeface="+mj-lt"/>
              </a:rPr>
              <a:t> oleh </a:t>
            </a:r>
            <a:r>
              <a:rPr lang="en-ID" sz="2000" dirty="0" err="1">
                <a:latin typeface="+mj-lt"/>
              </a:rPr>
              <a:t>hukum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Perancis</a:t>
            </a:r>
            <a:r>
              <a:rPr lang="en-ID" sz="2000" dirty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en-ID" sz="2000" dirty="0">
                <a:latin typeface="+mj-lt"/>
              </a:rPr>
              <a:t>Dalam </a:t>
            </a:r>
            <a:r>
              <a:rPr lang="en-ID" sz="2000" dirty="0" err="1">
                <a:latin typeface="+mj-lt"/>
              </a:rPr>
              <a:t>contoh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kasus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ini</a:t>
            </a:r>
            <a:r>
              <a:rPr lang="en-ID" sz="2000" dirty="0">
                <a:latin typeface="+mj-lt"/>
              </a:rPr>
              <a:t>, Renvoi Tunggal </a:t>
            </a:r>
            <a:r>
              <a:rPr lang="en-ID" sz="2000" dirty="0" err="1">
                <a:latin typeface="+mj-lt"/>
              </a:rPr>
              <a:t>terjadi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karena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hanya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ada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satu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penunjukan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hukum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yaitu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dari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hukum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Perancis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ke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hukum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Inggris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tanpa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ada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penunjukan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kembali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ke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hukum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Perancis</a:t>
            </a:r>
            <a:r>
              <a:rPr lang="en-ID" sz="2000" dirty="0">
                <a:latin typeface="+mj-lt"/>
              </a:rPr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BC48D-FB6F-1733-1966-CCDAAAE85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3463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C5D8489-5841-6DEA-D1F0-05A821E9FD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1758" y="505327"/>
            <a:ext cx="9529010" cy="5678906"/>
          </a:xfrm>
        </p:spPr>
        <p:txBody>
          <a:bodyPr>
            <a:noAutofit/>
          </a:bodyPr>
          <a:lstStyle/>
          <a:p>
            <a:pPr algn="l"/>
            <a:r>
              <a:rPr lang="en-ID" sz="2000" b="1" dirty="0"/>
              <a:t>Kasus "Banco Nacional </a:t>
            </a:r>
            <a:r>
              <a:rPr lang="en-ID" sz="2000" b="1" dirty="0" err="1"/>
              <a:t>Ultramarino</a:t>
            </a:r>
            <a:r>
              <a:rPr lang="en-ID" sz="2000" b="1" dirty="0"/>
              <a:t> vs. National City Bank of New York" 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sebuah</a:t>
            </a:r>
            <a:r>
              <a:rPr lang="en-ID" sz="2000" dirty="0"/>
              <a:t> </a:t>
            </a:r>
            <a:r>
              <a:rPr lang="en-ID" sz="2000" dirty="0" err="1"/>
              <a:t>kasus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yang </a:t>
            </a:r>
            <a:r>
              <a:rPr lang="en-ID" sz="2000" dirty="0" err="1"/>
              <a:t>terjadi</a:t>
            </a:r>
            <a:r>
              <a:rPr lang="en-ID" sz="2000" dirty="0"/>
              <a:t> di Amerika </a:t>
            </a:r>
            <a:r>
              <a:rPr lang="en-ID" sz="2000" dirty="0" err="1"/>
              <a:t>Serikat</a:t>
            </a:r>
            <a:r>
              <a:rPr lang="en-ID" sz="2000" dirty="0"/>
              <a:t>. Kasus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melibatkan</a:t>
            </a:r>
            <a:r>
              <a:rPr lang="en-ID" sz="2000" dirty="0"/>
              <a:t> Banco Nacional </a:t>
            </a:r>
            <a:r>
              <a:rPr lang="en-ID" sz="2000" dirty="0" err="1"/>
              <a:t>Ultramarino</a:t>
            </a:r>
            <a:r>
              <a:rPr lang="en-ID" sz="2000" dirty="0"/>
              <a:t>, </a:t>
            </a:r>
            <a:r>
              <a:rPr lang="en-ID" sz="2000" dirty="0" err="1"/>
              <a:t>sebuah</a:t>
            </a:r>
            <a:r>
              <a:rPr lang="en-ID" sz="2000" dirty="0"/>
              <a:t> bank di Portugal, dan National City Bank of New York, </a:t>
            </a:r>
            <a:r>
              <a:rPr lang="en-ID" sz="2000" dirty="0" err="1"/>
              <a:t>sebuah</a:t>
            </a:r>
            <a:r>
              <a:rPr lang="en-ID" sz="2000" dirty="0"/>
              <a:t> bank di New York.</a:t>
            </a:r>
          </a:p>
          <a:p>
            <a:pPr algn="l"/>
            <a:r>
              <a:rPr lang="en-ID" sz="2000" dirty="0"/>
              <a:t>Latar </a:t>
            </a:r>
            <a:r>
              <a:rPr lang="en-ID" sz="2000" dirty="0" err="1"/>
              <a:t>Belakang</a:t>
            </a:r>
            <a:r>
              <a:rPr lang="en-ID" sz="2000" dirty="0"/>
              <a:t> Kasus Pada </a:t>
            </a:r>
            <a:r>
              <a:rPr lang="en-ID" sz="2000" dirty="0" err="1"/>
              <a:t>tahun</a:t>
            </a:r>
            <a:r>
              <a:rPr lang="en-ID" sz="2000" dirty="0"/>
              <a:t> 1940, Banco Nacional </a:t>
            </a:r>
            <a:r>
              <a:rPr lang="en-ID" sz="2000" dirty="0" err="1"/>
              <a:t>Ultramarino</a:t>
            </a:r>
            <a:r>
              <a:rPr lang="en-ID" sz="2000" dirty="0"/>
              <a:t> </a:t>
            </a:r>
            <a:r>
              <a:rPr lang="en-ID" sz="2000" dirty="0" err="1"/>
              <a:t>membuka</a:t>
            </a:r>
            <a:r>
              <a:rPr lang="en-ID" sz="2000" dirty="0"/>
              <a:t> </a:t>
            </a:r>
            <a:r>
              <a:rPr lang="en-ID" sz="2000" dirty="0" err="1"/>
              <a:t>rekening</a:t>
            </a:r>
            <a:r>
              <a:rPr lang="en-ID" sz="2000" dirty="0"/>
              <a:t> di National City Bank of New York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menyimpan</a:t>
            </a:r>
            <a:r>
              <a:rPr lang="en-ID" sz="2000" dirty="0"/>
              <a:t> dana yang </a:t>
            </a:r>
            <a:r>
              <a:rPr lang="en-ID" sz="2000" dirty="0" err="1"/>
              <a:t>diperoleh</a:t>
            </a:r>
            <a:r>
              <a:rPr lang="en-ID" sz="2000" dirty="0"/>
              <a:t> </a:t>
            </a:r>
            <a:r>
              <a:rPr lang="en-ID" sz="2000" dirty="0" err="1"/>
              <a:t>dari</a:t>
            </a:r>
            <a:r>
              <a:rPr lang="en-ID" sz="2000" dirty="0"/>
              <a:t> </a:t>
            </a:r>
            <a:r>
              <a:rPr lang="en-ID" sz="2000" dirty="0" err="1"/>
              <a:t>penjualan</a:t>
            </a:r>
            <a:r>
              <a:rPr lang="en-ID" sz="2000" dirty="0"/>
              <a:t> </a:t>
            </a:r>
            <a:r>
              <a:rPr lang="en-ID" sz="2000" dirty="0" err="1"/>
              <a:t>obligasi</a:t>
            </a:r>
            <a:r>
              <a:rPr lang="en-ID" sz="2000" dirty="0"/>
              <a:t>. </a:t>
            </a:r>
            <a:r>
              <a:rPr lang="en-ID" sz="2000" dirty="0" err="1"/>
              <a:t>Namun</a:t>
            </a:r>
            <a:r>
              <a:rPr lang="en-ID" sz="2000" dirty="0"/>
              <a:t>, </a:t>
            </a:r>
            <a:r>
              <a:rPr lang="en-ID" sz="2000" dirty="0" err="1"/>
              <a:t>pemerintah</a:t>
            </a:r>
            <a:r>
              <a:rPr lang="en-ID" sz="2000" dirty="0"/>
              <a:t> Portugal </a:t>
            </a:r>
            <a:r>
              <a:rPr lang="en-ID" sz="2000" dirty="0" err="1"/>
              <a:t>mengambil</a:t>
            </a:r>
            <a:r>
              <a:rPr lang="en-ID" sz="2000" dirty="0"/>
              <a:t> </a:t>
            </a:r>
            <a:r>
              <a:rPr lang="en-ID" sz="2000" dirty="0" err="1"/>
              <a:t>alih</a:t>
            </a:r>
            <a:r>
              <a:rPr lang="en-ID" sz="2000" dirty="0"/>
              <a:t> </a:t>
            </a:r>
            <a:r>
              <a:rPr lang="en-ID" sz="2000" dirty="0" err="1"/>
              <a:t>rekening</a:t>
            </a:r>
            <a:r>
              <a:rPr lang="en-ID" sz="2000" dirty="0"/>
              <a:t> </a:t>
            </a:r>
            <a:r>
              <a:rPr lang="en-ID" sz="2000" dirty="0" err="1"/>
              <a:t>tersebut</a:t>
            </a:r>
            <a:r>
              <a:rPr lang="en-ID" sz="2000" dirty="0"/>
              <a:t> dan </a:t>
            </a:r>
            <a:r>
              <a:rPr lang="en-ID" sz="2000" dirty="0" err="1"/>
              <a:t>menyita</a:t>
            </a:r>
            <a:r>
              <a:rPr lang="en-ID" sz="2000" dirty="0"/>
              <a:t> dana yang </a:t>
            </a:r>
            <a:r>
              <a:rPr lang="en-ID" sz="2000" dirty="0" err="1"/>
              <a:t>ada</a:t>
            </a:r>
            <a:r>
              <a:rPr lang="en-ID" sz="2000" dirty="0"/>
              <a:t> di </a:t>
            </a:r>
            <a:r>
              <a:rPr lang="en-ID" sz="2000" dirty="0" err="1"/>
              <a:t>dalamnya</a:t>
            </a:r>
            <a:r>
              <a:rPr lang="en-ID" sz="2000" dirty="0"/>
              <a:t>. </a:t>
            </a:r>
          </a:p>
          <a:p>
            <a:pPr algn="l"/>
            <a:r>
              <a:rPr lang="en-ID" sz="2000" dirty="0"/>
              <a:t>Masalah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kasus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menentukan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yang </a:t>
            </a:r>
            <a:r>
              <a:rPr lang="en-ID" sz="2000" dirty="0" err="1"/>
              <a:t>berlaku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penyelesaian</a:t>
            </a:r>
            <a:r>
              <a:rPr lang="en-ID" sz="2000" dirty="0"/>
              <a:t> </a:t>
            </a:r>
            <a:r>
              <a:rPr lang="en-ID" sz="2000" dirty="0" err="1"/>
              <a:t>sengketa</a:t>
            </a:r>
            <a:r>
              <a:rPr lang="en-ID" sz="2000" dirty="0"/>
              <a:t> </a:t>
            </a:r>
            <a:r>
              <a:rPr lang="en-ID" sz="2000" dirty="0" err="1"/>
              <a:t>antara</a:t>
            </a:r>
            <a:r>
              <a:rPr lang="en-ID" sz="2000" dirty="0"/>
              <a:t> Banco Nacional </a:t>
            </a:r>
            <a:r>
              <a:rPr lang="en-ID" sz="2000" dirty="0" err="1"/>
              <a:t>Ultramarino</a:t>
            </a:r>
            <a:r>
              <a:rPr lang="en-ID" sz="2000" dirty="0"/>
              <a:t> dan National City Bank of New York. Hukum New York </a:t>
            </a:r>
            <a:r>
              <a:rPr lang="en-ID" sz="2000" dirty="0" err="1"/>
              <a:t>menunjuk</a:t>
            </a:r>
            <a:r>
              <a:rPr lang="en-ID" sz="2000" dirty="0"/>
              <a:t> </a:t>
            </a:r>
            <a:r>
              <a:rPr lang="en-ID" sz="2000" dirty="0" err="1"/>
              <a:t>bahwa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yang </a:t>
            </a:r>
            <a:r>
              <a:rPr lang="en-ID" sz="2000" dirty="0" err="1"/>
              <a:t>berlaku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Portugal. </a:t>
            </a:r>
            <a:r>
              <a:rPr lang="en-ID" sz="2000" dirty="0" err="1"/>
              <a:t>Namun</a:t>
            </a:r>
            <a:r>
              <a:rPr lang="en-ID" sz="2000" dirty="0"/>
              <a:t>, </a:t>
            </a:r>
            <a:r>
              <a:rPr lang="en-ID" sz="2000" dirty="0" err="1"/>
              <a:t>hukum</a:t>
            </a:r>
            <a:r>
              <a:rPr lang="en-ID" sz="2000" dirty="0"/>
              <a:t> Portugal </a:t>
            </a:r>
            <a:r>
              <a:rPr lang="en-ID" sz="2000" dirty="0" err="1"/>
              <a:t>menunjuk</a:t>
            </a:r>
            <a:r>
              <a:rPr lang="en-ID" sz="2000" dirty="0"/>
              <a:t> </a:t>
            </a:r>
            <a:r>
              <a:rPr lang="en-ID" sz="2000" dirty="0" err="1"/>
              <a:t>kembali</a:t>
            </a:r>
            <a:r>
              <a:rPr lang="en-ID" sz="2000" dirty="0"/>
              <a:t> </a:t>
            </a:r>
            <a:r>
              <a:rPr lang="en-ID" sz="2000" dirty="0" err="1"/>
              <a:t>kepada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New York. </a:t>
            </a:r>
            <a:r>
              <a:rPr lang="en-ID" sz="2000" dirty="0" err="1"/>
              <a:t>Putusan</a:t>
            </a:r>
            <a:r>
              <a:rPr lang="en-ID" sz="2000" dirty="0"/>
              <a:t> </a:t>
            </a:r>
            <a:r>
              <a:rPr lang="en-ID" sz="2000" dirty="0" err="1"/>
              <a:t>Pengadilan</a:t>
            </a:r>
            <a:r>
              <a:rPr lang="en-ID" sz="2000" dirty="0"/>
              <a:t> New York </a:t>
            </a:r>
            <a:r>
              <a:rPr lang="en-ID" sz="2000" dirty="0" err="1"/>
              <a:t>memutuskan</a:t>
            </a:r>
            <a:r>
              <a:rPr lang="en-ID" sz="2000" dirty="0"/>
              <a:t> </a:t>
            </a:r>
            <a:r>
              <a:rPr lang="en-ID" sz="2000" dirty="0" err="1"/>
              <a:t>bahwa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yang </a:t>
            </a:r>
            <a:r>
              <a:rPr lang="en-ID" sz="2000" dirty="0" err="1"/>
              <a:t>berlaku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Portugal. </a:t>
            </a:r>
            <a:r>
              <a:rPr lang="en-ID" sz="2000" dirty="0" err="1"/>
              <a:t>Pengadilan</a:t>
            </a:r>
            <a:r>
              <a:rPr lang="en-ID" sz="2000" dirty="0"/>
              <a:t> juga </a:t>
            </a:r>
            <a:r>
              <a:rPr lang="en-ID" sz="2000" dirty="0" err="1"/>
              <a:t>memutuskan</a:t>
            </a:r>
            <a:r>
              <a:rPr lang="en-ID" sz="2000" dirty="0"/>
              <a:t> </a:t>
            </a:r>
            <a:r>
              <a:rPr lang="en-ID" sz="2000" dirty="0" err="1"/>
              <a:t>bahwa</a:t>
            </a:r>
            <a:r>
              <a:rPr lang="en-ID" sz="2000" dirty="0"/>
              <a:t> Banco Nacional </a:t>
            </a:r>
            <a:r>
              <a:rPr lang="en-ID" sz="2000" dirty="0" err="1"/>
              <a:t>Ultramarino</a:t>
            </a:r>
            <a:r>
              <a:rPr lang="en-ID" sz="2000" dirty="0"/>
              <a:t> </a:t>
            </a:r>
            <a:r>
              <a:rPr lang="en-ID" sz="2000" dirty="0" err="1"/>
              <a:t>berhak</a:t>
            </a:r>
            <a:r>
              <a:rPr lang="en-ID" sz="2000" dirty="0"/>
              <a:t> </a:t>
            </a:r>
            <a:r>
              <a:rPr lang="en-ID" sz="2000" dirty="0" err="1"/>
              <a:t>menerima</a:t>
            </a:r>
            <a:r>
              <a:rPr lang="en-ID" sz="2000" dirty="0"/>
              <a:t> dana yang </a:t>
            </a:r>
            <a:r>
              <a:rPr lang="en-ID" sz="2000" dirty="0" err="1"/>
              <a:t>disita</a:t>
            </a:r>
            <a:r>
              <a:rPr lang="en-ID" sz="2000" dirty="0"/>
              <a:t> oleh </a:t>
            </a:r>
            <a:r>
              <a:rPr lang="en-ID" sz="2000" dirty="0" err="1"/>
              <a:t>pemerintah</a:t>
            </a:r>
            <a:r>
              <a:rPr lang="en-ID" sz="2000" dirty="0"/>
              <a:t> Portugal. </a:t>
            </a:r>
            <a:r>
              <a:rPr lang="en-ID" sz="2000" dirty="0" err="1"/>
              <a:t>Dampak</a:t>
            </a:r>
            <a:r>
              <a:rPr lang="en-ID" sz="2000" dirty="0"/>
              <a:t> Kasus "Banco Nacional </a:t>
            </a:r>
            <a:r>
              <a:rPr lang="en-ID" sz="2000" dirty="0" err="1"/>
              <a:t>Ultramarino</a:t>
            </a:r>
            <a:r>
              <a:rPr lang="en-ID" sz="2000" dirty="0"/>
              <a:t> vs. National City Bank of New York" </a:t>
            </a:r>
            <a:r>
              <a:rPr lang="en-ID" sz="2000" dirty="0" err="1"/>
              <a:t>memiliki</a:t>
            </a:r>
            <a:r>
              <a:rPr lang="en-ID" sz="2000" dirty="0"/>
              <a:t> </a:t>
            </a:r>
            <a:r>
              <a:rPr lang="en-ID" sz="2000" dirty="0" err="1"/>
              <a:t>dampak</a:t>
            </a:r>
            <a:r>
              <a:rPr lang="en-ID" sz="2000" dirty="0"/>
              <a:t> yang </a:t>
            </a:r>
            <a:r>
              <a:rPr lang="en-ID" sz="2000" dirty="0" err="1"/>
              <a:t>signifikan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perbankan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. Kasus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menunjukkan</a:t>
            </a:r>
            <a:r>
              <a:rPr lang="en-ID" sz="2000" dirty="0"/>
              <a:t> </a:t>
            </a:r>
            <a:r>
              <a:rPr lang="en-ID" sz="2000" dirty="0" err="1"/>
              <a:t>pentingnya</a:t>
            </a:r>
            <a:r>
              <a:rPr lang="en-ID" sz="2000" dirty="0"/>
              <a:t> </a:t>
            </a:r>
            <a:r>
              <a:rPr lang="en-ID" sz="2000" dirty="0" err="1"/>
              <a:t>menentukan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yang </a:t>
            </a:r>
            <a:r>
              <a:rPr lang="en-ID" sz="2000" dirty="0" err="1"/>
              <a:t>berlaku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penyelesaian</a:t>
            </a:r>
            <a:r>
              <a:rPr lang="en-ID" sz="2000" dirty="0"/>
              <a:t> </a:t>
            </a:r>
            <a:r>
              <a:rPr lang="en-ID" sz="2000" dirty="0" err="1"/>
              <a:t>sengketa</a:t>
            </a:r>
            <a:r>
              <a:rPr lang="en-ID" sz="2000" dirty="0"/>
              <a:t> </a:t>
            </a:r>
            <a:r>
              <a:rPr lang="en-ID" sz="2000" dirty="0" err="1"/>
              <a:t>antara</a:t>
            </a:r>
            <a:r>
              <a:rPr lang="en-ID" sz="2000" dirty="0"/>
              <a:t> bank-bank di negara yang </a:t>
            </a:r>
            <a:r>
              <a:rPr lang="en-ID" sz="2000" dirty="0" err="1"/>
              <a:t>berbeda</a:t>
            </a:r>
            <a:r>
              <a:rPr lang="en-ID" sz="2000" dirty="0"/>
              <a:t>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348BF8-F0EC-F22B-D735-473407048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1996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933F2D0-70FD-05B9-A1C4-3A535A1D9C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89547"/>
            <a:ext cx="9144000" cy="5654841"/>
          </a:xfrm>
        </p:spPr>
        <p:txBody>
          <a:bodyPr>
            <a:noAutofit/>
          </a:bodyPr>
          <a:lstStyle/>
          <a:p>
            <a:pPr algn="l"/>
            <a:r>
              <a:rPr lang="en-ID" sz="2000" dirty="0" err="1"/>
              <a:t>Berikut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contoh</a:t>
            </a:r>
            <a:r>
              <a:rPr lang="en-ID" sz="2000" dirty="0"/>
              <a:t> </a:t>
            </a:r>
            <a:r>
              <a:rPr lang="en-ID" sz="2000" dirty="0" err="1"/>
              <a:t>kasus</a:t>
            </a:r>
            <a:r>
              <a:rPr lang="en-ID" sz="2000" dirty="0"/>
              <a:t> Renvoi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langsung</a:t>
            </a:r>
            <a:r>
              <a:rPr lang="en-ID" sz="2000" dirty="0"/>
              <a:t> :"Republik Ceko v. Republik </a:t>
            </a:r>
            <a:r>
              <a:rPr lang="en-ID" sz="2000" dirty="0" err="1"/>
              <a:t>Slowakia</a:t>
            </a:r>
            <a:r>
              <a:rPr lang="en-ID" sz="2000" dirty="0"/>
              <a:t>" (1993)</a:t>
            </a:r>
          </a:p>
          <a:p>
            <a:pPr algn="l"/>
            <a:r>
              <a:rPr lang="en-ID" sz="2000" dirty="0"/>
              <a:t>Republik Ceko dan Republik </a:t>
            </a:r>
            <a:r>
              <a:rPr lang="en-ID" sz="2000" dirty="0" err="1"/>
              <a:t>Slowakia</a:t>
            </a:r>
            <a:r>
              <a:rPr lang="en-ID" sz="2000" dirty="0"/>
              <a:t> </a:t>
            </a:r>
            <a:r>
              <a:rPr lang="en-ID" sz="2000" dirty="0" err="1"/>
              <a:t>merupakan</a:t>
            </a:r>
            <a:r>
              <a:rPr lang="en-ID" sz="2000" dirty="0"/>
              <a:t> dua negara yang </a:t>
            </a:r>
            <a:r>
              <a:rPr lang="en-ID" sz="2000" dirty="0" err="1"/>
              <a:t>terbentuk</a:t>
            </a:r>
            <a:r>
              <a:rPr lang="en-ID" sz="2000" dirty="0"/>
              <a:t> </a:t>
            </a:r>
            <a:r>
              <a:rPr lang="en-ID" sz="2000" dirty="0" err="1"/>
              <a:t>dari</a:t>
            </a:r>
            <a:r>
              <a:rPr lang="en-ID" sz="2000" dirty="0"/>
              <a:t> </a:t>
            </a:r>
            <a:r>
              <a:rPr lang="en-ID" sz="2000" dirty="0" err="1"/>
              <a:t>pembubaran</a:t>
            </a:r>
            <a:r>
              <a:rPr lang="en-ID" sz="2000" dirty="0"/>
              <a:t> </a:t>
            </a:r>
            <a:r>
              <a:rPr lang="en-ID" sz="2000" dirty="0" err="1"/>
              <a:t>Cekoslowakia</a:t>
            </a:r>
            <a:r>
              <a:rPr lang="en-ID" sz="2000" dirty="0"/>
              <a:t>. Republik Ceko </a:t>
            </a:r>
            <a:r>
              <a:rPr lang="en-ID" sz="2000" dirty="0" err="1"/>
              <a:t>mengajukan</a:t>
            </a:r>
            <a:r>
              <a:rPr lang="en-ID" sz="2000" dirty="0"/>
              <a:t> </a:t>
            </a:r>
            <a:r>
              <a:rPr lang="en-ID" sz="2000" dirty="0" err="1"/>
              <a:t>gugatan</a:t>
            </a:r>
            <a:r>
              <a:rPr lang="en-ID" sz="2000" dirty="0"/>
              <a:t> </a:t>
            </a:r>
            <a:r>
              <a:rPr lang="en-ID" sz="2000" dirty="0" err="1"/>
              <a:t>terhadap</a:t>
            </a:r>
            <a:r>
              <a:rPr lang="en-ID" sz="2000" dirty="0"/>
              <a:t> Republik </a:t>
            </a:r>
            <a:r>
              <a:rPr lang="en-ID" sz="2000" dirty="0" err="1"/>
              <a:t>Slowakia</a:t>
            </a:r>
            <a:r>
              <a:rPr lang="en-ID" sz="2000" dirty="0"/>
              <a:t> di </a:t>
            </a:r>
            <a:r>
              <a:rPr lang="en-ID" sz="2000" dirty="0" err="1"/>
              <a:t>Mahkamah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 (MI) </a:t>
            </a:r>
            <a:r>
              <a:rPr lang="en-ID" sz="2000" dirty="0" err="1"/>
              <a:t>karena</a:t>
            </a:r>
            <a:r>
              <a:rPr lang="en-ID" sz="2000" dirty="0"/>
              <a:t> </a:t>
            </a:r>
            <a:r>
              <a:rPr lang="en-ID" sz="2000" dirty="0" err="1"/>
              <a:t>perselisihan</a:t>
            </a:r>
            <a:r>
              <a:rPr lang="en-ID" sz="2000" dirty="0"/>
              <a:t> </a:t>
            </a:r>
            <a:r>
              <a:rPr lang="en-ID" sz="2000" dirty="0" err="1"/>
              <a:t>tentang</a:t>
            </a:r>
            <a:r>
              <a:rPr lang="en-ID" sz="2000" dirty="0"/>
              <a:t> </a:t>
            </a:r>
            <a:r>
              <a:rPr lang="en-ID" sz="2000" dirty="0" err="1"/>
              <a:t>pembagian</a:t>
            </a:r>
            <a:r>
              <a:rPr lang="en-ID" sz="2000" dirty="0"/>
              <a:t> </a:t>
            </a:r>
            <a:r>
              <a:rPr lang="en-ID" sz="2000" dirty="0" err="1"/>
              <a:t>aset</a:t>
            </a:r>
            <a:r>
              <a:rPr lang="en-ID" sz="2000" dirty="0"/>
              <a:t> dan utang </a:t>
            </a:r>
            <a:r>
              <a:rPr lang="en-ID" sz="2000" dirty="0" err="1"/>
              <a:t>Cekoslowakia</a:t>
            </a:r>
            <a:r>
              <a:rPr lang="en-ID" sz="2000" dirty="0"/>
              <a:t>.</a:t>
            </a:r>
          </a:p>
          <a:p>
            <a:pPr algn="l"/>
            <a:r>
              <a:rPr lang="en-ID" sz="2000" dirty="0"/>
              <a:t>Hukum yang </a:t>
            </a:r>
            <a:r>
              <a:rPr lang="en-ID" sz="2000" dirty="0" err="1"/>
              <a:t>Berlaku</a:t>
            </a:r>
            <a:r>
              <a:rPr lang="en-ID" sz="2000" dirty="0"/>
              <a:t>: </a:t>
            </a:r>
          </a:p>
          <a:p>
            <a:pPr algn="l"/>
            <a:r>
              <a:rPr lang="en-ID" sz="2000" dirty="0"/>
              <a:t>MI </a:t>
            </a:r>
            <a:r>
              <a:rPr lang="en-ID" sz="2000" dirty="0" err="1"/>
              <a:t>menerapkan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 </a:t>
            </a:r>
            <a:r>
              <a:rPr lang="en-ID" sz="2000" dirty="0" err="1"/>
              <a:t>sebagai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forum. </a:t>
            </a:r>
            <a:r>
              <a:rPr lang="en-ID" sz="2000" dirty="0" err="1"/>
              <a:t>Namun</a:t>
            </a:r>
            <a:r>
              <a:rPr lang="en-ID" sz="2000" dirty="0"/>
              <a:t>,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 </a:t>
            </a:r>
            <a:r>
              <a:rPr lang="en-ID" sz="2000" dirty="0" err="1"/>
              <a:t>menunjuk</a:t>
            </a:r>
            <a:r>
              <a:rPr lang="en-ID" sz="2000" dirty="0"/>
              <a:t> </a:t>
            </a:r>
            <a:r>
              <a:rPr lang="en-ID" sz="2000" dirty="0" err="1"/>
              <a:t>bahwa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yang </a:t>
            </a:r>
            <a:r>
              <a:rPr lang="en-ID" sz="2000" dirty="0" err="1"/>
              <a:t>berlaku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kasus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Cekoslowakia</a:t>
            </a:r>
            <a:r>
              <a:rPr lang="en-ID" sz="2000" dirty="0"/>
              <a:t> yang </a:t>
            </a:r>
            <a:r>
              <a:rPr lang="en-ID" sz="2000" dirty="0" err="1"/>
              <a:t>berlaku</a:t>
            </a:r>
            <a:r>
              <a:rPr lang="en-ID" sz="2000" dirty="0"/>
              <a:t> </a:t>
            </a:r>
            <a:r>
              <a:rPr lang="en-ID" sz="2000" dirty="0" err="1"/>
              <a:t>sebelum</a:t>
            </a:r>
            <a:r>
              <a:rPr lang="en-ID" sz="2000" dirty="0"/>
              <a:t> </a:t>
            </a:r>
            <a:r>
              <a:rPr lang="en-ID" sz="2000" dirty="0" err="1"/>
              <a:t>pembubaran</a:t>
            </a:r>
            <a:r>
              <a:rPr lang="en-ID" sz="2000" dirty="0"/>
              <a:t>.</a:t>
            </a:r>
          </a:p>
          <a:p>
            <a:pPr algn="l"/>
            <a:r>
              <a:rPr lang="en-ID" sz="2000" dirty="0"/>
              <a:t>Renvoi Tidak </a:t>
            </a:r>
            <a:r>
              <a:rPr lang="en-ID" sz="2000" dirty="0" err="1"/>
              <a:t>Langsung</a:t>
            </a:r>
            <a:r>
              <a:rPr lang="en-ID" sz="2000" dirty="0"/>
              <a:t>: </a:t>
            </a:r>
          </a:p>
          <a:p>
            <a:pPr algn="l"/>
            <a:r>
              <a:rPr lang="en-ID" sz="2000" dirty="0"/>
              <a:t>MI </a:t>
            </a:r>
            <a:r>
              <a:rPr lang="en-ID" sz="2000" dirty="0" err="1"/>
              <a:t>kemudian</a:t>
            </a:r>
            <a:r>
              <a:rPr lang="en-ID" sz="2000" dirty="0"/>
              <a:t> </a:t>
            </a:r>
            <a:r>
              <a:rPr lang="en-ID" sz="2000" dirty="0" err="1"/>
              <a:t>memeriksa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Cekoslowakia</a:t>
            </a:r>
            <a:r>
              <a:rPr lang="en-ID" sz="2000" dirty="0"/>
              <a:t> dan </a:t>
            </a:r>
            <a:r>
              <a:rPr lang="en-ID" sz="2000" dirty="0" err="1"/>
              <a:t>menemukan</a:t>
            </a:r>
            <a:r>
              <a:rPr lang="en-ID" sz="2000" dirty="0"/>
              <a:t> </a:t>
            </a:r>
            <a:r>
              <a:rPr lang="en-ID" sz="2000" dirty="0" err="1"/>
              <a:t>bahwa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Cekoslowakia</a:t>
            </a:r>
            <a:r>
              <a:rPr lang="en-ID" sz="2000" dirty="0"/>
              <a:t> </a:t>
            </a:r>
            <a:r>
              <a:rPr lang="en-ID" sz="2000" dirty="0" err="1"/>
              <a:t>menunjuk</a:t>
            </a:r>
            <a:r>
              <a:rPr lang="en-ID" sz="2000" dirty="0"/>
              <a:t> </a:t>
            </a:r>
            <a:r>
              <a:rPr lang="en-ID" sz="2000" dirty="0" err="1"/>
              <a:t>kembali</a:t>
            </a:r>
            <a:r>
              <a:rPr lang="en-ID" sz="2000" dirty="0"/>
              <a:t> </a:t>
            </a:r>
            <a:r>
              <a:rPr lang="en-ID" sz="2000" dirty="0" err="1"/>
              <a:t>ke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Republik Ceko </a:t>
            </a:r>
            <a:r>
              <a:rPr lang="en-ID" sz="2000" dirty="0" err="1"/>
              <a:t>sebagai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yang </a:t>
            </a:r>
            <a:r>
              <a:rPr lang="en-ID" sz="2000" dirty="0" err="1"/>
              <a:t>berlaku</a:t>
            </a:r>
            <a:r>
              <a:rPr lang="en-ID" sz="2000" dirty="0"/>
              <a:t>. MI </a:t>
            </a:r>
            <a:r>
              <a:rPr lang="en-ID" sz="2000" dirty="0" err="1"/>
              <a:t>memutuskan</a:t>
            </a:r>
            <a:r>
              <a:rPr lang="en-ID" sz="2000" dirty="0"/>
              <a:t> </a:t>
            </a:r>
            <a:r>
              <a:rPr lang="en-ID" sz="2000" dirty="0" err="1"/>
              <a:t>bahwa</a:t>
            </a:r>
            <a:r>
              <a:rPr lang="en-ID" sz="2000" dirty="0"/>
              <a:t> Republik Ceko dan Republik </a:t>
            </a:r>
            <a:r>
              <a:rPr lang="en-ID" sz="2000" dirty="0" err="1"/>
              <a:t>Slowakia</a:t>
            </a:r>
            <a:r>
              <a:rPr lang="en-ID" sz="2000" dirty="0"/>
              <a:t> </a:t>
            </a:r>
            <a:r>
              <a:rPr lang="en-ID" sz="2000" dirty="0" err="1"/>
              <a:t>harus</a:t>
            </a:r>
            <a:r>
              <a:rPr lang="en-ID" sz="2000" dirty="0"/>
              <a:t> </a:t>
            </a:r>
            <a:r>
              <a:rPr lang="en-ID" sz="2000" dirty="0" err="1"/>
              <a:t>membagi</a:t>
            </a:r>
            <a:r>
              <a:rPr lang="en-ID" sz="2000" dirty="0"/>
              <a:t> </a:t>
            </a:r>
            <a:r>
              <a:rPr lang="en-ID" sz="2000" dirty="0" err="1"/>
              <a:t>aset</a:t>
            </a:r>
            <a:r>
              <a:rPr lang="en-ID" sz="2000" dirty="0"/>
              <a:t> dan utang </a:t>
            </a:r>
            <a:r>
              <a:rPr lang="en-ID" sz="2000" dirty="0" err="1"/>
              <a:t>Cekoslowakia</a:t>
            </a:r>
            <a:r>
              <a:rPr lang="en-ID" sz="2000" dirty="0"/>
              <a:t> </a:t>
            </a:r>
            <a:r>
              <a:rPr lang="en-ID" sz="2000" dirty="0" err="1"/>
              <a:t>secara</a:t>
            </a:r>
            <a:r>
              <a:rPr lang="en-ID" sz="2000" dirty="0"/>
              <a:t> </a:t>
            </a:r>
            <a:r>
              <a:rPr lang="en-ID" sz="2000" dirty="0" err="1"/>
              <a:t>adil</a:t>
            </a:r>
            <a:r>
              <a:rPr lang="en-ID" sz="2000" dirty="0"/>
              <a:t> dan </a:t>
            </a:r>
            <a:r>
              <a:rPr lang="en-ID" sz="2000" dirty="0" err="1"/>
              <a:t>proporsional</a:t>
            </a:r>
            <a:r>
              <a:rPr lang="en-ID" sz="2000" dirty="0"/>
              <a:t>. MI juga </a:t>
            </a:r>
            <a:r>
              <a:rPr lang="en-ID" sz="2000" dirty="0" err="1"/>
              <a:t>memutuskan</a:t>
            </a:r>
            <a:r>
              <a:rPr lang="en-ID" sz="2000" dirty="0"/>
              <a:t> </a:t>
            </a:r>
            <a:r>
              <a:rPr lang="en-ID" sz="2000" dirty="0" err="1"/>
              <a:t>bahwa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Republik Ceko </a:t>
            </a:r>
            <a:r>
              <a:rPr lang="en-ID" sz="2000" dirty="0" err="1"/>
              <a:t>berlaku</a:t>
            </a:r>
            <a:r>
              <a:rPr lang="en-ID" sz="2000" dirty="0"/>
              <a:t> </a:t>
            </a:r>
            <a:r>
              <a:rPr lang="en-ID" sz="2000" dirty="0" err="1"/>
              <a:t>sebagai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yang </a:t>
            </a:r>
            <a:r>
              <a:rPr lang="en-ID" sz="2000" dirty="0" err="1"/>
              <a:t>berlaku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kasus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B7A5F4-AF75-72E3-6310-4537C1454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136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6E01F4-9850-00E8-A944-06A7B413D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4B9C1FB8-E1DB-A946-2E44-7B2DB65586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721896"/>
            <a:ext cx="9144000" cy="5258218"/>
          </a:xfrm>
        </p:spPr>
        <p:txBody>
          <a:bodyPr>
            <a:noAutofit/>
          </a:bodyPr>
          <a:lstStyle/>
          <a:p>
            <a:pPr algn="l"/>
            <a:r>
              <a:rPr lang="en-ID" sz="2000" dirty="0">
                <a:latin typeface="+mj-lt"/>
              </a:rPr>
              <a:t> </a:t>
            </a:r>
            <a:r>
              <a:rPr lang="en-ID" sz="2000" dirty="0" err="1"/>
              <a:t>Contoh</a:t>
            </a:r>
            <a:r>
              <a:rPr lang="en-ID" sz="2000" dirty="0"/>
              <a:t> </a:t>
            </a:r>
            <a:r>
              <a:rPr lang="en-ID" sz="2000" dirty="0" err="1"/>
              <a:t>kasus</a:t>
            </a:r>
            <a:r>
              <a:rPr lang="en-ID" sz="2000" dirty="0"/>
              <a:t> Renvoi Umum. </a:t>
            </a:r>
          </a:p>
          <a:p>
            <a:pPr algn="l"/>
            <a:r>
              <a:rPr lang="en-ID" sz="2000" dirty="0"/>
              <a:t>Kasus "National Oil Corporation v. Libyan Sun Oil Company" (1979). National Oil Corporation (NOC)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perusahaan</a:t>
            </a:r>
            <a:r>
              <a:rPr lang="en-ID" sz="2000" dirty="0"/>
              <a:t> </a:t>
            </a:r>
            <a:r>
              <a:rPr lang="en-ID" sz="2000" dirty="0" err="1"/>
              <a:t>minyak</a:t>
            </a:r>
            <a:r>
              <a:rPr lang="en-ID" sz="2000" dirty="0"/>
              <a:t> </a:t>
            </a:r>
            <a:r>
              <a:rPr lang="en-ID" sz="2000" dirty="0" err="1"/>
              <a:t>nasional</a:t>
            </a:r>
            <a:r>
              <a:rPr lang="en-ID" sz="2000" dirty="0"/>
              <a:t> Libya. Libyan Sun Oil Company (LSOC)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perusahaan</a:t>
            </a:r>
            <a:r>
              <a:rPr lang="en-ID" sz="2000" dirty="0"/>
              <a:t> </a:t>
            </a:r>
            <a:r>
              <a:rPr lang="en-ID" sz="2000" dirty="0" err="1"/>
              <a:t>minyak</a:t>
            </a:r>
            <a:r>
              <a:rPr lang="en-ID" sz="2000" dirty="0"/>
              <a:t> </a:t>
            </a:r>
            <a:r>
              <a:rPr lang="en-ID" sz="2000" dirty="0" err="1"/>
              <a:t>asing</a:t>
            </a:r>
            <a:r>
              <a:rPr lang="en-ID" sz="2000" dirty="0"/>
              <a:t> yang </a:t>
            </a:r>
            <a:r>
              <a:rPr lang="en-ID" sz="2000" dirty="0" err="1"/>
              <a:t>beroperasi</a:t>
            </a:r>
            <a:r>
              <a:rPr lang="en-ID" sz="2000" dirty="0"/>
              <a:t> di Libya. NOC </a:t>
            </a:r>
            <a:r>
              <a:rPr lang="en-ID" sz="2000" dirty="0" err="1"/>
              <a:t>mengajukan</a:t>
            </a:r>
            <a:r>
              <a:rPr lang="en-ID" sz="2000" dirty="0"/>
              <a:t> </a:t>
            </a:r>
            <a:r>
              <a:rPr lang="en-ID" sz="2000" dirty="0" err="1"/>
              <a:t>gugatan</a:t>
            </a:r>
            <a:r>
              <a:rPr lang="en-ID" sz="2000" dirty="0"/>
              <a:t> </a:t>
            </a:r>
            <a:r>
              <a:rPr lang="en-ID" sz="2000" dirty="0" err="1"/>
              <a:t>terhadap</a:t>
            </a:r>
            <a:r>
              <a:rPr lang="en-ID" sz="2000" dirty="0"/>
              <a:t> LSOC di </a:t>
            </a:r>
            <a:r>
              <a:rPr lang="en-ID" sz="2000" dirty="0" err="1"/>
              <a:t>pengadilan</a:t>
            </a:r>
            <a:r>
              <a:rPr lang="en-ID" sz="2000" dirty="0"/>
              <a:t> Libya </a:t>
            </a:r>
            <a:r>
              <a:rPr lang="en-ID" sz="2000" dirty="0" err="1"/>
              <a:t>karena</a:t>
            </a:r>
            <a:r>
              <a:rPr lang="en-ID" sz="2000" dirty="0"/>
              <a:t> </a:t>
            </a:r>
            <a:r>
              <a:rPr lang="en-ID" sz="2000" dirty="0" err="1"/>
              <a:t>perselisihan</a:t>
            </a:r>
            <a:r>
              <a:rPr lang="en-ID" sz="2000" dirty="0"/>
              <a:t> </a:t>
            </a:r>
            <a:r>
              <a:rPr lang="en-ID" sz="2000" dirty="0" err="1"/>
              <a:t>tentang</a:t>
            </a:r>
            <a:r>
              <a:rPr lang="en-ID" sz="2000" dirty="0"/>
              <a:t> </a:t>
            </a:r>
            <a:r>
              <a:rPr lang="en-ID" sz="2000" dirty="0" err="1"/>
              <a:t>kontrak</a:t>
            </a:r>
            <a:r>
              <a:rPr lang="en-ID" sz="2000" dirty="0"/>
              <a:t> </a:t>
            </a:r>
            <a:r>
              <a:rPr lang="en-ID" sz="2000" dirty="0" err="1"/>
              <a:t>minyak.Hukum</a:t>
            </a:r>
            <a:r>
              <a:rPr lang="en-ID" sz="2000" dirty="0"/>
              <a:t> yang </a:t>
            </a:r>
            <a:r>
              <a:rPr lang="en-ID" sz="2000" dirty="0" err="1"/>
              <a:t>Berlaku</a:t>
            </a:r>
            <a:r>
              <a:rPr lang="en-ID" sz="2000" dirty="0"/>
              <a:t>. </a:t>
            </a:r>
            <a:r>
              <a:rPr lang="en-ID" sz="2000" dirty="0" err="1"/>
              <a:t>Pengadilan</a:t>
            </a:r>
            <a:r>
              <a:rPr lang="en-ID" sz="2000" dirty="0"/>
              <a:t> Libya </a:t>
            </a:r>
            <a:r>
              <a:rPr lang="en-ID" sz="2000" dirty="0" err="1"/>
              <a:t>menerapkan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Libya </a:t>
            </a:r>
            <a:r>
              <a:rPr lang="en-ID" sz="2000" dirty="0" err="1"/>
              <a:t>sebagai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forum. </a:t>
            </a:r>
            <a:r>
              <a:rPr lang="en-ID" sz="2000" dirty="0" err="1"/>
              <a:t>Namun</a:t>
            </a:r>
            <a:r>
              <a:rPr lang="en-ID" sz="2000" dirty="0"/>
              <a:t>, </a:t>
            </a:r>
            <a:r>
              <a:rPr lang="en-ID" sz="2000" dirty="0" err="1"/>
              <a:t>hukum</a:t>
            </a:r>
            <a:r>
              <a:rPr lang="en-ID" sz="2000" dirty="0"/>
              <a:t> Libya </a:t>
            </a:r>
            <a:r>
              <a:rPr lang="en-ID" sz="2000" dirty="0" err="1"/>
              <a:t>menunjuk</a:t>
            </a:r>
            <a:r>
              <a:rPr lang="en-ID" sz="2000" dirty="0"/>
              <a:t> </a:t>
            </a:r>
            <a:r>
              <a:rPr lang="en-ID" sz="2000" dirty="0" err="1"/>
              <a:t>bahwa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yang </a:t>
            </a:r>
            <a:r>
              <a:rPr lang="en-ID" sz="2000" dirty="0" err="1"/>
              <a:t>berlaku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kasus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. </a:t>
            </a:r>
          </a:p>
          <a:p>
            <a:pPr algn="l"/>
            <a:r>
              <a:rPr lang="en-ID" sz="2000" dirty="0"/>
              <a:t>Renvoi </a:t>
            </a:r>
            <a:r>
              <a:rPr lang="en-ID" sz="2000" dirty="0" err="1"/>
              <a:t>Umum:Pengadilan</a:t>
            </a:r>
            <a:r>
              <a:rPr lang="en-ID" sz="2000" dirty="0"/>
              <a:t> Libya </a:t>
            </a:r>
            <a:r>
              <a:rPr lang="en-ID" sz="2000" dirty="0" err="1"/>
              <a:t>kemudian</a:t>
            </a:r>
            <a:r>
              <a:rPr lang="en-ID" sz="2000" dirty="0"/>
              <a:t> </a:t>
            </a:r>
            <a:r>
              <a:rPr lang="en-ID" sz="2000" dirty="0" err="1"/>
              <a:t>memeriksa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 dan </a:t>
            </a:r>
            <a:r>
              <a:rPr lang="en-ID" sz="2000" dirty="0" err="1"/>
              <a:t>menemukan</a:t>
            </a:r>
            <a:r>
              <a:rPr lang="en-ID" sz="2000" dirty="0"/>
              <a:t> </a:t>
            </a:r>
            <a:r>
              <a:rPr lang="en-ID" sz="2000" dirty="0" err="1"/>
              <a:t>bahwa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 </a:t>
            </a:r>
            <a:r>
              <a:rPr lang="en-ID" sz="2000" dirty="0" err="1"/>
              <a:t>menunjuk</a:t>
            </a:r>
            <a:r>
              <a:rPr lang="en-ID" sz="2000" dirty="0"/>
              <a:t> </a:t>
            </a:r>
            <a:r>
              <a:rPr lang="en-ID" sz="2000" dirty="0" err="1"/>
              <a:t>kembali</a:t>
            </a:r>
            <a:r>
              <a:rPr lang="en-ID" sz="2000" dirty="0"/>
              <a:t> </a:t>
            </a:r>
            <a:r>
              <a:rPr lang="en-ID" sz="2000" dirty="0" err="1"/>
              <a:t>ke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Libya </a:t>
            </a:r>
            <a:r>
              <a:rPr lang="en-ID" sz="2000" dirty="0" err="1"/>
              <a:t>sebagai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yang </a:t>
            </a:r>
            <a:r>
              <a:rPr lang="en-ID" sz="2000" dirty="0" err="1"/>
              <a:t>berlaku</a:t>
            </a:r>
            <a:r>
              <a:rPr lang="en-ID" sz="2000" dirty="0"/>
              <a:t>. </a:t>
            </a:r>
            <a:r>
              <a:rPr lang="en-ID" sz="2000" dirty="0" err="1"/>
              <a:t>Pengadilan</a:t>
            </a:r>
            <a:r>
              <a:rPr lang="en-ID" sz="2000" dirty="0"/>
              <a:t> Libya </a:t>
            </a:r>
            <a:r>
              <a:rPr lang="en-ID" sz="2000" dirty="0" err="1"/>
              <a:t>memutuskan</a:t>
            </a:r>
            <a:r>
              <a:rPr lang="en-ID" sz="2000" dirty="0"/>
              <a:t> </a:t>
            </a:r>
            <a:r>
              <a:rPr lang="en-ID" sz="2000" dirty="0" err="1"/>
              <a:t>bahwa</a:t>
            </a:r>
            <a:r>
              <a:rPr lang="en-ID" sz="2000" dirty="0"/>
              <a:t> LSOC </a:t>
            </a:r>
            <a:r>
              <a:rPr lang="en-ID" sz="2000" dirty="0" err="1"/>
              <a:t>harus</a:t>
            </a:r>
            <a:r>
              <a:rPr lang="en-ID" sz="2000" dirty="0"/>
              <a:t> </a:t>
            </a:r>
            <a:r>
              <a:rPr lang="en-ID" sz="2000" dirty="0" err="1"/>
              <a:t>membayar</a:t>
            </a:r>
            <a:r>
              <a:rPr lang="en-ID" sz="2000" dirty="0"/>
              <a:t> </a:t>
            </a:r>
            <a:r>
              <a:rPr lang="en-ID" sz="2000" dirty="0" err="1"/>
              <a:t>kompensasi</a:t>
            </a:r>
            <a:r>
              <a:rPr lang="en-ID" sz="2000" dirty="0"/>
              <a:t> </a:t>
            </a:r>
            <a:r>
              <a:rPr lang="en-ID" sz="2000" dirty="0" err="1"/>
              <a:t>kepada</a:t>
            </a:r>
            <a:r>
              <a:rPr lang="en-ID" sz="2000" dirty="0"/>
              <a:t> NOC </a:t>
            </a:r>
            <a:r>
              <a:rPr lang="en-ID" sz="2000" dirty="0" err="1"/>
              <a:t>karena</a:t>
            </a:r>
            <a:r>
              <a:rPr lang="en-ID" sz="2000" dirty="0"/>
              <a:t> </a:t>
            </a:r>
            <a:r>
              <a:rPr lang="en-ID" sz="2000" dirty="0" err="1"/>
              <a:t>pelanggaran</a:t>
            </a:r>
            <a:r>
              <a:rPr lang="en-ID" sz="2000" dirty="0"/>
              <a:t> </a:t>
            </a:r>
            <a:r>
              <a:rPr lang="en-ID" sz="2000" dirty="0" err="1"/>
              <a:t>kontrak</a:t>
            </a:r>
            <a:r>
              <a:rPr lang="en-ID" sz="2000" dirty="0"/>
              <a:t> </a:t>
            </a:r>
            <a:r>
              <a:rPr lang="en-ID" sz="2000" dirty="0" err="1"/>
              <a:t>minyak</a:t>
            </a:r>
            <a:r>
              <a:rPr lang="en-ID" sz="2000" dirty="0"/>
              <a:t>. </a:t>
            </a:r>
            <a:r>
              <a:rPr lang="en-ID" sz="2000" dirty="0" err="1"/>
              <a:t>Pengadilan</a:t>
            </a:r>
            <a:r>
              <a:rPr lang="en-ID" sz="2000" dirty="0"/>
              <a:t> Libya juga </a:t>
            </a:r>
            <a:r>
              <a:rPr lang="en-ID" sz="2000" dirty="0" err="1"/>
              <a:t>memutuskan</a:t>
            </a:r>
            <a:r>
              <a:rPr lang="en-ID" sz="2000" dirty="0"/>
              <a:t> </a:t>
            </a:r>
            <a:r>
              <a:rPr lang="en-ID" sz="2000" dirty="0" err="1"/>
              <a:t>bahwa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Libya </a:t>
            </a:r>
            <a:r>
              <a:rPr lang="en-ID" sz="2000" dirty="0" err="1"/>
              <a:t>berlaku</a:t>
            </a:r>
            <a:r>
              <a:rPr lang="en-ID" sz="2000" dirty="0"/>
              <a:t> </a:t>
            </a:r>
            <a:r>
              <a:rPr lang="en-ID" sz="2000" dirty="0" err="1"/>
              <a:t>sebagai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yang </a:t>
            </a:r>
            <a:r>
              <a:rPr lang="en-ID" sz="2000" dirty="0" err="1"/>
              <a:t>berlaku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kasus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. </a:t>
            </a:r>
            <a:r>
              <a:rPr lang="en-ID" sz="2000" dirty="0" err="1"/>
              <a:t>Pengadilan</a:t>
            </a:r>
            <a:r>
              <a:rPr lang="en-ID" sz="2000" dirty="0"/>
              <a:t> Libya </a:t>
            </a:r>
            <a:r>
              <a:rPr lang="en-ID" sz="2000" dirty="0" err="1"/>
              <a:t>berpendapat</a:t>
            </a:r>
            <a:r>
              <a:rPr lang="en-ID" sz="2000" dirty="0"/>
              <a:t> </a:t>
            </a:r>
            <a:r>
              <a:rPr lang="en-ID" sz="2000" dirty="0" err="1"/>
              <a:t>bahwa</a:t>
            </a:r>
            <a:r>
              <a:rPr lang="en-ID" sz="2000" dirty="0"/>
              <a:t> Renvoi Umum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kasus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menghalangi</a:t>
            </a:r>
            <a:r>
              <a:rPr lang="en-ID" sz="2000" dirty="0"/>
              <a:t> </a:t>
            </a:r>
            <a:r>
              <a:rPr lang="en-ID" sz="2000" dirty="0" err="1"/>
              <a:t>penerapan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Libya </a:t>
            </a:r>
            <a:r>
              <a:rPr lang="en-ID" sz="2000" dirty="0" err="1"/>
              <a:t>sebagai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yang </a:t>
            </a:r>
            <a:r>
              <a:rPr lang="en-ID" sz="2000" dirty="0" err="1"/>
              <a:t>berlaku</a:t>
            </a:r>
            <a:r>
              <a:rPr lang="en-ID" sz="2000" dirty="0"/>
              <a:t>. </a:t>
            </a:r>
            <a:r>
              <a:rPr lang="en-ID" sz="2000" dirty="0" err="1"/>
              <a:t>Pengadilan</a:t>
            </a:r>
            <a:r>
              <a:rPr lang="en-ID" sz="2000" dirty="0"/>
              <a:t> Libya juga </a:t>
            </a:r>
            <a:r>
              <a:rPr lang="en-ID" sz="2000" dirty="0" err="1"/>
              <a:t>berpendapat</a:t>
            </a:r>
            <a:r>
              <a:rPr lang="en-ID" sz="2000" dirty="0"/>
              <a:t> </a:t>
            </a:r>
            <a:r>
              <a:rPr lang="en-ID" sz="2000" dirty="0" err="1"/>
              <a:t>bahwa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diterapkan</a:t>
            </a:r>
            <a:r>
              <a:rPr lang="en-ID" sz="2000" dirty="0"/>
              <a:t> </a:t>
            </a:r>
            <a:r>
              <a:rPr lang="en-ID" sz="2000" dirty="0" err="1"/>
              <a:t>secara</a:t>
            </a:r>
            <a:r>
              <a:rPr lang="en-ID" sz="2000" dirty="0"/>
              <a:t> </a:t>
            </a:r>
            <a:r>
              <a:rPr lang="en-ID" sz="2000" dirty="0" err="1"/>
              <a:t>langsung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kasus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, </a:t>
            </a:r>
            <a:r>
              <a:rPr lang="en-ID" sz="2000" dirty="0" err="1"/>
              <a:t>karena</a:t>
            </a:r>
            <a:r>
              <a:rPr lang="en-ID" sz="2000" dirty="0"/>
              <a:t> </a:t>
            </a:r>
            <a:r>
              <a:rPr lang="en-ID" sz="2000" dirty="0" err="1"/>
              <a:t>kasus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melibatkan</a:t>
            </a:r>
            <a:r>
              <a:rPr lang="en-ID" sz="2000" dirty="0"/>
              <a:t> </a:t>
            </a:r>
            <a:r>
              <a:rPr lang="en-ID" sz="2000" dirty="0" err="1"/>
              <a:t>kontrak</a:t>
            </a:r>
            <a:r>
              <a:rPr lang="en-ID" sz="2000" dirty="0"/>
              <a:t> </a:t>
            </a:r>
            <a:r>
              <a:rPr lang="en-ID" sz="2000" dirty="0" err="1"/>
              <a:t>minyak</a:t>
            </a:r>
            <a:r>
              <a:rPr lang="en-ID" sz="2000" dirty="0"/>
              <a:t> yang </a:t>
            </a:r>
            <a:r>
              <a:rPr lang="en-ID" sz="2000" dirty="0" err="1"/>
              <a:t>diatur</a:t>
            </a:r>
            <a:r>
              <a:rPr lang="en-ID" sz="2000" dirty="0"/>
              <a:t> oleh </a:t>
            </a:r>
            <a:r>
              <a:rPr lang="en-ID" sz="2000" dirty="0" err="1"/>
              <a:t>hukum</a:t>
            </a:r>
            <a:r>
              <a:rPr lang="en-ID" sz="2000" dirty="0"/>
              <a:t> Libya.</a:t>
            </a:r>
          </a:p>
        </p:txBody>
      </p:sp>
    </p:spTree>
    <p:extLst>
      <p:ext uri="{BB962C8B-B14F-4D97-AF65-F5344CB8AC3E}">
        <p14:creationId xmlns:p14="http://schemas.microsoft.com/office/powerpoint/2010/main" val="189660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EF3B284-F2FF-F265-AAB1-3DF7ED4A7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833A4E7-6180-D383-4E17-EC78E5E958EA}"/>
              </a:ext>
            </a:extLst>
          </p:cNvPr>
          <p:cNvSpPr txBox="1"/>
          <p:nvPr/>
        </p:nvSpPr>
        <p:spPr>
          <a:xfrm>
            <a:off x="812800" y="854243"/>
            <a:ext cx="10541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err="1"/>
              <a:t>Titik</a:t>
            </a:r>
            <a:r>
              <a:rPr lang="en-US" sz="3200" b="1" u="sng" dirty="0"/>
              <a:t>- </a:t>
            </a:r>
            <a:r>
              <a:rPr lang="en-US" sz="3200" b="1" u="sng" dirty="0" err="1"/>
              <a:t>Titik</a:t>
            </a:r>
            <a:r>
              <a:rPr lang="en-US" sz="3200" b="1" u="sng" dirty="0"/>
              <a:t> </a:t>
            </a:r>
            <a:r>
              <a:rPr lang="en-US" sz="3200" b="1" u="sng" dirty="0" err="1"/>
              <a:t>Pertalian</a:t>
            </a:r>
            <a:r>
              <a:rPr lang="en-US" sz="3200" b="1" u="sng" dirty="0"/>
              <a:t> 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Dalam Bab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dibahas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pertalian</a:t>
            </a:r>
            <a:r>
              <a:rPr lang="en-US" dirty="0"/>
              <a:t>, </a:t>
            </a:r>
            <a:r>
              <a:rPr lang="en-US" dirty="0" err="1"/>
              <a:t>titik-titik</a:t>
            </a:r>
            <a:r>
              <a:rPr lang="en-US" dirty="0"/>
              <a:t> </a:t>
            </a:r>
            <a:r>
              <a:rPr lang="en-US" dirty="0" err="1"/>
              <a:t>pertalian</a:t>
            </a:r>
            <a:r>
              <a:rPr lang="en-US" dirty="0"/>
              <a:t> primer (</a:t>
            </a:r>
            <a:r>
              <a:rPr lang="en-US" dirty="0" err="1"/>
              <a:t>titik</a:t>
            </a:r>
            <a:r>
              <a:rPr lang="en-US" dirty="0"/>
              <a:t> taut </a:t>
            </a:r>
            <a:r>
              <a:rPr lang="en-US" dirty="0" err="1"/>
              <a:t>pembeda</a:t>
            </a:r>
            <a:r>
              <a:rPr lang="en-US" dirty="0"/>
              <a:t>) dan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pertalian</a:t>
            </a:r>
            <a:r>
              <a:rPr lang="en-US" dirty="0"/>
              <a:t> </a:t>
            </a:r>
            <a:r>
              <a:rPr lang="en-US" dirty="0" err="1"/>
              <a:t>sekunder</a:t>
            </a:r>
            <a:r>
              <a:rPr lang="en-US" dirty="0"/>
              <a:t>. 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A.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Pertalian</a:t>
            </a:r>
            <a:r>
              <a:rPr lang="en-US" dirty="0"/>
              <a:t> </a:t>
            </a:r>
          </a:p>
          <a:p>
            <a:pPr algn="just"/>
            <a:r>
              <a:rPr lang="en-US" dirty="0"/>
              <a:t>B. </a:t>
            </a:r>
            <a:r>
              <a:rPr lang="en-US" dirty="0" err="1"/>
              <a:t>Titik-Titik</a:t>
            </a:r>
            <a:r>
              <a:rPr lang="en-US" dirty="0"/>
              <a:t> </a:t>
            </a:r>
            <a:r>
              <a:rPr lang="en-US" dirty="0" err="1"/>
              <a:t>Pertalian</a:t>
            </a:r>
            <a:r>
              <a:rPr lang="en-US" dirty="0"/>
              <a:t> Primer (</a:t>
            </a:r>
            <a:r>
              <a:rPr lang="en-US" dirty="0" err="1"/>
              <a:t>Titik</a:t>
            </a:r>
            <a:r>
              <a:rPr lang="en-US" dirty="0"/>
              <a:t> Taut </a:t>
            </a:r>
            <a:r>
              <a:rPr lang="en-US" dirty="0" err="1"/>
              <a:t>pembeda</a:t>
            </a:r>
            <a:r>
              <a:rPr lang="en-US" dirty="0"/>
              <a:t>) </a:t>
            </a:r>
          </a:p>
          <a:p>
            <a:pPr algn="just"/>
            <a:r>
              <a:rPr lang="en-US" dirty="0"/>
              <a:t>C.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Pertalian</a:t>
            </a:r>
            <a:r>
              <a:rPr lang="en-US" dirty="0"/>
              <a:t> </a:t>
            </a:r>
            <a:r>
              <a:rPr lang="en-US" dirty="0" err="1"/>
              <a:t>Sekunder</a:t>
            </a:r>
            <a:r>
              <a:rPr lang="en-US" dirty="0"/>
              <a:t> (</a:t>
            </a:r>
            <a:r>
              <a:rPr lang="en-US" dirty="0" err="1"/>
              <a:t>Titik</a:t>
            </a:r>
            <a:r>
              <a:rPr lang="en-US" dirty="0"/>
              <a:t> Taut </a:t>
            </a:r>
            <a:r>
              <a:rPr lang="en-US" dirty="0" err="1"/>
              <a:t>Penentu</a:t>
            </a:r>
            <a:r>
              <a:rPr lang="en-US" dirty="0"/>
              <a:t>). 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 A.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Pertalian</a:t>
            </a:r>
            <a:r>
              <a:rPr lang="en-US" dirty="0"/>
              <a:t>/ </a:t>
            </a:r>
            <a:r>
              <a:rPr lang="en-US" dirty="0" err="1"/>
              <a:t>Titik</a:t>
            </a:r>
            <a:r>
              <a:rPr lang="en-US" dirty="0"/>
              <a:t> Taut. </a:t>
            </a:r>
          </a:p>
          <a:p>
            <a:pPr algn="just"/>
            <a:endParaRPr lang="en-US" dirty="0"/>
          </a:p>
          <a:p>
            <a:pPr algn="just"/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pertalian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keadaan-keadaan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kaitan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fakta-fakta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perkara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/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dipergunakan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diberlakukan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perkara-perkara</a:t>
            </a:r>
            <a:r>
              <a:rPr lang="en-US" dirty="0"/>
              <a:t> yang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asing</a:t>
            </a:r>
            <a:r>
              <a:rPr lang="en-US" dirty="0"/>
              <a:t>, hakim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taut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berkaitan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HPI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titik-titik</a:t>
            </a:r>
            <a:r>
              <a:rPr lang="en-US" dirty="0"/>
              <a:t> </a:t>
            </a:r>
            <a:r>
              <a:rPr lang="en-US" dirty="0" err="1"/>
              <a:t>pertalian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104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5114DF8-8B33-B345-8169-EDE121975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z="1600" smtClean="0"/>
              <a:t>3</a:t>
            </a:fld>
            <a:endParaRPr lang="en-US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506D60-D51F-D16A-34CA-211309DC2462}"/>
              </a:ext>
            </a:extLst>
          </p:cNvPr>
          <p:cNvSpPr txBox="1"/>
          <p:nvPr/>
        </p:nvSpPr>
        <p:spPr>
          <a:xfrm>
            <a:off x="838200" y="1166842"/>
            <a:ext cx="1026522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/>
              <a:t>B</a:t>
            </a:r>
            <a:r>
              <a:rPr lang="en-US" dirty="0"/>
              <a:t>. </a:t>
            </a:r>
            <a:r>
              <a:rPr lang="en-US" sz="2000" b="1" dirty="0" err="1"/>
              <a:t>Titik</a:t>
            </a:r>
            <a:r>
              <a:rPr lang="en-US" sz="2000" b="1" dirty="0"/>
              <a:t> </a:t>
            </a:r>
            <a:r>
              <a:rPr lang="en-US" sz="2000" b="1" dirty="0" err="1"/>
              <a:t>Pertalian</a:t>
            </a:r>
            <a:r>
              <a:rPr lang="en-US" sz="2000" b="1" dirty="0"/>
              <a:t> Premier (TPP</a:t>
            </a:r>
            <a:r>
              <a:rPr lang="en-US" sz="2000" dirty="0"/>
              <a:t>) </a:t>
            </a:r>
            <a:r>
              <a:rPr lang="en-US" sz="2000" dirty="0" err="1"/>
              <a:t>dalam</a:t>
            </a:r>
            <a:r>
              <a:rPr lang="en-US" sz="2000" dirty="0"/>
              <a:t> Hukum </a:t>
            </a:r>
            <a:r>
              <a:rPr lang="en-US" sz="2000" dirty="0" err="1"/>
              <a:t>Perdata</a:t>
            </a:r>
            <a:r>
              <a:rPr lang="en-US" sz="2000" dirty="0"/>
              <a:t> </a:t>
            </a:r>
            <a:r>
              <a:rPr lang="en-US" sz="2000" dirty="0" err="1"/>
              <a:t>Internasional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:"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titik</a:t>
            </a:r>
            <a:r>
              <a:rPr lang="en-US" sz="2000" dirty="0"/>
              <a:t> </a:t>
            </a:r>
            <a:r>
              <a:rPr lang="en-US" sz="2000" dirty="0" err="1"/>
              <a:t>pertalian</a:t>
            </a:r>
            <a:r>
              <a:rPr lang="en-US" sz="2000" dirty="0"/>
              <a:t> yang paling </a:t>
            </a:r>
            <a:r>
              <a:rPr lang="en-US" sz="2000" dirty="0" err="1"/>
              <a:t>kuat</a:t>
            </a:r>
            <a:r>
              <a:rPr lang="en-US" sz="2000" dirty="0"/>
              <a:t> dan paling </a:t>
            </a:r>
            <a:r>
              <a:rPr lang="en-US" sz="2000" dirty="0" err="1"/>
              <a:t>relevan</a:t>
            </a:r>
            <a:r>
              <a:rPr lang="en-US" sz="2000" dirty="0"/>
              <a:t> yang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menentukan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 yang </a:t>
            </a:r>
            <a:r>
              <a:rPr lang="en-US" sz="2000" dirty="0" err="1"/>
              <a:t>berlaku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kasus</a:t>
            </a:r>
            <a:r>
              <a:rPr lang="en-US" sz="2000" dirty="0"/>
              <a:t> yang </a:t>
            </a:r>
            <a:r>
              <a:rPr lang="en-US" sz="2000" dirty="0" err="1"/>
              <a:t>melibatkan</a:t>
            </a:r>
            <a:r>
              <a:rPr lang="en-US" sz="2000" dirty="0"/>
              <a:t> </a:t>
            </a:r>
            <a:r>
              <a:rPr lang="en-US" sz="2000" dirty="0" err="1"/>
              <a:t>beberapa</a:t>
            </a:r>
            <a:r>
              <a:rPr lang="en-US" sz="2000" dirty="0"/>
              <a:t> negara.</a:t>
            </a:r>
          </a:p>
          <a:p>
            <a:pPr algn="just"/>
            <a:endParaRPr lang="en-US" sz="2000" dirty="0"/>
          </a:p>
          <a:p>
            <a:pPr algn="just"/>
            <a:r>
              <a:rPr lang="en-US" sz="2000" b="1" dirty="0"/>
              <a:t>TPP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titik</a:t>
            </a:r>
            <a:r>
              <a:rPr lang="en-US" sz="2000" dirty="0"/>
              <a:t> </a:t>
            </a:r>
            <a:r>
              <a:rPr lang="en-US" sz="2000" dirty="0" err="1"/>
              <a:t>pertalian</a:t>
            </a:r>
            <a:r>
              <a:rPr lang="en-US" sz="2000" dirty="0"/>
              <a:t> yang paling </a:t>
            </a:r>
            <a:r>
              <a:rPr lang="en-US" sz="2000" dirty="0" err="1"/>
              <a:t>penting</a:t>
            </a:r>
            <a:r>
              <a:rPr lang="en-US" sz="2000" dirty="0"/>
              <a:t> dan paling </a:t>
            </a:r>
            <a:r>
              <a:rPr lang="en-US" sz="2000" dirty="0" err="1"/>
              <a:t>relevan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menentukan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 yang </a:t>
            </a:r>
            <a:r>
              <a:rPr lang="en-US" sz="2000" dirty="0" err="1"/>
              <a:t>berlaku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kasus</a:t>
            </a:r>
            <a:r>
              <a:rPr lang="en-US" sz="2000" dirty="0"/>
              <a:t>. </a:t>
            </a:r>
            <a:r>
              <a:rPr lang="en-US" sz="2000" b="1" dirty="0"/>
              <a:t>TPP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berupa</a:t>
            </a:r>
            <a:r>
              <a:rPr lang="en-US" sz="2000" dirty="0"/>
              <a:t>:</a:t>
            </a:r>
          </a:p>
          <a:p>
            <a:pPr algn="just"/>
            <a:endParaRPr lang="en-US" sz="2000" dirty="0"/>
          </a:p>
          <a:p>
            <a:pPr marL="342900" indent="-342900" algn="just">
              <a:buAutoNum type="arabicPeriod"/>
            </a:pPr>
            <a:r>
              <a:rPr lang="en-US" sz="2000" dirty="0" err="1"/>
              <a:t>Kebangsaan</a:t>
            </a:r>
            <a:r>
              <a:rPr lang="en-US" sz="2000" dirty="0"/>
              <a:t> (nationality).</a:t>
            </a:r>
          </a:p>
          <a:p>
            <a:pPr marL="342900" indent="-342900" algn="just">
              <a:buAutoNum type="arabicPeriod"/>
            </a:pPr>
            <a:r>
              <a:rPr lang="en-US" sz="2000" dirty="0" err="1"/>
              <a:t>Tempat</a:t>
            </a:r>
            <a:r>
              <a:rPr lang="en-US" sz="2000" dirty="0"/>
              <a:t> </a:t>
            </a:r>
            <a:r>
              <a:rPr lang="en-US" sz="2000" dirty="0" err="1"/>
              <a:t>tinggal</a:t>
            </a:r>
            <a:r>
              <a:rPr lang="en-US" sz="2000" dirty="0"/>
              <a:t> (domicile). </a:t>
            </a:r>
          </a:p>
          <a:p>
            <a:pPr marL="342900" indent="-342900" algn="just">
              <a:buAutoNum type="arabicPeriod"/>
            </a:pPr>
            <a:r>
              <a:rPr lang="en-US" sz="2000" dirty="0" err="1"/>
              <a:t>Tempat</a:t>
            </a:r>
            <a:r>
              <a:rPr lang="en-US" sz="2000" dirty="0"/>
              <a:t> </a:t>
            </a:r>
            <a:r>
              <a:rPr lang="en-US" sz="2000" dirty="0" err="1"/>
              <a:t>kediaman</a:t>
            </a:r>
            <a:r>
              <a:rPr lang="en-US" sz="2000" dirty="0"/>
              <a:t> (residence). </a:t>
            </a:r>
          </a:p>
          <a:p>
            <a:pPr marL="342900" indent="-342900" algn="just">
              <a:buAutoNum type="arabicPeriod"/>
            </a:pPr>
            <a:r>
              <a:rPr lang="en-US" sz="2000" dirty="0" err="1"/>
              <a:t>Tempat</a:t>
            </a:r>
            <a:r>
              <a:rPr lang="en-US" sz="2000" dirty="0"/>
              <a:t> </a:t>
            </a:r>
            <a:r>
              <a:rPr lang="en-US" sz="2000" dirty="0" err="1"/>
              <a:t>terjadinya</a:t>
            </a:r>
            <a:r>
              <a:rPr lang="en-US" sz="2000" dirty="0"/>
              <a:t> </a:t>
            </a:r>
            <a:r>
              <a:rPr lang="en-US" sz="2000" dirty="0" err="1"/>
              <a:t>peristiwa</a:t>
            </a:r>
            <a:r>
              <a:rPr lang="en-US" sz="2000" dirty="0"/>
              <a:t> (lex loci delicti). </a:t>
            </a:r>
          </a:p>
          <a:p>
            <a:pPr marL="342900" indent="-342900" algn="just">
              <a:buAutoNum type="arabicPeriod"/>
            </a:pPr>
            <a:r>
              <a:rPr lang="en-US" sz="2000" dirty="0" err="1"/>
              <a:t>Tempat</a:t>
            </a:r>
            <a:r>
              <a:rPr lang="en-US" sz="2000" dirty="0"/>
              <a:t> </a:t>
            </a:r>
            <a:r>
              <a:rPr lang="en-US" sz="2000" dirty="0" err="1"/>
              <a:t>terjadinya</a:t>
            </a:r>
            <a:r>
              <a:rPr lang="en-US" sz="2000" dirty="0"/>
              <a:t> </a:t>
            </a:r>
            <a:r>
              <a:rPr lang="en-US" sz="2000" dirty="0" err="1"/>
              <a:t>perjanjian</a:t>
            </a:r>
            <a:r>
              <a:rPr lang="en-US" sz="2000" dirty="0"/>
              <a:t> (lex loci </a:t>
            </a:r>
            <a:r>
              <a:rPr lang="en-US" sz="2000" dirty="0" err="1"/>
              <a:t>contractus</a:t>
            </a:r>
            <a:r>
              <a:rPr lang="en-US" sz="2000" dirty="0"/>
              <a:t>)</a:t>
            </a:r>
          </a:p>
          <a:p>
            <a:pPr marL="342900" indent="-342900" algn="just">
              <a:buAutoNum type="arabicPeriod"/>
            </a:pPr>
            <a:endParaRPr lang="en-US" sz="2000" dirty="0"/>
          </a:p>
          <a:p>
            <a:pPr algn="just"/>
            <a:r>
              <a:rPr lang="en-US" sz="2000" dirty="0"/>
              <a:t>Dalam </a:t>
            </a:r>
            <a:r>
              <a:rPr lang="en-US" sz="2000" dirty="0" err="1"/>
              <a:t>hukum</a:t>
            </a:r>
            <a:r>
              <a:rPr lang="en-US" sz="2000" dirty="0"/>
              <a:t> </a:t>
            </a:r>
            <a:r>
              <a:rPr lang="en-US" sz="2000" dirty="0" err="1"/>
              <a:t>perdata</a:t>
            </a:r>
            <a:r>
              <a:rPr lang="en-US" sz="2000" dirty="0"/>
              <a:t> </a:t>
            </a:r>
            <a:r>
              <a:rPr lang="en-US" sz="2000" dirty="0" err="1"/>
              <a:t>internasional</a:t>
            </a:r>
            <a:r>
              <a:rPr lang="en-US" sz="2000" dirty="0"/>
              <a:t>, TPP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menentukan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 yang </a:t>
            </a:r>
            <a:r>
              <a:rPr lang="en-US" sz="2000" dirty="0" err="1"/>
              <a:t>berlaku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kasus</a:t>
            </a:r>
            <a:r>
              <a:rPr lang="en-US" sz="2000" dirty="0"/>
              <a:t> yang </a:t>
            </a:r>
            <a:r>
              <a:rPr lang="en-US" sz="2000" dirty="0" err="1"/>
              <a:t>melibatkan</a:t>
            </a:r>
            <a:r>
              <a:rPr lang="en-US" sz="2000" dirty="0"/>
              <a:t> </a:t>
            </a:r>
            <a:r>
              <a:rPr lang="en-US" sz="2000" dirty="0" err="1"/>
              <a:t>beberapa</a:t>
            </a:r>
            <a:r>
              <a:rPr lang="en-US" sz="2000" dirty="0"/>
              <a:t> negara, </a:t>
            </a:r>
            <a:r>
              <a:rPr lang="en-US" sz="2000" dirty="0" err="1"/>
              <a:t>sehingga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menyelesaikan</a:t>
            </a:r>
            <a:r>
              <a:rPr lang="en-US" sz="2000" dirty="0"/>
              <a:t> </a:t>
            </a:r>
            <a:r>
              <a:rPr lang="en-US" sz="2000" dirty="0" err="1"/>
              <a:t>konflik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 yang </a:t>
            </a:r>
            <a:r>
              <a:rPr lang="en-US" sz="2000" dirty="0" err="1"/>
              <a:t>timbul</a:t>
            </a:r>
            <a:r>
              <a:rPr lang="en-US" sz="2000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3976475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CD79E76-FCCE-2197-8FF6-4A31DB93C6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3148" y="748375"/>
            <a:ext cx="10664041" cy="548617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ID" dirty="0" err="1"/>
              <a:t>Berikut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contoh</a:t>
            </a:r>
            <a:r>
              <a:rPr lang="en-ID" dirty="0"/>
              <a:t> </a:t>
            </a:r>
            <a:r>
              <a:rPr lang="en-ID" b="1" dirty="0" err="1"/>
              <a:t>Titik</a:t>
            </a:r>
            <a:r>
              <a:rPr lang="en-ID" b="1" dirty="0"/>
              <a:t> </a:t>
            </a:r>
            <a:r>
              <a:rPr lang="en-ID" b="1" dirty="0" err="1"/>
              <a:t>Pertalian</a:t>
            </a:r>
            <a:r>
              <a:rPr lang="en-ID" b="1" dirty="0"/>
              <a:t> Premier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:</a:t>
            </a:r>
          </a:p>
          <a:p>
            <a:pPr marL="457200" indent="-457200" algn="l">
              <a:buAutoNum type="arabicPeriod"/>
            </a:pPr>
            <a:r>
              <a:rPr lang="en-ID" dirty="0" err="1"/>
              <a:t>Kebangsaan</a:t>
            </a:r>
            <a:r>
              <a:rPr lang="en-ID" dirty="0"/>
              <a:t> (Nationality)</a:t>
            </a:r>
          </a:p>
          <a:p>
            <a:pPr algn="l"/>
            <a:r>
              <a:rPr lang="en-ID" dirty="0" err="1"/>
              <a:t>Contoh</a:t>
            </a:r>
            <a:r>
              <a:rPr lang="en-ID" dirty="0"/>
              <a:t>: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warga</a:t>
            </a:r>
            <a:r>
              <a:rPr lang="en-ID" dirty="0"/>
              <a:t> negara Indonesia </a:t>
            </a:r>
            <a:r>
              <a:rPr lang="en-ID" dirty="0" err="1"/>
              <a:t>mengajukan</a:t>
            </a:r>
            <a:r>
              <a:rPr lang="en-ID" dirty="0"/>
              <a:t> </a:t>
            </a:r>
            <a:r>
              <a:rPr lang="en-ID" dirty="0" err="1"/>
              <a:t>gugatan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warga</a:t>
            </a:r>
            <a:r>
              <a:rPr lang="en-ID" dirty="0"/>
              <a:t> negara Malaysia di </a:t>
            </a:r>
            <a:r>
              <a:rPr lang="en-ID" dirty="0" err="1"/>
              <a:t>pengadilan</a:t>
            </a:r>
            <a:r>
              <a:rPr lang="en-ID" dirty="0"/>
              <a:t> Indonesia.</a:t>
            </a:r>
          </a:p>
          <a:p>
            <a:pPr algn="l"/>
            <a:r>
              <a:rPr lang="en-ID" dirty="0"/>
              <a:t>2. </a:t>
            </a:r>
            <a:r>
              <a:rPr lang="en-ID" dirty="0" err="1"/>
              <a:t>Tempat</a:t>
            </a:r>
            <a:r>
              <a:rPr lang="en-ID" dirty="0"/>
              <a:t> Tinggal (Domicile)</a:t>
            </a:r>
          </a:p>
          <a:p>
            <a:pPr algn="l"/>
            <a:r>
              <a:rPr lang="en-ID" dirty="0" err="1"/>
              <a:t>Contoh</a:t>
            </a:r>
            <a:r>
              <a:rPr lang="en-ID" dirty="0"/>
              <a:t>: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warga</a:t>
            </a:r>
            <a:r>
              <a:rPr lang="en-ID" dirty="0"/>
              <a:t> negara Amerika </a:t>
            </a:r>
            <a:r>
              <a:rPr lang="en-ID" dirty="0" err="1"/>
              <a:t>Serikat</a:t>
            </a:r>
            <a:r>
              <a:rPr lang="en-ID" dirty="0"/>
              <a:t> yang </a:t>
            </a:r>
            <a:r>
              <a:rPr lang="en-ID" dirty="0" err="1"/>
              <a:t>tinggal</a:t>
            </a:r>
            <a:r>
              <a:rPr lang="en-ID" dirty="0"/>
              <a:t> di Indonesia </a:t>
            </a:r>
            <a:r>
              <a:rPr lang="en-ID" dirty="0" err="1"/>
              <a:t>mengajukan</a:t>
            </a:r>
            <a:r>
              <a:rPr lang="en-ID" dirty="0"/>
              <a:t> </a:t>
            </a:r>
            <a:r>
              <a:rPr lang="en-ID" dirty="0" err="1"/>
              <a:t>gugatan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warga</a:t>
            </a:r>
            <a:r>
              <a:rPr lang="en-ID" dirty="0"/>
              <a:t> negara Indonesia di </a:t>
            </a:r>
            <a:r>
              <a:rPr lang="en-ID" dirty="0" err="1"/>
              <a:t>pengadilan</a:t>
            </a:r>
            <a:r>
              <a:rPr lang="en-ID" dirty="0"/>
              <a:t> Indonesia.</a:t>
            </a:r>
          </a:p>
          <a:p>
            <a:pPr algn="l"/>
            <a:r>
              <a:rPr lang="en-ID" dirty="0"/>
              <a:t>3. </a:t>
            </a:r>
            <a:r>
              <a:rPr lang="en-ID" dirty="0" err="1"/>
              <a:t>Tempat</a:t>
            </a:r>
            <a:r>
              <a:rPr lang="en-ID" dirty="0"/>
              <a:t> </a:t>
            </a:r>
            <a:r>
              <a:rPr lang="en-ID" dirty="0" err="1"/>
              <a:t>Kediaman</a:t>
            </a:r>
            <a:r>
              <a:rPr lang="en-ID" dirty="0"/>
              <a:t> (Residence)</a:t>
            </a:r>
          </a:p>
          <a:p>
            <a:pPr algn="l"/>
            <a:r>
              <a:rPr lang="en-ID" dirty="0" err="1"/>
              <a:t>Contoh</a:t>
            </a:r>
            <a:r>
              <a:rPr lang="en-ID" dirty="0"/>
              <a:t>: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warga</a:t>
            </a:r>
            <a:r>
              <a:rPr lang="en-ID" dirty="0"/>
              <a:t> negara </a:t>
            </a:r>
            <a:r>
              <a:rPr lang="en-ID" dirty="0" err="1"/>
              <a:t>Jepang</a:t>
            </a:r>
            <a:r>
              <a:rPr lang="en-ID" dirty="0"/>
              <a:t> yang </a:t>
            </a:r>
            <a:r>
              <a:rPr lang="en-ID" dirty="0" err="1"/>
              <a:t>tinggal</a:t>
            </a:r>
            <a:r>
              <a:rPr lang="en-ID" dirty="0"/>
              <a:t> di Indonesia </a:t>
            </a:r>
            <a:r>
              <a:rPr lang="en-ID" dirty="0" err="1"/>
              <a:t>selama</a:t>
            </a:r>
            <a:r>
              <a:rPr lang="en-ID" dirty="0"/>
              <a:t> 5 </a:t>
            </a:r>
            <a:r>
              <a:rPr lang="en-ID" dirty="0" err="1"/>
              <a:t>tahun</a:t>
            </a:r>
            <a:r>
              <a:rPr lang="en-ID" dirty="0"/>
              <a:t> </a:t>
            </a:r>
            <a:r>
              <a:rPr lang="en-ID" dirty="0" err="1"/>
              <a:t>mengajukan</a:t>
            </a:r>
            <a:r>
              <a:rPr lang="en-ID" dirty="0"/>
              <a:t> </a:t>
            </a:r>
            <a:r>
              <a:rPr lang="en-ID" dirty="0" err="1"/>
              <a:t>gugatan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warga</a:t>
            </a:r>
            <a:r>
              <a:rPr lang="en-ID" dirty="0"/>
              <a:t> negara Indonesia di </a:t>
            </a:r>
            <a:r>
              <a:rPr lang="en-ID" dirty="0" err="1"/>
              <a:t>pengadilan</a:t>
            </a:r>
            <a:r>
              <a:rPr lang="en-ID" dirty="0"/>
              <a:t> Indonesia.</a:t>
            </a:r>
          </a:p>
          <a:p>
            <a:pPr algn="l"/>
            <a:r>
              <a:rPr lang="en-ID" dirty="0"/>
              <a:t>4. </a:t>
            </a:r>
            <a:r>
              <a:rPr lang="en-ID" dirty="0" err="1"/>
              <a:t>Tempat</a:t>
            </a:r>
            <a:r>
              <a:rPr lang="en-ID" dirty="0"/>
              <a:t> </a:t>
            </a:r>
            <a:r>
              <a:rPr lang="en-ID" dirty="0" err="1"/>
              <a:t>Terjadinya</a:t>
            </a:r>
            <a:r>
              <a:rPr lang="en-ID" dirty="0"/>
              <a:t> </a:t>
            </a:r>
            <a:r>
              <a:rPr lang="en-ID" dirty="0" err="1"/>
              <a:t>Peristiwa</a:t>
            </a:r>
            <a:r>
              <a:rPr lang="en-ID" dirty="0"/>
              <a:t> (Lex Loci Delicti)</a:t>
            </a:r>
          </a:p>
          <a:p>
            <a:pPr algn="l"/>
            <a:r>
              <a:rPr lang="en-ID" dirty="0" err="1"/>
              <a:t>Contoh</a:t>
            </a:r>
            <a:r>
              <a:rPr lang="en-ID" dirty="0"/>
              <a:t>: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warga</a:t>
            </a:r>
            <a:r>
              <a:rPr lang="en-ID" dirty="0"/>
              <a:t> negara Australia </a:t>
            </a:r>
            <a:r>
              <a:rPr lang="en-ID" dirty="0" err="1"/>
              <a:t>mengalami</a:t>
            </a:r>
            <a:r>
              <a:rPr lang="en-ID" dirty="0"/>
              <a:t> </a:t>
            </a:r>
            <a:r>
              <a:rPr lang="en-ID" dirty="0" err="1"/>
              <a:t>kecelakaan</a:t>
            </a:r>
            <a:r>
              <a:rPr lang="en-ID" dirty="0"/>
              <a:t> di Indonesia dan </a:t>
            </a:r>
            <a:r>
              <a:rPr lang="en-ID" dirty="0" err="1"/>
              <a:t>mengajukan</a:t>
            </a:r>
            <a:r>
              <a:rPr lang="en-ID" dirty="0"/>
              <a:t> </a:t>
            </a:r>
            <a:r>
              <a:rPr lang="en-ID" dirty="0" err="1"/>
              <a:t>gugatan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yang </a:t>
            </a:r>
            <a:r>
              <a:rPr lang="en-ID" dirty="0" err="1"/>
              <a:t>bertanggung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 di </a:t>
            </a:r>
            <a:r>
              <a:rPr lang="en-ID" dirty="0" err="1"/>
              <a:t>pengadilan</a:t>
            </a:r>
            <a:r>
              <a:rPr lang="en-ID" dirty="0"/>
              <a:t> Indonesia.</a:t>
            </a:r>
          </a:p>
          <a:p>
            <a:pPr algn="l"/>
            <a:r>
              <a:rPr lang="en-ID" dirty="0"/>
              <a:t>5. </a:t>
            </a:r>
            <a:r>
              <a:rPr lang="en-ID" dirty="0" err="1"/>
              <a:t>Tempat</a:t>
            </a:r>
            <a:r>
              <a:rPr lang="en-ID" dirty="0"/>
              <a:t> </a:t>
            </a:r>
            <a:r>
              <a:rPr lang="en-ID" dirty="0" err="1"/>
              <a:t>Terjadinya</a:t>
            </a:r>
            <a:r>
              <a:rPr lang="en-ID" dirty="0"/>
              <a:t> </a:t>
            </a:r>
            <a:r>
              <a:rPr lang="en-ID" dirty="0" err="1"/>
              <a:t>Perjanjian</a:t>
            </a:r>
            <a:r>
              <a:rPr lang="en-ID" dirty="0"/>
              <a:t> (Lex Loci </a:t>
            </a:r>
            <a:r>
              <a:rPr lang="en-ID" dirty="0" err="1"/>
              <a:t>Contractus</a:t>
            </a:r>
            <a:r>
              <a:rPr lang="en-ID" dirty="0"/>
              <a:t>)</a:t>
            </a:r>
          </a:p>
          <a:p>
            <a:pPr algn="l"/>
            <a:r>
              <a:rPr lang="en-ID" dirty="0" err="1"/>
              <a:t>Contoh</a:t>
            </a:r>
            <a:r>
              <a:rPr lang="en-ID" dirty="0"/>
              <a:t>: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di Indonesia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perjanjian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di Singapura, dan </a:t>
            </a:r>
            <a:r>
              <a:rPr lang="en-ID" dirty="0" err="1"/>
              <a:t>perjanjian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dilaksanakan</a:t>
            </a:r>
            <a:r>
              <a:rPr lang="en-ID" dirty="0"/>
              <a:t> di Indonesia.</a:t>
            </a:r>
          </a:p>
          <a:p>
            <a:pPr algn="l"/>
            <a:r>
              <a:rPr lang="en-ID" dirty="0"/>
              <a:t>Dalam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, </a:t>
            </a:r>
            <a:r>
              <a:rPr lang="en-ID" dirty="0" err="1"/>
              <a:t>titik</a:t>
            </a:r>
            <a:r>
              <a:rPr lang="en-ID" dirty="0"/>
              <a:t> </a:t>
            </a:r>
            <a:r>
              <a:rPr lang="en-ID" dirty="0" err="1"/>
              <a:t>pertalian</a:t>
            </a:r>
            <a:r>
              <a:rPr lang="en-ID" dirty="0"/>
              <a:t> premier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menentukan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berlaku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kasus</a:t>
            </a:r>
            <a:r>
              <a:rPr lang="en-ID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6AC9B1-259F-D705-85E4-7A493E29A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347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96BB6C0-019D-6AEF-4272-E9FF96EE9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z="1600" smtClean="0"/>
              <a:t>5</a:t>
            </a:fld>
            <a:endParaRPr lang="en-US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6A82B9-F209-1B8B-3E7F-EAA5188FD59C}"/>
              </a:ext>
            </a:extLst>
          </p:cNvPr>
          <p:cNvSpPr txBox="1"/>
          <p:nvPr/>
        </p:nvSpPr>
        <p:spPr>
          <a:xfrm>
            <a:off x="558141" y="1460665"/>
            <a:ext cx="10795660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000" dirty="0"/>
              <a:t>C. </a:t>
            </a:r>
            <a:r>
              <a:rPr lang="en-ID" sz="2000" b="1" dirty="0" err="1"/>
              <a:t>Titik</a:t>
            </a:r>
            <a:r>
              <a:rPr lang="en-ID" sz="2000" b="1" dirty="0"/>
              <a:t> </a:t>
            </a:r>
            <a:r>
              <a:rPr lang="en-ID" sz="2000" b="1" dirty="0" err="1"/>
              <a:t>Pertalian</a:t>
            </a:r>
            <a:r>
              <a:rPr lang="en-ID" sz="2000" b="1" dirty="0"/>
              <a:t> </a:t>
            </a:r>
            <a:r>
              <a:rPr lang="en-ID" sz="2000" b="1" dirty="0" err="1"/>
              <a:t>Sekunder</a:t>
            </a:r>
            <a:r>
              <a:rPr lang="en-ID" sz="2000" b="1" dirty="0"/>
              <a:t> (TPS)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titik</a:t>
            </a:r>
            <a:r>
              <a:rPr lang="en-ID" sz="2000" dirty="0"/>
              <a:t> </a:t>
            </a:r>
            <a:r>
              <a:rPr lang="en-ID" sz="2000" dirty="0" err="1"/>
              <a:t>pertalian</a:t>
            </a:r>
            <a:r>
              <a:rPr lang="en-ID" sz="2000" dirty="0"/>
              <a:t> yang </a:t>
            </a:r>
            <a:r>
              <a:rPr lang="en-ID" sz="2000" dirty="0" err="1"/>
              <a:t>digunakan</a:t>
            </a:r>
            <a:r>
              <a:rPr lang="en-ID" sz="2000" dirty="0"/>
              <a:t> </a:t>
            </a:r>
            <a:r>
              <a:rPr lang="en-ID" sz="2000" dirty="0" err="1"/>
              <a:t>sebagai</a:t>
            </a:r>
            <a:r>
              <a:rPr lang="en-ID" sz="2000" dirty="0"/>
              <a:t> </a:t>
            </a:r>
            <a:r>
              <a:rPr lang="en-ID" sz="2000" dirty="0" err="1"/>
              <a:t>alternatif</a:t>
            </a:r>
            <a:r>
              <a:rPr lang="en-ID" sz="2000" dirty="0"/>
              <a:t> </a:t>
            </a:r>
            <a:r>
              <a:rPr lang="en-ID" sz="2000" dirty="0" err="1"/>
              <a:t>jika</a:t>
            </a:r>
            <a:r>
              <a:rPr lang="en-ID" sz="2000" dirty="0"/>
              <a:t> </a:t>
            </a:r>
            <a:r>
              <a:rPr lang="en-ID" sz="2000" dirty="0" err="1"/>
              <a:t>Titik</a:t>
            </a:r>
            <a:r>
              <a:rPr lang="en-ID" sz="2000" dirty="0"/>
              <a:t> </a:t>
            </a:r>
            <a:r>
              <a:rPr lang="en-ID" sz="2000" dirty="0" err="1"/>
              <a:t>Pertalian</a:t>
            </a:r>
            <a:r>
              <a:rPr lang="en-ID" sz="2000" dirty="0"/>
              <a:t> Premier (TPP)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diterapkan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jelas</a:t>
            </a:r>
            <a:r>
              <a:rPr lang="en-ID" sz="2000" dirty="0"/>
              <a:t>. TPS </a:t>
            </a:r>
            <a:r>
              <a:rPr lang="en-ID" sz="2000" dirty="0" err="1"/>
              <a:t>digunakan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menentukan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yang </a:t>
            </a:r>
            <a:r>
              <a:rPr lang="en-ID" sz="2000" dirty="0" err="1"/>
              <a:t>berlaku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suatu</a:t>
            </a:r>
            <a:r>
              <a:rPr lang="en-ID" sz="2000" dirty="0"/>
              <a:t> </a:t>
            </a:r>
            <a:r>
              <a:rPr lang="en-ID" sz="2000" dirty="0" err="1"/>
              <a:t>kasus</a:t>
            </a:r>
            <a:r>
              <a:rPr lang="en-ID" sz="2000" dirty="0"/>
              <a:t> yang </a:t>
            </a:r>
            <a:r>
              <a:rPr lang="en-ID" sz="2000" dirty="0" err="1"/>
              <a:t>melibatkan</a:t>
            </a:r>
            <a:r>
              <a:rPr lang="en-ID" sz="2000" dirty="0"/>
              <a:t> </a:t>
            </a:r>
            <a:r>
              <a:rPr lang="en-ID" sz="2000" dirty="0" err="1"/>
              <a:t>beberapa</a:t>
            </a:r>
            <a:r>
              <a:rPr lang="en-ID" sz="2000" dirty="0"/>
              <a:t> negara.</a:t>
            </a:r>
          </a:p>
          <a:p>
            <a:r>
              <a:rPr lang="en-ID" sz="2000" dirty="0" err="1"/>
              <a:t>Contoh</a:t>
            </a:r>
            <a:r>
              <a:rPr lang="en-ID" sz="2000" dirty="0"/>
              <a:t> </a:t>
            </a:r>
            <a:r>
              <a:rPr lang="en-ID" sz="2000" dirty="0" err="1"/>
              <a:t>Titik</a:t>
            </a:r>
            <a:r>
              <a:rPr lang="en-ID" sz="2000" dirty="0"/>
              <a:t> </a:t>
            </a:r>
            <a:r>
              <a:rPr lang="en-ID" sz="2000" dirty="0" err="1"/>
              <a:t>Pertalian</a:t>
            </a:r>
            <a:r>
              <a:rPr lang="en-ID" sz="2000" dirty="0"/>
              <a:t> </a:t>
            </a:r>
            <a:r>
              <a:rPr lang="en-ID" sz="2000" dirty="0" err="1"/>
              <a:t>Sekunder</a:t>
            </a:r>
            <a:r>
              <a:rPr lang="en-ID" sz="2000" dirty="0"/>
              <a:t>:</a:t>
            </a:r>
          </a:p>
          <a:p>
            <a:pPr marL="342900" indent="-342900">
              <a:buAutoNum type="arabicPeriod"/>
            </a:pPr>
            <a:r>
              <a:rPr lang="en-ID" sz="2000" dirty="0" err="1"/>
              <a:t>Tempat</a:t>
            </a:r>
            <a:r>
              <a:rPr lang="en-ID" sz="2000" dirty="0"/>
              <a:t> </a:t>
            </a:r>
            <a:r>
              <a:rPr lang="en-ID" sz="2000" dirty="0" err="1"/>
              <a:t>Terjadinya</a:t>
            </a:r>
            <a:r>
              <a:rPr lang="en-ID" sz="2000" dirty="0"/>
              <a:t> </a:t>
            </a:r>
            <a:r>
              <a:rPr lang="en-ID" sz="2000" dirty="0" err="1"/>
              <a:t>Perbuatan</a:t>
            </a:r>
            <a:r>
              <a:rPr lang="en-ID" sz="2000" dirty="0"/>
              <a:t>: Jika </a:t>
            </a:r>
            <a:r>
              <a:rPr lang="en-ID" sz="2000" dirty="0" err="1"/>
              <a:t>perbuatan</a:t>
            </a:r>
            <a:r>
              <a:rPr lang="en-ID" sz="2000" dirty="0"/>
              <a:t> yang </a:t>
            </a:r>
            <a:r>
              <a:rPr lang="en-ID" sz="2000" dirty="0" err="1"/>
              <a:t>menjadi</a:t>
            </a:r>
            <a:r>
              <a:rPr lang="en-ID" sz="2000" dirty="0"/>
              <a:t> </a:t>
            </a:r>
            <a:r>
              <a:rPr lang="en-ID" sz="2000" dirty="0" err="1"/>
              <a:t>dasar</a:t>
            </a:r>
            <a:r>
              <a:rPr lang="en-ID" sz="2000" dirty="0"/>
              <a:t> </a:t>
            </a:r>
            <a:r>
              <a:rPr lang="en-ID" sz="2000" dirty="0" err="1"/>
              <a:t>gugatan</a:t>
            </a:r>
            <a:r>
              <a:rPr lang="en-ID" sz="2000" dirty="0"/>
              <a:t> </a:t>
            </a:r>
            <a:r>
              <a:rPr lang="en-ID" sz="2000" dirty="0" err="1"/>
              <a:t>terjadi</a:t>
            </a:r>
            <a:r>
              <a:rPr lang="en-ID" sz="2000" dirty="0"/>
              <a:t> di </a:t>
            </a:r>
            <a:r>
              <a:rPr lang="en-ID" sz="2000" dirty="0" err="1"/>
              <a:t>beberapa</a:t>
            </a:r>
            <a:r>
              <a:rPr lang="en-ID" sz="2000" dirty="0"/>
              <a:t> negara, </a:t>
            </a:r>
            <a:r>
              <a:rPr lang="en-ID" sz="2000" dirty="0" err="1"/>
              <a:t>maka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yang </a:t>
            </a:r>
            <a:r>
              <a:rPr lang="en-ID" sz="2000" dirty="0" err="1"/>
              <a:t>berlaku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negara </a:t>
            </a:r>
            <a:r>
              <a:rPr lang="en-ID" sz="2000" dirty="0" err="1"/>
              <a:t>tempat</a:t>
            </a:r>
            <a:r>
              <a:rPr lang="en-ID" sz="2000" dirty="0"/>
              <a:t> </a:t>
            </a:r>
            <a:r>
              <a:rPr lang="en-ID" sz="2000" dirty="0" err="1"/>
              <a:t>perbuatan</a:t>
            </a:r>
            <a:r>
              <a:rPr lang="en-ID" sz="2000" dirty="0"/>
              <a:t> </a:t>
            </a:r>
            <a:r>
              <a:rPr lang="en-ID" sz="2000" dirty="0" err="1"/>
              <a:t>tersebut</a:t>
            </a:r>
            <a:r>
              <a:rPr lang="en-ID" sz="2000" dirty="0"/>
              <a:t> </a:t>
            </a:r>
            <a:r>
              <a:rPr lang="en-ID" sz="2000" dirty="0" err="1"/>
              <a:t>terjadi</a:t>
            </a:r>
            <a:r>
              <a:rPr lang="en-ID" sz="2000" dirty="0"/>
              <a:t>.</a:t>
            </a:r>
          </a:p>
          <a:p>
            <a:pPr marL="342900" indent="-342900">
              <a:buAutoNum type="arabicPeriod"/>
            </a:pPr>
            <a:r>
              <a:rPr lang="en-ID" sz="2000" dirty="0" err="1"/>
              <a:t>Tempat</a:t>
            </a:r>
            <a:r>
              <a:rPr lang="en-ID" sz="2000" dirty="0"/>
              <a:t> </a:t>
            </a:r>
            <a:r>
              <a:rPr lang="en-ID" sz="2000" dirty="0" err="1"/>
              <a:t>Terjadinya</a:t>
            </a:r>
            <a:r>
              <a:rPr lang="en-ID" sz="2000" dirty="0"/>
              <a:t> </a:t>
            </a:r>
            <a:r>
              <a:rPr lang="en-ID" sz="2000" dirty="0" err="1"/>
              <a:t>Akibat</a:t>
            </a:r>
            <a:r>
              <a:rPr lang="en-ID" sz="2000" dirty="0"/>
              <a:t>: Jika </a:t>
            </a:r>
            <a:r>
              <a:rPr lang="en-ID" sz="2000" dirty="0" err="1"/>
              <a:t>akibat</a:t>
            </a:r>
            <a:r>
              <a:rPr lang="en-ID" sz="2000" dirty="0"/>
              <a:t> </a:t>
            </a:r>
            <a:r>
              <a:rPr lang="en-ID" sz="2000" dirty="0" err="1"/>
              <a:t>dari</a:t>
            </a:r>
            <a:r>
              <a:rPr lang="en-ID" sz="2000" dirty="0"/>
              <a:t> </a:t>
            </a:r>
            <a:r>
              <a:rPr lang="en-ID" sz="2000" dirty="0" err="1"/>
              <a:t>perbuatan</a:t>
            </a:r>
            <a:r>
              <a:rPr lang="en-ID" sz="2000" dirty="0"/>
              <a:t> yang </a:t>
            </a:r>
            <a:r>
              <a:rPr lang="en-ID" sz="2000" dirty="0" err="1"/>
              <a:t>menjadi</a:t>
            </a:r>
            <a:r>
              <a:rPr lang="en-ID" sz="2000" dirty="0"/>
              <a:t> </a:t>
            </a:r>
            <a:r>
              <a:rPr lang="en-ID" sz="2000" dirty="0" err="1"/>
              <a:t>dasar</a:t>
            </a:r>
            <a:r>
              <a:rPr lang="en-ID" sz="2000" dirty="0"/>
              <a:t> </a:t>
            </a:r>
            <a:r>
              <a:rPr lang="en-ID" sz="2000" dirty="0" err="1"/>
              <a:t>gugatan</a:t>
            </a:r>
            <a:r>
              <a:rPr lang="en-ID" sz="2000" dirty="0"/>
              <a:t> </a:t>
            </a:r>
            <a:r>
              <a:rPr lang="en-ID" sz="2000" dirty="0" err="1"/>
              <a:t>terjadi</a:t>
            </a:r>
            <a:r>
              <a:rPr lang="en-ID" sz="2000" dirty="0"/>
              <a:t> di </a:t>
            </a:r>
            <a:r>
              <a:rPr lang="en-ID" sz="2000" dirty="0" err="1"/>
              <a:t>beberapa</a:t>
            </a:r>
            <a:r>
              <a:rPr lang="en-ID" sz="2000" dirty="0"/>
              <a:t> negara, </a:t>
            </a:r>
            <a:r>
              <a:rPr lang="en-ID" sz="2000" dirty="0" err="1"/>
              <a:t>maka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yang </a:t>
            </a:r>
            <a:r>
              <a:rPr lang="en-ID" sz="2000" dirty="0" err="1"/>
              <a:t>berlaku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negara </a:t>
            </a:r>
            <a:r>
              <a:rPr lang="en-ID" sz="2000" dirty="0" err="1"/>
              <a:t>tempat</a:t>
            </a:r>
            <a:r>
              <a:rPr lang="en-ID" sz="2000" dirty="0"/>
              <a:t> </a:t>
            </a:r>
            <a:r>
              <a:rPr lang="en-ID" sz="2000" dirty="0" err="1"/>
              <a:t>akibat</a:t>
            </a:r>
            <a:r>
              <a:rPr lang="en-ID" sz="2000" dirty="0"/>
              <a:t> </a:t>
            </a:r>
            <a:r>
              <a:rPr lang="en-ID" sz="2000" dirty="0" err="1"/>
              <a:t>tersebut</a:t>
            </a:r>
            <a:r>
              <a:rPr lang="en-ID" sz="2000" dirty="0"/>
              <a:t> </a:t>
            </a:r>
            <a:r>
              <a:rPr lang="en-ID" sz="2000" dirty="0" err="1"/>
              <a:t>terjadi</a:t>
            </a:r>
            <a:r>
              <a:rPr lang="en-ID" sz="2000" dirty="0"/>
              <a:t>.</a:t>
            </a:r>
          </a:p>
          <a:p>
            <a:pPr marL="342900" indent="-342900">
              <a:buAutoNum type="arabicPeriod"/>
            </a:pPr>
            <a:r>
              <a:rPr lang="en-ID" sz="2000" dirty="0" err="1"/>
              <a:t>Tempat</a:t>
            </a:r>
            <a:r>
              <a:rPr lang="en-ID" sz="2000" dirty="0"/>
              <a:t> </a:t>
            </a:r>
            <a:r>
              <a:rPr lang="en-ID" sz="2000" dirty="0" err="1"/>
              <a:t>Terjadinya</a:t>
            </a:r>
            <a:r>
              <a:rPr lang="en-ID" sz="2000" dirty="0"/>
              <a:t> </a:t>
            </a:r>
            <a:r>
              <a:rPr lang="en-ID" sz="2000" dirty="0" err="1"/>
              <a:t>Perjanjian</a:t>
            </a:r>
            <a:r>
              <a:rPr lang="en-ID" sz="2000" dirty="0"/>
              <a:t>: Jika </a:t>
            </a:r>
            <a:r>
              <a:rPr lang="en-ID" sz="2000" dirty="0" err="1"/>
              <a:t>perjanjian</a:t>
            </a:r>
            <a:r>
              <a:rPr lang="en-ID" sz="2000" dirty="0"/>
              <a:t> yang </a:t>
            </a:r>
            <a:r>
              <a:rPr lang="en-ID" sz="2000" dirty="0" err="1"/>
              <a:t>menjadi</a:t>
            </a:r>
            <a:r>
              <a:rPr lang="en-ID" sz="2000" dirty="0"/>
              <a:t> </a:t>
            </a:r>
            <a:r>
              <a:rPr lang="en-ID" sz="2000" dirty="0" err="1"/>
              <a:t>dasar</a:t>
            </a:r>
            <a:r>
              <a:rPr lang="en-ID" sz="2000" dirty="0"/>
              <a:t> </a:t>
            </a:r>
            <a:r>
              <a:rPr lang="en-ID" sz="2000" dirty="0" err="1"/>
              <a:t>gugatan</a:t>
            </a:r>
            <a:r>
              <a:rPr lang="en-ID" sz="2000" dirty="0"/>
              <a:t> </a:t>
            </a:r>
            <a:r>
              <a:rPr lang="en-ID" sz="2000" dirty="0" err="1"/>
              <a:t>dibuat</a:t>
            </a:r>
            <a:r>
              <a:rPr lang="en-ID" sz="2000" dirty="0"/>
              <a:t> di </a:t>
            </a:r>
            <a:r>
              <a:rPr lang="en-ID" sz="2000" dirty="0" err="1"/>
              <a:t>beberapa</a:t>
            </a:r>
            <a:r>
              <a:rPr lang="en-ID" sz="2000" dirty="0"/>
              <a:t> negara, </a:t>
            </a:r>
            <a:r>
              <a:rPr lang="en-ID" sz="2000" dirty="0" err="1"/>
              <a:t>maka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yang </a:t>
            </a:r>
            <a:r>
              <a:rPr lang="en-ID" sz="2000" dirty="0" err="1"/>
              <a:t>berlaku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negara </a:t>
            </a:r>
            <a:r>
              <a:rPr lang="en-ID" sz="2000" dirty="0" err="1"/>
              <a:t>tempat</a:t>
            </a:r>
            <a:r>
              <a:rPr lang="en-ID" sz="2000" dirty="0"/>
              <a:t> </a:t>
            </a:r>
            <a:r>
              <a:rPr lang="en-ID" sz="2000" dirty="0" err="1"/>
              <a:t>perjanjian</a:t>
            </a:r>
            <a:r>
              <a:rPr lang="en-ID" sz="2000" dirty="0"/>
              <a:t> </a:t>
            </a:r>
            <a:r>
              <a:rPr lang="en-ID" sz="2000" dirty="0" err="1"/>
              <a:t>tersebut</a:t>
            </a:r>
            <a:r>
              <a:rPr lang="en-ID" sz="2000" dirty="0"/>
              <a:t> </a:t>
            </a:r>
            <a:r>
              <a:rPr lang="en-ID" sz="2000" dirty="0" err="1"/>
              <a:t>dibuat</a:t>
            </a:r>
            <a:r>
              <a:rPr lang="en-ID" sz="2000" dirty="0"/>
              <a:t>.</a:t>
            </a:r>
          </a:p>
          <a:p>
            <a:pPr marL="342900" indent="-342900">
              <a:buAutoNum type="arabicPeriod"/>
            </a:pPr>
            <a:r>
              <a:rPr lang="en-ID" sz="2000" dirty="0" err="1"/>
              <a:t>Kepentingan</a:t>
            </a:r>
            <a:r>
              <a:rPr lang="en-ID" sz="2000" dirty="0"/>
              <a:t> </a:t>
            </a:r>
            <a:r>
              <a:rPr lang="en-ID" sz="2000" dirty="0" err="1"/>
              <a:t>Pihak</a:t>
            </a:r>
            <a:r>
              <a:rPr lang="en-ID" sz="2000" dirty="0"/>
              <a:t> yang </a:t>
            </a:r>
            <a:r>
              <a:rPr lang="en-ID" sz="2000" dirty="0" err="1"/>
              <a:t>Terlibat</a:t>
            </a:r>
            <a:r>
              <a:rPr lang="en-ID" sz="2000" dirty="0"/>
              <a:t>: Jika </a:t>
            </a:r>
            <a:r>
              <a:rPr lang="en-ID" sz="2000" dirty="0" err="1"/>
              <a:t>pihak</a:t>
            </a:r>
            <a:r>
              <a:rPr lang="en-ID" sz="2000" dirty="0"/>
              <a:t> yang </a:t>
            </a:r>
            <a:r>
              <a:rPr lang="en-ID" sz="2000" dirty="0" err="1"/>
              <a:t>terlibat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kasus</a:t>
            </a:r>
            <a:r>
              <a:rPr lang="en-ID" sz="2000" dirty="0"/>
              <a:t> </a:t>
            </a:r>
            <a:r>
              <a:rPr lang="en-ID" sz="2000" dirty="0" err="1"/>
              <a:t>tersebut</a:t>
            </a:r>
            <a:r>
              <a:rPr lang="en-ID" sz="2000" dirty="0"/>
              <a:t> </a:t>
            </a:r>
            <a:r>
              <a:rPr lang="en-ID" sz="2000" dirty="0" err="1"/>
              <a:t>memiliki</a:t>
            </a:r>
            <a:r>
              <a:rPr lang="en-ID" sz="2000" dirty="0"/>
              <a:t> </a:t>
            </a:r>
            <a:r>
              <a:rPr lang="en-ID" sz="2000" dirty="0" err="1"/>
              <a:t>kepentingan</a:t>
            </a:r>
            <a:r>
              <a:rPr lang="en-ID" sz="2000" dirty="0"/>
              <a:t> yang </a:t>
            </a:r>
            <a:r>
              <a:rPr lang="en-ID" sz="2000" dirty="0" err="1"/>
              <a:t>kuat</a:t>
            </a:r>
            <a:r>
              <a:rPr lang="en-ID" sz="2000" dirty="0"/>
              <a:t> di </a:t>
            </a:r>
            <a:r>
              <a:rPr lang="en-ID" sz="2000" dirty="0" err="1"/>
              <a:t>beberapa</a:t>
            </a:r>
            <a:r>
              <a:rPr lang="en-ID" sz="2000" dirty="0"/>
              <a:t> negara, </a:t>
            </a:r>
            <a:r>
              <a:rPr lang="en-ID" sz="2000" dirty="0" err="1"/>
              <a:t>maka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yang </a:t>
            </a:r>
            <a:r>
              <a:rPr lang="en-ID" sz="2000" dirty="0" err="1"/>
              <a:t>berlaku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negara yang </a:t>
            </a:r>
            <a:r>
              <a:rPr lang="en-ID" sz="2000" dirty="0" err="1"/>
              <a:t>memiliki</a:t>
            </a:r>
            <a:r>
              <a:rPr lang="en-ID" sz="2000" dirty="0"/>
              <a:t> </a:t>
            </a:r>
            <a:r>
              <a:rPr lang="en-ID" sz="2000" dirty="0" err="1"/>
              <a:t>kepentingan</a:t>
            </a:r>
            <a:r>
              <a:rPr lang="en-ID" sz="2000" dirty="0"/>
              <a:t> yang paling </a:t>
            </a:r>
            <a:r>
              <a:rPr lang="en-ID" sz="2000" dirty="0" err="1"/>
              <a:t>kuat</a:t>
            </a:r>
            <a:r>
              <a:rPr lang="en-ID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989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0C7B7F9-3BA1-66BB-158E-4F9A4F14BD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223158"/>
            <a:ext cx="9829800" cy="4393871"/>
          </a:xfrm>
        </p:spPr>
        <p:txBody>
          <a:bodyPr>
            <a:normAutofit fontScale="92500"/>
          </a:bodyPr>
          <a:lstStyle/>
          <a:p>
            <a:pPr algn="l"/>
            <a:r>
              <a:rPr lang="en-ID" dirty="0" err="1"/>
              <a:t>Contoh</a:t>
            </a:r>
            <a:r>
              <a:rPr lang="en-ID" dirty="0"/>
              <a:t> Kasus:</a:t>
            </a:r>
          </a:p>
          <a:p>
            <a:pPr marL="342900" indent="-342900" algn="l">
              <a:buAutoNum type="arabicPeriod"/>
            </a:pP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warga</a:t>
            </a:r>
            <a:r>
              <a:rPr lang="en-ID" dirty="0"/>
              <a:t> negara Indonesia </a:t>
            </a:r>
            <a:r>
              <a:rPr lang="en-ID" dirty="0" err="1"/>
              <a:t>mengajukan</a:t>
            </a:r>
            <a:r>
              <a:rPr lang="en-ID" dirty="0"/>
              <a:t> </a:t>
            </a:r>
            <a:r>
              <a:rPr lang="en-ID" dirty="0" err="1"/>
              <a:t>gugatan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warga</a:t>
            </a:r>
            <a:r>
              <a:rPr lang="en-ID" dirty="0"/>
              <a:t> negara Malaysia di </a:t>
            </a:r>
            <a:r>
              <a:rPr lang="en-ID" dirty="0" err="1"/>
              <a:t>pengadilan</a:t>
            </a:r>
            <a:r>
              <a:rPr lang="en-ID" dirty="0"/>
              <a:t> Indonesia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perbuatan</a:t>
            </a:r>
            <a:r>
              <a:rPr lang="en-ID" dirty="0"/>
              <a:t> yang </a:t>
            </a:r>
            <a:r>
              <a:rPr lang="en-ID" dirty="0" err="1"/>
              <a:t>terjadi</a:t>
            </a:r>
            <a:r>
              <a:rPr lang="en-ID" dirty="0"/>
              <a:t> di Singapura. Dalam </a:t>
            </a:r>
            <a:r>
              <a:rPr lang="en-ID" dirty="0" err="1"/>
              <a:t>kasus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, TPS yang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tempat</a:t>
            </a:r>
            <a:r>
              <a:rPr lang="en-ID" dirty="0"/>
              <a:t> </a:t>
            </a:r>
            <a:r>
              <a:rPr lang="en-ID" dirty="0" err="1"/>
              <a:t>terjadinya</a:t>
            </a:r>
            <a:r>
              <a:rPr lang="en-ID" dirty="0"/>
              <a:t> </a:t>
            </a:r>
            <a:r>
              <a:rPr lang="en-ID" dirty="0" err="1"/>
              <a:t>perbuatan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Singapura.</a:t>
            </a:r>
          </a:p>
          <a:p>
            <a:pPr marL="342900" indent="-342900" algn="l">
              <a:buAutoNum type="arabicPeriod"/>
            </a:pP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di Indonesia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perjanjian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di Singapura, dan </a:t>
            </a:r>
            <a:r>
              <a:rPr lang="en-ID" dirty="0" err="1"/>
              <a:t>perjanjian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dilaksanakan</a:t>
            </a:r>
            <a:r>
              <a:rPr lang="en-ID" dirty="0"/>
              <a:t> di Malaysia. Dalam </a:t>
            </a:r>
            <a:r>
              <a:rPr lang="en-ID" dirty="0" err="1"/>
              <a:t>kasus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, TPS yang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tempat</a:t>
            </a:r>
            <a:r>
              <a:rPr lang="en-ID" dirty="0"/>
              <a:t> </a:t>
            </a:r>
            <a:r>
              <a:rPr lang="en-ID" dirty="0" err="1"/>
              <a:t>terjadinya</a:t>
            </a:r>
            <a:r>
              <a:rPr lang="en-ID" dirty="0"/>
              <a:t> </a:t>
            </a:r>
            <a:r>
              <a:rPr lang="en-ID" dirty="0" err="1"/>
              <a:t>perjanjian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Singapura.</a:t>
            </a:r>
          </a:p>
          <a:p>
            <a:pPr algn="l"/>
            <a:endParaRPr lang="en-ID" dirty="0"/>
          </a:p>
          <a:p>
            <a:pPr algn="l"/>
            <a:r>
              <a:rPr lang="en-ID" dirty="0"/>
              <a:t>Dalam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, TPS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alternatif</a:t>
            </a:r>
            <a:r>
              <a:rPr lang="en-ID" dirty="0"/>
              <a:t> </a:t>
            </a:r>
            <a:r>
              <a:rPr lang="en-ID" dirty="0" err="1"/>
              <a:t>jika</a:t>
            </a:r>
            <a:r>
              <a:rPr lang="en-ID" dirty="0"/>
              <a:t> TPP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diterapkan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jelas</a:t>
            </a:r>
            <a:r>
              <a:rPr lang="en-ID" dirty="0"/>
              <a:t>. TPS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menentukan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berlaku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kasus</a:t>
            </a:r>
            <a:r>
              <a:rPr lang="en-ID" dirty="0"/>
              <a:t> yang </a:t>
            </a:r>
            <a:r>
              <a:rPr lang="en-ID" dirty="0" err="1"/>
              <a:t>melibatkan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negara.</a:t>
            </a:r>
          </a:p>
          <a:p>
            <a:pPr algn="l"/>
            <a:endParaRPr lang="en-ID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B686D2-242E-4057-EE04-9377F68A7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395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FAC08-C1C6-D5C9-9B1B-D08851629A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85859"/>
            <a:ext cx="8654716" cy="572920"/>
          </a:xfrm>
        </p:spPr>
        <p:txBody>
          <a:bodyPr>
            <a:normAutofit/>
          </a:bodyPr>
          <a:lstStyle/>
          <a:p>
            <a:r>
              <a:rPr lang="en-US" sz="2800" b="1" dirty="0"/>
              <a:t>PENUNJUKAN KEMBALI (RENVOI</a:t>
            </a:r>
            <a:r>
              <a:rPr lang="en-US" sz="2800" dirty="0"/>
              <a:t>)</a:t>
            </a:r>
            <a:endParaRPr lang="en-ID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C5756-D9CA-3DD1-C1DC-1229EE7E6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1836DED1-E0D0-656D-5D24-476E6FF519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503363"/>
            <a:ext cx="9829800" cy="4752975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ID" dirty="0" err="1"/>
              <a:t>Penunjukan</a:t>
            </a:r>
            <a:r>
              <a:rPr lang="en-ID" dirty="0"/>
              <a:t> Kembali (Renvoi)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yang </a:t>
            </a:r>
            <a:r>
              <a:rPr lang="en-ID" dirty="0" err="1"/>
              <a:t>merujuk</a:t>
            </a:r>
            <a:r>
              <a:rPr lang="en-ID" dirty="0"/>
              <a:t> pada proses </a:t>
            </a:r>
            <a:r>
              <a:rPr lang="en-ID" dirty="0" err="1"/>
              <a:t>penunjukan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berlaku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kasus</a:t>
            </a:r>
            <a:r>
              <a:rPr lang="en-ID" dirty="0"/>
              <a:t> yang </a:t>
            </a:r>
            <a:r>
              <a:rPr lang="en-ID" dirty="0" err="1"/>
              <a:t>melibatkan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negara.</a:t>
            </a:r>
          </a:p>
          <a:p>
            <a:pPr algn="l"/>
            <a:r>
              <a:rPr lang="en-ID" dirty="0" err="1"/>
              <a:t>Definisi</a:t>
            </a:r>
            <a:r>
              <a:rPr lang="en-ID" dirty="0"/>
              <a:t> Renvoi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proses </a:t>
            </a:r>
            <a:r>
              <a:rPr lang="en-ID" dirty="0" err="1"/>
              <a:t>penunjukan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berlaku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kasus</a:t>
            </a:r>
            <a:r>
              <a:rPr lang="en-ID" dirty="0"/>
              <a:t> yang </a:t>
            </a:r>
            <a:r>
              <a:rPr lang="en-ID" dirty="0" err="1"/>
              <a:t>melibatkan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negara, di mana </a:t>
            </a:r>
            <a:r>
              <a:rPr lang="en-ID" dirty="0" err="1"/>
              <a:t>hukum</a:t>
            </a:r>
            <a:r>
              <a:rPr lang="en-ID" dirty="0"/>
              <a:t> negara yang </a:t>
            </a:r>
            <a:r>
              <a:rPr lang="en-ID" dirty="0" err="1"/>
              <a:t>pertama</a:t>
            </a:r>
            <a:r>
              <a:rPr lang="en-ID" dirty="0"/>
              <a:t> kali </a:t>
            </a:r>
            <a:r>
              <a:rPr lang="en-ID" dirty="0" err="1"/>
              <a:t>ditunjuk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diterapkan</a:t>
            </a:r>
            <a:r>
              <a:rPr lang="en-ID" dirty="0"/>
              <a:t>,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penunjukan</a:t>
            </a:r>
            <a:r>
              <a:rPr lang="en-ID" dirty="0"/>
              <a:t> </a:t>
            </a:r>
            <a:r>
              <a:rPr lang="en-ID" dirty="0" err="1"/>
              <a:t>kembali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negara lain</a:t>
            </a:r>
          </a:p>
          <a:p>
            <a:pPr algn="l"/>
            <a:r>
              <a:rPr lang="en-ID" dirty="0"/>
              <a:t>Tujuan Renvoi: </a:t>
            </a:r>
          </a:p>
          <a:p>
            <a:pPr marL="457200" indent="-457200" algn="l">
              <a:buAutoNum type="arabicPeriod"/>
            </a:pP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Konflik</a:t>
            </a:r>
            <a:r>
              <a:rPr lang="en-ID" dirty="0"/>
              <a:t> Hukum: Renvoi </a:t>
            </a:r>
            <a:r>
              <a:rPr lang="en-ID" dirty="0" err="1"/>
              <a:t>bertujuan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konflik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timbul</a:t>
            </a:r>
            <a:r>
              <a:rPr lang="en-ID" dirty="0"/>
              <a:t> </a:t>
            </a:r>
            <a:r>
              <a:rPr lang="en-ID" dirty="0" err="1"/>
              <a:t>akibat</a:t>
            </a:r>
            <a:r>
              <a:rPr lang="en-ID" dirty="0"/>
              <a:t> </a:t>
            </a:r>
            <a:r>
              <a:rPr lang="en-ID" dirty="0" err="1"/>
              <a:t>perbedaan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negara-negara yang </a:t>
            </a:r>
            <a:r>
              <a:rPr lang="en-ID" dirty="0" err="1"/>
              <a:t>terlibat</a:t>
            </a:r>
            <a:r>
              <a:rPr lang="en-ID" dirty="0"/>
              <a:t>.</a:t>
            </a:r>
          </a:p>
          <a:p>
            <a:pPr marL="457200" indent="-457200" algn="l">
              <a:buAutoNum type="arabicPeriod"/>
            </a:pPr>
            <a:r>
              <a:rPr lang="en-ID" dirty="0" err="1"/>
              <a:t>Menentukan</a:t>
            </a:r>
            <a:r>
              <a:rPr lang="en-ID" dirty="0"/>
              <a:t> Hukum yang </a:t>
            </a:r>
            <a:r>
              <a:rPr lang="en-ID" dirty="0" err="1"/>
              <a:t>Berlaku</a:t>
            </a:r>
            <a:r>
              <a:rPr lang="en-ID" dirty="0"/>
              <a:t>: Renvoi </a:t>
            </a:r>
            <a:r>
              <a:rPr lang="en-ID" dirty="0" err="1"/>
              <a:t>bertujuan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menentukan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berlaku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kasus</a:t>
            </a:r>
            <a:r>
              <a:rPr lang="en-ID" dirty="0"/>
              <a:t> yang </a:t>
            </a:r>
            <a:r>
              <a:rPr lang="en-ID" dirty="0" err="1"/>
              <a:t>melibatkan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negara. </a:t>
            </a:r>
          </a:p>
          <a:p>
            <a:pPr marL="457200" indent="-457200" algn="l">
              <a:buAutoNum type="arabicPeriod"/>
            </a:pPr>
            <a:r>
              <a:rPr lang="en-ID" dirty="0" err="1"/>
              <a:t>Mencapai</a:t>
            </a:r>
            <a:r>
              <a:rPr lang="en-ID" dirty="0"/>
              <a:t> Harmoni: Renvoi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harmoni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keputusan-keputusan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negara-negara yang </a:t>
            </a:r>
            <a:r>
              <a:rPr lang="en-ID" dirty="0" err="1"/>
              <a:t>berbeda</a:t>
            </a:r>
            <a:endParaRPr lang="en-ID" dirty="0"/>
          </a:p>
          <a:p>
            <a:pPr marL="457200" indent="-457200" algn="l">
              <a:buAutoNum type="arabicPeriod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986468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6A4E524-23EB-9CC7-5A07-2F1A64D66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8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C04238-F3DF-A647-A3AA-FEFA5B1FDD29}"/>
              </a:ext>
            </a:extLst>
          </p:cNvPr>
          <p:cNvSpPr txBox="1"/>
          <p:nvPr/>
        </p:nvSpPr>
        <p:spPr>
          <a:xfrm>
            <a:off x="1275348" y="1070811"/>
            <a:ext cx="9950116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D" sz="1800" dirty="0" err="1"/>
              <a:t>Berikut</a:t>
            </a:r>
            <a:r>
              <a:rPr lang="en-ID" sz="1800" dirty="0"/>
              <a:t> </a:t>
            </a:r>
            <a:r>
              <a:rPr lang="en-ID" sz="1800" dirty="0" err="1"/>
              <a:t>beberapa</a:t>
            </a:r>
            <a:r>
              <a:rPr lang="en-ID" sz="1800" dirty="0"/>
              <a:t> </a:t>
            </a:r>
            <a:r>
              <a:rPr lang="en-ID" sz="1800" dirty="0" err="1"/>
              <a:t>definisi</a:t>
            </a:r>
            <a:r>
              <a:rPr lang="en-ID" sz="1800" dirty="0"/>
              <a:t> Renvoi </a:t>
            </a:r>
            <a:r>
              <a:rPr lang="en-ID" sz="1800" dirty="0" err="1"/>
              <a:t>menurut</a:t>
            </a:r>
            <a:r>
              <a:rPr lang="en-ID" sz="1800" dirty="0"/>
              <a:t> </a:t>
            </a:r>
            <a:r>
              <a:rPr lang="en-ID" sz="1800" dirty="0" err="1"/>
              <a:t>beberapa</a:t>
            </a:r>
            <a:r>
              <a:rPr lang="en-ID" sz="1800" dirty="0"/>
              <a:t> </a:t>
            </a:r>
            <a:r>
              <a:rPr lang="en-ID" sz="1800" dirty="0" err="1"/>
              <a:t>ahli</a:t>
            </a:r>
            <a:r>
              <a:rPr lang="en-ID" sz="1800" dirty="0"/>
              <a:t>:</a:t>
            </a:r>
          </a:p>
          <a:p>
            <a:pPr algn="l"/>
            <a:endParaRPr lang="en-ID" sz="1800" dirty="0"/>
          </a:p>
          <a:p>
            <a:pPr marL="457200" indent="-457200" algn="l">
              <a:buAutoNum type="arabicPeriod"/>
            </a:pPr>
            <a:r>
              <a:rPr lang="en-ID" sz="1800" dirty="0" err="1"/>
              <a:t>Menurut</a:t>
            </a:r>
            <a:r>
              <a:rPr lang="en-ID" sz="1800" dirty="0"/>
              <a:t> Prof. Dr. </a:t>
            </a:r>
            <a:r>
              <a:rPr lang="en-ID" sz="1800" dirty="0" err="1"/>
              <a:t>Sudargo</a:t>
            </a:r>
            <a:r>
              <a:rPr lang="en-ID" sz="1800" dirty="0"/>
              <a:t> Gautama</a:t>
            </a:r>
            <a:r>
              <a:rPr lang="en-ID" dirty="0"/>
              <a:t>, </a:t>
            </a:r>
            <a:r>
              <a:rPr lang="en-ID" sz="1800" dirty="0"/>
              <a:t>Renvoi </a:t>
            </a:r>
            <a:r>
              <a:rPr lang="en-ID" sz="1800" dirty="0" err="1"/>
              <a:t>adalah</a:t>
            </a:r>
            <a:r>
              <a:rPr lang="en-ID" sz="1800" dirty="0"/>
              <a:t> </a:t>
            </a:r>
            <a:r>
              <a:rPr lang="en-ID" sz="1800" dirty="0" err="1"/>
              <a:t>suatu</a:t>
            </a:r>
            <a:r>
              <a:rPr lang="en-ID" sz="1800" dirty="0"/>
              <a:t> proses </a:t>
            </a:r>
            <a:r>
              <a:rPr lang="en-ID" sz="1800" dirty="0" err="1"/>
              <a:t>penunjukan</a:t>
            </a:r>
            <a:r>
              <a:rPr lang="en-ID" sz="1800" dirty="0"/>
              <a:t> </a:t>
            </a:r>
            <a:r>
              <a:rPr lang="en-ID" sz="1800" dirty="0" err="1"/>
              <a:t>hukum</a:t>
            </a:r>
            <a:r>
              <a:rPr lang="en-ID" sz="1800" dirty="0"/>
              <a:t> yang </a:t>
            </a:r>
            <a:r>
              <a:rPr lang="en-ID" sz="1800" dirty="0" err="1"/>
              <a:t>berlaku</a:t>
            </a:r>
            <a:r>
              <a:rPr lang="en-ID" sz="1800" dirty="0"/>
              <a:t> </a:t>
            </a:r>
            <a:r>
              <a:rPr lang="en-ID" sz="1800" dirty="0" err="1"/>
              <a:t>dalam</a:t>
            </a:r>
            <a:r>
              <a:rPr lang="en-ID" sz="1800" dirty="0"/>
              <a:t> </a:t>
            </a:r>
            <a:r>
              <a:rPr lang="en-ID" sz="1800" dirty="0" err="1"/>
              <a:t>suatu</a:t>
            </a:r>
            <a:r>
              <a:rPr lang="en-ID" sz="1800" dirty="0"/>
              <a:t> </a:t>
            </a:r>
            <a:r>
              <a:rPr lang="en-ID" sz="1800" dirty="0" err="1"/>
              <a:t>kasus</a:t>
            </a:r>
            <a:r>
              <a:rPr lang="en-ID" sz="1800" dirty="0"/>
              <a:t> yang </a:t>
            </a:r>
            <a:r>
              <a:rPr lang="en-ID" sz="1800" dirty="0" err="1"/>
              <a:t>melibatkan</a:t>
            </a:r>
            <a:r>
              <a:rPr lang="en-ID" sz="1800" dirty="0"/>
              <a:t> </a:t>
            </a:r>
            <a:r>
              <a:rPr lang="en-ID" sz="1800" dirty="0" err="1"/>
              <a:t>beberapa</a:t>
            </a:r>
            <a:r>
              <a:rPr lang="en-ID" sz="1800" dirty="0"/>
              <a:t> negara, di mana </a:t>
            </a:r>
            <a:r>
              <a:rPr lang="en-ID" sz="1800" dirty="0" err="1"/>
              <a:t>hukum</a:t>
            </a:r>
            <a:r>
              <a:rPr lang="en-ID" sz="1800" dirty="0"/>
              <a:t> negara yang </a:t>
            </a:r>
            <a:r>
              <a:rPr lang="en-ID" sz="1800" dirty="0" err="1"/>
              <a:t>pertama</a:t>
            </a:r>
            <a:r>
              <a:rPr lang="en-ID" sz="1800" dirty="0"/>
              <a:t> kali </a:t>
            </a:r>
            <a:r>
              <a:rPr lang="en-ID" sz="1800" dirty="0" err="1"/>
              <a:t>ditunjuk</a:t>
            </a:r>
            <a:r>
              <a:rPr lang="en-ID" sz="1800" dirty="0"/>
              <a:t> </a:t>
            </a:r>
            <a:r>
              <a:rPr lang="en-ID" sz="1800" dirty="0" err="1"/>
              <a:t>tidak</a:t>
            </a:r>
            <a:r>
              <a:rPr lang="en-ID" sz="1800" dirty="0"/>
              <a:t> </a:t>
            </a:r>
            <a:r>
              <a:rPr lang="en-ID" sz="1800" dirty="0" err="1"/>
              <a:t>dapat</a:t>
            </a:r>
            <a:r>
              <a:rPr lang="en-ID" sz="1800" dirty="0"/>
              <a:t> </a:t>
            </a:r>
            <a:r>
              <a:rPr lang="en-ID" sz="1800" dirty="0" err="1"/>
              <a:t>diterapkan</a:t>
            </a:r>
            <a:r>
              <a:rPr lang="en-ID" sz="1800" dirty="0"/>
              <a:t>, </a:t>
            </a:r>
            <a:r>
              <a:rPr lang="en-ID" sz="1800" dirty="0" err="1"/>
              <a:t>sehingga</a:t>
            </a:r>
            <a:r>
              <a:rPr lang="en-ID" sz="1800" dirty="0"/>
              <a:t> </a:t>
            </a:r>
            <a:r>
              <a:rPr lang="en-ID" sz="1800" dirty="0" err="1"/>
              <a:t>penunjukan</a:t>
            </a:r>
            <a:r>
              <a:rPr lang="en-ID" sz="1800" dirty="0"/>
              <a:t> </a:t>
            </a:r>
            <a:r>
              <a:rPr lang="en-ID" sz="1800" dirty="0" err="1"/>
              <a:t>kembali</a:t>
            </a:r>
            <a:r>
              <a:rPr lang="en-ID" sz="1800" dirty="0"/>
              <a:t> </a:t>
            </a:r>
            <a:r>
              <a:rPr lang="en-ID" sz="1800" dirty="0" err="1"/>
              <a:t>dilakukan</a:t>
            </a:r>
            <a:r>
              <a:rPr lang="en-ID" sz="1800" dirty="0"/>
              <a:t> </a:t>
            </a:r>
            <a:r>
              <a:rPr lang="en-ID" sz="1800" dirty="0" err="1"/>
              <a:t>ke</a:t>
            </a:r>
            <a:r>
              <a:rPr lang="en-ID" sz="1800" dirty="0"/>
              <a:t> </a:t>
            </a:r>
            <a:r>
              <a:rPr lang="en-ID" sz="1800" dirty="0" err="1"/>
              <a:t>hukum</a:t>
            </a:r>
            <a:r>
              <a:rPr lang="en-ID" sz="1800" dirty="0"/>
              <a:t> negara lain. </a:t>
            </a:r>
          </a:p>
          <a:p>
            <a:pPr marL="457200" indent="-457200" algn="l">
              <a:buAutoNum type="arabicPeriod"/>
            </a:pPr>
            <a:r>
              <a:rPr lang="en-ID" dirty="0" err="1"/>
              <a:t>M</a:t>
            </a:r>
            <a:r>
              <a:rPr lang="en-ID" sz="1800" dirty="0" err="1"/>
              <a:t>enurut</a:t>
            </a:r>
            <a:r>
              <a:rPr lang="en-ID" sz="1800" dirty="0"/>
              <a:t> Prof. Dr. H. </a:t>
            </a:r>
            <a:r>
              <a:rPr lang="en-ID" sz="1800" dirty="0" err="1"/>
              <a:t>Mochtar</a:t>
            </a:r>
            <a:r>
              <a:rPr lang="en-ID" sz="1800" dirty="0"/>
              <a:t> </a:t>
            </a:r>
            <a:r>
              <a:rPr lang="en-ID" sz="1800" dirty="0" err="1"/>
              <a:t>Kusumaatmadja</a:t>
            </a:r>
            <a:r>
              <a:rPr lang="en-ID" sz="1800" dirty="0"/>
              <a:t>, Renvoi </a:t>
            </a:r>
            <a:r>
              <a:rPr lang="en-ID" sz="1800" dirty="0" err="1"/>
              <a:t>adalah</a:t>
            </a:r>
            <a:r>
              <a:rPr lang="en-ID" sz="1800" dirty="0"/>
              <a:t> </a:t>
            </a:r>
            <a:r>
              <a:rPr lang="en-ID" sz="1800" dirty="0" err="1"/>
              <a:t>suatu</a:t>
            </a:r>
            <a:r>
              <a:rPr lang="en-ID" sz="1800" dirty="0"/>
              <a:t> </a:t>
            </a:r>
            <a:r>
              <a:rPr lang="en-ID" sz="1800" dirty="0" err="1"/>
              <a:t>konsep</a:t>
            </a:r>
            <a:r>
              <a:rPr lang="en-ID" sz="1800" dirty="0"/>
              <a:t> </a:t>
            </a:r>
            <a:r>
              <a:rPr lang="en-ID" sz="1800" dirty="0" err="1"/>
              <a:t>dalam</a:t>
            </a:r>
            <a:r>
              <a:rPr lang="en-ID" sz="1800" dirty="0"/>
              <a:t> </a:t>
            </a:r>
            <a:r>
              <a:rPr lang="en-ID" sz="1800" dirty="0" err="1"/>
              <a:t>hukum</a:t>
            </a:r>
            <a:r>
              <a:rPr lang="en-ID" sz="1800" dirty="0"/>
              <a:t> </a:t>
            </a:r>
            <a:r>
              <a:rPr lang="en-ID" sz="1800" dirty="0" err="1"/>
              <a:t>perdata</a:t>
            </a:r>
            <a:r>
              <a:rPr lang="en-ID" sz="1800" dirty="0"/>
              <a:t> </a:t>
            </a:r>
            <a:r>
              <a:rPr lang="en-ID" sz="1800" dirty="0" err="1"/>
              <a:t>internasional</a:t>
            </a:r>
            <a:r>
              <a:rPr lang="en-ID" sz="1800" dirty="0"/>
              <a:t> yang </a:t>
            </a:r>
            <a:r>
              <a:rPr lang="en-ID" sz="1800" dirty="0" err="1"/>
              <a:t>merujuk</a:t>
            </a:r>
            <a:r>
              <a:rPr lang="en-ID" sz="1800" dirty="0"/>
              <a:t> pada proses </a:t>
            </a:r>
            <a:r>
              <a:rPr lang="en-ID" sz="1800" dirty="0" err="1"/>
              <a:t>penunjukan</a:t>
            </a:r>
            <a:r>
              <a:rPr lang="en-ID" sz="1800" dirty="0"/>
              <a:t> </a:t>
            </a:r>
            <a:r>
              <a:rPr lang="en-ID" sz="1800" dirty="0" err="1"/>
              <a:t>hukum</a:t>
            </a:r>
            <a:r>
              <a:rPr lang="en-ID" sz="1800" dirty="0"/>
              <a:t> yang </a:t>
            </a:r>
            <a:r>
              <a:rPr lang="en-ID" sz="1800" dirty="0" err="1"/>
              <a:t>berlaku</a:t>
            </a:r>
            <a:r>
              <a:rPr lang="en-ID" sz="1800" dirty="0"/>
              <a:t> </a:t>
            </a:r>
            <a:r>
              <a:rPr lang="en-ID" sz="1800" dirty="0" err="1"/>
              <a:t>dalam</a:t>
            </a:r>
            <a:r>
              <a:rPr lang="en-ID" sz="1800" dirty="0"/>
              <a:t> </a:t>
            </a:r>
            <a:r>
              <a:rPr lang="en-ID" sz="1800" dirty="0" err="1"/>
              <a:t>suatu</a:t>
            </a:r>
            <a:r>
              <a:rPr lang="en-ID" sz="1800" dirty="0"/>
              <a:t> </a:t>
            </a:r>
            <a:r>
              <a:rPr lang="en-ID" sz="1800" dirty="0" err="1"/>
              <a:t>kasus</a:t>
            </a:r>
            <a:r>
              <a:rPr lang="en-ID" sz="1800" dirty="0"/>
              <a:t> yang </a:t>
            </a:r>
            <a:r>
              <a:rPr lang="en-ID" sz="1800" dirty="0" err="1"/>
              <a:t>melibatkan</a:t>
            </a:r>
            <a:r>
              <a:rPr lang="en-ID" sz="1800" dirty="0"/>
              <a:t> </a:t>
            </a:r>
            <a:r>
              <a:rPr lang="en-ID" sz="1800" dirty="0" err="1"/>
              <a:t>beberapa</a:t>
            </a:r>
            <a:r>
              <a:rPr lang="en-ID" sz="1800" dirty="0"/>
              <a:t> negara, di mana </a:t>
            </a:r>
            <a:r>
              <a:rPr lang="en-ID" sz="1800" dirty="0" err="1"/>
              <a:t>hukum</a:t>
            </a:r>
            <a:r>
              <a:rPr lang="en-ID" sz="1800" dirty="0"/>
              <a:t> negara yang </a:t>
            </a:r>
            <a:r>
              <a:rPr lang="en-ID" sz="1800" dirty="0" err="1"/>
              <a:t>pertama</a:t>
            </a:r>
            <a:r>
              <a:rPr lang="en-ID" sz="1800" dirty="0"/>
              <a:t> kali </a:t>
            </a:r>
            <a:r>
              <a:rPr lang="en-ID" sz="1800" dirty="0" err="1"/>
              <a:t>ditunjuk</a:t>
            </a:r>
            <a:r>
              <a:rPr lang="en-ID" sz="1800" dirty="0"/>
              <a:t> </a:t>
            </a:r>
            <a:r>
              <a:rPr lang="en-ID" sz="1800" dirty="0" err="1"/>
              <a:t>tidak</a:t>
            </a:r>
            <a:r>
              <a:rPr lang="en-ID" sz="1800" dirty="0"/>
              <a:t> </a:t>
            </a:r>
            <a:r>
              <a:rPr lang="en-ID" sz="1800" dirty="0" err="1"/>
              <a:t>dapat</a:t>
            </a:r>
            <a:r>
              <a:rPr lang="en-ID" sz="1800" dirty="0"/>
              <a:t> </a:t>
            </a:r>
            <a:r>
              <a:rPr lang="en-ID" sz="1800" dirty="0" err="1"/>
              <a:t>diterapkan</a:t>
            </a:r>
            <a:r>
              <a:rPr lang="en-ID" sz="1800" dirty="0"/>
              <a:t>.</a:t>
            </a:r>
          </a:p>
          <a:p>
            <a:pPr marL="457200" indent="-457200" algn="l">
              <a:buAutoNum type="arabicPeriod"/>
            </a:pPr>
            <a:r>
              <a:rPr lang="en-ID" dirty="0" err="1"/>
              <a:t>M</a:t>
            </a:r>
            <a:r>
              <a:rPr lang="en-ID" sz="1800" dirty="0" err="1"/>
              <a:t>enurut</a:t>
            </a:r>
            <a:r>
              <a:rPr lang="en-ID" sz="1800" dirty="0"/>
              <a:t> Prof. Dr. Sri </a:t>
            </a:r>
            <a:r>
              <a:rPr lang="en-ID" sz="1800" dirty="0" err="1"/>
              <a:t>Soedewi</a:t>
            </a:r>
            <a:r>
              <a:rPr lang="en-ID" sz="1800" dirty="0"/>
              <a:t> </a:t>
            </a:r>
            <a:r>
              <a:rPr lang="en-ID" sz="1800" dirty="0" err="1"/>
              <a:t>Masjchoen</a:t>
            </a:r>
            <a:r>
              <a:rPr lang="en-ID" sz="1800" dirty="0"/>
              <a:t> </a:t>
            </a:r>
            <a:r>
              <a:rPr lang="en-ID" sz="1800" dirty="0" err="1"/>
              <a:t>Sofwan</a:t>
            </a:r>
            <a:r>
              <a:rPr lang="en-ID" sz="1800" dirty="0"/>
              <a:t>, Renvoi </a:t>
            </a:r>
            <a:r>
              <a:rPr lang="en-ID" sz="1800" dirty="0" err="1"/>
              <a:t>adalah</a:t>
            </a:r>
            <a:r>
              <a:rPr lang="en-ID" sz="1800" dirty="0"/>
              <a:t> </a:t>
            </a:r>
            <a:r>
              <a:rPr lang="en-ID" sz="1800" dirty="0" err="1"/>
              <a:t>suatu</a:t>
            </a:r>
            <a:r>
              <a:rPr lang="en-ID" sz="1800" dirty="0"/>
              <a:t> proses </a:t>
            </a:r>
            <a:r>
              <a:rPr lang="en-ID" sz="1800" dirty="0" err="1"/>
              <a:t>penunjukan</a:t>
            </a:r>
            <a:r>
              <a:rPr lang="en-ID" sz="1800" dirty="0"/>
              <a:t> </a:t>
            </a:r>
            <a:r>
              <a:rPr lang="en-ID" sz="1800" dirty="0" err="1"/>
              <a:t>hukum</a:t>
            </a:r>
            <a:r>
              <a:rPr lang="en-ID" sz="1800" dirty="0"/>
              <a:t> yang </a:t>
            </a:r>
            <a:r>
              <a:rPr lang="en-ID" sz="1800" dirty="0" err="1"/>
              <a:t>berlaku</a:t>
            </a:r>
            <a:r>
              <a:rPr lang="en-ID" sz="1800" dirty="0"/>
              <a:t> </a:t>
            </a:r>
            <a:r>
              <a:rPr lang="en-ID" sz="1800" dirty="0" err="1"/>
              <a:t>dalam</a:t>
            </a:r>
            <a:r>
              <a:rPr lang="en-ID" sz="1800" dirty="0"/>
              <a:t> </a:t>
            </a:r>
            <a:r>
              <a:rPr lang="en-ID" sz="1800" dirty="0" err="1"/>
              <a:t>suatu</a:t>
            </a:r>
            <a:r>
              <a:rPr lang="en-ID" sz="1800" dirty="0"/>
              <a:t> </a:t>
            </a:r>
            <a:r>
              <a:rPr lang="en-ID" sz="1800" dirty="0" err="1"/>
              <a:t>kasus</a:t>
            </a:r>
            <a:r>
              <a:rPr lang="en-ID" sz="1800" dirty="0"/>
              <a:t> yang </a:t>
            </a:r>
            <a:r>
              <a:rPr lang="en-ID" sz="1800" dirty="0" err="1"/>
              <a:t>melibatkan</a:t>
            </a:r>
            <a:r>
              <a:rPr lang="en-ID" sz="1800" dirty="0"/>
              <a:t> </a:t>
            </a:r>
            <a:r>
              <a:rPr lang="en-ID" sz="1800" dirty="0" err="1"/>
              <a:t>beberapa</a:t>
            </a:r>
            <a:r>
              <a:rPr lang="en-ID" sz="1800" dirty="0"/>
              <a:t> negara, di mana </a:t>
            </a:r>
            <a:r>
              <a:rPr lang="en-ID" sz="1800" dirty="0" err="1"/>
              <a:t>hukum</a:t>
            </a:r>
            <a:r>
              <a:rPr lang="en-ID" sz="1800" dirty="0"/>
              <a:t> negara yang </a:t>
            </a:r>
            <a:r>
              <a:rPr lang="en-ID" sz="1800" dirty="0" err="1"/>
              <a:t>pertama</a:t>
            </a:r>
            <a:r>
              <a:rPr lang="en-ID" sz="1800" dirty="0"/>
              <a:t> kali </a:t>
            </a:r>
            <a:r>
              <a:rPr lang="en-ID" sz="1800" dirty="0" err="1"/>
              <a:t>ditunjuk</a:t>
            </a:r>
            <a:r>
              <a:rPr lang="en-ID" sz="1800" dirty="0"/>
              <a:t> </a:t>
            </a:r>
            <a:r>
              <a:rPr lang="en-ID" sz="1800" dirty="0" err="1"/>
              <a:t>tidak</a:t>
            </a:r>
            <a:r>
              <a:rPr lang="en-ID" sz="1800" dirty="0"/>
              <a:t> </a:t>
            </a:r>
            <a:r>
              <a:rPr lang="en-ID" sz="1800" dirty="0" err="1"/>
              <a:t>dapat</a:t>
            </a:r>
            <a:r>
              <a:rPr lang="en-ID" sz="1800" dirty="0"/>
              <a:t> </a:t>
            </a:r>
            <a:r>
              <a:rPr lang="en-ID" sz="1800" dirty="0" err="1"/>
              <a:t>diterapkan</a:t>
            </a:r>
            <a:r>
              <a:rPr lang="en-ID" sz="1800" dirty="0"/>
              <a:t>, </a:t>
            </a:r>
            <a:r>
              <a:rPr lang="en-ID" sz="1800" dirty="0" err="1"/>
              <a:t>sehingga</a:t>
            </a:r>
            <a:r>
              <a:rPr lang="en-ID" sz="1800" dirty="0"/>
              <a:t> </a:t>
            </a:r>
            <a:r>
              <a:rPr lang="en-ID" sz="1800" dirty="0" err="1"/>
              <a:t>penunjukan</a:t>
            </a:r>
            <a:r>
              <a:rPr lang="en-ID" sz="1800" dirty="0"/>
              <a:t> </a:t>
            </a:r>
            <a:r>
              <a:rPr lang="en-ID" sz="1800" dirty="0" err="1"/>
              <a:t>kembali</a:t>
            </a:r>
            <a:r>
              <a:rPr lang="en-ID" sz="1800" dirty="0"/>
              <a:t> </a:t>
            </a:r>
            <a:r>
              <a:rPr lang="en-ID" sz="1800" dirty="0" err="1"/>
              <a:t>dilakukan</a:t>
            </a:r>
            <a:r>
              <a:rPr lang="en-ID" sz="1800" dirty="0"/>
              <a:t> </a:t>
            </a:r>
            <a:r>
              <a:rPr lang="en-ID" sz="1800" dirty="0" err="1"/>
              <a:t>ke</a:t>
            </a:r>
            <a:r>
              <a:rPr lang="en-ID" sz="1800" dirty="0"/>
              <a:t> </a:t>
            </a:r>
            <a:r>
              <a:rPr lang="en-ID" sz="1800" dirty="0" err="1"/>
              <a:t>hukum</a:t>
            </a:r>
            <a:r>
              <a:rPr lang="en-ID" sz="1800" dirty="0"/>
              <a:t> negara lain </a:t>
            </a:r>
            <a:r>
              <a:rPr lang="en-ID" sz="1800" dirty="0" err="1"/>
              <a:t>untuk</a:t>
            </a:r>
            <a:r>
              <a:rPr lang="en-ID" sz="1800" dirty="0"/>
              <a:t> </a:t>
            </a:r>
            <a:r>
              <a:rPr lang="en-ID" sz="1800" dirty="0" err="1"/>
              <a:t>menentukan</a:t>
            </a:r>
            <a:r>
              <a:rPr lang="en-ID" sz="1800" dirty="0"/>
              <a:t> </a:t>
            </a:r>
            <a:r>
              <a:rPr lang="en-ID" sz="1800" dirty="0" err="1"/>
              <a:t>hukum</a:t>
            </a:r>
            <a:r>
              <a:rPr lang="en-ID" sz="1800" dirty="0"/>
              <a:t> yang </a:t>
            </a:r>
            <a:r>
              <a:rPr lang="en-ID" sz="1800" dirty="0" err="1"/>
              <a:t>berlaku</a:t>
            </a:r>
            <a:r>
              <a:rPr lang="en-ID" sz="1800" dirty="0"/>
              <a:t>.</a:t>
            </a:r>
          </a:p>
          <a:p>
            <a:pPr marL="457200" indent="-457200" algn="l">
              <a:buAutoNum type="arabicPeriod"/>
            </a:pPr>
            <a:r>
              <a:rPr lang="en-US" sz="1800" dirty="0"/>
              <a:t>According to Black's Law Dictionary, Renvoi is defined as: "Renvoi is the process of referring back to the law of another country in settling a case, where the law of the country first seized of the case is inapplicable or unclear.</a:t>
            </a:r>
          </a:p>
          <a:p>
            <a:pPr marL="457200" indent="-457200" algn="l">
              <a:buAutoNum type="arabicPeriod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68591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604A4-D28A-1F36-B28F-2F3A4286D7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29389"/>
            <a:ext cx="9144000" cy="453524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JENIS-JENIS RENVOI</a:t>
            </a:r>
            <a:endParaRPr lang="en-ID" sz="2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65590C-9B00-8E82-44E5-59C7AD32BB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67063"/>
            <a:ext cx="9144000" cy="5017169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ID" dirty="0" err="1"/>
              <a:t>Berikut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Renvoi:</a:t>
            </a:r>
          </a:p>
          <a:p>
            <a:pPr marL="457200" indent="-457200" algn="l">
              <a:buAutoNum type="arabicPeriod"/>
            </a:pPr>
            <a:r>
              <a:rPr lang="en-ID" dirty="0"/>
              <a:t>Renvoi Tunggal (Single Renvoi)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ketika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negara yang </a:t>
            </a:r>
            <a:r>
              <a:rPr lang="en-ID" dirty="0" err="1"/>
              <a:t>pertama</a:t>
            </a:r>
            <a:r>
              <a:rPr lang="en-ID" dirty="0"/>
              <a:t> kali </a:t>
            </a:r>
            <a:r>
              <a:rPr lang="en-ID" dirty="0" err="1"/>
              <a:t>ditunjuk</a:t>
            </a:r>
            <a:r>
              <a:rPr lang="en-ID" dirty="0"/>
              <a:t> </a:t>
            </a:r>
            <a:r>
              <a:rPr lang="en-ID" dirty="0" err="1"/>
              <a:t>menunjuk</a:t>
            </a:r>
            <a:r>
              <a:rPr lang="en-ID" dirty="0"/>
              <a:t> </a:t>
            </a:r>
            <a:r>
              <a:rPr lang="en-ID" dirty="0" err="1"/>
              <a:t>kembali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negara lain.</a:t>
            </a:r>
          </a:p>
          <a:p>
            <a:pPr marL="457200" indent="-457200" algn="l">
              <a:buAutoNum type="arabicPeriod"/>
            </a:pPr>
            <a:r>
              <a:rPr lang="en-ID" dirty="0"/>
              <a:t>Renvoi </a:t>
            </a:r>
            <a:r>
              <a:rPr lang="en-ID" dirty="0" err="1"/>
              <a:t>Berganda</a:t>
            </a:r>
            <a:r>
              <a:rPr lang="en-ID" dirty="0"/>
              <a:t> (Double Renvoi)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ketika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negara yang </a:t>
            </a:r>
            <a:r>
              <a:rPr lang="en-ID" dirty="0" err="1"/>
              <a:t>pertama</a:t>
            </a:r>
            <a:r>
              <a:rPr lang="en-ID" dirty="0"/>
              <a:t> kali </a:t>
            </a:r>
            <a:r>
              <a:rPr lang="en-ID" dirty="0" err="1"/>
              <a:t>ditunjuk</a:t>
            </a:r>
            <a:r>
              <a:rPr lang="en-ID" dirty="0"/>
              <a:t> </a:t>
            </a:r>
            <a:r>
              <a:rPr lang="en-ID" dirty="0" err="1"/>
              <a:t>menunjuk</a:t>
            </a:r>
            <a:r>
              <a:rPr lang="en-ID" dirty="0"/>
              <a:t> </a:t>
            </a:r>
            <a:r>
              <a:rPr lang="en-ID" dirty="0" err="1"/>
              <a:t>kembali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negara lain, dan </a:t>
            </a:r>
            <a:r>
              <a:rPr lang="en-ID" dirty="0" err="1"/>
              <a:t>kemudian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negara lain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menunjuk</a:t>
            </a:r>
            <a:r>
              <a:rPr lang="en-ID" dirty="0"/>
              <a:t> </a:t>
            </a:r>
            <a:r>
              <a:rPr lang="en-ID" dirty="0" err="1"/>
              <a:t>kembali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negara </a:t>
            </a:r>
            <a:r>
              <a:rPr lang="en-ID" dirty="0" err="1"/>
              <a:t>pertama</a:t>
            </a:r>
            <a:r>
              <a:rPr lang="en-ID" dirty="0"/>
              <a:t>.</a:t>
            </a:r>
          </a:p>
          <a:p>
            <a:pPr marL="457200" indent="-457200" algn="l">
              <a:buAutoNum type="arabicPeriod"/>
            </a:pPr>
            <a:r>
              <a:rPr lang="en-ID" dirty="0"/>
              <a:t>Renvoi Tidak </a:t>
            </a:r>
            <a:r>
              <a:rPr lang="en-ID" dirty="0" err="1"/>
              <a:t>Langsung</a:t>
            </a:r>
            <a:r>
              <a:rPr lang="en-ID" dirty="0"/>
              <a:t> (Indirect Renvoi) Renvoi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ketika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negara yang </a:t>
            </a:r>
            <a:r>
              <a:rPr lang="en-ID" dirty="0" err="1"/>
              <a:t>pertama</a:t>
            </a:r>
            <a:r>
              <a:rPr lang="en-ID" dirty="0"/>
              <a:t> kali </a:t>
            </a:r>
            <a:r>
              <a:rPr lang="en-ID" dirty="0" err="1"/>
              <a:t>ditunjuk</a:t>
            </a:r>
            <a:r>
              <a:rPr lang="en-ID" dirty="0"/>
              <a:t> </a:t>
            </a:r>
            <a:r>
              <a:rPr lang="en-ID" dirty="0" err="1"/>
              <a:t>menunjuk</a:t>
            </a:r>
            <a:r>
              <a:rPr lang="en-ID" dirty="0"/>
              <a:t> </a:t>
            </a:r>
            <a:r>
              <a:rPr lang="en-ID" dirty="0" err="1"/>
              <a:t>kembali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negara lain, </a:t>
            </a:r>
            <a:r>
              <a:rPr lang="en-ID" dirty="0" err="1"/>
              <a:t>tetapi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langsung</a:t>
            </a:r>
            <a:r>
              <a:rPr lang="en-ID" dirty="0"/>
              <a:t>.</a:t>
            </a:r>
          </a:p>
          <a:p>
            <a:pPr marL="457200" indent="-457200" algn="l">
              <a:buAutoNum type="arabicPeriod"/>
            </a:pPr>
            <a:r>
              <a:rPr lang="en-ID" dirty="0"/>
              <a:t>Renvoi </a:t>
            </a:r>
            <a:r>
              <a:rPr lang="en-ID" dirty="0" err="1"/>
              <a:t>Khusus</a:t>
            </a:r>
            <a:r>
              <a:rPr lang="en-ID" dirty="0"/>
              <a:t> (Special Renvoi)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ketika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negara yang </a:t>
            </a:r>
            <a:r>
              <a:rPr lang="en-ID" dirty="0" err="1"/>
              <a:t>pertama</a:t>
            </a:r>
            <a:r>
              <a:rPr lang="en-ID" dirty="0"/>
              <a:t> kali </a:t>
            </a:r>
            <a:r>
              <a:rPr lang="en-ID" dirty="0" err="1"/>
              <a:t>ditunjuk</a:t>
            </a:r>
            <a:r>
              <a:rPr lang="en-ID" dirty="0"/>
              <a:t> </a:t>
            </a:r>
            <a:r>
              <a:rPr lang="en-ID" dirty="0" err="1"/>
              <a:t>menunjuk</a:t>
            </a:r>
            <a:r>
              <a:rPr lang="en-ID" dirty="0"/>
              <a:t> </a:t>
            </a:r>
            <a:r>
              <a:rPr lang="en-ID" dirty="0" err="1"/>
              <a:t>kembali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negara lain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kasus-kasus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.</a:t>
            </a:r>
          </a:p>
          <a:p>
            <a:pPr marL="457200" indent="-457200" algn="l">
              <a:buAutoNum type="arabicPeriod"/>
            </a:pPr>
            <a:r>
              <a:rPr lang="en-ID" dirty="0"/>
              <a:t> Renvoi Umum (General Renvoi)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ketika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negara yang </a:t>
            </a:r>
            <a:r>
              <a:rPr lang="en-ID" dirty="0" err="1"/>
              <a:t>pertama</a:t>
            </a:r>
            <a:r>
              <a:rPr lang="en-ID" dirty="0"/>
              <a:t> kali </a:t>
            </a:r>
            <a:r>
              <a:rPr lang="en-ID" dirty="0" err="1"/>
              <a:t>ditunjuk</a:t>
            </a:r>
            <a:r>
              <a:rPr lang="en-ID" dirty="0"/>
              <a:t> </a:t>
            </a:r>
            <a:r>
              <a:rPr lang="en-ID" dirty="0" err="1"/>
              <a:t>menunjuk</a:t>
            </a:r>
            <a:r>
              <a:rPr lang="en-ID" dirty="0"/>
              <a:t> </a:t>
            </a:r>
            <a:r>
              <a:rPr lang="en-ID" dirty="0" err="1"/>
              <a:t>kembali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negara lain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umum</a:t>
            </a:r>
            <a:r>
              <a:rPr lang="en-ID" dirty="0"/>
              <a:t>.</a:t>
            </a:r>
          </a:p>
          <a:p>
            <a:endParaRPr lang="en-ID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B4698-D66E-3010-AFB2-AEBA94F89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073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963</TotalTime>
  <Words>2306</Words>
  <Application>Microsoft Office PowerPoint</Application>
  <PresentationFormat>Widescreen</PresentationFormat>
  <Paragraphs>121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PENUNJUKAN KEMBALI (RENVOI)</vt:lpstr>
      <vt:lpstr>PowerPoint Presentation</vt:lpstr>
      <vt:lpstr>JENIS-JENIS RENVOI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indah.uj@outlook.com</cp:lastModifiedBy>
  <cp:revision>40</cp:revision>
  <cp:lastPrinted>2024-09-24T15:06:24Z</cp:lastPrinted>
  <dcterms:created xsi:type="dcterms:W3CDTF">2024-08-27T07:05:17Z</dcterms:created>
  <dcterms:modified xsi:type="dcterms:W3CDTF">2025-10-18T08:30:58Z</dcterms:modified>
</cp:coreProperties>
</file>