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9"/>
  </p:notesMasterIdLst>
  <p:sldIdLst>
    <p:sldId id="272" r:id="rId2"/>
    <p:sldId id="289" r:id="rId3"/>
    <p:sldId id="290" r:id="rId4"/>
    <p:sldId id="291" r:id="rId5"/>
    <p:sldId id="292" r:id="rId6"/>
    <p:sldId id="273" r:id="rId7"/>
    <p:sldId id="274" r:id="rId8"/>
    <p:sldId id="276" r:id="rId9"/>
    <p:sldId id="288" r:id="rId10"/>
    <p:sldId id="284" r:id="rId11"/>
    <p:sldId id="283" r:id="rId12"/>
    <p:sldId id="277" r:id="rId13"/>
    <p:sldId id="278" r:id="rId14"/>
    <p:sldId id="280" r:id="rId15"/>
    <p:sldId id="285" r:id="rId16"/>
    <p:sldId id="286" r:id="rId17"/>
    <p:sldId id="287" r:id="rId1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810" autoAdjust="0"/>
    <p:restoredTop sz="95921"/>
  </p:normalViewPr>
  <p:slideViewPr>
    <p:cSldViewPr snapToGrid="0" snapToObjects="1">
      <p:cViewPr>
        <p:scale>
          <a:sx n="63" d="100"/>
          <a:sy n="63" d="100"/>
        </p:scale>
        <p:origin x="46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F9AEA750-EE85-0446-8B98-88DD5B1405B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AAB969C4-2FBF-B94A-BA32-8B71423CF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3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EDFE9-C44B-DF37-18D9-6BB482F3A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882B7C-6C62-3FE1-2DCB-D207DE2798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7B60C-87D9-710F-C45F-7D8B2E036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81B6B-10CD-684C-974F-D5DBBBF38A12}" type="datetime1">
              <a:rPr lang="en-ID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9D05B-6579-F267-D368-D44027D1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56660-128F-7AE4-E4A4-C9666319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01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8C316-D271-D775-D347-039C89F2D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77597A-E4FC-660E-1FC0-0F540588F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00766-232C-DECE-9FF2-E851D9AF3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6DE2-150B-6E42-A049-6E47E5D06865}" type="datetime1">
              <a:rPr lang="en-ID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23357-A155-9B09-77CA-51662C2B6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EFE7A-4DB2-88BF-F89E-52AC02C7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0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901D4-029F-91D2-5EB1-1C0F3493F5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E5145-FB6B-B74B-E2ED-7D384EC6A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E5E41-0F56-E50D-0353-EE1B9E21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44258-CE8D-6A40-8DE1-F3939CD57DDE}" type="datetime1">
              <a:rPr lang="en-ID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B0D11-2FF6-0A2D-F7C3-9BEEA5B83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24870-0AF6-2A53-0C05-4267293ED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0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5F32-A8C5-28A1-84B3-7B978FBC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625C8-12DD-D984-4F7F-1CF8EDBB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1B1AE-F935-A8D3-9C5F-1B7C9BDA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1CE6-1267-264D-BF7A-D29167D92D70}" type="datetime1">
              <a:rPr lang="en-ID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98513-0643-6E35-CF82-1AB97B59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A3585-4BF5-7184-1E65-B3E0508D0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8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A26B0-D411-D97A-5E00-06D95EE9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8D80B-DFAA-4198-F135-2E744BBB0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07C7C-ABAE-083C-6FDE-0D6646F14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4202-3B22-1D4F-8F8F-22723A86869C}" type="datetime1">
              <a:rPr lang="en-ID" smtClean="0"/>
              <a:t>11/10/2025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08352-F10F-3AE3-4160-3ADF7FB3A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C6E86-0AD4-8D9B-3147-73743F4E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E102-9875-7D36-BD9B-7E89D136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446CE-A910-3A39-F399-5CF4DFA91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A03D7-FBE9-1105-B759-B70C47AA6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E1B49-4CE1-8C75-BC49-5879E0FC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5FF9-1066-E245-B0D8-3AE1635721A3}" type="datetime1">
              <a:rPr lang="en-ID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975F1-8AFF-0F61-2EE1-83D89BB7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A4BF4-A052-4716-3585-981D13A0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5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492D2-B69D-FF4D-CC51-0F42C6305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A8574-5E24-C8E1-F312-C43EF7E4F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4C1DC-28AF-E853-422E-207D2A71B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5BCA66-F93A-9637-BD24-B40FC436C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FD8BF7-3814-DC37-AEED-84B2A61F7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A0D5D4-08A4-91BC-C0ED-222554161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3A4C-5494-4B47-A542-A1BD325A0DC0}" type="datetime1">
              <a:rPr lang="en-ID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3BF720-FBF8-AD60-84FD-6C889434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91C3F-C265-23AB-EBCD-89AF55940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8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3380C-8D04-4E31-2439-9E3C79700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024C5-2CF5-DF5C-85B9-BC7D10C1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ED73-C38B-8A40-910D-1D7D8520B891}" type="datetime1">
              <a:rPr lang="en-ID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CC6FA-B3C6-1145-DF8C-BB48B1DE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9E8865-F5B5-822D-7390-924327DA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7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D7D9D0-41EC-F886-3883-1B1CE485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340A-6E13-054F-88BA-EE0715652AB2}" type="datetime1">
              <a:rPr lang="en-ID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1E41FD-CAE0-84A8-7C72-C7209934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CF45D-E06B-4437-1C01-A5F78DE4D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8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AA63-E3B5-43E8-FF54-A18766151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ECD4-41D2-3F77-B877-A67E10968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4EB97-C998-2A68-71A8-4FDE40F00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79FC9-BFF0-243B-C637-538A7F63A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6542-36F3-BE47-AF1C-039E746F11C5}" type="datetime1">
              <a:rPr lang="en-ID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D3648-89AD-76CD-54ED-668A470C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65ABC-87BC-F402-E28A-A31058008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1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8B300-E3B8-D67E-2C04-E3D85172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FBAB-6D58-9C66-1724-F1CD99E87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C810D-B7AB-2487-9085-80C05DEB5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5F95D-DE20-1C42-6342-9A6A85C50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07DA-A446-0344-AFB1-C5515D7D8152}" type="datetime1">
              <a:rPr lang="en-ID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3F94E-3A3A-C18C-4BBB-15642C9E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E42DA-11AA-BE13-C2D8-D3560F0B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1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83B65-830C-99AD-5F2C-FC3F25A9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67939-1150-10FB-265D-B3BCF082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A983B-278B-7EBD-A9C1-822836D77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7146E-5E93-D844-A353-D4A2CC0D89FA}" type="datetime1">
              <a:rPr lang="en-ID" smtClean="0"/>
              <a:t>11/10/2025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07824-015F-67C4-CB2E-683898875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B46C4-1B1E-A2D3-9FC8-5F59737EA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518116" y="469858"/>
            <a:ext cx="54505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+mj-lt"/>
              </a:rPr>
              <a:t>HUKUM PERDATA INTERNASIONAL </a:t>
            </a:r>
          </a:p>
          <a:p>
            <a:pPr algn="ctr"/>
            <a:r>
              <a:rPr lang="en-US" sz="2400" dirty="0">
                <a:latin typeface="+mj-lt"/>
              </a:rPr>
              <a:t>BAB 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 ILMU HUKUM </a:t>
            </a:r>
          </a:p>
          <a:p>
            <a:pPr marL="0" indent="0" algn="ctr">
              <a:buNone/>
            </a:pPr>
            <a:r>
              <a:rPr lang="en-US" dirty="0"/>
              <a:t>UNIVERSITAS JAYABAYA </a:t>
            </a:r>
          </a:p>
          <a:p>
            <a:pPr marL="0" indent="0" algn="ctr">
              <a:buNone/>
            </a:pPr>
            <a:r>
              <a:rPr lang="en-US" dirty="0"/>
              <a:t>2025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936A3-D768-DEB1-F218-8A6DFC690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5515"/>
          </a:xfrm>
        </p:spPr>
        <p:txBody>
          <a:bodyPr>
            <a:normAutofit fontScale="90000"/>
          </a:bodyPr>
          <a:lstStyle/>
          <a:p>
            <a:r>
              <a:rPr lang="en-US" sz="2800" b="1" u="sng" dirty="0" err="1"/>
              <a:t>Perbedaan</a:t>
            </a:r>
            <a:r>
              <a:rPr lang="en-US" sz="2800" b="1" u="sng" dirty="0"/>
              <a:t> dan </a:t>
            </a:r>
            <a:r>
              <a:rPr lang="en-US" sz="2800" b="1" u="sng" dirty="0" err="1"/>
              <a:t>Persamaan</a:t>
            </a:r>
            <a:r>
              <a:rPr lang="en-US" sz="2800" b="1" u="sng" dirty="0"/>
              <a:t> Hukum </a:t>
            </a:r>
            <a:r>
              <a:rPr lang="en-US" sz="2800" b="1" u="sng" dirty="0" err="1"/>
              <a:t>Perdata</a:t>
            </a:r>
            <a:r>
              <a:rPr lang="en-US" sz="2800" b="1" u="sng" dirty="0"/>
              <a:t> </a:t>
            </a:r>
            <a:r>
              <a:rPr lang="en-US" sz="2800" b="1" u="sng" dirty="0" err="1"/>
              <a:t>Internasional</a:t>
            </a:r>
            <a:r>
              <a:rPr lang="en-US" sz="2800" b="1" u="sng" dirty="0"/>
              <a:t> dan Hukum </a:t>
            </a:r>
            <a:r>
              <a:rPr lang="en-US" sz="2800" b="1" u="sng" dirty="0" err="1"/>
              <a:t>Internasional</a:t>
            </a:r>
            <a:br>
              <a:rPr lang="en-US" sz="2800" b="1" u="sng" dirty="0"/>
            </a:br>
            <a:endParaRPr lang="en-ID" sz="2800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55727-4C8B-C83B-3F5F-4636F4B64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0640"/>
            <a:ext cx="10515600" cy="486632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+mj-lt"/>
              </a:rPr>
              <a:t>Hukum </a:t>
            </a:r>
            <a:r>
              <a:rPr lang="en-US" sz="2000" dirty="0" err="1">
                <a:latin typeface="+mj-lt"/>
              </a:rPr>
              <a:t>Perdata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Internasional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merupakan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keseluruhan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kaidah</a:t>
            </a:r>
            <a:r>
              <a:rPr lang="en-US" sz="2000" dirty="0">
                <a:latin typeface="+mj-lt"/>
              </a:rPr>
              <a:t> dan </a:t>
            </a:r>
            <a:r>
              <a:rPr lang="en-US" sz="2000" dirty="0" err="1">
                <a:latin typeface="+mj-lt"/>
              </a:rPr>
              <a:t>asas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mengatur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hubungan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perdata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melintasi</a:t>
            </a:r>
            <a:r>
              <a:rPr lang="en-US" sz="2000" dirty="0">
                <a:latin typeface="+mj-lt"/>
              </a:rPr>
              <a:t> batas negara </a:t>
            </a:r>
            <a:r>
              <a:rPr lang="en-US" sz="2000" dirty="0" err="1">
                <a:latin typeface="+mj-lt"/>
              </a:rPr>
              <a:t>atau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perdata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antara</a:t>
            </a:r>
            <a:r>
              <a:rPr lang="en-US" sz="2000" dirty="0">
                <a:latin typeface="+mj-lt"/>
              </a:rPr>
              <a:t> para </a:t>
            </a:r>
            <a:r>
              <a:rPr lang="en-US" sz="2000" dirty="0" err="1">
                <a:latin typeface="+mj-lt"/>
              </a:rPr>
              <a:t>pelaku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yang masing-masing </a:t>
            </a:r>
            <a:r>
              <a:rPr lang="en-US" sz="2000" dirty="0" err="1">
                <a:latin typeface="+mj-lt"/>
              </a:rPr>
              <a:t>tunduk</a:t>
            </a:r>
            <a:r>
              <a:rPr lang="en-US" sz="2000" dirty="0">
                <a:latin typeface="+mj-lt"/>
              </a:rPr>
              <a:t> pada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perdata</a:t>
            </a:r>
            <a:r>
              <a:rPr lang="en-US" sz="2000" dirty="0">
                <a:latin typeface="+mj-lt"/>
              </a:rPr>
              <a:t> (</a:t>
            </a:r>
            <a:r>
              <a:rPr lang="en-US" sz="2000" dirty="0" err="1">
                <a:latin typeface="+mj-lt"/>
              </a:rPr>
              <a:t>nasional</a:t>
            </a:r>
            <a:r>
              <a:rPr lang="en-US" sz="2000" dirty="0">
                <a:latin typeface="+mj-lt"/>
              </a:rPr>
              <a:t>) yang </a:t>
            </a:r>
            <a:r>
              <a:rPr lang="en-US" sz="2000" dirty="0" err="1">
                <a:latin typeface="+mj-lt"/>
              </a:rPr>
              <a:t>berlainan</a:t>
            </a:r>
            <a:r>
              <a:rPr lang="en-US" sz="2000" dirty="0">
                <a:latin typeface="+mj-lt"/>
              </a:rPr>
              <a:t>. 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+mj-lt"/>
              </a:rPr>
              <a:t>Hukum </a:t>
            </a:r>
            <a:r>
              <a:rPr lang="en-US" sz="2000" dirty="0" err="1">
                <a:latin typeface="+mj-lt"/>
              </a:rPr>
              <a:t>Internasional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merupakan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keseluruhan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kadiah</a:t>
            </a:r>
            <a:r>
              <a:rPr lang="en-US" sz="2000" dirty="0">
                <a:latin typeface="+mj-lt"/>
              </a:rPr>
              <a:t> dan </a:t>
            </a:r>
            <a:r>
              <a:rPr lang="en-US" sz="2000" dirty="0" err="1">
                <a:latin typeface="+mj-lt"/>
              </a:rPr>
              <a:t>asas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mengatur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hubungan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atau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persoalan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melintasi</a:t>
            </a:r>
            <a:r>
              <a:rPr lang="en-US" sz="2000" dirty="0">
                <a:latin typeface="+mj-lt"/>
              </a:rPr>
              <a:t> batas negara (</a:t>
            </a:r>
            <a:r>
              <a:rPr lang="en-US" sz="2000" dirty="0" err="1">
                <a:latin typeface="+mj-lt"/>
              </a:rPr>
              <a:t>hubungan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internasional</a:t>
            </a:r>
            <a:r>
              <a:rPr lang="en-US" sz="2000" dirty="0">
                <a:latin typeface="+mj-lt"/>
              </a:rPr>
              <a:t>) yang </a:t>
            </a:r>
            <a:r>
              <a:rPr lang="en-US" sz="2000" dirty="0" err="1">
                <a:latin typeface="+mj-lt"/>
              </a:rPr>
              <a:t>bukan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bersifat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perdata</a:t>
            </a:r>
            <a:r>
              <a:rPr lang="en-US" sz="2000" dirty="0">
                <a:latin typeface="+mj-lt"/>
              </a:rPr>
              <a:t>/</a:t>
            </a:r>
            <a:r>
              <a:rPr lang="en-US" sz="2000" dirty="0" err="1">
                <a:latin typeface="+mj-lt"/>
              </a:rPr>
              <a:t>perorangan</a:t>
            </a:r>
            <a:r>
              <a:rPr lang="en-US" sz="2000" dirty="0">
                <a:latin typeface="+mj-lt"/>
              </a:rPr>
              <a:t>. </a:t>
            </a:r>
          </a:p>
          <a:p>
            <a:pPr marL="457200" indent="-457200">
              <a:buAutoNum type="arabicPeriod"/>
            </a:pPr>
            <a:r>
              <a:rPr lang="en-US" sz="2000" dirty="0" err="1">
                <a:latin typeface="+mj-lt"/>
              </a:rPr>
              <a:t>Sumber</a:t>
            </a:r>
            <a:r>
              <a:rPr lang="en-US" sz="2000" dirty="0">
                <a:latin typeface="+mj-lt"/>
              </a:rPr>
              <a:t> Hukum </a:t>
            </a:r>
            <a:r>
              <a:rPr lang="en-US" sz="2000" dirty="0" err="1">
                <a:latin typeface="+mj-lt"/>
              </a:rPr>
              <a:t>Perdata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Internasional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adalah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sumber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nasional</a:t>
            </a:r>
            <a:r>
              <a:rPr lang="en-US" sz="2000" dirty="0">
                <a:latin typeface="+mj-lt"/>
              </a:rPr>
              <a:t> negara yang </a:t>
            </a:r>
            <a:r>
              <a:rPr lang="en-US" sz="2000" dirty="0" err="1">
                <a:latin typeface="+mj-lt"/>
              </a:rPr>
              <a:t>dipilih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untuk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menyelesaikan</a:t>
            </a:r>
            <a:r>
              <a:rPr lang="en-US" sz="2000" dirty="0">
                <a:latin typeface="+mj-lt"/>
              </a:rPr>
              <a:t> permasalahan2. </a:t>
            </a:r>
          </a:p>
          <a:p>
            <a:pPr marL="457200" indent="-457200">
              <a:buAutoNum type="arabicPeriod"/>
            </a:pPr>
            <a:r>
              <a:rPr lang="en-US" sz="2000" dirty="0" err="1">
                <a:latin typeface="+mj-lt"/>
              </a:rPr>
              <a:t>Sumber</a:t>
            </a:r>
            <a:r>
              <a:rPr lang="en-US" sz="2000" dirty="0">
                <a:latin typeface="+mj-lt"/>
              </a:rPr>
              <a:t> Hukum Internasional </a:t>
            </a:r>
            <a:r>
              <a:rPr lang="en-US" sz="2000" dirty="0" err="1">
                <a:latin typeface="+mj-lt"/>
              </a:rPr>
              <a:t>sesuai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dengan</a:t>
            </a:r>
            <a:r>
              <a:rPr lang="en-US" sz="2000" dirty="0">
                <a:latin typeface="+mj-lt"/>
              </a:rPr>
              <a:t> Pasal 38 </a:t>
            </a:r>
            <a:r>
              <a:rPr lang="en-US" sz="2000" dirty="0" err="1">
                <a:latin typeface="+mj-lt"/>
              </a:rPr>
              <a:t>Piagam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Mahkamah</a:t>
            </a:r>
            <a:r>
              <a:rPr lang="en-US" sz="2000" dirty="0">
                <a:latin typeface="+mj-lt"/>
              </a:rPr>
              <a:t> Internasional, </a:t>
            </a:r>
            <a:r>
              <a:rPr lang="en-US" sz="2000" dirty="0" err="1">
                <a:latin typeface="+mj-lt"/>
              </a:rPr>
              <a:t>yaitu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perjanjian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internasional</a:t>
            </a:r>
            <a:r>
              <a:rPr lang="en-US" sz="2000" dirty="0">
                <a:latin typeface="+mj-lt"/>
              </a:rPr>
              <a:t> ( </a:t>
            </a:r>
            <a:r>
              <a:rPr lang="en-US" sz="2000" dirty="0" err="1">
                <a:latin typeface="+mj-lt"/>
              </a:rPr>
              <a:t>Traktat</a:t>
            </a:r>
            <a:r>
              <a:rPr lang="en-US" sz="2000" dirty="0">
                <a:latin typeface="+mj-lt"/>
              </a:rPr>
              <a:t>) </a:t>
            </a:r>
            <a:r>
              <a:rPr lang="en-US" sz="2000" dirty="0" err="1">
                <a:latin typeface="+mj-lt"/>
              </a:rPr>
              <a:t>kebiasaaan</a:t>
            </a:r>
            <a:r>
              <a:rPr lang="en-US" sz="2000" dirty="0">
                <a:latin typeface="+mj-lt"/>
              </a:rPr>
              <a:t>- </a:t>
            </a:r>
            <a:r>
              <a:rPr lang="en-US" sz="2000" dirty="0" err="1">
                <a:latin typeface="+mj-lt"/>
              </a:rPr>
              <a:t>kebiasaan</a:t>
            </a:r>
            <a:r>
              <a:rPr lang="en-US" sz="2000" dirty="0">
                <a:latin typeface="+mj-lt"/>
              </a:rPr>
              <a:t> Internasional, </a:t>
            </a:r>
            <a:r>
              <a:rPr lang="en-US" sz="2000" dirty="0" err="1">
                <a:latin typeface="+mj-lt"/>
              </a:rPr>
              <a:t>asas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umum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diakui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bangsa-bangsa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beradab</a:t>
            </a:r>
            <a:r>
              <a:rPr lang="en-US" sz="2000" dirty="0">
                <a:latin typeface="+mj-lt"/>
              </a:rPr>
              <a:t>, Keputusan hakim ( </a:t>
            </a:r>
            <a:r>
              <a:rPr lang="en-US" sz="2000" dirty="0" err="1">
                <a:latin typeface="+mj-lt"/>
              </a:rPr>
              <a:t>yurisprudensi</a:t>
            </a:r>
            <a:r>
              <a:rPr lang="en-US" sz="2000" dirty="0">
                <a:latin typeface="+mj-lt"/>
              </a:rPr>
              <a:t> ) dan </a:t>
            </a:r>
            <a:r>
              <a:rPr lang="en-US" sz="2000" dirty="0" err="1">
                <a:latin typeface="+mj-lt"/>
              </a:rPr>
              <a:t>doktrin</a:t>
            </a:r>
            <a:r>
              <a:rPr lang="en-US" sz="2000" dirty="0">
                <a:latin typeface="+mj-lt"/>
              </a:rPr>
              <a:t> ( </a:t>
            </a:r>
            <a:r>
              <a:rPr lang="en-US" sz="2000" dirty="0" err="1">
                <a:latin typeface="+mj-lt"/>
              </a:rPr>
              <a:t>pendapat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ahli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)  </a:t>
            </a:r>
            <a:r>
              <a:rPr lang="en-US" sz="2000" dirty="0" err="1">
                <a:latin typeface="+mj-lt"/>
              </a:rPr>
              <a:t>sebagai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sarana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Pembantu</a:t>
            </a:r>
            <a:r>
              <a:rPr lang="en-US" sz="2000" dirty="0">
                <a:latin typeface="+mj-lt"/>
              </a:rPr>
              <a:t>. </a:t>
            </a:r>
          </a:p>
          <a:p>
            <a:pPr marL="457200" indent="-457200">
              <a:buAutoNum type="arabicPeriod"/>
            </a:pPr>
            <a:r>
              <a:rPr lang="en-US" sz="2000" dirty="0" err="1">
                <a:latin typeface="+mj-lt"/>
              </a:rPr>
              <a:t>Persamaan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antara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Hubungan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Perdata</a:t>
            </a:r>
            <a:r>
              <a:rPr lang="en-US" sz="2000" dirty="0">
                <a:latin typeface="+mj-lt"/>
              </a:rPr>
              <a:t> International dan </a:t>
            </a:r>
            <a:r>
              <a:rPr lang="en-US" sz="2000" dirty="0" err="1">
                <a:latin typeface="+mj-lt"/>
              </a:rPr>
              <a:t>Hubungan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Internasional</a:t>
            </a:r>
            <a:r>
              <a:rPr lang="en-US" sz="2000" dirty="0">
                <a:latin typeface="+mj-lt"/>
              </a:rPr>
              <a:t>, </a:t>
            </a:r>
            <a:r>
              <a:rPr lang="en-US" sz="2000" dirty="0" err="1">
                <a:latin typeface="+mj-lt"/>
              </a:rPr>
              <a:t>Keduanya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berkaitan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dengan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hubungan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atau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persoalan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melintasi</a:t>
            </a:r>
            <a:r>
              <a:rPr lang="en-US" sz="2000" dirty="0">
                <a:latin typeface="+mj-lt"/>
              </a:rPr>
              <a:t> batas negara, </a:t>
            </a:r>
            <a:r>
              <a:rPr lang="en-US" sz="2000" dirty="0" err="1">
                <a:latin typeface="+mj-lt"/>
              </a:rPr>
              <a:t>biasa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disebut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dengan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internasional</a:t>
            </a:r>
            <a:r>
              <a:rPr lang="en-US" sz="2000" dirty="0">
                <a:latin typeface="+mj-lt"/>
              </a:rPr>
              <a:t>. </a:t>
            </a:r>
            <a:endParaRPr lang="en-ID" sz="2000" dirty="0"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274B21-B784-FEB2-91DD-1B3CD63CA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63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6A56B8-F885-2C23-C240-3D07952B4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8C477C-518B-C1E9-9D17-2A5CE256FBCA}"/>
              </a:ext>
            </a:extLst>
          </p:cNvPr>
          <p:cNvSpPr txBox="1"/>
          <p:nvPr/>
        </p:nvSpPr>
        <p:spPr>
          <a:xfrm>
            <a:off x="934720" y="365125"/>
            <a:ext cx="10332720" cy="5939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b="1" u="sng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GB" sz="2000" b="1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Belakang</a:t>
            </a:r>
            <a:r>
              <a:rPr lang="en-GB" sz="2000" b="1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GB" sz="2000" b="1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b="1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belakang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kompleks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dinamis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Globalisasi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Globalisasi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negara-negara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warga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berbeda-beda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transaksi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negara-negara.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Migrasi</a:t>
            </a:r>
            <a:endParaRPr lang="en-GB" sz="2000" b="1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Migrasi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status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hak-hak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warga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tinggal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negeri.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endParaRPr lang="en-GB" sz="2000" b="1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transaksi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elektronik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375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EB37E75-02AD-1C9A-18AA-C44D4535F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24C502-BF03-0920-AED0-6A1079F00E46}"/>
              </a:ext>
            </a:extLst>
          </p:cNvPr>
          <p:cNvSpPr txBox="1"/>
          <p:nvPr/>
        </p:nvSpPr>
        <p:spPr>
          <a:xfrm>
            <a:off x="649079" y="792481"/>
            <a:ext cx="9978281" cy="4719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b="1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GB" sz="2000" b="1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GB" sz="2000" b="1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b="1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b="1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D" sz="2000" u="sng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warga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berbeda-beda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kepastian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kepastian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transaksi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warga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berbeda-beda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negara-negara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err="1"/>
          </a:p>
        </p:txBody>
      </p:sp>
    </p:spTree>
    <p:extLst>
      <p:ext uri="{BB962C8B-B14F-4D97-AF65-F5344CB8AC3E}">
        <p14:creationId xmlns:p14="http://schemas.microsoft.com/office/powerpoint/2010/main" val="1062151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07F6DD-1199-63E0-1AF9-2465711D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40D7C9-BE87-766A-3201-515B85372FF2}"/>
              </a:ext>
            </a:extLst>
          </p:cNvPr>
          <p:cNvSpPr txBox="1"/>
          <p:nvPr/>
        </p:nvSpPr>
        <p:spPr>
          <a:xfrm>
            <a:off x="924560" y="579120"/>
            <a:ext cx="10671048" cy="5929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b="1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Asas Hukum </a:t>
            </a:r>
            <a:r>
              <a:rPr lang="en-GB" sz="2000" b="1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b="1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ID" sz="2000" u="sng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1. Otonomi Para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kebebasan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mencerminkan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kebebasan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berkontrak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2. Lex Loci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Celebrationis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ID" sz="2000" b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 di mana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transaksi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Ini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keabsahan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pernikahan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perayaan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3. Lex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Domicili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2000" b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tinggal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salah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status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konteks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Keadilan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ID" sz="2000" b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mengedepankan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keadilan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ID" b="1" dirty="0">
                <a:latin typeface="+mj-lt"/>
              </a:rPr>
              <a:t>5 . Asas </a:t>
            </a:r>
            <a:r>
              <a:rPr lang="en-ID" b="1" dirty="0" err="1">
                <a:latin typeface="+mj-lt"/>
              </a:rPr>
              <a:t>Kesetaraan</a:t>
            </a:r>
            <a:r>
              <a:rPr lang="en-ID" dirty="0">
                <a:latin typeface="+mj-lt"/>
              </a:rPr>
              <a:t>: </a:t>
            </a:r>
            <a:r>
              <a:rPr lang="en-ID" dirty="0" err="1">
                <a:latin typeface="+mj-lt"/>
              </a:rPr>
              <a:t>Semua</a:t>
            </a:r>
            <a:r>
              <a:rPr lang="en-ID" dirty="0">
                <a:latin typeface="+mj-lt"/>
              </a:rPr>
              <a:t> negara </a:t>
            </a:r>
            <a:r>
              <a:rPr lang="en-ID" dirty="0" err="1">
                <a:latin typeface="+mj-lt"/>
              </a:rPr>
              <a:t>memiliki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kesetaraan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dalam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hukum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.</a:t>
            </a:r>
          </a:p>
          <a:p>
            <a:endParaRPr lang="en-ID" dirty="0">
              <a:latin typeface="+mj-lt"/>
            </a:endParaRPr>
          </a:p>
          <a:p>
            <a:r>
              <a:rPr lang="en-ID" b="1" dirty="0">
                <a:latin typeface="+mj-lt"/>
              </a:rPr>
              <a:t>6. Asas </a:t>
            </a:r>
            <a:r>
              <a:rPr lang="en-ID" b="1" dirty="0" err="1">
                <a:latin typeface="+mj-lt"/>
              </a:rPr>
              <a:t>Kepastian</a:t>
            </a:r>
            <a:r>
              <a:rPr lang="en-ID" b="1" dirty="0">
                <a:latin typeface="+mj-lt"/>
              </a:rPr>
              <a:t> Hukum</a:t>
            </a:r>
            <a:r>
              <a:rPr lang="en-ID" dirty="0">
                <a:latin typeface="+mj-lt"/>
              </a:rPr>
              <a:t>: </a:t>
            </a:r>
            <a:r>
              <a:rPr lang="en-ID" dirty="0" err="1">
                <a:latin typeface="+mj-lt"/>
              </a:rPr>
              <a:t>Peraturan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hukum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harus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jelas</a:t>
            </a:r>
            <a:r>
              <a:rPr lang="en-ID" dirty="0">
                <a:latin typeface="+mj-lt"/>
              </a:rPr>
              <a:t> dan </a:t>
            </a:r>
            <a:r>
              <a:rPr lang="en-ID" dirty="0" err="1">
                <a:latin typeface="+mj-lt"/>
              </a:rPr>
              <a:t>pasti</a:t>
            </a:r>
            <a:r>
              <a:rPr lang="en-ID" dirty="0">
                <a:latin typeface="+mj-lt"/>
              </a:rPr>
              <a:t>.</a:t>
            </a:r>
          </a:p>
          <a:p>
            <a:endParaRPr lang="en-ID" dirty="0">
              <a:latin typeface="+mj-lt"/>
            </a:endParaRPr>
          </a:p>
          <a:p>
            <a:r>
              <a:rPr lang="en-ID" b="1" dirty="0">
                <a:latin typeface="+mj-lt"/>
              </a:rPr>
              <a:t>7. Asas </a:t>
            </a:r>
            <a:r>
              <a:rPr lang="en-ID" b="1" dirty="0" err="1">
                <a:latin typeface="+mj-lt"/>
              </a:rPr>
              <a:t>Itikad</a:t>
            </a:r>
            <a:r>
              <a:rPr lang="en-ID" b="1" dirty="0">
                <a:latin typeface="+mj-lt"/>
              </a:rPr>
              <a:t> Baik</a:t>
            </a:r>
            <a:r>
              <a:rPr lang="en-ID" dirty="0">
                <a:latin typeface="+mj-lt"/>
              </a:rPr>
              <a:t>: Negara-negara </a:t>
            </a:r>
            <a:r>
              <a:rPr lang="en-ID" dirty="0" err="1">
                <a:latin typeface="+mj-lt"/>
              </a:rPr>
              <a:t>harus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bertindak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dengan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itikad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baik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dalam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hubungan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.</a:t>
            </a:r>
            <a:endParaRPr lang="en-ID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ID" sz="24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686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0423F-FBF0-B7E0-5EF0-3AC3C135E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467360"/>
            <a:ext cx="10591800" cy="588899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4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GB" sz="4400" b="1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GB" sz="4400" b="1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4400" b="1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u="sng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4400" b="1" u="sng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4400" u="sng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32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32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Konvensi</a:t>
            </a:r>
            <a:r>
              <a:rPr lang="en-GB" sz="32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Internasional:</a:t>
            </a:r>
            <a:r>
              <a:rPr lang="en-ID" sz="3200" b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Dokumen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norma dan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Konvensi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Hague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Konvensi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Jenewa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status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pengungsi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32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32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sz="32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32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Kebiasaan</a:t>
            </a:r>
            <a:r>
              <a:rPr lang="en-GB" sz="32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Internasional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Normatif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diakui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oleh negara-negara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konsisten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32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32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sz="32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Doktrin</a:t>
            </a:r>
            <a:r>
              <a:rPr lang="en-GB" sz="32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Hukum: </a:t>
            </a:r>
            <a:r>
              <a:rPr lang="en-ID" sz="3200" b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Pendapat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ahli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dijadikan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rujukan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Meskipun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mengikat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doktrin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dijadikan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acuan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32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32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4. Keputusan Pengadilan:</a:t>
            </a:r>
            <a:r>
              <a:rPr lang="en-ID" sz="3200" b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Putusan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diambil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pengadilan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kasus-kasus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penafsiran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penerapan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endParaRPr lang="en-GB" sz="32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3200" b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5. Hukum Nasional :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Nasional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Internasional,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terutama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pengaturan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GB" sz="32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32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yuridksi</a:t>
            </a:r>
            <a:r>
              <a:rPr lang="en-GB" sz="32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pilihan</a:t>
            </a:r>
            <a:r>
              <a:rPr lang="en-GB" sz="32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32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32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pengakuan</a:t>
            </a:r>
            <a:r>
              <a:rPr lang="en-GB" sz="32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32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GB" sz="32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putusan</a:t>
            </a:r>
            <a:r>
              <a:rPr lang="en-GB" sz="32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pengadilan</a:t>
            </a:r>
            <a:r>
              <a:rPr lang="en-GB" sz="32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32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32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n-ID" sz="51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40D43-C5F2-2F77-459E-379C97216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592697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37BB9-6DFF-181D-53DB-722710C75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latin typeface="+mn-lt"/>
              </a:rPr>
              <a:t>Ruang </a:t>
            </a:r>
            <a:r>
              <a:rPr lang="en-US" sz="2400" b="1" u="sng" dirty="0" err="1">
                <a:latin typeface="+mn-lt"/>
              </a:rPr>
              <a:t>Lingkup</a:t>
            </a:r>
            <a:r>
              <a:rPr lang="en-US" sz="2400" b="1" u="sng" dirty="0">
                <a:latin typeface="+mn-lt"/>
              </a:rPr>
              <a:t> Hukum </a:t>
            </a:r>
            <a:r>
              <a:rPr lang="en-US" sz="2400" b="1" u="sng" dirty="0" err="1">
                <a:latin typeface="+mn-lt"/>
              </a:rPr>
              <a:t>Perdata</a:t>
            </a:r>
            <a:r>
              <a:rPr lang="en-US" sz="2400" b="1" u="sng" dirty="0">
                <a:latin typeface="+mn-lt"/>
              </a:rPr>
              <a:t> </a:t>
            </a:r>
            <a:r>
              <a:rPr lang="en-US" sz="2400" b="1" u="sng" dirty="0" err="1">
                <a:latin typeface="+mn-lt"/>
              </a:rPr>
              <a:t>Internasional</a:t>
            </a:r>
            <a:r>
              <a:rPr lang="en-US" sz="2400" b="1" u="sng" dirty="0">
                <a:latin typeface="+mn-lt"/>
              </a:rPr>
              <a:t> </a:t>
            </a:r>
            <a:r>
              <a:rPr lang="en-US" sz="2400" b="1" u="sng" dirty="0" err="1">
                <a:latin typeface="+mn-lt"/>
              </a:rPr>
              <a:t>menurut</a:t>
            </a:r>
            <a:r>
              <a:rPr lang="en-US" sz="2400" b="1" u="sng" dirty="0">
                <a:latin typeface="+mn-lt"/>
              </a:rPr>
              <a:t> </a:t>
            </a:r>
            <a:r>
              <a:rPr lang="en-US" sz="2400" b="1" u="sng" dirty="0" err="1">
                <a:latin typeface="+mn-lt"/>
              </a:rPr>
              <a:t>Sudargo</a:t>
            </a:r>
            <a:r>
              <a:rPr lang="en-US" sz="2400" b="1" u="sng" dirty="0">
                <a:latin typeface="+mn-lt"/>
              </a:rPr>
              <a:t> Gautama</a:t>
            </a:r>
            <a:br>
              <a:rPr lang="en-US" sz="2400" b="1" u="sng" dirty="0">
                <a:latin typeface="+mn-lt"/>
              </a:rPr>
            </a:br>
            <a:r>
              <a:rPr lang="en-US" sz="2400" dirty="0" err="1">
                <a:latin typeface="+mn-lt"/>
              </a:rPr>
              <a:t>dapat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dilihat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dari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empat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hal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dibawah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ini</a:t>
            </a:r>
            <a:r>
              <a:rPr lang="en-US" sz="2400" dirty="0">
                <a:latin typeface="+mn-lt"/>
              </a:rPr>
              <a:t>:</a:t>
            </a:r>
            <a:endParaRPr lang="en-ID" sz="2400" b="1" u="sng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FD8C5-9BD9-E829-58DC-420D25803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sz="2000" b="1" i="1" dirty="0" err="1">
                <a:latin typeface="+mj-lt"/>
              </a:rPr>
              <a:t>Techtstoepassingrecht</a:t>
            </a:r>
            <a:r>
              <a:rPr lang="en-US" sz="2000" b="1" i="1" dirty="0">
                <a:latin typeface="+mj-lt"/>
              </a:rPr>
              <a:t> / Choice of Law  (</a:t>
            </a:r>
            <a:r>
              <a:rPr lang="en-US" sz="2000" b="1" dirty="0" err="1">
                <a:latin typeface="+mj-lt"/>
              </a:rPr>
              <a:t>Aliran</a:t>
            </a:r>
            <a:r>
              <a:rPr lang="en-US" sz="2000" b="1" dirty="0">
                <a:latin typeface="+mj-lt"/>
              </a:rPr>
              <a:t> paling </a:t>
            </a:r>
            <a:r>
              <a:rPr lang="en-US" sz="2000" b="1" dirty="0" err="1">
                <a:latin typeface="+mj-lt"/>
              </a:rPr>
              <a:t>sempit</a:t>
            </a:r>
            <a:r>
              <a:rPr lang="en-US" sz="2000" b="1" i="1" dirty="0">
                <a:latin typeface="+mj-lt"/>
              </a:rPr>
              <a:t>). </a:t>
            </a:r>
            <a:r>
              <a:rPr lang="en-US" sz="2000" dirty="0" err="1">
                <a:latin typeface="+mj-lt"/>
              </a:rPr>
              <a:t>Merujuk</a:t>
            </a:r>
            <a:r>
              <a:rPr lang="en-US" sz="2000" dirty="0">
                <a:latin typeface="+mj-lt"/>
              </a:rPr>
              <a:t> pada </a:t>
            </a:r>
            <a:r>
              <a:rPr lang="en-US" sz="2000" dirty="0" err="1">
                <a:latin typeface="+mj-lt"/>
              </a:rPr>
              <a:t>prinsip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menentukan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mana yang </a:t>
            </a:r>
            <a:r>
              <a:rPr lang="en-US" sz="2000" dirty="0" err="1">
                <a:latin typeface="+mj-lt"/>
              </a:rPr>
              <a:t>berlaku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dalam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suatu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kontrak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atau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sengketa</a:t>
            </a:r>
            <a:r>
              <a:rPr lang="en-US" sz="2000" dirty="0">
                <a:latin typeface="+mj-lt"/>
              </a:rPr>
              <a:t> Ketika </a:t>
            </a:r>
            <a:r>
              <a:rPr lang="en-US" sz="2000" dirty="0" err="1">
                <a:latin typeface="+mj-lt"/>
              </a:rPr>
              <a:t>ada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unsur-unsur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melibatkan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lebih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dari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satu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yuridiksi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dikarenakan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melibatkan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lintas</a:t>
            </a:r>
            <a:r>
              <a:rPr lang="en-US" sz="2000" dirty="0">
                <a:latin typeface="+mj-lt"/>
              </a:rPr>
              <a:t> negara. </a:t>
            </a:r>
            <a:r>
              <a:rPr lang="en-US" sz="2000" dirty="0" err="1">
                <a:latin typeface="+mj-lt"/>
              </a:rPr>
              <a:t>Contoh</a:t>
            </a:r>
            <a:r>
              <a:rPr lang="en-US" sz="2000" dirty="0">
                <a:latin typeface="+mj-lt"/>
              </a:rPr>
              <a:t>: Dalam </a:t>
            </a:r>
            <a:r>
              <a:rPr lang="en-US" sz="2000" dirty="0" err="1">
                <a:latin typeface="+mj-lt"/>
              </a:rPr>
              <a:t>kontrak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Internasional</a:t>
            </a:r>
            <a:r>
              <a:rPr lang="en-US" sz="2000" dirty="0">
                <a:latin typeface="+mj-lt"/>
              </a:rPr>
              <a:t>. Para Pihak2 </a:t>
            </a:r>
            <a:r>
              <a:rPr lang="en-US" sz="2000" dirty="0" err="1">
                <a:latin typeface="+mj-lt"/>
              </a:rPr>
              <a:t>bisa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bersepakat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untuk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menentukan</a:t>
            </a:r>
            <a:r>
              <a:rPr lang="en-US" sz="2000" dirty="0">
                <a:latin typeface="+mj-lt"/>
              </a:rPr>
              <a:t> Hukum negara mana yang </a:t>
            </a:r>
            <a:r>
              <a:rPr lang="en-US" sz="2000" dirty="0" err="1">
                <a:latin typeface="+mj-lt"/>
              </a:rPr>
              <a:t>dapat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meringankan</a:t>
            </a:r>
            <a:r>
              <a:rPr lang="en-US" sz="2000" dirty="0">
                <a:latin typeface="+mj-lt"/>
              </a:rPr>
              <a:t> para </a:t>
            </a:r>
            <a:r>
              <a:rPr lang="en-US" sz="2000" dirty="0" err="1">
                <a:latin typeface="+mj-lt"/>
              </a:rPr>
              <a:t>pihak</a:t>
            </a:r>
            <a:r>
              <a:rPr lang="en-US" sz="2000" dirty="0">
                <a:latin typeface="+mj-lt"/>
              </a:rPr>
              <a:t>, </a:t>
            </a:r>
            <a:r>
              <a:rPr lang="en-US" sz="2000" dirty="0" err="1">
                <a:latin typeface="+mj-lt"/>
              </a:rPr>
              <a:t>mereka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bisa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memilih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untuk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menggunakan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Inggris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walaupun</a:t>
            </a:r>
            <a:r>
              <a:rPr lang="en-US" sz="2000" dirty="0">
                <a:latin typeface="+mj-lt"/>
              </a:rPr>
              <a:t> para </a:t>
            </a:r>
            <a:r>
              <a:rPr lang="en-US" sz="2000" dirty="0" err="1">
                <a:latin typeface="+mj-lt"/>
              </a:rPr>
              <a:t>pihak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tidak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berasal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dari</a:t>
            </a:r>
            <a:r>
              <a:rPr lang="en-US" sz="2000" dirty="0">
                <a:latin typeface="+mj-lt"/>
              </a:rPr>
              <a:t> negara </a:t>
            </a:r>
            <a:r>
              <a:rPr lang="en-US" sz="2000" dirty="0" err="1">
                <a:latin typeface="+mj-lt"/>
              </a:rPr>
              <a:t>tersebut</a:t>
            </a:r>
            <a:r>
              <a:rPr lang="en-US" sz="2000" dirty="0">
                <a:latin typeface="+mj-lt"/>
              </a:rPr>
              <a:t>. 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+mj-lt"/>
              </a:rPr>
              <a:t> </a:t>
            </a:r>
            <a:r>
              <a:rPr lang="en-US" sz="2000" b="1" i="1" dirty="0">
                <a:latin typeface="+mj-lt"/>
              </a:rPr>
              <a:t>Choice of Law + Choice of </a:t>
            </a:r>
            <a:r>
              <a:rPr lang="en-US" sz="2000" b="1" i="1" dirty="0" err="1">
                <a:latin typeface="+mj-lt"/>
              </a:rPr>
              <a:t>Juridisction</a:t>
            </a:r>
            <a:r>
              <a:rPr lang="en-US" sz="2000" b="1" i="1" dirty="0">
                <a:latin typeface="+mj-lt"/>
              </a:rPr>
              <a:t>  </a:t>
            </a:r>
            <a:r>
              <a:rPr lang="en-US" sz="2000" b="1" dirty="0">
                <a:latin typeface="+mj-lt"/>
              </a:rPr>
              <a:t>( </a:t>
            </a:r>
            <a:r>
              <a:rPr lang="en-US" sz="2000" b="1" dirty="0" err="1">
                <a:latin typeface="+mj-lt"/>
              </a:rPr>
              <a:t>Aliran</a:t>
            </a:r>
            <a:r>
              <a:rPr lang="en-US" sz="2000" b="1" dirty="0">
                <a:latin typeface="+mj-lt"/>
              </a:rPr>
              <a:t> yang </a:t>
            </a:r>
            <a:r>
              <a:rPr lang="en-US" sz="2000" b="1" dirty="0" err="1">
                <a:latin typeface="+mj-lt"/>
              </a:rPr>
              <a:t>lebih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luas</a:t>
            </a:r>
            <a:r>
              <a:rPr lang="en-US" sz="2000" b="1" dirty="0">
                <a:latin typeface="+mj-lt"/>
              </a:rPr>
              <a:t> ). </a:t>
            </a:r>
            <a:r>
              <a:rPr lang="en-US" sz="2000" dirty="0" err="1">
                <a:latin typeface="+mj-lt"/>
              </a:rPr>
              <a:t>Merujuk</a:t>
            </a:r>
            <a:r>
              <a:rPr lang="en-US" sz="2000" dirty="0">
                <a:latin typeface="+mj-lt"/>
              </a:rPr>
              <a:t> pada </a:t>
            </a:r>
            <a:r>
              <a:rPr lang="en-US" sz="2000" dirty="0" err="1">
                <a:latin typeface="+mj-lt"/>
              </a:rPr>
              <a:t>prinsip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untuk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menentukan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pilihan</a:t>
            </a:r>
            <a:r>
              <a:rPr lang="en-US" sz="2000" dirty="0">
                <a:latin typeface="+mj-lt"/>
              </a:rPr>
              <a:t> negara dan </a:t>
            </a:r>
            <a:r>
              <a:rPr lang="en-US" sz="2000" dirty="0" err="1">
                <a:latin typeface="+mj-lt"/>
              </a:rPr>
              <a:t>pilihan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Pengadilan</a:t>
            </a:r>
            <a:r>
              <a:rPr lang="en-US" sz="2000" dirty="0">
                <a:latin typeface="+mj-lt"/>
              </a:rPr>
              <a:t> mana yang </a:t>
            </a:r>
            <a:r>
              <a:rPr lang="en-US" sz="2000" dirty="0" err="1">
                <a:latin typeface="+mj-lt"/>
              </a:rPr>
              <a:t>memiliki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wewenang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untuk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menyelesaikan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sengketa</a:t>
            </a:r>
            <a:r>
              <a:rPr lang="en-US" sz="2000" dirty="0">
                <a:latin typeface="+mj-lt"/>
              </a:rPr>
              <a:t>. </a:t>
            </a:r>
            <a:r>
              <a:rPr lang="en-US" sz="2000" dirty="0" err="1">
                <a:latin typeface="+mj-lt"/>
              </a:rPr>
              <a:t>Contoh</a:t>
            </a:r>
            <a:r>
              <a:rPr lang="en-US" sz="2000" dirty="0">
                <a:latin typeface="+mj-lt"/>
              </a:rPr>
              <a:t>: Perusahaan yang </a:t>
            </a:r>
            <a:r>
              <a:rPr lang="en-US" sz="2000" dirty="0" err="1">
                <a:latin typeface="+mj-lt"/>
              </a:rPr>
              <a:t>bersengketa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dari</a:t>
            </a:r>
            <a:r>
              <a:rPr lang="en-US" sz="2000" dirty="0">
                <a:latin typeface="+mj-lt"/>
              </a:rPr>
              <a:t> Amerika dan Indonesia </a:t>
            </a:r>
            <a:r>
              <a:rPr lang="en-US" sz="2000" dirty="0" err="1">
                <a:latin typeface="+mj-lt"/>
              </a:rPr>
              <a:t>keduanya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dapat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memilih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Pengadilan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dimana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kota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asal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sengketa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berlangsung</a:t>
            </a:r>
            <a:r>
              <a:rPr lang="en-US" sz="2000" dirty="0">
                <a:latin typeface="+mj-lt"/>
              </a:rPr>
              <a:t>. Bisa di </a:t>
            </a:r>
            <a:r>
              <a:rPr lang="en-US" sz="2000" dirty="0" err="1">
                <a:latin typeface="+mj-lt"/>
              </a:rPr>
              <a:t>Pengadilan</a:t>
            </a:r>
            <a:r>
              <a:rPr lang="en-US" sz="2000" dirty="0">
                <a:latin typeface="+mj-lt"/>
              </a:rPr>
              <a:t> New York </a:t>
            </a:r>
            <a:r>
              <a:rPr lang="en-US" sz="2000" dirty="0" err="1">
                <a:latin typeface="+mj-lt"/>
              </a:rPr>
              <a:t>atau</a:t>
            </a:r>
            <a:r>
              <a:rPr lang="en-US" sz="2000" dirty="0">
                <a:latin typeface="+mj-lt"/>
              </a:rPr>
              <a:t> di Surabaya. </a:t>
            </a:r>
          </a:p>
          <a:p>
            <a:pPr marL="457200" indent="-457200">
              <a:buAutoNum type="arabicPeriod"/>
            </a:pPr>
            <a:r>
              <a:rPr lang="en-US" sz="2000" b="1" i="1" dirty="0">
                <a:latin typeface="+mj-lt"/>
              </a:rPr>
              <a:t>Choice of Law + Choice of </a:t>
            </a:r>
            <a:r>
              <a:rPr lang="en-US" sz="2000" b="1" i="1" dirty="0" err="1">
                <a:latin typeface="+mj-lt"/>
              </a:rPr>
              <a:t>Juridiction</a:t>
            </a:r>
            <a:r>
              <a:rPr lang="en-US" sz="2000" b="1" i="1" dirty="0">
                <a:latin typeface="+mj-lt"/>
              </a:rPr>
              <a:t> + Condition de Estranger </a:t>
            </a:r>
            <a:r>
              <a:rPr lang="en-US" sz="2000" b="1" dirty="0">
                <a:latin typeface="+mj-lt"/>
              </a:rPr>
              <a:t>( </a:t>
            </a:r>
            <a:r>
              <a:rPr lang="en-US" sz="2000" b="1" dirty="0" err="1">
                <a:latin typeface="+mj-lt"/>
              </a:rPr>
              <a:t>Lebih</a:t>
            </a:r>
            <a:r>
              <a:rPr lang="en-US" sz="2000" b="1" dirty="0">
                <a:latin typeface="+mj-lt"/>
              </a:rPr>
              <a:t> Luas Lagi ). </a:t>
            </a:r>
            <a:r>
              <a:rPr lang="en-US" sz="2000" dirty="0" err="1">
                <a:latin typeface="+mj-lt"/>
              </a:rPr>
              <a:t>Merujuk</a:t>
            </a:r>
            <a:r>
              <a:rPr lang="en-US" sz="2000" dirty="0">
                <a:latin typeface="+mj-lt"/>
              </a:rPr>
              <a:t> pada </a:t>
            </a:r>
            <a:r>
              <a:rPr lang="en-US" sz="2000" dirty="0" err="1">
                <a:latin typeface="+mj-lt"/>
              </a:rPr>
              <a:t>prinsip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hukum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untuk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menentukan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pilihan</a:t>
            </a:r>
            <a:r>
              <a:rPr lang="en-US" sz="2000" dirty="0">
                <a:latin typeface="+mj-lt"/>
              </a:rPr>
              <a:t> negara + </a:t>
            </a:r>
            <a:r>
              <a:rPr lang="en-US" sz="2000" dirty="0" err="1">
                <a:latin typeface="+mj-lt"/>
              </a:rPr>
              <a:t>Pengadilan</a:t>
            </a:r>
            <a:r>
              <a:rPr lang="en-US" sz="2000" dirty="0">
                <a:latin typeface="+mj-lt"/>
              </a:rPr>
              <a:t>  + </a:t>
            </a:r>
            <a:r>
              <a:rPr lang="en-US" sz="2000" dirty="0" err="1">
                <a:latin typeface="+mj-lt"/>
              </a:rPr>
              <a:t>entitas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asing</a:t>
            </a:r>
            <a:r>
              <a:rPr lang="en-US" sz="2000" dirty="0">
                <a:latin typeface="+mj-lt"/>
              </a:rPr>
              <a:t>. </a:t>
            </a:r>
            <a:r>
              <a:rPr lang="en-US" sz="2000" dirty="0" err="1">
                <a:latin typeface="+mj-lt"/>
              </a:rPr>
              <a:t>Contoh</a:t>
            </a:r>
            <a:r>
              <a:rPr lang="en-US" sz="2000" dirty="0">
                <a:latin typeface="+mj-lt"/>
              </a:rPr>
              <a:t>: Perusahaan </a:t>
            </a:r>
            <a:r>
              <a:rPr lang="en-US" sz="2000" dirty="0" err="1">
                <a:latin typeface="+mj-lt"/>
              </a:rPr>
              <a:t>dari</a:t>
            </a:r>
            <a:r>
              <a:rPr lang="en-US" sz="2000" dirty="0">
                <a:latin typeface="+mj-lt"/>
              </a:rPr>
              <a:t> Negara </a:t>
            </a:r>
            <a:r>
              <a:rPr lang="en-US" sz="2000" dirty="0" err="1">
                <a:latin typeface="+mj-lt"/>
              </a:rPr>
              <a:t>Perancis</a:t>
            </a:r>
            <a:r>
              <a:rPr lang="en-US" sz="2000" dirty="0">
                <a:latin typeface="+mj-lt"/>
              </a:rPr>
              <a:t> dan Brazil </a:t>
            </a:r>
            <a:r>
              <a:rPr lang="en-US" sz="2000" dirty="0" err="1">
                <a:latin typeface="+mj-lt"/>
              </a:rPr>
              <a:t>menentukan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pengadilan</a:t>
            </a:r>
            <a:r>
              <a:rPr lang="en-US" sz="2000" dirty="0">
                <a:latin typeface="+mj-lt"/>
              </a:rPr>
              <a:t> di </a:t>
            </a:r>
            <a:r>
              <a:rPr lang="en-US" sz="2000" dirty="0" err="1">
                <a:latin typeface="+mj-lt"/>
              </a:rPr>
              <a:t>Perancis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untuk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entitas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asing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dari</a:t>
            </a:r>
            <a:r>
              <a:rPr lang="en-US" sz="2000" dirty="0">
                <a:latin typeface="+mj-lt"/>
              </a:rPr>
              <a:t> negara Brazil </a:t>
            </a:r>
            <a:r>
              <a:rPr lang="en-US" sz="2000" dirty="0" err="1">
                <a:latin typeface="+mj-lt"/>
              </a:rPr>
              <a:t>harus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diperhatikan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ijin</a:t>
            </a:r>
            <a:r>
              <a:rPr lang="en-US" sz="2000" dirty="0">
                <a:latin typeface="+mj-lt"/>
              </a:rPr>
              <a:t>, </a:t>
            </a:r>
            <a:r>
              <a:rPr lang="en-US" sz="2000" dirty="0" err="1">
                <a:latin typeface="+mj-lt"/>
              </a:rPr>
              <a:t>pajak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harus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dibayarkan</a:t>
            </a:r>
            <a:r>
              <a:rPr lang="en-US" sz="2000" dirty="0">
                <a:latin typeface="+mj-lt"/>
              </a:rPr>
              <a:t> Perusahaan2 yang </a:t>
            </a:r>
            <a:r>
              <a:rPr lang="en-US" sz="2000" dirty="0" err="1">
                <a:latin typeface="+mj-lt"/>
              </a:rPr>
              <a:t>bersengketa</a:t>
            </a:r>
            <a:r>
              <a:rPr lang="en-US" sz="2000" dirty="0">
                <a:latin typeface="+mj-lt"/>
              </a:rPr>
              <a:t>.  </a:t>
            </a:r>
            <a:endParaRPr lang="en-ID" sz="2000" dirty="0"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9B5FE-1552-73E3-B8EA-8D6AC6F99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34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3F3FD-378A-46CE-A02B-5367DB7C3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515"/>
          </a:xfrm>
        </p:spPr>
        <p:txBody>
          <a:bodyPr>
            <a:normAutofit/>
          </a:bodyPr>
          <a:lstStyle/>
          <a:p>
            <a:r>
              <a:rPr lang="en-US" sz="3200" u="sng" dirty="0">
                <a:latin typeface="+mn-lt"/>
              </a:rPr>
              <a:t>Ruang </a:t>
            </a:r>
            <a:r>
              <a:rPr lang="en-US" sz="3200" u="sng" dirty="0" err="1">
                <a:latin typeface="+mn-lt"/>
              </a:rPr>
              <a:t>Lingkup</a:t>
            </a:r>
            <a:r>
              <a:rPr lang="en-US" sz="3200" u="sng" dirty="0">
                <a:latin typeface="+mn-lt"/>
              </a:rPr>
              <a:t> Hukum </a:t>
            </a:r>
            <a:r>
              <a:rPr lang="en-US" sz="3200" u="sng" dirty="0" err="1">
                <a:latin typeface="+mn-lt"/>
              </a:rPr>
              <a:t>Perdata</a:t>
            </a:r>
            <a:r>
              <a:rPr lang="en-US" sz="3200" u="sng" dirty="0">
                <a:latin typeface="+mn-lt"/>
              </a:rPr>
              <a:t> </a:t>
            </a:r>
            <a:r>
              <a:rPr lang="en-US" sz="3200" u="sng" dirty="0" err="1">
                <a:latin typeface="+mn-lt"/>
              </a:rPr>
              <a:t>Internasional</a:t>
            </a:r>
            <a:endParaRPr lang="en-ID" sz="3200" u="sng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F6EB0-1F5B-EAE7-431B-B058FF9A5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6640"/>
            <a:ext cx="10515600" cy="529971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D" dirty="0">
                <a:latin typeface="+mj-lt"/>
              </a:rPr>
              <a:t>Ruang </a:t>
            </a:r>
            <a:r>
              <a:rPr lang="en-ID" dirty="0" err="1">
                <a:latin typeface="+mj-lt"/>
              </a:rPr>
              <a:t>lingkup</a:t>
            </a:r>
            <a:r>
              <a:rPr lang="en-ID" dirty="0">
                <a:latin typeface="+mj-lt"/>
              </a:rPr>
              <a:t> Hukum </a:t>
            </a:r>
            <a:r>
              <a:rPr lang="en-ID" dirty="0" err="1">
                <a:latin typeface="+mj-lt"/>
              </a:rPr>
              <a:t>Perdata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meliputi</a:t>
            </a:r>
            <a:r>
              <a:rPr lang="en-ID" dirty="0">
                <a:latin typeface="+mj-lt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ID" b="1" dirty="0">
                <a:latin typeface="+mj-lt"/>
              </a:rPr>
              <a:t>Hukum </a:t>
            </a:r>
            <a:r>
              <a:rPr lang="en-ID" b="1" dirty="0" err="1">
                <a:latin typeface="+mj-lt"/>
              </a:rPr>
              <a:t>Kontrak</a:t>
            </a:r>
            <a:r>
              <a:rPr lang="en-ID" b="1" dirty="0">
                <a:latin typeface="+mj-lt"/>
              </a:rPr>
              <a:t> </a:t>
            </a:r>
            <a:r>
              <a:rPr lang="en-ID" b="1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. </a:t>
            </a:r>
            <a:r>
              <a:rPr lang="en-ID" dirty="0" err="1">
                <a:latin typeface="+mj-lt"/>
              </a:rPr>
              <a:t>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kontrak</a:t>
            </a:r>
            <a:r>
              <a:rPr lang="en-ID" dirty="0">
                <a:latin typeface="+mj-lt"/>
              </a:rPr>
              <a:t> yang </a:t>
            </a:r>
            <a:r>
              <a:rPr lang="en-ID" dirty="0" err="1">
                <a:latin typeface="+mj-lt"/>
              </a:rPr>
              <a:t>dibuat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antara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pihak-pihak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dari</a:t>
            </a:r>
            <a:r>
              <a:rPr lang="en-ID" dirty="0">
                <a:latin typeface="+mj-lt"/>
              </a:rPr>
              <a:t> negara yang </a:t>
            </a:r>
            <a:r>
              <a:rPr lang="en-ID" dirty="0" err="1">
                <a:latin typeface="+mj-lt"/>
              </a:rPr>
              <a:t>berbeda-beda</a:t>
            </a:r>
            <a:r>
              <a:rPr lang="en-ID" dirty="0">
                <a:latin typeface="+mj-lt"/>
              </a:rPr>
              <a:t>. </a:t>
            </a:r>
            <a:r>
              <a:rPr lang="en-ID" dirty="0" err="1">
                <a:latin typeface="+mj-lt"/>
              </a:rPr>
              <a:t>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syarat-syarat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kontrak</a:t>
            </a:r>
            <a:r>
              <a:rPr lang="en-ID" dirty="0">
                <a:latin typeface="+mj-lt"/>
              </a:rPr>
              <a:t>, </a:t>
            </a:r>
            <a:r>
              <a:rPr lang="en-ID" dirty="0" err="1">
                <a:latin typeface="+mj-lt"/>
              </a:rPr>
              <a:t>pelaksanaan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kontrak</a:t>
            </a:r>
            <a:r>
              <a:rPr lang="en-ID" dirty="0">
                <a:latin typeface="+mj-lt"/>
              </a:rPr>
              <a:t>, dan </a:t>
            </a:r>
            <a:r>
              <a:rPr lang="en-ID" dirty="0" err="1">
                <a:latin typeface="+mj-lt"/>
              </a:rPr>
              <a:t>penyelesaian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sengketa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kontrak</a:t>
            </a:r>
            <a:r>
              <a:rPr lang="en-ID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b="1" dirty="0">
                <a:latin typeface="+mj-lt"/>
              </a:rPr>
              <a:t>Hukum </a:t>
            </a:r>
            <a:r>
              <a:rPr lang="en-ID" b="1" dirty="0" err="1">
                <a:latin typeface="+mj-lt"/>
              </a:rPr>
              <a:t>Harta</a:t>
            </a:r>
            <a:r>
              <a:rPr lang="en-ID" b="1" dirty="0">
                <a:latin typeface="+mj-lt"/>
              </a:rPr>
              <a:t> Benda </a:t>
            </a:r>
            <a:r>
              <a:rPr lang="en-ID" b="1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. </a:t>
            </a:r>
            <a:r>
              <a:rPr lang="en-ID" dirty="0" err="1">
                <a:latin typeface="+mj-lt"/>
              </a:rPr>
              <a:t>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hak-hak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atas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harta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benda</a:t>
            </a:r>
            <a:r>
              <a:rPr lang="en-ID" dirty="0">
                <a:latin typeface="+mj-lt"/>
              </a:rPr>
              <a:t> yang </a:t>
            </a:r>
            <a:r>
              <a:rPr lang="en-ID" dirty="0" err="1">
                <a:latin typeface="+mj-lt"/>
              </a:rPr>
              <a:t>terletak</a:t>
            </a:r>
            <a:r>
              <a:rPr lang="en-ID" dirty="0">
                <a:latin typeface="+mj-lt"/>
              </a:rPr>
              <a:t> di negara lain. </a:t>
            </a:r>
            <a:r>
              <a:rPr lang="en-ID" dirty="0" err="1">
                <a:latin typeface="+mj-lt"/>
              </a:rPr>
              <a:t>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pembelian</a:t>
            </a:r>
            <a:r>
              <a:rPr lang="en-ID" dirty="0">
                <a:latin typeface="+mj-lt"/>
              </a:rPr>
              <a:t>, </a:t>
            </a:r>
            <a:r>
              <a:rPr lang="en-ID" dirty="0" err="1">
                <a:latin typeface="+mj-lt"/>
              </a:rPr>
              <a:t>penjualan</a:t>
            </a:r>
            <a:r>
              <a:rPr lang="en-ID" dirty="0">
                <a:latin typeface="+mj-lt"/>
              </a:rPr>
              <a:t>, dan </a:t>
            </a:r>
            <a:r>
              <a:rPr lang="en-ID" dirty="0" err="1">
                <a:latin typeface="+mj-lt"/>
              </a:rPr>
              <a:t>pengalihan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hak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atas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harta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benda</a:t>
            </a:r>
            <a:r>
              <a:rPr lang="en-ID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b="1" dirty="0">
                <a:latin typeface="+mj-lt"/>
              </a:rPr>
              <a:t>Hukum </a:t>
            </a:r>
            <a:r>
              <a:rPr lang="en-ID" b="1" dirty="0" err="1">
                <a:latin typeface="+mj-lt"/>
              </a:rPr>
              <a:t>Keluarga</a:t>
            </a:r>
            <a:r>
              <a:rPr lang="en-ID" b="1" dirty="0">
                <a:latin typeface="+mj-lt"/>
              </a:rPr>
              <a:t> </a:t>
            </a:r>
            <a:r>
              <a:rPr lang="en-ID" b="1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. </a:t>
            </a:r>
            <a:r>
              <a:rPr lang="en-ID" dirty="0" err="1">
                <a:latin typeface="+mj-lt"/>
              </a:rPr>
              <a:t>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pernikahan</a:t>
            </a:r>
            <a:r>
              <a:rPr lang="en-ID" dirty="0">
                <a:latin typeface="+mj-lt"/>
              </a:rPr>
              <a:t>, </a:t>
            </a:r>
            <a:r>
              <a:rPr lang="en-ID" dirty="0" err="1">
                <a:latin typeface="+mj-lt"/>
              </a:rPr>
              <a:t>perceraian</a:t>
            </a:r>
            <a:r>
              <a:rPr lang="en-ID" dirty="0">
                <a:latin typeface="+mj-lt"/>
              </a:rPr>
              <a:t>, dan </a:t>
            </a:r>
            <a:r>
              <a:rPr lang="en-ID" dirty="0" err="1">
                <a:latin typeface="+mj-lt"/>
              </a:rPr>
              <a:t>hubungan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keluarga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antara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warga</a:t>
            </a:r>
            <a:r>
              <a:rPr lang="en-ID" dirty="0">
                <a:latin typeface="+mj-lt"/>
              </a:rPr>
              <a:t> negara </a:t>
            </a:r>
            <a:r>
              <a:rPr lang="en-ID" dirty="0" err="1">
                <a:latin typeface="+mj-lt"/>
              </a:rPr>
              <a:t>dari</a:t>
            </a:r>
            <a:r>
              <a:rPr lang="en-ID" dirty="0">
                <a:latin typeface="+mj-lt"/>
              </a:rPr>
              <a:t> negara yang </a:t>
            </a:r>
            <a:r>
              <a:rPr lang="en-ID" dirty="0" err="1">
                <a:latin typeface="+mj-lt"/>
              </a:rPr>
              <a:t>berbeda-beda.Mengatur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hak-hak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anak</a:t>
            </a:r>
            <a:r>
              <a:rPr lang="en-ID" dirty="0">
                <a:latin typeface="+mj-lt"/>
              </a:rPr>
              <a:t> dan orang </a:t>
            </a:r>
            <a:r>
              <a:rPr lang="en-ID" dirty="0" err="1">
                <a:latin typeface="+mj-lt"/>
              </a:rPr>
              <a:t>tua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dalam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kasus-kasus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b="1" dirty="0">
                <a:latin typeface="+mj-lt"/>
              </a:rPr>
              <a:t>Hukum Waris </a:t>
            </a:r>
            <a:r>
              <a:rPr lang="en-ID" b="1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. </a:t>
            </a:r>
            <a:r>
              <a:rPr lang="en-ID" dirty="0" err="1">
                <a:latin typeface="+mj-lt"/>
              </a:rPr>
              <a:t>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pembagian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harta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warisan</a:t>
            </a:r>
            <a:r>
              <a:rPr lang="en-ID" dirty="0">
                <a:latin typeface="+mj-lt"/>
              </a:rPr>
              <a:t> yang </a:t>
            </a:r>
            <a:r>
              <a:rPr lang="en-ID" dirty="0" err="1">
                <a:latin typeface="+mj-lt"/>
              </a:rPr>
              <a:t>terletak</a:t>
            </a:r>
            <a:r>
              <a:rPr lang="en-ID" dirty="0">
                <a:latin typeface="+mj-lt"/>
              </a:rPr>
              <a:t> di negara lain. </a:t>
            </a:r>
            <a:r>
              <a:rPr lang="en-ID" dirty="0" err="1">
                <a:latin typeface="+mj-lt"/>
              </a:rPr>
              <a:t>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hak-hak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ahli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waris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dalam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kasus-kasus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ID" b="1" dirty="0">
                <a:latin typeface="+mj-lt"/>
              </a:rPr>
              <a:t>Hukum </a:t>
            </a:r>
            <a:r>
              <a:rPr lang="en-ID" b="1" dirty="0" err="1">
                <a:latin typeface="+mj-lt"/>
              </a:rPr>
              <a:t>Perdata</a:t>
            </a:r>
            <a:r>
              <a:rPr lang="en-ID" b="1" dirty="0">
                <a:latin typeface="+mj-lt"/>
              </a:rPr>
              <a:t> </a:t>
            </a:r>
            <a:r>
              <a:rPr lang="en-ID" b="1" dirty="0" err="1">
                <a:latin typeface="+mj-lt"/>
              </a:rPr>
              <a:t>Internasional</a:t>
            </a:r>
            <a:r>
              <a:rPr lang="en-ID" b="1" dirty="0">
                <a:latin typeface="+mj-lt"/>
              </a:rPr>
              <a:t> </a:t>
            </a:r>
            <a:r>
              <a:rPr lang="en-ID" b="1" dirty="0" err="1">
                <a:latin typeface="+mj-lt"/>
              </a:rPr>
              <a:t>dalam</a:t>
            </a:r>
            <a:r>
              <a:rPr lang="en-ID" b="1" dirty="0">
                <a:latin typeface="+mj-lt"/>
              </a:rPr>
              <a:t> </a:t>
            </a:r>
            <a:r>
              <a:rPr lang="en-ID" b="1" dirty="0" err="1">
                <a:latin typeface="+mj-lt"/>
              </a:rPr>
              <a:t>Hubungan</a:t>
            </a:r>
            <a:r>
              <a:rPr lang="en-ID" b="1" dirty="0">
                <a:latin typeface="+mj-lt"/>
              </a:rPr>
              <a:t> </a:t>
            </a:r>
            <a:r>
              <a:rPr lang="en-ID" b="1" dirty="0" err="1">
                <a:latin typeface="+mj-lt"/>
              </a:rPr>
              <a:t>dengan</a:t>
            </a:r>
            <a:r>
              <a:rPr lang="en-ID" b="1" dirty="0">
                <a:latin typeface="+mj-lt"/>
              </a:rPr>
              <a:t> Hukum Publik. </a:t>
            </a:r>
            <a:r>
              <a:rPr lang="en-ID" dirty="0" err="1">
                <a:latin typeface="+mj-lt"/>
              </a:rPr>
              <a:t>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hubungan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antara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hukum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perdata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 dan </a:t>
            </a:r>
            <a:r>
              <a:rPr lang="en-ID" dirty="0" err="1">
                <a:latin typeface="+mj-lt"/>
              </a:rPr>
              <a:t>hukum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publik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dalam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kasus-kasus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seperti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ekstradiksi</a:t>
            </a:r>
            <a:r>
              <a:rPr lang="en-ID" dirty="0">
                <a:latin typeface="+mj-lt"/>
              </a:rPr>
              <a:t>, </a:t>
            </a:r>
            <a:r>
              <a:rPr lang="en-ID" dirty="0" err="1">
                <a:latin typeface="+mj-lt"/>
              </a:rPr>
              <a:t>investasi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asing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yg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mengalami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kerugian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akibat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kebijakan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pemerintah</a:t>
            </a:r>
            <a:endParaRPr lang="en-ID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ID" b="1" dirty="0" err="1">
                <a:latin typeface="+mj-lt"/>
              </a:rPr>
              <a:t>Penyelesaian</a:t>
            </a:r>
            <a:r>
              <a:rPr lang="en-ID" b="1" dirty="0">
                <a:latin typeface="+mj-lt"/>
              </a:rPr>
              <a:t> </a:t>
            </a:r>
            <a:r>
              <a:rPr lang="en-ID" b="1" dirty="0" err="1">
                <a:latin typeface="+mj-lt"/>
              </a:rPr>
              <a:t>Sengketa</a:t>
            </a:r>
            <a:r>
              <a:rPr lang="en-ID" b="1" dirty="0">
                <a:latin typeface="+mj-lt"/>
              </a:rPr>
              <a:t> </a:t>
            </a:r>
            <a:r>
              <a:rPr lang="en-ID" b="1" dirty="0" err="1">
                <a:latin typeface="+mj-lt"/>
              </a:rPr>
              <a:t>Internasional</a:t>
            </a:r>
            <a:r>
              <a:rPr lang="en-ID" b="1" dirty="0">
                <a:latin typeface="+mj-lt"/>
              </a:rPr>
              <a:t>.  </a:t>
            </a:r>
            <a:r>
              <a:rPr lang="en-ID" dirty="0" err="1">
                <a:latin typeface="+mj-lt"/>
              </a:rPr>
              <a:t>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cara-cara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penyelesaian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sengketa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, </a:t>
            </a:r>
            <a:r>
              <a:rPr lang="en-ID" dirty="0" err="1">
                <a:latin typeface="+mj-lt"/>
              </a:rPr>
              <a:t>seperti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arbitrase</a:t>
            </a:r>
            <a:r>
              <a:rPr lang="en-ID" dirty="0">
                <a:latin typeface="+mj-lt"/>
              </a:rPr>
              <a:t>, </a:t>
            </a:r>
            <a:r>
              <a:rPr lang="en-ID" dirty="0" err="1">
                <a:latin typeface="+mj-lt"/>
              </a:rPr>
              <a:t>mediasi</a:t>
            </a:r>
            <a:r>
              <a:rPr lang="en-ID" dirty="0">
                <a:latin typeface="+mj-lt"/>
              </a:rPr>
              <a:t>, dan </a:t>
            </a:r>
            <a:r>
              <a:rPr lang="en-ID" dirty="0" err="1">
                <a:latin typeface="+mj-lt"/>
              </a:rPr>
              <a:t>litigasi</a:t>
            </a:r>
            <a:r>
              <a:rPr lang="en-ID" dirty="0">
                <a:latin typeface="+mj-lt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ID" b="1" dirty="0" err="1">
                <a:latin typeface="+mj-lt"/>
              </a:rPr>
              <a:t>Pengakuan</a:t>
            </a:r>
            <a:r>
              <a:rPr lang="en-ID" b="1" dirty="0">
                <a:latin typeface="+mj-lt"/>
              </a:rPr>
              <a:t> dan </a:t>
            </a:r>
            <a:r>
              <a:rPr lang="en-ID" b="1" dirty="0" err="1">
                <a:latin typeface="+mj-lt"/>
              </a:rPr>
              <a:t>Pelaksanaan</a:t>
            </a:r>
            <a:r>
              <a:rPr lang="en-ID" b="1" dirty="0">
                <a:latin typeface="+mj-lt"/>
              </a:rPr>
              <a:t> </a:t>
            </a:r>
            <a:r>
              <a:rPr lang="en-ID" b="1" dirty="0" err="1">
                <a:latin typeface="+mj-lt"/>
              </a:rPr>
              <a:t>Putusan</a:t>
            </a:r>
            <a:r>
              <a:rPr lang="en-ID" b="1" dirty="0">
                <a:latin typeface="+mj-lt"/>
              </a:rPr>
              <a:t> </a:t>
            </a:r>
            <a:r>
              <a:rPr lang="en-ID" b="1" dirty="0" err="1">
                <a:latin typeface="+mj-lt"/>
              </a:rPr>
              <a:t>Pengadilan</a:t>
            </a:r>
            <a:r>
              <a:rPr lang="en-ID" b="1" dirty="0">
                <a:latin typeface="+mj-lt"/>
              </a:rPr>
              <a:t> Asing</a:t>
            </a:r>
            <a:r>
              <a:rPr lang="en-ID" dirty="0">
                <a:latin typeface="+mj-lt"/>
              </a:rPr>
              <a:t>. </a:t>
            </a:r>
            <a:r>
              <a:rPr lang="en-ID" dirty="0" err="1">
                <a:latin typeface="+mj-lt"/>
              </a:rPr>
              <a:t>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pengakuan</a:t>
            </a:r>
            <a:r>
              <a:rPr lang="en-ID" dirty="0">
                <a:latin typeface="+mj-lt"/>
              </a:rPr>
              <a:t> dan </a:t>
            </a:r>
            <a:r>
              <a:rPr lang="en-ID" dirty="0" err="1">
                <a:latin typeface="+mj-lt"/>
              </a:rPr>
              <a:t>pelaksanaan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putusan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pengadilan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asing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dalam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kasus-kasus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b="1" dirty="0" err="1">
                <a:latin typeface="+mj-lt"/>
              </a:rPr>
              <a:t>Perlindungan</a:t>
            </a:r>
            <a:r>
              <a:rPr lang="en-ID" b="1" dirty="0">
                <a:latin typeface="+mj-lt"/>
              </a:rPr>
              <a:t> Hak-Hak </a:t>
            </a:r>
            <a:r>
              <a:rPr lang="en-ID" b="1" dirty="0" err="1">
                <a:latin typeface="+mj-lt"/>
              </a:rPr>
              <a:t>Asasi</a:t>
            </a:r>
            <a:r>
              <a:rPr lang="en-ID" b="1" dirty="0">
                <a:latin typeface="+mj-lt"/>
              </a:rPr>
              <a:t> </a:t>
            </a:r>
            <a:r>
              <a:rPr lang="en-ID" b="1" dirty="0" err="1">
                <a:latin typeface="+mj-lt"/>
              </a:rPr>
              <a:t>Manusia</a:t>
            </a:r>
            <a:r>
              <a:rPr lang="en-ID" b="1" dirty="0">
                <a:latin typeface="+mj-lt"/>
              </a:rPr>
              <a:t>. </a:t>
            </a:r>
            <a:r>
              <a:rPr lang="en-ID" dirty="0" err="1">
                <a:latin typeface="+mj-lt"/>
              </a:rPr>
              <a:t>Mengatur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 </a:t>
            </a:r>
            <a:r>
              <a:rPr lang="en-ID" dirty="0" err="1">
                <a:latin typeface="+mj-lt"/>
              </a:rPr>
              <a:t>Pengungsi</a:t>
            </a:r>
            <a:r>
              <a:rPr lang="en-ID" dirty="0">
                <a:latin typeface="+mj-lt"/>
              </a:rPr>
              <a:t>,  </a:t>
            </a:r>
            <a:r>
              <a:rPr lang="en-ID" dirty="0" err="1">
                <a:latin typeface="+mj-lt"/>
              </a:rPr>
              <a:t>Pencari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kuasa</a:t>
            </a:r>
            <a:r>
              <a:rPr lang="en-ID" dirty="0">
                <a:latin typeface="+mj-lt"/>
              </a:rPr>
              <a:t>, </a:t>
            </a:r>
            <a:r>
              <a:rPr lang="en-ID" dirty="0" err="1">
                <a:latin typeface="+mj-lt"/>
              </a:rPr>
              <a:t>Advokasi</a:t>
            </a:r>
            <a:r>
              <a:rPr lang="en-ID" dirty="0">
                <a:latin typeface="+mj-lt"/>
              </a:rPr>
              <a:t> dan </a:t>
            </a:r>
            <a:r>
              <a:rPr lang="en-ID" dirty="0" err="1">
                <a:latin typeface="+mj-lt"/>
              </a:rPr>
              <a:t>kesadaran</a:t>
            </a:r>
            <a:r>
              <a:rPr lang="en-ID" dirty="0">
                <a:latin typeface="+mj-lt"/>
              </a:rPr>
              <a:t> Masyarakat </a:t>
            </a:r>
            <a:r>
              <a:rPr lang="en-ID" dirty="0" err="1">
                <a:latin typeface="+mj-lt"/>
              </a:rPr>
              <a:t>untuk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memastikan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bahwa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setiap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individu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memiliki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perlindungan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hukum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diberbagai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yuridiksi</a:t>
            </a:r>
            <a:r>
              <a:rPr lang="en-ID" dirty="0">
                <a:latin typeface="+mj-lt"/>
              </a:rPr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12DD43-D748-26CE-B0C1-B16B4FC4B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71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72EBF-A1B6-4089-58C2-51A768F45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955"/>
          </a:xfrm>
        </p:spPr>
        <p:txBody>
          <a:bodyPr/>
          <a:lstStyle/>
          <a:p>
            <a:r>
              <a:rPr lang="en-US" sz="2800" b="1" u="sng" dirty="0">
                <a:latin typeface="+mn-lt"/>
              </a:rPr>
              <a:t>Dasar Hukum </a:t>
            </a:r>
            <a:r>
              <a:rPr lang="en-US" sz="2800" b="1" u="sng" dirty="0" err="1">
                <a:latin typeface="+mn-lt"/>
              </a:rPr>
              <a:t>Perdata</a:t>
            </a:r>
            <a:r>
              <a:rPr lang="en-US" sz="2800" b="1" u="sng" dirty="0">
                <a:latin typeface="+mn-lt"/>
              </a:rPr>
              <a:t> </a:t>
            </a:r>
            <a:r>
              <a:rPr lang="en-US" sz="2800" b="1" u="sng" dirty="0" err="1">
                <a:latin typeface="+mn-lt"/>
              </a:rPr>
              <a:t>Internasional</a:t>
            </a:r>
            <a:r>
              <a:rPr lang="en-US" sz="2800" b="1" u="sng" dirty="0">
                <a:latin typeface="+mn-lt"/>
              </a:rPr>
              <a:t> di Indonesia</a:t>
            </a:r>
            <a:r>
              <a:rPr lang="en-US" b="1" dirty="0">
                <a:latin typeface="+mn-lt"/>
              </a:rPr>
              <a:t>. </a:t>
            </a:r>
            <a:endParaRPr lang="en-ID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8C52D-06CD-A7D2-8E4A-89AA70941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1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ID" dirty="0">
                <a:latin typeface="+mj-lt"/>
              </a:rPr>
              <a:t>Internasional </a:t>
            </a:r>
            <a:r>
              <a:rPr lang="en-ID" dirty="0" err="1">
                <a:latin typeface="+mj-lt"/>
              </a:rPr>
              <a:t>Konvensi</a:t>
            </a:r>
            <a:r>
              <a:rPr lang="en-ID" dirty="0">
                <a:latin typeface="+mj-lt"/>
              </a:rPr>
              <a:t> Den Haag 1955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Pilihan</a:t>
            </a:r>
            <a:r>
              <a:rPr lang="en-ID" dirty="0">
                <a:latin typeface="+mj-lt"/>
              </a:rPr>
              <a:t> Hukum </a:t>
            </a:r>
            <a:r>
              <a:rPr lang="en-ID" dirty="0" err="1">
                <a:latin typeface="+mj-lt"/>
              </a:rPr>
              <a:t>dalam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Kontrak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Perdata</a:t>
            </a:r>
            <a:r>
              <a:rPr lang="en-ID" dirty="0">
                <a:latin typeface="+mj-lt"/>
              </a:rPr>
              <a:t> Internasional.</a:t>
            </a:r>
          </a:p>
          <a:p>
            <a:pPr marL="514350" indent="-514350">
              <a:buAutoNum type="arabicPeriod"/>
            </a:pPr>
            <a:r>
              <a:rPr lang="en-ID" dirty="0" err="1">
                <a:latin typeface="+mj-lt"/>
              </a:rPr>
              <a:t>Konvensi</a:t>
            </a:r>
            <a:r>
              <a:rPr lang="en-ID" dirty="0">
                <a:latin typeface="+mj-lt"/>
              </a:rPr>
              <a:t> Roma 1980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Hukum yang </a:t>
            </a:r>
            <a:r>
              <a:rPr lang="en-ID" dirty="0" err="1">
                <a:latin typeface="+mj-lt"/>
              </a:rPr>
              <a:t>Berlaku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terhadap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Kontrak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Perdata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internasional</a:t>
            </a:r>
            <a:r>
              <a:rPr lang="en-ID" dirty="0">
                <a:latin typeface="+mj-lt"/>
              </a:rPr>
              <a:t>.</a:t>
            </a:r>
          </a:p>
          <a:p>
            <a:pPr marL="514350" indent="-514350">
              <a:buAutoNum type="arabicPeriod"/>
            </a:pPr>
            <a:r>
              <a:rPr lang="en-ID" dirty="0" err="1">
                <a:latin typeface="+mj-lt"/>
              </a:rPr>
              <a:t>Konvensi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Wina</a:t>
            </a:r>
            <a:r>
              <a:rPr lang="en-ID" dirty="0">
                <a:latin typeface="+mj-lt"/>
              </a:rPr>
              <a:t> 1980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Kontrak</a:t>
            </a:r>
            <a:r>
              <a:rPr lang="en-ID" dirty="0">
                <a:latin typeface="+mj-lt"/>
              </a:rPr>
              <a:t> Jual Beli Barang Internasional.</a:t>
            </a:r>
          </a:p>
          <a:p>
            <a:pPr marL="514350" indent="-514350">
              <a:buAutoNum type="arabicPeriod"/>
            </a:pPr>
            <a:r>
              <a:rPr lang="en-ID" dirty="0" err="1">
                <a:latin typeface="+mj-lt"/>
              </a:rPr>
              <a:t>Konvensi</a:t>
            </a:r>
            <a:r>
              <a:rPr lang="en-ID" dirty="0">
                <a:latin typeface="+mj-lt"/>
              </a:rPr>
              <a:t> New York 1958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Pengakuan</a:t>
            </a:r>
            <a:r>
              <a:rPr lang="en-ID" dirty="0">
                <a:latin typeface="+mj-lt"/>
              </a:rPr>
              <a:t> dan </a:t>
            </a:r>
            <a:r>
              <a:rPr lang="en-ID" dirty="0" err="1">
                <a:latin typeface="+mj-lt"/>
              </a:rPr>
              <a:t>Pelaksanaan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Putusan</a:t>
            </a:r>
            <a:r>
              <a:rPr lang="en-ID" dirty="0">
                <a:latin typeface="+mj-lt"/>
              </a:rPr>
              <a:t> Pengadilan Asing. </a:t>
            </a:r>
          </a:p>
          <a:p>
            <a:pPr marL="514350" indent="-514350">
              <a:buAutoNum type="arabicPeriod"/>
            </a:pPr>
            <a:r>
              <a:rPr lang="en-ID" dirty="0" err="1">
                <a:latin typeface="+mj-lt"/>
              </a:rPr>
              <a:t>Konvensi</a:t>
            </a:r>
            <a:r>
              <a:rPr lang="en-ID" dirty="0">
                <a:latin typeface="+mj-lt"/>
              </a:rPr>
              <a:t> Den Haag 1965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Pengiriman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Dokumen-dokumen</a:t>
            </a:r>
            <a:r>
              <a:rPr lang="en-ID" dirty="0">
                <a:latin typeface="+mj-lt"/>
              </a:rPr>
              <a:t> Hukum </a:t>
            </a:r>
            <a:r>
              <a:rPr lang="en-ID" dirty="0" err="1">
                <a:latin typeface="+mj-lt"/>
              </a:rPr>
              <a:t>ke</a:t>
            </a:r>
            <a:r>
              <a:rPr lang="en-ID" dirty="0">
                <a:latin typeface="+mj-lt"/>
              </a:rPr>
              <a:t> Luar Negeri </a:t>
            </a:r>
          </a:p>
          <a:p>
            <a:pPr marL="514350" indent="-514350">
              <a:buAutoNum type="arabicPeriod"/>
            </a:pPr>
            <a:r>
              <a:rPr lang="en-ID" dirty="0" err="1">
                <a:latin typeface="+mj-lt"/>
              </a:rPr>
              <a:t>Konvensi</a:t>
            </a:r>
            <a:r>
              <a:rPr lang="en-ID" dirty="0">
                <a:latin typeface="+mj-lt"/>
              </a:rPr>
              <a:t> Den Haag 1970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Pengambilan</a:t>
            </a:r>
            <a:r>
              <a:rPr lang="en-ID" dirty="0">
                <a:latin typeface="+mj-lt"/>
              </a:rPr>
              <a:t> Bukti di Luar Negeri</a:t>
            </a:r>
          </a:p>
          <a:p>
            <a:pPr marL="514350" indent="-514350">
              <a:buAutoNum type="arabicPeriod"/>
            </a:pPr>
            <a:r>
              <a:rPr lang="en-ID" dirty="0" err="1">
                <a:latin typeface="+mj-lt"/>
              </a:rPr>
              <a:t>Undang-Undang</a:t>
            </a:r>
            <a:r>
              <a:rPr lang="en-ID" dirty="0">
                <a:latin typeface="+mj-lt"/>
              </a:rPr>
              <a:t> No. 30 </a:t>
            </a:r>
            <a:r>
              <a:rPr lang="en-ID" dirty="0" err="1">
                <a:latin typeface="+mj-lt"/>
              </a:rPr>
              <a:t>Tahun</a:t>
            </a:r>
            <a:r>
              <a:rPr lang="en-ID" dirty="0">
                <a:latin typeface="+mj-lt"/>
              </a:rPr>
              <a:t> 1999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Arbitrase</a:t>
            </a:r>
            <a:r>
              <a:rPr lang="en-ID" dirty="0">
                <a:latin typeface="+mj-lt"/>
              </a:rPr>
              <a:t> dan </a:t>
            </a:r>
            <a:r>
              <a:rPr lang="en-ID" dirty="0" err="1">
                <a:latin typeface="+mj-lt"/>
              </a:rPr>
              <a:t>Alternatif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Penyelesaian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Sengketa</a:t>
            </a:r>
            <a:r>
              <a:rPr lang="en-ID" dirty="0">
                <a:latin typeface="+mj-lt"/>
              </a:rPr>
              <a:t>.</a:t>
            </a:r>
          </a:p>
          <a:p>
            <a:pPr marL="514350" indent="-514350">
              <a:buAutoNum type="arabicPeriod"/>
            </a:pPr>
            <a:r>
              <a:rPr lang="en-ID" dirty="0" err="1">
                <a:latin typeface="+mj-lt"/>
              </a:rPr>
              <a:t>Undang-Undang</a:t>
            </a:r>
            <a:r>
              <a:rPr lang="en-ID" dirty="0">
                <a:latin typeface="+mj-lt"/>
              </a:rPr>
              <a:t> No. 5 </a:t>
            </a:r>
            <a:r>
              <a:rPr lang="en-ID" dirty="0" err="1">
                <a:latin typeface="+mj-lt"/>
              </a:rPr>
              <a:t>Tahun</a:t>
            </a:r>
            <a:r>
              <a:rPr lang="en-ID" dirty="0">
                <a:latin typeface="+mj-lt"/>
              </a:rPr>
              <a:t> 1986 </a:t>
            </a:r>
            <a:r>
              <a:rPr lang="en-ID" dirty="0" err="1">
                <a:latin typeface="+mj-lt"/>
              </a:rPr>
              <a:t>tentang</a:t>
            </a:r>
            <a:r>
              <a:rPr lang="en-ID" dirty="0">
                <a:latin typeface="+mj-lt"/>
              </a:rPr>
              <a:t> </a:t>
            </a:r>
            <a:r>
              <a:rPr lang="en-ID" dirty="0" err="1">
                <a:latin typeface="+mj-lt"/>
              </a:rPr>
              <a:t>Peradilan</a:t>
            </a:r>
            <a:r>
              <a:rPr lang="en-ID" dirty="0">
                <a:latin typeface="+mj-lt"/>
              </a:rPr>
              <a:t> di Indonesia dan </a:t>
            </a:r>
            <a:r>
              <a:rPr lang="en-ID" dirty="0" err="1">
                <a:latin typeface="+mj-lt"/>
              </a:rPr>
              <a:t>Peradilan</a:t>
            </a:r>
            <a:r>
              <a:rPr lang="en-ID" dirty="0">
                <a:latin typeface="+mj-lt"/>
              </a:rPr>
              <a:t> Tata Usaha Negara.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D32D87-FE29-74B0-4F8E-92A009E21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78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33398-12D8-1AE4-CDB0-A6273C7AF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u="sng" dirty="0" err="1">
                <a:latin typeface="+mn-lt"/>
              </a:rPr>
              <a:t>Pengantar</a:t>
            </a:r>
            <a:r>
              <a:rPr lang="en-US" sz="3200" b="1" u="sng" dirty="0">
                <a:latin typeface="+mn-lt"/>
              </a:rPr>
              <a:t> Hukum </a:t>
            </a:r>
            <a:r>
              <a:rPr lang="en-US" sz="3200" b="1" u="sng" dirty="0" err="1">
                <a:latin typeface="+mn-lt"/>
              </a:rPr>
              <a:t>Perdata</a:t>
            </a:r>
            <a:r>
              <a:rPr lang="en-US" sz="3200" b="1" u="sng" dirty="0">
                <a:latin typeface="+mn-lt"/>
              </a:rPr>
              <a:t> </a:t>
            </a:r>
            <a:r>
              <a:rPr lang="en-US" sz="3200" b="1" u="sng" dirty="0" err="1">
                <a:latin typeface="+mn-lt"/>
              </a:rPr>
              <a:t>Internasional</a:t>
            </a:r>
            <a:r>
              <a:rPr lang="en-US" sz="3200" b="1" u="sng" dirty="0">
                <a:latin typeface="+mn-lt"/>
              </a:rPr>
              <a:t> </a:t>
            </a:r>
            <a:endParaRPr lang="en-ID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D22D9-B5C4-4E30-F0F2-C6ACE8327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Masa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Kekaisaran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Romawi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Hukum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Romawi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berfokus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negeri ‘</a:t>
            </a:r>
            <a:r>
              <a:rPr lang="en-ID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Ius </a:t>
            </a:r>
            <a:r>
              <a:rPr lang="en-ID" sz="18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Privantum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”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namun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mulai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mengembangkan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konsep-konsep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relevan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HPI,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konsep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“</a:t>
            </a:r>
            <a:r>
              <a:rPr lang="en-ID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Ius </a:t>
            </a:r>
            <a:r>
              <a:rPr lang="en-ID" sz="18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</a:t>
            </a:r>
            <a:r>
              <a:rPr lang="en-ID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entium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" (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bangsa-bangsa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 Kaisar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Romawi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Augustus dan Justinian,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kodifikasi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Romawi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asas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HPI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tumbuh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berkembang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masa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yaitu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D" sz="18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Asas Lex Rei </a:t>
            </a:r>
            <a:r>
              <a:rPr lang="en-ID" sz="1800" i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Sitae</a:t>
            </a:r>
            <a:r>
              <a:rPr lang="en-ID" sz="18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yaitu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perkara2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benda-benda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bergerak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tunduk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tempat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mana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benda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itu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berada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/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terletak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D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Asas Lex Domicile 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perorangan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diatur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oleh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tempat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seseorang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berkediaman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tetap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D" sz="18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Asas Lex Loci </a:t>
            </a:r>
            <a:r>
              <a:rPr lang="en-ID" sz="1800" i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Contractus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yang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menetapkan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bahwa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perjanjian-perjanjian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berlaku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tempat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DFA61-591A-3567-FBB6-139AEF82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60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092BC-2BB2-6DAA-B298-40A21C86C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48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ID" sz="4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bad VIII: </a:t>
            </a:r>
            <a:r>
              <a:rPr lang="en-ID" sz="4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ID" sz="4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Wilayah </a:t>
            </a:r>
            <a:r>
              <a:rPr lang="en-ID" sz="4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Eropa</a:t>
            </a:r>
            <a:endParaRPr lang="en-ID" sz="4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munculnya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kerajaan-kerajaan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Eropa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mulai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dipisahkan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lokal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universal. Asas personal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mulai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diadopsi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4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wilayah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mengharuskan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pengakuan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kewarganegaraan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transaksi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memperkuat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personal.</a:t>
            </a:r>
          </a:p>
          <a:p>
            <a:pPr marL="0" lvl="0" indent="0">
              <a:lnSpc>
                <a:spcPct val="120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ID" sz="4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4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Abad IX: Masa </a:t>
            </a:r>
            <a:r>
              <a:rPr lang="en-ID" sz="4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Penyebaran</a:t>
            </a:r>
            <a:r>
              <a:rPr lang="en-ID" sz="4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Hukum Islam </a:t>
            </a: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Kekhalifahan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Umayyah dan Abbasiyah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wilayahnya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kawasan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Afrika Utara, Spanyol, dan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sebagian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Asia,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membawa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49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Islam yang </a:t>
            </a:r>
            <a:r>
              <a:rPr lang="en-ID" sz="49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terstandardisasi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Para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cendekiawan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Imam Malik, Imam Abu Hanifah, dan Imam Ahmad bin Hanbal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mulai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mengkodifikasi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Islam. Karya-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karya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rujukan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pengaturan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warisan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hak-hak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ID" sz="4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4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endParaRPr lang="en-ID" sz="4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ID" sz="4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0E212B-3376-1E49-94BD-30E698CF9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8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263C9-9C36-9236-5672-19D4456D9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3120"/>
            <a:ext cx="10515600" cy="5343843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Abad XIII: </a:t>
            </a:r>
            <a:r>
              <a:rPr lang="en-ID" sz="20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ID" sz="20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Teori </a:t>
            </a:r>
            <a:r>
              <a:rPr lang="en-ID" sz="20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Statuta</a:t>
            </a:r>
            <a:r>
              <a:rPr lang="en-ID" sz="20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ID" sz="1800" dirty="0"/>
              <a:t>Teori </a:t>
            </a:r>
            <a:r>
              <a:rPr lang="en-ID" sz="1800" dirty="0" err="1"/>
              <a:t>Statuta</a:t>
            </a:r>
            <a:r>
              <a:rPr lang="en-ID" sz="1800" dirty="0"/>
              <a:t> di Italia. </a:t>
            </a:r>
          </a:p>
          <a:p>
            <a:pPr marL="0" indent="0">
              <a:buNone/>
            </a:pPr>
            <a:r>
              <a:rPr lang="en-ID" sz="1800" b="1" dirty="0" err="1"/>
              <a:t>Bartolus</a:t>
            </a:r>
            <a:r>
              <a:rPr lang="en-ID" sz="1800" b="1" dirty="0"/>
              <a:t> De </a:t>
            </a:r>
            <a:r>
              <a:rPr lang="en-ID" sz="1800" b="1" dirty="0" err="1"/>
              <a:t>Sassoferrato</a:t>
            </a:r>
            <a:r>
              <a:rPr lang="en-ID" sz="1800" b="1" dirty="0"/>
              <a:t> </a:t>
            </a:r>
            <a:r>
              <a:rPr lang="en-ID" sz="1800" dirty="0"/>
              <a:t>(1314-1357), </a:t>
            </a:r>
            <a:r>
              <a:rPr lang="en-ID" sz="1800" dirty="0" err="1"/>
              <a:t>mengembangkan</a:t>
            </a:r>
            <a:r>
              <a:rPr lang="en-ID" sz="1800" dirty="0"/>
              <a:t> Teori </a:t>
            </a:r>
            <a:r>
              <a:rPr lang="en-ID" sz="1800" dirty="0" err="1"/>
              <a:t>Statuta</a:t>
            </a:r>
            <a:r>
              <a:rPr lang="en-ID" sz="1800" dirty="0"/>
              <a:t> yang </a:t>
            </a:r>
            <a:r>
              <a:rPr lang="en-ID" sz="1800" dirty="0" err="1"/>
              <a:t>mempengaruhi</a:t>
            </a:r>
            <a:r>
              <a:rPr lang="en-ID" sz="1800" dirty="0"/>
              <a:t> </a:t>
            </a:r>
            <a:r>
              <a:rPr lang="en-ID" sz="1800" dirty="0" err="1"/>
              <a:t>perkembangan</a:t>
            </a:r>
            <a:r>
              <a:rPr lang="en-ID" sz="1800" dirty="0"/>
              <a:t> HPI. 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statuta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merujuk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ditetapkan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otoritas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kota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negara.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Bartolus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berfokus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tertulis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Masyarakat. Ada 3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kelopok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Statuta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AutoNum type="arabicPeriod"/>
            </a:pP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Statuta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Realia, </a:t>
            </a: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Statuta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berkenaan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benda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Aturan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hukumnya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territorial dan </a:t>
            </a: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hanya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berlaku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didalam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wilayah </a:t>
            </a: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penguasa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memberlakukannya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AutoNum type="arabicPeriod"/>
            </a:pP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Statuta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Personalia,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Statuta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berkenaan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orang.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Aturan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Hukumnya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hanya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berlaku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orang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berkediaman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tetap</a:t>
            </a:r>
            <a:r>
              <a:rPr lang="en-ID" sz="1800" kern="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AutoNum type="arabicPeriod"/>
            </a:pP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Statuta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Mixta.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Statuta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berkenaan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perbuatan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menyangkut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orang dan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benda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ID" sz="1800" dirty="0"/>
              <a:t>Teori </a:t>
            </a:r>
            <a:r>
              <a:rPr lang="en-ID" sz="1800" dirty="0" err="1"/>
              <a:t>Statuta</a:t>
            </a:r>
            <a:r>
              <a:rPr lang="en-ID" sz="1800" dirty="0"/>
              <a:t> di </a:t>
            </a:r>
            <a:r>
              <a:rPr lang="en-ID" sz="1800" dirty="0" err="1"/>
              <a:t>Perancis</a:t>
            </a:r>
            <a:endParaRPr lang="en-ID" sz="1800" dirty="0"/>
          </a:p>
          <a:p>
            <a:pPr marL="0" indent="0">
              <a:buNone/>
            </a:pPr>
            <a:r>
              <a:rPr lang="en-ID" sz="1800" b="1" dirty="0"/>
              <a:t>Dumoulin </a:t>
            </a:r>
            <a:r>
              <a:rPr lang="en-ID" sz="1800" dirty="0"/>
              <a:t>(1500-1566) , </a:t>
            </a:r>
            <a:r>
              <a:rPr lang="en-ID" sz="1800" dirty="0" err="1"/>
              <a:t>beranggapan</a:t>
            </a:r>
            <a:r>
              <a:rPr lang="en-ID" sz="1800" dirty="0"/>
              <a:t> Hukum yang </a:t>
            </a:r>
            <a:r>
              <a:rPr lang="en-ID" sz="1800" dirty="0" err="1"/>
              <a:t>seharusnya</a:t>
            </a:r>
            <a:r>
              <a:rPr lang="en-ID" sz="1800" dirty="0"/>
              <a:t> </a:t>
            </a:r>
            <a:r>
              <a:rPr lang="en-ID" sz="1800" dirty="0" err="1"/>
              <a:t>mengatur</a:t>
            </a:r>
            <a:r>
              <a:rPr lang="en-ID" sz="1800" dirty="0"/>
              <a:t> </a:t>
            </a:r>
            <a:r>
              <a:rPr lang="en-ID" sz="1800" dirty="0" err="1"/>
              <a:t>suatu</a:t>
            </a:r>
            <a:r>
              <a:rPr lang="en-ID" sz="1800" dirty="0"/>
              <a:t> </a:t>
            </a:r>
            <a:r>
              <a:rPr lang="en-ID" sz="1800" dirty="0" err="1"/>
              <a:t>perjanjian</a:t>
            </a:r>
            <a:r>
              <a:rPr lang="en-ID" sz="1800" dirty="0"/>
              <a:t>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yang </a:t>
            </a:r>
            <a:r>
              <a:rPr lang="en-ID" sz="1800" dirty="0" err="1"/>
              <a:t>dikehendaki</a:t>
            </a:r>
            <a:r>
              <a:rPr lang="en-ID" sz="1800" dirty="0"/>
              <a:t> oleh para </a:t>
            </a:r>
            <a:r>
              <a:rPr lang="en-ID" sz="1800" dirty="0" err="1"/>
              <a:t>pihak</a:t>
            </a:r>
            <a:r>
              <a:rPr lang="en-ID" sz="1800" dirty="0"/>
              <a:t>, </a:t>
            </a:r>
            <a:r>
              <a:rPr lang="en-ID" sz="1800" dirty="0" err="1"/>
              <a:t>karena</a:t>
            </a:r>
            <a:r>
              <a:rPr lang="en-ID" sz="1800" dirty="0"/>
              <a:t> pada </a:t>
            </a:r>
            <a:r>
              <a:rPr lang="en-ID" sz="1800" dirty="0" err="1"/>
              <a:t>hakikatnya</a:t>
            </a:r>
            <a:r>
              <a:rPr lang="en-ID" sz="1800" dirty="0"/>
              <a:t> </a:t>
            </a:r>
            <a:r>
              <a:rPr lang="en-ID" sz="1800" dirty="0" err="1"/>
              <a:t>kebebasan</a:t>
            </a:r>
            <a:r>
              <a:rPr lang="en-ID" sz="1800" dirty="0"/>
              <a:t> </a:t>
            </a:r>
            <a:r>
              <a:rPr lang="en-ID" sz="1800" dirty="0" err="1"/>
              <a:t>memilih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dirty="0" err="1"/>
              <a:t>ssemacam</a:t>
            </a:r>
            <a:r>
              <a:rPr lang="en-ID" sz="1800" dirty="0"/>
              <a:t> status </a:t>
            </a:r>
            <a:r>
              <a:rPr lang="en-ID" sz="1800" dirty="0" err="1"/>
              <a:t>perseorangan</a:t>
            </a:r>
            <a:r>
              <a:rPr lang="en-ID" sz="18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4AFF8-EE79-0ED8-5AD3-F34E0CA42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21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72A54-326B-4488-C5FD-F0B6BCEB4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6040" y="680721"/>
            <a:ext cx="10515600" cy="585819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Abad 20 -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Sekarang</a:t>
            </a:r>
            <a:endParaRPr lang="en-ID" sz="1800" b="1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Konferensi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Den Haag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Sejak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ke-19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hingga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pertengahan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ke-20,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konferensi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Den Haag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konvensi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warisan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adopsi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Konferensi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PBB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Internasional (UNCITRAL)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Sejak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1966, UNCITRAL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mengadakan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konferensi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prinsip-prinsip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Penyusunan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konvensi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Konvensi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PBB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Barang (CISG) pada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1980.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Konferensi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Keluarga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(1980).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keluarga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adopsi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Konferensi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Wina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(1969)</a:t>
            </a:r>
            <a:r>
              <a:rPr lang="en-ID" sz="18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Menyusun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aturan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pengakhiran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Konferensi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PBB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(1994)</a:t>
            </a:r>
            <a:r>
              <a:rPr lang="en-ID" sz="18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pedoman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transaksi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standarisasi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komersial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negara,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menyempurnakan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kerangka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1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F1880A-30CD-E666-18A8-B429D9B7B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01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2D54A-1D9C-0EFB-2DF0-225A59A28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8800"/>
            <a:ext cx="10515600" cy="5618163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GB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Ruang </a:t>
            </a:r>
            <a:r>
              <a:rPr lang="en-GB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Lingkup</a:t>
            </a:r>
            <a:endParaRPr lang="en-ID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norma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konflik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perorangan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badan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negara,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terutama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dan status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ahli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Mochtar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Kusuma Atmaja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Mochtar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Kusuma Atmaja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mendefinisikan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HPI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Keseluruhan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kaidah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mengklafikasikan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melintas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batas negara. 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dikatakan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HPI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masing-masing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tunduk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Mochtar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Kusuma Atmaja, 1990)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EBB144-4332-4F12-ACBE-DA6603339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07585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F95214-83F1-0464-520D-4DE638E34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B6B620-8763-67B8-8E69-4181D76049B1}"/>
              </a:ext>
            </a:extLst>
          </p:cNvPr>
          <p:cNvSpPr txBox="1"/>
          <p:nvPr/>
        </p:nvSpPr>
        <p:spPr>
          <a:xfrm>
            <a:off x="565404" y="862880"/>
            <a:ext cx="11061192" cy="5592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Sidarta</a:t>
            </a: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Gotama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Sidarta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Gotama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masalah-masalah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timbul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badan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terletak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negara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Gotama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menyoroti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mekanisme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yurisdiksi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3. R. H. </a:t>
            </a:r>
            <a:r>
              <a:rPr lang="en-GB" sz="2000" b="1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Graveson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Graveson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mendefinisikan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cabang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masalah-masalah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mana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unsur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yurisdiksi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pengakuan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pengadilan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4. M. A. M. Al-Ghazali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Al-Ghazali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menekankan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regulasi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berada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yurisdiksi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aspek-aspek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milik</a:t>
            </a:r>
            <a:r>
              <a:rPr lang="en-GB" sz="20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506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5C570-0E10-7966-06AF-8807E77A8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642" y="355600"/>
            <a:ext cx="10833318" cy="6197599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400" b="1" u="sng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GB" sz="2400" b="1" u="sng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GB" sz="2400" b="1" u="sng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400" b="1" u="sng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u="sng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ID" sz="2400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1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 </a:t>
            </a:r>
            <a:r>
              <a:rPr lang="en-GB" sz="21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1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100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dasarnya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perdata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masalah-masalah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permasalahan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HPI: 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Perkawinan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Perceraian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Pewarisan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Hukum yang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diperhatikan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implikasi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Perkawinan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tunduk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pada system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perkawinan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diresmikan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dilangsungkan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GB" sz="2100" i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Lex Loci Celebration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suami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istri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warga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perkawinan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GB" sz="2100" i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Joint Nationality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suami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istri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tinggal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perkawinan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100" i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Joint Residence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Pewarisan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diperhatikan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Pewarisan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Undang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Undang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( </a:t>
            </a:r>
            <a:r>
              <a:rPr lang="en-GB" sz="2100" i="1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Intenstate</a:t>
            </a:r>
            <a:r>
              <a:rPr lang="en-GB" sz="2100" i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succession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)dan yang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Testamen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Keinginan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Pewaris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100" i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Testamentary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100" i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succession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diperhatikan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pewarisan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Status dan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kedudukan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benda</a:t>
            </a:r>
            <a:endParaRPr lang="en-GB" sz="2100" kern="1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harta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peninggalan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pewaris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validitas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testament.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Pewarisan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benda</a:t>
            </a:r>
            <a:endParaRPr lang="en-GB" sz="2100" kern="1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bergerak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diatur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letaknya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i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(Lex Situs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Benda Tak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bergerak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diatur</a:t>
            </a:r>
            <a:endParaRPr lang="en-GB" sz="2100" kern="1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Pewaris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Warga Negara. (</a:t>
            </a:r>
            <a:r>
              <a:rPr lang="en-GB" sz="2100" i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Lex domicile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2.    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jual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kontrak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jual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Asas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Kebebasan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Berkontrak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Asas Konsensualisme (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kesepakatan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belah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), Asas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kekuatan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mengikat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 Pacta Sunt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Servanda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endParaRPr lang="en-GB" sz="2100" kern="1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dibuat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sah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belah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Asas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kebiasaaan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Masyarakat, Asas Ganti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rugi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Asas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Kepatutan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 Equity Principle). Asas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Ketepatan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Waktu. Asas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Darurat</a:t>
            </a:r>
            <a:r>
              <a:rPr lang="en-GB" sz="21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 Force Majeure). </a:t>
            </a:r>
          </a:p>
          <a:p>
            <a:pPr marL="514350" indent="-514350">
              <a:lnSpc>
                <a:spcPct val="115000"/>
              </a:lnSpc>
              <a:spcAft>
                <a:spcPts val="800"/>
              </a:spcAft>
              <a:buAutoNum type="arabicPeriod"/>
            </a:pPr>
            <a:endParaRPr lang="en-GB" sz="29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n-GB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endParaRPr lang="en-ID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3C5D82-FCF1-D71D-54C7-B3AF9DF09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09285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A7E98-FB84-1F1F-1443-C181CA210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3280"/>
            <a:ext cx="10515600" cy="533368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3. Masalah Ke Dwi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Kewarganegaraan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Undang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Undang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Kewarganegaraan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menganut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GB" sz="2000" i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Ius Sanguinis 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yang sangat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ketat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Dalam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No. 12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2006, 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perkawinan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campuran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WNI dan WNA, anak2 yang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dilahirkan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dimanapun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memperoleh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double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kewarganegaraan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GB" sz="2000" i="1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Apatride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ayahnya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Ibunya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 Jika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dilahirkan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tuanya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WNI di negara yang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menganut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system </a:t>
            </a:r>
            <a:r>
              <a:rPr lang="en-GB" sz="2000" i="1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Ius Soli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double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kewarganegaraan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juga,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+ 3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anak2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kewarganegaraan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Dan Anak2 yang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WNA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berhak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tanah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warisan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tuanya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yang WNI. Dalam 1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tanah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dialihkan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diturunkan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statusnya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pakai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Adopsi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Dalam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Undang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Undang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No, 62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1958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asing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adopsi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WNI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sebelu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status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WNI.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Sebaliknya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adopsi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oleh WNA dan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WNI,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status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WNA. Jika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perkawinan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campuran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double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kewarganegaraan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18 + 3 </a:t>
            </a:r>
            <a:r>
              <a:rPr lang="en-GB" sz="2000" kern="1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000" kern="1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n-GB" sz="2000" kern="1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n-GB" sz="2000" kern="1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6F75E-4773-D5FB-AC2A-78F1ABAF9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89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3412</TotalTime>
  <Words>2500</Words>
  <Application>Microsoft Office PowerPoint</Application>
  <PresentationFormat>Widescreen</PresentationFormat>
  <Paragraphs>145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Pengantar Hukum Perdata Internasional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Perbedaan dan Persamaan Hukum Perdata Internasional dan Hukum Internasional </vt:lpstr>
      <vt:lpstr>PowerPoint Presentation</vt:lpstr>
      <vt:lpstr>PowerPoint Presentation</vt:lpstr>
      <vt:lpstr>PowerPoint Presentation</vt:lpstr>
      <vt:lpstr>PowerPoint Presentation</vt:lpstr>
      <vt:lpstr>Ruang Lingkup Hukum Perdata Internasional menurut Sudargo Gautama dapat dilihat dari empat hal dibawah ini:</vt:lpstr>
      <vt:lpstr>Ruang Lingkup Hukum Perdata Internasional</vt:lpstr>
      <vt:lpstr>Dasar Hukum Perdata Internasional di Indonesia.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indah.uj@outlook.com</cp:lastModifiedBy>
  <cp:revision>40</cp:revision>
  <cp:lastPrinted>2025-03-08T10:00:02Z</cp:lastPrinted>
  <dcterms:created xsi:type="dcterms:W3CDTF">2024-08-27T07:05:17Z</dcterms:created>
  <dcterms:modified xsi:type="dcterms:W3CDTF">2025-10-11T10:44:26Z</dcterms:modified>
</cp:coreProperties>
</file>