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ost Grotesk Medium" panose="020B0604020202020204" charset="0"/>
      <p:regular r:id="rId17"/>
    </p:embeddedFont>
    <p:embeddedFont>
      <p:font typeface="Roboto" panose="02000000000000000000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75" d="100"/>
          <a:sy n="75" d="100"/>
        </p:scale>
        <p:origin x="-344" y="-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74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svg"/><Relationship Id="rId5" Type="http://schemas.openxmlformats.org/officeDocument/2006/relationships/image" Target="../media/image28.svg"/><Relationship Id="rId4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svg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8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5" Type="http://schemas.openxmlformats.org/officeDocument/2006/relationships/image" Target="../media/image7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3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svg"/><Relationship Id="rId5" Type="http://schemas.openxmlformats.org/officeDocument/2006/relationships/image" Target="../media/image24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75849"/>
            <a:ext cx="7556421" cy="354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Analisis Yuridis Peran APEC dalam Harmonisasi Regulasi E-Commerce Internasional dan Perlindungan Data Lintas Negara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959906"/>
            <a:ext cx="75564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Presentasi oleh: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555218"/>
            <a:ext cx="75564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TEGUH RIYADI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974675"/>
            <a:ext cx="75564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DEVI NUR RAMADANTI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93790" y="6394132"/>
            <a:ext cx="75564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IRWAN MANIK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93790" y="6813590"/>
            <a:ext cx="75564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TJAN DAVID TANDERSEN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1157" y="682943"/>
            <a:ext cx="6642616" cy="6081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Kesimpulan dan Rekomendasi</a:t>
            </a:r>
            <a:endParaRPr lang="en-US" sz="3800" dirty="0"/>
          </a:p>
        </p:txBody>
      </p:sp>
      <p:sp>
        <p:nvSpPr>
          <p:cNvPr id="3" name="Shape 1"/>
          <p:cNvSpPr/>
          <p:nvPr/>
        </p:nvSpPr>
        <p:spPr>
          <a:xfrm>
            <a:off x="3168848" y="1680329"/>
            <a:ext cx="1658422" cy="1393627"/>
          </a:xfrm>
          <a:prstGeom prst="roundRect">
            <a:avLst>
              <a:gd name="adj" fmla="val 5866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3505" y="2386251"/>
            <a:ext cx="273606" cy="27360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021818" y="1874877"/>
            <a:ext cx="3708916" cy="303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Perkuat Binding Legal Framework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5021818" y="2295525"/>
            <a:ext cx="8732877" cy="5838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APEC perlu membentuk perjanjian regional yang lebih mengikat untuk penerapan CBPR secara seragam.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2436852" y="2918460"/>
            <a:ext cx="11415117" cy="11430"/>
          </a:xfrm>
          <a:prstGeom prst="roundRect">
            <a:avLst>
              <a:gd name="adj" fmla="val 715170"/>
            </a:avLst>
          </a:prstGeom>
          <a:solidFill>
            <a:srgbClr val="BFD3D8"/>
          </a:solidFill>
          <a:ln/>
        </p:spPr>
      </p:sp>
      <p:sp>
        <p:nvSpPr>
          <p:cNvPr id="8" name="Shape 5"/>
          <p:cNvSpPr/>
          <p:nvPr/>
        </p:nvSpPr>
        <p:spPr>
          <a:xfrm>
            <a:off x="2339578" y="3025259"/>
            <a:ext cx="3316962" cy="1393627"/>
          </a:xfrm>
          <a:prstGeom prst="roundRect">
            <a:avLst>
              <a:gd name="adj" fmla="val 5866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2775" y="3585210"/>
            <a:ext cx="273606" cy="273606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851088" y="3365778"/>
            <a:ext cx="3375422" cy="303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Optimalisasi Legislasi Nasional</a:t>
            </a:r>
            <a:endParaRPr lang="en-US" sz="1900" dirty="0"/>
          </a:p>
        </p:txBody>
      </p:sp>
      <p:sp>
        <p:nvSpPr>
          <p:cNvPr id="11" name="Text 7"/>
          <p:cNvSpPr/>
          <p:nvPr/>
        </p:nvSpPr>
        <p:spPr>
          <a:xfrm>
            <a:off x="5851088" y="3786426"/>
            <a:ext cx="7903607" cy="5838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Indonesia harus memperkuat implementasi UU PDP dan UU ITE agar selaras dengan standar APEC CBPR.</a:t>
            </a:r>
            <a:endParaRPr lang="en-US" sz="1500" dirty="0"/>
          </a:p>
        </p:txBody>
      </p:sp>
      <p:sp>
        <p:nvSpPr>
          <p:cNvPr id="12" name="Shape 8"/>
          <p:cNvSpPr/>
          <p:nvPr/>
        </p:nvSpPr>
        <p:spPr>
          <a:xfrm>
            <a:off x="4095393" y="4263390"/>
            <a:ext cx="9756577" cy="11430"/>
          </a:xfrm>
          <a:prstGeom prst="roundRect">
            <a:avLst>
              <a:gd name="adj" fmla="val 715170"/>
            </a:avLst>
          </a:prstGeom>
          <a:solidFill>
            <a:srgbClr val="BFD3D8"/>
          </a:solidFill>
          <a:ln/>
        </p:spPr>
      </p:sp>
      <p:sp>
        <p:nvSpPr>
          <p:cNvPr id="13" name="Shape 9"/>
          <p:cNvSpPr/>
          <p:nvPr/>
        </p:nvSpPr>
        <p:spPr>
          <a:xfrm>
            <a:off x="1510308" y="4370189"/>
            <a:ext cx="4975503" cy="1393627"/>
          </a:xfrm>
          <a:prstGeom prst="roundRect">
            <a:avLst>
              <a:gd name="adj" fmla="val 5866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2046" y="4930140"/>
            <a:ext cx="273606" cy="273606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6680359" y="4856678"/>
            <a:ext cx="3404354" cy="303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Kerja Sama Penegakan Hukum</a:t>
            </a:r>
            <a:endParaRPr lang="en-US" sz="1900" dirty="0"/>
          </a:p>
        </p:txBody>
      </p:sp>
      <p:sp>
        <p:nvSpPr>
          <p:cNvPr id="16" name="Text 11"/>
          <p:cNvSpPr/>
          <p:nvPr/>
        </p:nvSpPr>
        <p:spPr>
          <a:xfrm>
            <a:off x="6680359" y="5277326"/>
            <a:ext cx="7074337" cy="5838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Tingkatkan koordinasi antarotoritas perlindungan data di kawasan APEC untuk penanganan pelanggaran yang lebih cepat.</a:t>
            </a:r>
            <a:endParaRPr lang="en-US" sz="1500" dirty="0"/>
          </a:p>
        </p:txBody>
      </p:sp>
      <p:sp>
        <p:nvSpPr>
          <p:cNvPr id="17" name="Shape 12"/>
          <p:cNvSpPr/>
          <p:nvPr/>
        </p:nvSpPr>
        <p:spPr>
          <a:xfrm>
            <a:off x="5753933" y="5754291"/>
            <a:ext cx="8098036" cy="11430"/>
          </a:xfrm>
          <a:prstGeom prst="roundRect">
            <a:avLst>
              <a:gd name="adj" fmla="val 715170"/>
            </a:avLst>
          </a:prstGeom>
          <a:solidFill>
            <a:srgbClr val="BFD3D8"/>
          </a:solidFill>
          <a:ln/>
        </p:spPr>
      </p:sp>
      <p:sp>
        <p:nvSpPr>
          <p:cNvPr id="18" name="Shape 13"/>
          <p:cNvSpPr/>
          <p:nvPr/>
        </p:nvSpPr>
        <p:spPr>
          <a:xfrm>
            <a:off x="681157" y="5861090"/>
            <a:ext cx="6634043" cy="1393627"/>
          </a:xfrm>
          <a:prstGeom prst="roundRect">
            <a:avLst>
              <a:gd name="adj" fmla="val 5866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61316" y="6421041"/>
            <a:ext cx="273606" cy="273606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09748" y="6347579"/>
            <a:ext cx="5362456" cy="303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Visi Jangka Panjang: Konvensi Privasi Data APEC</a:t>
            </a:r>
            <a:endParaRPr lang="en-US" sz="1900" dirty="0"/>
          </a:p>
        </p:txBody>
      </p:sp>
      <p:sp>
        <p:nvSpPr>
          <p:cNvPr id="21" name="Text 15"/>
          <p:cNvSpPr/>
          <p:nvPr/>
        </p:nvSpPr>
        <p:spPr>
          <a:xfrm>
            <a:off x="7509748" y="6768227"/>
            <a:ext cx="6244947" cy="5838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Mendorong pembentukan "APEC Data Privacy Convention" yang bersifat mengikat untuk mencapai integrasi hukum digital yang komprehensif.</a:t>
            </a:r>
            <a:endParaRPr lang="en-US" sz="15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F282517-8C62-4FA1-A057-72A1B9A6BB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09980" y="7760167"/>
            <a:ext cx="1944793" cy="4694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75059" y="373261"/>
            <a:ext cx="1696641" cy="2120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BAB I: PENDAHULUAN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475059" y="788908"/>
            <a:ext cx="13680281" cy="16966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650"/>
              </a:lnSpc>
              <a:buNone/>
            </a:pPr>
            <a:r>
              <a:rPr lang="en-US" sz="53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E-Commerce: Penggerak Ekonomi Digital Global</a:t>
            </a:r>
            <a:endParaRPr lang="en-US" sz="5300" dirty="0"/>
          </a:p>
        </p:txBody>
      </p:sp>
      <p:sp>
        <p:nvSpPr>
          <p:cNvPr id="4" name="Text 2"/>
          <p:cNvSpPr/>
          <p:nvPr/>
        </p:nvSpPr>
        <p:spPr>
          <a:xfrm>
            <a:off x="475059" y="2811304"/>
            <a:ext cx="8075771" cy="1071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Perkembangan teknologi informasi telah mengubah sistem perdagangan internasional, menjadikan e-commerce instrumen utama penggerak ekonomi global, terutama di kawasan Asia-Pasifik (OECD, 2023).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475059" y="4114799"/>
            <a:ext cx="8075771" cy="1322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APEC, yang mewakili 60% PDB dunia, memiliki posisi strategis untuk mengintegrasikan ekonomi digital. Namun, perdagangan digital lintas batas menimbulkan tantangan hukum kompleks terkait keamanan data pribadi, validitas transaksi, dan yurisdiksi.</a:t>
            </a:r>
            <a:endParaRPr lang="en-US" sz="20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444" y="2841784"/>
            <a:ext cx="5273516" cy="5273516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475059" y="8420576"/>
            <a:ext cx="13680281" cy="563285"/>
          </a:xfrm>
          <a:prstGeom prst="roundRect">
            <a:avLst>
              <a:gd name="adj" fmla="val 10121"/>
            </a:avLst>
          </a:prstGeom>
          <a:solidFill>
            <a:srgbClr val="C6E4EB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91" y="8616196"/>
            <a:ext cx="169664" cy="13573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916186" y="8590240"/>
            <a:ext cx="13103423" cy="2035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Kebutuhan mendesak untuk harmonisasi regulasi antarnegara guna memastikan kepastian hukum dan perlindungan konsumen internasional.</a:t>
            </a:r>
            <a:endParaRPr lang="en-US"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77816"/>
            <a:ext cx="968168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Tantangan Hukum APEC di Era Digital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526756"/>
            <a:ext cx="4196358" cy="3060144"/>
          </a:xfrm>
          <a:prstGeom prst="roundRect">
            <a:avLst>
              <a:gd name="adj" fmla="val 4781"/>
            </a:avLst>
          </a:prstGeom>
          <a:solidFill>
            <a:srgbClr val="FAF9F5"/>
          </a:solidFill>
          <a:ln w="30480">
            <a:solidFill>
              <a:srgbClr val="BFD3D8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310" y="4526756"/>
            <a:ext cx="121920" cy="306014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142524" y="4784050"/>
            <a:ext cx="33375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Perbedaan Sistem Hukum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142524" y="5274469"/>
            <a:ext cx="3590330" cy="1700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Negara anggota APEC memiliki pendekatan berbeda: berbasis pasar (AS) vs. berbasis regulasi (UE, Jepang, Korsel), menyebabkan ketidaksinkronan hukum.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5216962" y="4526756"/>
            <a:ext cx="4196358" cy="3060144"/>
          </a:xfrm>
          <a:prstGeom prst="roundRect">
            <a:avLst>
              <a:gd name="adj" fmla="val 4781"/>
            </a:avLst>
          </a:prstGeom>
          <a:solidFill>
            <a:srgbClr val="FAF9F5"/>
          </a:solidFill>
          <a:ln w="30480">
            <a:solidFill>
              <a:srgbClr val="BFD3D8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482" y="4526756"/>
            <a:ext cx="121920" cy="306014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565696" y="4784050"/>
            <a:ext cx="359033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Kompleksitas Data Lintas Negara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565696" y="5628799"/>
            <a:ext cx="3590330" cy="1700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E-commerce melibatkan penyimpanan, pemrosesan, dan transfer data pribadi antarwilayah hukum yang berbeda (UNCTAD, 2021).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9640133" y="4526756"/>
            <a:ext cx="4196358" cy="3060144"/>
          </a:xfrm>
          <a:prstGeom prst="roundRect">
            <a:avLst>
              <a:gd name="adj" fmla="val 4781"/>
            </a:avLst>
          </a:prstGeom>
          <a:solidFill>
            <a:srgbClr val="FAF9F5"/>
          </a:solidFill>
          <a:ln w="30480">
            <a:solidFill>
              <a:srgbClr val="BFD3D8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9653" y="4526756"/>
            <a:ext cx="121920" cy="306014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9988868" y="47840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Isu Data Localisation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9988868" y="5274469"/>
            <a:ext cx="3590330" cy="1700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Kewajiban penyimpanan data di server domestik (kedaulatan digital) bertentangan dengan prinsip kebebasan aliran data APEC (Bauer et al., 2022).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19068"/>
            <a:ext cx="865441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Instrumen APEC: CBPR dan CPEA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281476"/>
            <a:ext cx="1304282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Sebagai respons terhadap tantangan, APEC memperkenalkan dua kerangka kerja utama untuk memfasilitasi aliran data yang aman: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3216950"/>
            <a:ext cx="6407944" cy="2957989"/>
          </a:xfrm>
          <a:prstGeom prst="roundRect">
            <a:avLst>
              <a:gd name="adj" fmla="val 3221"/>
            </a:avLst>
          </a:prstGeom>
          <a:solidFill>
            <a:srgbClr val="D9EDF2"/>
          </a:solidFill>
          <a:ln w="7620">
            <a:solidFill>
              <a:srgbClr val="95CCDA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028224" y="3451384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95CCDA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5390" y="3638431"/>
            <a:ext cx="306110" cy="30611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028224" y="4358640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CBPR System (2011)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1028224" y="4920020"/>
            <a:ext cx="5939076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Kerangka sukarela (non-binding) untuk memfasilitasi aliran data pribadi lintas negara dengan prinsip </a:t>
            </a:r>
            <a:r>
              <a:rPr lang="en-US" sz="1750" b="1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accountability</a:t>
            </a: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</a:t>
            </a:r>
            <a:r>
              <a:rPr lang="en-US" sz="1750" b="1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transparency</a:t>
            </a: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dan </a:t>
            </a:r>
            <a:r>
              <a:rPr lang="en-US" sz="1750" b="1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security safeguards</a:t>
            </a: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7428548" y="3216950"/>
            <a:ext cx="6408063" cy="2957989"/>
          </a:xfrm>
          <a:prstGeom prst="roundRect">
            <a:avLst>
              <a:gd name="adj" fmla="val 3221"/>
            </a:avLst>
          </a:prstGeom>
          <a:solidFill>
            <a:srgbClr val="D9EDF2"/>
          </a:solidFill>
          <a:ln w="7620">
            <a:solidFill>
              <a:srgbClr val="C3643D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7662982" y="3451384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C3643D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0148" y="3638431"/>
            <a:ext cx="306110" cy="30611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662982" y="4358640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CPEA (2015)</a:t>
            </a:r>
            <a:endParaRPr lang="en-US" sz="2650" dirty="0"/>
          </a:p>
        </p:txBody>
      </p:sp>
      <p:sp>
        <p:nvSpPr>
          <p:cNvPr id="13" name="Text 9"/>
          <p:cNvSpPr/>
          <p:nvPr/>
        </p:nvSpPr>
        <p:spPr>
          <a:xfrm>
            <a:off x="7662982" y="4920020"/>
            <a:ext cx="5939195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Mekanisme kerja sama antarotoritas perlindungan data untuk memfasilitasi penyelidikan dan </a:t>
            </a:r>
            <a:r>
              <a:rPr lang="en-US" sz="1750" b="1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penegakan hukum lintas batas</a:t>
            </a: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terhadap pelanggaran privasi.</a:t>
            </a:r>
            <a:endParaRPr lang="en-US" sz="1750" dirty="0"/>
          </a:p>
        </p:txBody>
      </p:sp>
      <p:sp>
        <p:nvSpPr>
          <p:cNvPr id="14" name="Text 10"/>
          <p:cNvSpPr/>
          <p:nvPr/>
        </p:nvSpPr>
        <p:spPr>
          <a:xfrm>
            <a:off x="793790" y="6430089"/>
            <a:ext cx="1304282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Meskipun bersifat non-binding, kerangka ini memberikan daya dorong normatif (soft law) yang kuat dalam membentuk kebijakan nasional (Guzman, 2018).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65446"/>
            <a:ext cx="413301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RUMUSAN MASALAH &amp; TUJUAN</a:t>
            </a:r>
            <a:endParaRPr lang="en-US" sz="2200" dirty="0"/>
          </a:p>
        </p:txBody>
      </p:sp>
      <p:sp>
        <p:nvSpPr>
          <p:cNvPr id="3" name="Shape 1"/>
          <p:cNvSpPr/>
          <p:nvPr/>
        </p:nvSpPr>
        <p:spPr>
          <a:xfrm>
            <a:off x="793790" y="2473404"/>
            <a:ext cx="4196358" cy="680442"/>
          </a:xfrm>
          <a:prstGeom prst="roundRect">
            <a:avLst>
              <a:gd name="adj" fmla="val 48002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721888" y="2600920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6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1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1020604" y="33806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Peran APEC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020604" y="3871079"/>
            <a:ext cx="3742730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Menganalisis peran APEC dalam harmonisasi regulasi e-commerce internasional.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5216962" y="2473404"/>
            <a:ext cx="4196358" cy="680442"/>
          </a:xfrm>
          <a:prstGeom prst="roundRect">
            <a:avLst>
              <a:gd name="adj" fmla="val 48002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145060" y="2600920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6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2</a:t>
            </a:r>
            <a:endParaRPr lang="en-US" sz="2650" dirty="0"/>
          </a:p>
        </p:txBody>
      </p:sp>
      <p:sp>
        <p:nvSpPr>
          <p:cNvPr id="9" name="Text 7"/>
          <p:cNvSpPr/>
          <p:nvPr/>
        </p:nvSpPr>
        <p:spPr>
          <a:xfrm>
            <a:off x="5443776" y="33806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Mekanisme Hukum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443776" y="3871079"/>
            <a:ext cx="3742730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Menguraikan mekanisme CBPR dan CPEA dalam melindungi data lintas negara.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640133" y="2473404"/>
            <a:ext cx="4196358" cy="680442"/>
          </a:xfrm>
          <a:prstGeom prst="roundRect">
            <a:avLst>
              <a:gd name="adj" fmla="val 48002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1568232" y="2600920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6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3" name="Text 11"/>
          <p:cNvSpPr/>
          <p:nvPr/>
        </p:nvSpPr>
        <p:spPr>
          <a:xfrm>
            <a:off x="9866948" y="33806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Tantangan Yuridis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9866948" y="3871079"/>
            <a:ext cx="3742730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Menilai efektivitas dan hambatan dalam penerapan regulasi e-commerce lintas batas.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1133951" y="5628680"/>
            <a:ext cx="12702659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Manfaat Praktis: Memberikan pemahaman kepada pembuat kebijakan dan pelaku usaha terkait kepastian hukum dalam perdagangan digital di kawasan APEC.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793790" y="5373529"/>
            <a:ext cx="30480" cy="1190625"/>
          </a:xfrm>
          <a:prstGeom prst="rect">
            <a:avLst/>
          </a:prstGeom>
          <a:solidFill>
            <a:srgbClr val="95CCDA"/>
          </a:solidFill>
          <a:ln/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7240" y="610672"/>
            <a:ext cx="12060436" cy="693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APEC: Kekuatan Hukum Non-Binding (Soft Law)</a:t>
            </a:r>
            <a:endParaRPr lang="en-US" sz="4350" dirty="0"/>
          </a:p>
        </p:txBody>
      </p:sp>
      <p:sp>
        <p:nvSpPr>
          <p:cNvPr id="3" name="Shape 1"/>
          <p:cNvSpPr/>
          <p:nvPr/>
        </p:nvSpPr>
        <p:spPr>
          <a:xfrm>
            <a:off x="777240" y="1748671"/>
            <a:ext cx="13075920" cy="2604730"/>
          </a:xfrm>
          <a:prstGeom prst="roundRect">
            <a:avLst>
              <a:gd name="adj" fmla="val 3581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84860" y="1756291"/>
            <a:ext cx="4353520" cy="2589490"/>
          </a:xfrm>
          <a:prstGeom prst="roundRect">
            <a:avLst>
              <a:gd name="adj" fmla="val 3602"/>
            </a:avLst>
          </a:prstGeom>
          <a:solidFill>
            <a:srgbClr val="D9EDF2"/>
          </a:solidFill>
          <a:ln/>
        </p:spPr>
      </p:sp>
      <p:sp>
        <p:nvSpPr>
          <p:cNvPr id="5" name="Text 3"/>
          <p:cNvSpPr/>
          <p:nvPr/>
        </p:nvSpPr>
        <p:spPr>
          <a:xfrm>
            <a:off x="1006912" y="1978343"/>
            <a:ext cx="2776180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Forum Konsultatif</a:t>
            </a:r>
            <a:endParaRPr lang="en-US" sz="2150" dirty="0"/>
          </a:p>
        </p:txBody>
      </p:sp>
      <p:sp>
        <p:nvSpPr>
          <p:cNvPr id="6" name="Text 4"/>
          <p:cNvSpPr/>
          <p:nvPr/>
        </p:nvSpPr>
        <p:spPr>
          <a:xfrm>
            <a:off x="1006912" y="2458641"/>
            <a:ext cx="3909417" cy="1665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APEC (dibentuk 1989) adalah forum konsultatif yang menghasilkan kesepakatan bersifat sukarela (</a:t>
            </a:r>
            <a:r>
              <a:rPr lang="en-US" sz="1700" b="1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soft law</a:t>
            </a:r>
            <a:r>
              <a:rPr lang="en-US" sz="17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), bukan organisasi yang mengikat secara hukum.</a:t>
            </a:r>
            <a:endParaRPr lang="en-US" sz="1700" dirty="0"/>
          </a:p>
        </p:txBody>
      </p:sp>
      <p:sp>
        <p:nvSpPr>
          <p:cNvPr id="7" name="Shape 5"/>
          <p:cNvSpPr/>
          <p:nvPr/>
        </p:nvSpPr>
        <p:spPr>
          <a:xfrm>
            <a:off x="5138380" y="1756291"/>
            <a:ext cx="4353520" cy="2589490"/>
          </a:xfrm>
          <a:prstGeom prst="rect">
            <a:avLst/>
          </a:prstGeom>
          <a:solidFill>
            <a:srgbClr val="D9EDF2"/>
          </a:solidFill>
          <a:ln/>
        </p:spPr>
      </p:sp>
      <p:sp>
        <p:nvSpPr>
          <p:cNvPr id="8" name="Shape 6"/>
          <p:cNvSpPr/>
          <p:nvPr/>
        </p:nvSpPr>
        <p:spPr>
          <a:xfrm>
            <a:off x="5138380" y="1756291"/>
            <a:ext cx="30480" cy="2589490"/>
          </a:xfrm>
          <a:prstGeom prst="roundRect">
            <a:avLst>
              <a:gd name="adj" fmla="val 306042"/>
            </a:avLst>
          </a:prstGeom>
          <a:solidFill>
            <a:srgbClr val="BFD3D8"/>
          </a:solidFill>
          <a:ln/>
        </p:spPr>
      </p:sp>
      <p:sp>
        <p:nvSpPr>
          <p:cNvPr id="9" name="Text 7"/>
          <p:cNvSpPr/>
          <p:nvPr/>
        </p:nvSpPr>
        <p:spPr>
          <a:xfrm>
            <a:off x="5360432" y="1978343"/>
            <a:ext cx="2776180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Fungsi Normatif</a:t>
            </a:r>
            <a:endParaRPr lang="en-US" sz="2150" dirty="0"/>
          </a:p>
        </p:txBody>
      </p:sp>
      <p:sp>
        <p:nvSpPr>
          <p:cNvPr id="10" name="Text 8"/>
          <p:cNvSpPr/>
          <p:nvPr/>
        </p:nvSpPr>
        <p:spPr>
          <a:xfrm>
            <a:off x="5360432" y="2458641"/>
            <a:ext cx="3909417" cy="1665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Berfungsi sebagai forum normatif yang menghasilkan pedoman (misalnya </a:t>
            </a:r>
            <a:r>
              <a:rPr lang="en-US" sz="1700" b="1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APEC Privacy Framework 2015</a:t>
            </a:r>
            <a:r>
              <a:rPr lang="en-US" sz="17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) yang diadopsi secara nasional oleh banyak anggota.</a:t>
            </a:r>
            <a:endParaRPr lang="en-US" sz="1700" dirty="0"/>
          </a:p>
        </p:txBody>
      </p:sp>
      <p:sp>
        <p:nvSpPr>
          <p:cNvPr id="11" name="Shape 9"/>
          <p:cNvSpPr/>
          <p:nvPr/>
        </p:nvSpPr>
        <p:spPr>
          <a:xfrm>
            <a:off x="9491901" y="1756291"/>
            <a:ext cx="4353520" cy="2589490"/>
          </a:xfrm>
          <a:prstGeom prst="rect">
            <a:avLst/>
          </a:prstGeom>
          <a:solidFill>
            <a:srgbClr val="D9EDF2"/>
          </a:solidFill>
          <a:ln/>
        </p:spPr>
      </p:sp>
      <p:sp>
        <p:nvSpPr>
          <p:cNvPr id="12" name="Shape 10"/>
          <p:cNvSpPr/>
          <p:nvPr/>
        </p:nvSpPr>
        <p:spPr>
          <a:xfrm>
            <a:off x="9491901" y="1756291"/>
            <a:ext cx="30480" cy="2589490"/>
          </a:xfrm>
          <a:prstGeom prst="roundRect">
            <a:avLst>
              <a:gd name="adj" fmla="val 306042"/>
            </a:avLst>
          </a:prstGeom>
          <a:solidFill>
            <a:srgbClr val="BFD3D8"/>
          </a:solidFill>
          <a:ln/>
        </p:spPr>
      </p:sp>
      <p:sp>
        <p:nvSpPr>
          <p:cNvPr id="13" name="Text 11"/>
          <p:cNvSpPr/>
          <p:nvPr/>
        </p:nvSpPr>
        <p:spPr>
          <a:xfrm>
            <a:off x="9713952" y="1978343"/>
            <a:ext cx="2776180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Tujuan Bogor Goals</a:t>
            </a:r>
            <a:endParaRPr lang="en-US" sz="2150" dirty="0"/>
          </a:p>
        </p:txBody>
      </p:sp>
      <p:sp>
        <p:nvSpPr>
          <p:cNvPr id="14" name="Text 12"/>
          <p:cNvSpPr/>
          <p:nvPr/>
        </p:nvSpPr>
        <p:spPr>
          <a:xfrm>
            <a:off x="9713952" y="2458641"/>
            <a:ext cx="3909417" cy="1665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Mewujudkan "free and open trade and investment" di Asia-Pasifik, menjadi dasar kebijakan APEC dalam menghapus hambatan perdagangan digital.</a:t>
            </a:r>
            <a:endParaRPr lang="en-US" sz="1700" dirty="0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372" y="4746308"/>
            <a:ext cx="4444008" cy="2665095"/>
          </a:xfrm>
          <a:prstGeom prst="rect">
            <a:avLst/>
          </a:prstGeom>
        </p:spPr>
      </p:pic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021" y="4746308"/>
            <a:ext cx="4444008" cy="26650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77DA0B-68D3-4138-BC0E-C10B90CD7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7029" y="7762810"/>
            <a:ext cx="1943371" cy="4667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04374"/>
            <a:ext cx="1216449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Prinsip Kunci Perdagangan Digital Internasional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866781"/>
            <a:ext cx="1304282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Hukum perdagangan digital internasional berlandaskan pada prinsip-prinsip dasar yang harus dipenuhi oleh negara anggota APEC:</a:t>
            </a: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790" y="2802255"/>
            <a:ext cx="680442" cy="68044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37661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Transparency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4256603"/>
            <a:ext cx="637960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Keterbukaan regulasi dan akses informasi hukum.</a:t>
            </a:r>
            <a:endParaRPr lang="en-US" sz="17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56884" y="2802255"/>
            <a:ext cx="680442" cy="68044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456884" y="37661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Non-Discrimination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7456884" y="4256603"/>
            <a:ext cx="6379726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Perlakuan setara bagi semua pelaku usaha asing maupun domestik.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790" y="5390555"/>
            <a:ext cx="680442" cy="680442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93790" y="63544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Consumer Protection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793790" y="6844903"/>
            <a:ext cx="6379607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Menjamin hak konsumen terhadap keamanan data dan penyelesaian sengketa yang adil.</a:t>
            </a:r>
            <a:endParaRPr lang="en-US" sz="17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56884" y="5390555"/>
            <a:ext cx="680442" cy="680442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456884" y="63544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Fair Competition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456884" y="6844903"/>
            <a:ext cx="6379726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Pengaturan yang menjamin persaingan sehat, terutama dari dominasi platform digital raksasa.</a:t>
            </a:r>
            <a:endParaRPr lang="en-US" sz="17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A62CAC-1A02-4A0F-AA8C-5212B406C7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85607" y="7760167"/>
            <a:ext cx="1944793" cy="4694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33701"/>
            <a:ext cx="928425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Studi Kasus: Penegakan CBPR di AS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536269"/>
            <a:ext cx="4196358" cy="3724156"/>
          </a:xfrm>
          <a:prstGeom prst="roundRect">
            <a:avLst>
              <a:gd name="adj" fmla="val 3929"/>
            </a:avLst>
          </a:prstGeom>
          <a:solidFill>
            <a:srgbClr val="FAF9F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505789"/>
            <a:ext cx="4196358" cy="12192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688" y="2196108"/>
            <a:ext cx="680442" cy="680442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5761" y="2400181"/>
            <a:ext cx="272177" cy="272177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051084" y="3103245"/>
            <a:ext cx="3681770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Kasus FTC vs True Ultimate Standards Everywhere, Inc. (2020)</a:t>
            </a:r>
            <a:endParaRPr lang="en-US" sz="2200" dirty="0"/>
          </a:p>
        </p:txBody>
      </p:sp>
      <p:sp>
        <p:nvSpPr>
          <p:cNvPr id="8" name="Text 3"/>
          <p:cNvSpPr/>
          <p:nvPr/>
        </p:nvSpPr>
        <p:spPr>
          <a:xfrm>
            <a:off x="1051084" y="4302323"/>
            <a:ext cx="3681770" cy="1700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Perusahaan AS (True) dituduh melakukan penipuan konsumen karena terus menggunakan logo CBPR setelah sertifikasinya dicabut pada 2018.</a:t>
            </a:r>
            <a:endParaRPr lang="en-US" sz="1750" dirty="0"/>
          </a:p>
        </p:txBody>
      </p:sp>
      <p:sp>
        <p:nvSpPr>
          <p:cNvPr id="9" name="Shape 4"/>
          <p:cNvSpPr/>
          <p:nvPr/>
        </p:nvSpPr>
        <p:spPr>
          <a:xfrm>
            <a:off x="5216962" y="2536269"/>
            <a:ext cx="4196358" cy="3724156"/>
          </a:xfrm>
          <a:prstGeom prst="roundRect">
            <a:avLst>
              <a:gd name="adj" fmla="val 3929"/>
            </a:avLst>
          </a:prstGeom>
          <a:solidFill>
            <a:srgbClr val="FAF9F5"/>
          </a:solidFill>
          <a:ln/>
        </p:spPr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962" y="2505789"/>
            <a:ext cx="4196358" cy="121920"/>
          </a:xfrm>
          <a:prstGeom prst="rect">
            <a:avLst/>
          </a:prstGeom>
        </p:spPr>
      </p:pic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860" y="2196108"/>
            <a:ext cx="680442" cy="680442"/>
          </a:xfrm>
          <a:prstGeom prst="rect">
            <a:avLst/>
          </a:prstGeom>
        </p:spPr>
      </p:pic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8933" y="2400181"/>
            <a:ext cx="272177" cy="272177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5474256" y="31032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Keputusan FTC</a:t>
            </a:r>
            <a:endParaRPr lang="en-US" sz="2200" dirty="0"/>
          </a:p>
        </p:txBody>
      </p:sp>
      <p:sp>
        <p:nvSpPr>
          <p:cNvPr id="14" name="Text 6"/>
          <p:cNvSpPr/>
          <p:nvPr/>
        </p:nvSpPr>
        <p:spPr>
          <a:xfrm>
            <a:off x="5474256" y="3593663"/>
            <a:ext cx="3681770" cy="2040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FTC mengeluarkan perintah administratif (consent order) yang memerintahkan True menghentikan penggunaan logo CBPR dan menjalani audit independen selama 20 tahun.</a:t>
            </a:r>
            <a:endParaRPr lang="en-US" sz="1750" dirty="0"/>
          </a:p>
        </p:txBody>
      </p:sp>
      <p:sp>
        <p:nvSpPr>
          <p:cNvPr id="15" name="Shape 7"/>
          <p:cNvSpPr/>
          <p:nvPr/>
        </p:nvSpPr>
        <p:spPr>
          <a:xfrm>
            <a:off x="9640133" y="2536269"/>
            <a:ext cx="4196358" cy="3724156"/>
          </a:xfrm>
          <a:prstGeom prst="roundRect">
            <a:avLst>
              <a:gd name="adj" fmla="val 3929"/>
            </a:avLst>
          </a:prstGeom>
          <a:solidFill>
            <a:srgbClr val="FAF9F5"/>
          </a:solidFill>
          <a:ln/>
        </p:spPr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133" y="2505789"/>
            <a:ext cx="4196358" cy="121920"/>
          </a:xfrm>
          <a:prstGeom prst="rect">
            <a:avLst/>
          </a:prstGeom>
        </p:spPr>
      </p:pic>
      <p:pic>
        <p:nvPicPr>
          <p:cNvPr id="17" name="Image 7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8032" y="2196108"/>
            <a:ext cx="680442" cy="680442"/>
          </a:xfrm>
          <a:prstGeom prst="rect">
            <a:avLst/>
          </a:prstGeom>
        </p:spPr>
      </p:pic>
      <p:pic>
        <p:nvPicPr>
          <p:cNvPr id="18" name="Image 8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02105" y="2400181"/>
            <a:ext cx="272177" cy="272177"/>
          </a:xfrm>
          <a:prstGeom prst="rect">
            <a:avLst/>
          </a:prstGeom>
        </p:spPr>
      </p:pic>
      <p:sp>
        <p:nvSpPr>
          <p:cNvPr id="19" name="Text 8"/>
          <p:cNvSpPr/>
          <p:nvPr/>
        </p:nvSpPr>
        <p:spPr>
          <a:xfrm>
            <a:off x="9897427" y="31032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Implikasi Yuridis</a:t>
            </a:r>
            <a:endParaRPr lang="en-US" sz="2200" dirty="0"/>
          </a:p>
        </p:txBody>
      </p:sp>
      <p:sp>
        <p:nvSpPr>
          <p:cNvPr id="20" name="Text 9"/>
          <p:cNvSpPr/>
          <p:nvPr/>
        </p:nvSpPr>
        <p:spPr>
          <a:xfrm>
            <a:off x="9897427" y="3593663"/>
            <a:ext cx="3681770" cy="1700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Kasus ini membuktikan bahwa prinsip CBPR APEC memiliki daya implementatif yang nyata (</a:t>
            </a:r>
            <a:r>
              <a:rPr lang="en-US" sz="1750" b="1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hard effect</a:t>
            </a: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) melalui penegakan hukum domestik AS.</a:t>
            </a:r>
            <a:endParaRPr lang="en-US" sz="1750" dirty="0"/>
          </a:p>
        </p:txBody>
      </p:sp>
      <p:sp>
        <p:nvSpPr>
          <p:cNvPr id="21" name="Text 10"/>
          <p:cNvSpPr/>
          <p:nvPr/>
        </p:nvSpPr>
        <p:spPr>
          <a:xfrm>
            <a:off x="793790" y="6515576"/>
            <a:ext cx="1304282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Indonesia, dengan UU PDP No. 27 Tahun 2022, berada pada tahap awal integrasi sistem CBPR, mendorong pembentukan ekosistem kepercayaan lintas batas.</a:t>
            </a:r>
            <a:endParaRPr lang="en-US" sz="175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260C6F3-ED44-4254-89C2-2F4E0A1910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32662" y="7700391"/>
            <a:ext cx="1944793" cy="4694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85788" y="460177"/>
            <a:ext cx="8817531" cy="522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2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Hambatan dan Tantangan Harmonisasi Yuridis</a:t>
            </a:r>
            <a:endParaRPr lang="en-US" sz="32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34" y="1317784"/>
            <a:ext cx="13318212" cy="555748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3528" y="4237878"/>
            <a:ext cx="498391" cy="49839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466481" y="1573902"/>
            <a:ext cx="3393897" cy="378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Standar Hukum Berbeda</a:t>
            </a:r>
            <a:endParaRPr lang="en-US" sz="1350" dirty="0"/>
          </a:p>
        </p:txBody>
      </p:sp>
      <p:sp>
        <p:nvSpPr>
          <p:cNvPr id="6" name="Text 2"/>
          <p:cNvSpPr/>
          <p:nvPr/>
        </p:nvSpPr>
        <p:spPr>
          <a:xfrm>
            <a:off x="8466481" y="2060097"/>
            <a:ext cx="5190839" cy="605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Perbedaan antara self-regulation dan command-and-control</a:t>
            </a:r>
            <a:endParaRPr lang="en-US" sz="10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48192" y="4237878"/>
            <a:ext cx="498391" cy="49839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466692" y="3382411"/>
            <a:ext cx="3028200" cy="378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Lokalisasi Data</a:t>
            </a:r>
            <a:endParaRPr lang="en-US" sz="1350" dirty="0"/>
          </a:p>
        </p:txBody>
      </p:sp>
      <p:sp>
        <p:nvSpPr>
          <p:cNvPr id="9" name="Text 4"/>
          <p:cNvSpPr/>
          <p:nvPr/>
        </p:nvSpPr>
        <p:spPr>
          <a:xfrm>
            <a:off x="8466692" y="3868605"/>
            <a:ext cx="5190840" cy="302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Aturan yang menghambat aliran lintas batas</a:t>
            </a:r>
            <a:endParaRPr lang="en-US" sz="10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09397" y="4237878"/>
            <a:ext cx="498391" cy="49839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466692" y="5247909"/>
            <a:ext cx="3867685" cy="378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Tanpa Mekanisme Mengikat</a:t>
            </a:r>
            <a:endParaRPr lang="en-US" sz="1350" dirty="0"/>
          </a:p>
        </p:txBody>
      </p:sp>
      <p:sp>
        <p:nvSpPr>
          <p:cNvPr id="12" name="Text 6"/>
          <p:cNvSpPr/>
          <p:nvPr/>
        </p:nvSpPr>
        <p:spPr>
          <a:xfrm>
            <a:off x="8466692" y="5734103"/>
            <a:ext cx="5190840" cy="302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Ketiadaan sanksi dan penegakan bersama</a:t>
            </a:r>
            <a:endParaRPr lang="en-US" sz="1050" dirty="0"/>
          </a:p>
        </p:txBody>
      </p:sp>
      <p:sp>
        <p:nvSpPr>
          <p:cNvPr id="13" name="Text 7"/>
          <p:cNvSpPr/>
          <p:nvPr/>
        </p:nvSpPr>
        <p:spPr>
          <a:xfrm>
            <a:off x="585788" y="7063502"/>
            <a:ext cx="13458825" cy="2511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Tantangan struktural APEC: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585788" y="7502843"/>
            <a:ext cx="13458825" cy="2511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Pct val="100000"/>
              <a:buChar char="•"/>
            </a:pPr>
            <a:r>
              <a:rPr lang="en-US" sz="13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Perbedaan standar hukum nasional (self-regulation vs. command and control).</a:t>
            </a:r>
            <a:endParaRPr lang="en-US" sz="1300" dirty="0"/>
          </a:p>
        </p:txBody>
      </p:sp>
      <p:sp>
        <p:nvSpPr>
          <p:cNvPr id="15" name="Text 9"/>
          <p:cNvSpPr/>
          <p:nvPr/>
        </p:nvSpPr>
        <p:spPr>
          <a:xfrm>
            <a:off x="585788" y="7812524"/>
            <a:ext cx="13458825" cy="2511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Pct val="100000"/>
              <a:buChar char="•"/>
            </a:pPr>
            <a:r>
              <a:rPr lang="en-US" sz="13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Isu </a:t>
            </a:r>
            <a:r>
              <a:rPr lang="en-US" sz="1300" b="1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data localisation</a:t>
            </a:r>
            <a:r>
              <a:rPr lang="en-US" sz="13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yang menghambat aliran data bebas.</a:t>
            </a:r>
            <a:endParaRPr lang="en-US" sz="1300" dirty="0"/>
          </a:p>
        </p:txBody>
      </p:sp>
      <p:sp>
        <p:nvSpPr>
          <p:cNvPr id="16" name="Text 10"/>
          <p:cNvSpPr/>
          <p:nvPr/>
        </p:nvSpPr>
        <p:spPr>
          <a:xfrm>
            <a:off x="585788" y="8122206"/>
            <a:ext cx="13458825" cy="2511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Pct val="100000"/>
              <a:buChar char="•"/>
            </a:pPr>
            <a:r>
              <a:rPr lang="en-US" sz="13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Kelemahan struktural APEC karena tidak memiliki mekanisme sanksi yang mengikat, menyebabkan rendahnya kepatuhan.</a:t>
            </a:r>
            <a:endParaRPr lang="en-US" sz="1300" dirty="0"/>
          </a:p>
        </p:txBody>
      </p:sp>
      <p:sp>
        <p:nvSpPr>
          <p:cNvPr id="17" name="Text 11"/>
          <p:cNvSpPr/>
          <p:nvPr/>
        </p:nvSpPr>
        <p:spPr>
          <a:xfrm>
            <a:off x="585788" y="8431887"/>
            <a:ext cx="13458825" cy="2511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Pct val="100000"/>
              <a:buChar char="•"/>
            </a:pPr>
            <a:r>
              <a:rPr lang="en-US" sz="13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Konflik yurisdiksi dalam penegakan hukum lintas batas, terutama untuk entitas multinasional.</a:t>
            </a:r>
            <a:endParaRPr lang="en-US" sz="13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28A9822-61AB-4FAE-976E-A2AF95A9F9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84923" y="7652773"/>
            <a:ext cx="1944793" cy="4694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811</Words>
  <Application>Microsoft Office PowerPoint</Application>
  <PresentationFormat>Custom</PresentationFormat>
  <Paragraphs>92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Roboto</vt:lpstr>
      <vt:lpstr>Arial</vt:lpstr>
      <vt:lpstr>Host Grotesk Medium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lastModifiedBy>Teguh Riyadi</cp:lastModifiedBy>
  <cp:revision>3</cp:revision>
  <dcterms:created xsi:type="dcterms:W3CDTF">2025-11-01T04:19:59Z</dcterms:created>
  <dcterms:modified xsi:type="dcterms:W3CDTF">2025-11-01T04:59:48Z</dcterms:modified>
</cp:coreProperties>
</file>