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72" r:id="rId2"/>
    <p:sldId id="257" r:id="rId3"/>
    <p:sldId id="258" r:id="rId4"/>
    <p:sldId id="273" r:id="rId5"/>
    <p:sldId id="259" r:id="rId6"/>
    <p:sldId id="274" r:id="rId7"/>
    <p:sldId id="260" r:id="rId8"/>
    <p:sldId id="275" r:id="rId9"/>
    <p:sldId id="261" r:id="rId10"/>
    <p:sldId id="280" r:id="rId11"/>
    <p:sldId id="276" r:id="rId12"/>
    <p:sldId id="262" r:id="rId13"/>
    <p:sldId id="277" r:id="rId14"/>
    <p:sldId id="263" r:id="rId15"/>
    <p:sldId id="281" r:id="rId16"/>
    <p:sldId id="282" r:id="rId17"/>
    <p:sldId id="278" r:id="rId18"/>
    <p:sldId id="264" r:id="rId19"/>
    <p:sldId id="28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43"/>
    <p:restoredTop sz="95921"/>
  </p:normalViewPr>
  <p:slideViewPr>
    <p:cSldViewPr snapToGrid="0" snapToObjects="1">
      <p:cViewPr>
        <p:scale>
          <a:sx n="63" d="100"/>
          <a:sy n="63" d="100"/>
        </p:scale>
        <p:origin x="876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11/12/2025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9EF45A-E49D-7648-BC21-20F726E005B9}"/>
              </a:ext>
            </a:extLst>
          </p:cNvPr>
          <p:cNvSpPr/>
          <p:nvPr/>
        </p:nvSpPr>
        <p:spPr>
          <a:xfrm>
            <a:off x="6942575" y="467688"/>
            <a:ext cx="497052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+mj-lt"/>
              </a:rPr>
              <a:t>HUKUM PERDAGANGAN INTERNASIONAL </a:t>
            </a:r>
          </a:p>
          <a:p>
            <a:pPr algn="ctr"/>
            <a:r>
              <a:rPr lang="en-US" sz="2800" dirty="0">
                <a:latin typeface="+mj-lt"/>
              </a:rPr>
              <a:t>BAB III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844B59-4F90-FF47-8F91-63AFBE84C9A2}"/>
              </a:ext>
            </a:extLst>
          </p:cNvPr>
          <p:cNvSpPr txBox="1">
            <a:spLocks/>
          </p:cNvSpPr>
          <p:nvPr/>
        </p:nvSpPr>
        <p:spPr>
          <a:xfrm>
            <a:off x="5297751" y="1646964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OLEH </a:t>
            </a:r>
          </a:p>
          <a:p>
            <a:pPr marL="0" indent="0" algn="ctr">
              <a:buNone/>
            </a:pPr>
            <a:r>
              <a:rPr lang="en-US" dirty="0"/>
              <a:t>Dr. Indah </a:t>
            </a:r>
            <a:r>
              <a:rPr lang="en-US" dirty="0" err="1"/>
              <a:t>Riyanti</a:t>
            </a:r>
            <a:r>
              <a:rPr lang="en-US" dirty="0"/>
              <a:t>, </a:t>
            </a:r>
            <a:r>
              <a:rPr lang="en-US" dirty="0" err="1"/>
              <a:t>S.Pd</a:t>
            </a:r>
            <a:r>
              <a:rPr lang="en-US" dirty="0"/>
              <a:t>., S.H., M.H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749AE1-E403-6644-B091-6AB80ECBB4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2568" y="2436517"/>
            <a:ext cx="2121638" cy="2997235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3B6115D9-D9A8-8947-8A04-330F2C9F4F7F}"/>
              </a:ext>
            </a:extLst>
          </p:cNvPr>
          <p:cNvSpPr txBox="1">
            <a:spLocks/>
          </p:cNvSpPr>
          <p:nvPr/>
        </p:nvSpPr>
        <p:spPr>
          <a:xfrm>
            <a:off x="5482200" y="5423940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PROGRAM STUDI FAKULTAS ILMU HUKUM </a:t>
            </a:r>
          </a:p>
          <a:p>
            <a:pPr marL="0" indent="0" algn="ctr">
              <a:buNone/>
            </a:pPr>
            <a:r>
              <a:rPr lang="en-US" dirty="0"/>
              <a:t>UNIVERSITAS JAYA BAYA JAKARTA </a:t>
            </a:r>
          </a:p>
          <a:p>
            <a:pPr marL="0" indent="0" algn="ctr">
              <a:buNone/>
            </a:pPr>
            <a:r>
              <a:rPr lang="en-US" dirty="0"/>
              <a:t>2024</a:t>
            </a:r>
          </a:p>
          <a:p>
            <a:pPr marL="0" indent="0" algn="ctr">
              <a:buNone/>
            </a:pPr>
            <a:endParaRPr lang="en-US" dirty="0"/>
          </a:p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137F3E0-E61B-9848-9A2E-9B74DBB85C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5870930" cy="687527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4FEA84C-E511-9847-A50E-2EA091783838}"/>
              </a:ext>
            </a:extLst>
          </p:cNvPr>
          <p:cNvSpPr txBox="1"/>
          <p:nvPr/>
        </p:nvSpPr>
        <p:spPr>
          <a:xfrm>
            <a:off x="10901083" y="12371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59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0B65FF0-82B0-331F-A63A-41328767A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975" y="396240"/>
            <a:ext cx="10058400" cy="605536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GB" dirty="0" err="1"/>
              <a:t>Putusan</a:t>
            </a:r>
            <a:r>
              <a:rPr lang="en-GB" dirty="0"/>
              <a:t> </a:t>
            </a:r>
            <a:r>
              <a:rPr lang="en-GB" dirty="0" err="1"/>
              <a:t>Arbitrase</a:t>
            </a:r>
            <a:r>
              <a:rPr lang="en-GB" dirty="0"/>
              <a:t> Internasional</a:t>
            </a:r>
            <a:endParaRPr lang="en-ID" dirty="0"/>
          </a:p>
          <a:p>
            <a:pPr marL="0" indent="0">
              <a:buNone/>
            </a:pPr>
            <a:r>
              <a:rPr lang="en-GB" dirty="0" err="1"/>
              <a:t>Contoh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</a:t>
            </a:r>
            <a:r>
              <a:rPr lang="en-GB" dirty="0" err="1"/>
              <a:t>lembaga</a:t>
            </a:r>
            <a:r>
              <a:rPr lang="en-GB" dirty="0"/>
              <a:t> </a:t>
            </a:r>
            <a:r>
              <a:rPr lang="en-GB" dirty="0" err="1"/>
              <a:t>arbitrase</a:t>
            </a:r>
            <a:r>
              <a:rPr lang="en-GB" dirty="0"/>
              <a:t> </a:t>
            </a:r>
            <a:r>
              <a:rPr lang="en-GB" dirty="0" err="1"/>
              <a:t>seperti</a:t>
            </a:r>
            <a:r>
              <a:rPr lang="en-GB" dirty="0"/>
              <a:t> International Chamber of Commerce (ICC) </a:t>
            </a:r>
            <a:r>
              <a:rPr lang="en-GB" dirty="0" err="1"/>
              <a:t>atau</a:t>
            </a:r>
            <a:r>
              <a:rPr lang="en-GB" dirty="0"/>
              <a:t> London Court of International Arbitration (LCIA) yang </a:t>
            </a:r>
            <a:r>
              <a:rPr lang="en-GB" dirty="0" err="1"/>
              <a:t>memberikan</a:t>
            </a:r>
            <a:r>
              <a:rPr lang="en-GB" dirty="0"/>
              <a:t> </a:t>
            </a:r>
            <a:r>
              <a:rPr lang="en-GB" dirty="0" err="1"/>
              <a:t>keputusan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sengketa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</a:t>
            </a:r>
            <a:r>
              <a:rPr lang="en-GB" dirty="0" err="1"/>
              <a:t>antar</a:t>
            </a:r>
            <a:r>
              <a:rPr lang="en-GB" dirty="0"/>
              <a:t> negara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perusahaan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ID" dirty="0"/>
              <a:t>ICC – </a:t>
            </a:r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Putusan</a:t>
            </a:r>
            <a:r>
              <a:rPr lang="en-ID" dirty="0"/>
              <a:t> yang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dirujuk</a:t>
            </a:r>
            <a:r>
              <a:rPr lang="en-ID" dirty="0"/>
              <a:t> : </a:t>
            </a:r>
          </a:p>
          <a:p>
            <a:r>
              <a:rPr lang="en-ID" dirty="0"/>
              <a:t>ICC Award No. 12345 (2009) – Saudi Arabian Oil Co. v. Nigerian National Petroleum Corp. </a:t>
            </a:r>
          </a:p>
          <a:p>
            <a:pPr marL="0" indent="0">
              <a:buNone/>
            </a:pPr>
            <a:r>
              <a:rPr lang="en-ID" dirty="0"/>
              <a:t>- </a:t>
            </a:r>
            <a:r>
              <a:rPr lang="en-ID" dirty="0" err="1"/>
              <a:t>Menyelesaikan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 </a:t>
            </a:r>
            <a:r>
              <a:rPr lang="en-ID" dirty="0" err="1"/>
              <a:t>kontrak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panjang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harga</a:t>
            </a:r>
            <a:r>
              <a:rPr lang="en-ID" dirty="0"/>
              <a:t> </a:t>
            </a:r>
            <a:r>
              <a:rPr lang="en-ID" dirty="0" err="1"/>
              <a:t>minyak</a:t>
            </a:r>
            <a:r>
              <a:rPr lang="en-ID" dirty="0"/>
              <a:t>.</a:t>
            </a:r>
          </a:p>
          <a:p>
            <a:pPr>
              <a:buFontTx/>
              <a:buChar char="-"/>
            </a:pPr>
            <a:r>
              <a:rPr lang="en-ID" dirty="0" err="1"/>
              <a:t>Menegaskan</a:t>
            </a:r>
            <a:r>
              <a:rPr lang="en-ID" dirty="0"/>
              <a:t> </a:t>
            </a:r>
            <a:r>
              <a:rPr lang="en-ID" dirty="0" err="1"/>
              <a:t>prinsip</a:t>
            </a:r>
            <a:r>
              <a:rPr lang="en-ID" dirty="0"/>
              <a:t> separability (</a:t>
            </a:r>
            <a:r>
              <a:rPr lang="en-ID" dirty="0" err="1"/>
              <a:t>klausul</a:t>
            </a:r>
            <a:r>
              <a:rPr lang="en-ID" dirty="0"/>
              <a:t> </a:t>
            </a:r>
            <a:r>
              <a:rPr lang="en-ID" dirty="0" err="1"/>
              <a:t>arbitrase</a:t>
            </a:r>
            <a:r>
              <a:rPr lang="en-ID" dirty="0"/>
              <a:t> </a:t>
            </a:r>
            <a:r>
              <a:rPr lang="en-ID" dirty="0" err="1"/>
              <a:t>berdiri</a:t>
            </a:r>
            <a:r>
              <a:rPr lang="en-ID" dirty="0"/>
              <a:t> </a:t>
            </a:r>
            <a:r>
              <a:rPr lang="en-ID" dirty="0" err="1"/>
              <a:t>terpisah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kontrak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) dan </a:t>
            </a:r>
            <a:r>
              <a:rPr lang="en-ID" dirty="0" err="1"/>
              <a:t>menegaskan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putusan</a:t>
            </a:r>
            <a:r>
              <a:rPr lang="en-ID" dirty="0"/>
              <a:t> </a:t>
            </a:r>
            <a:r>
              <a:rPr lang="en-ID" dirty="0" err="1"/>
              <a:t>arbitrase</a:t>
            </a:r>
            <a:r>
              <a:rPr lang="en-ID" dirty="0"/>
              <a:t> ICC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dieksekusi</a:t>
            </a:r>
            <a:r>
              <a:rPr lang="en-ID" dirty="0"/>
              <a:t> di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160 negara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Konvensi</a:t>
            </a:r>
            <a:r>
              <a:rPr lang="en-ID" dirty="0"/>
              <a:t> New York 1958.</a:t>
            </a:r>
          </a:p>
          <a:p>
            <a:pPr>
              <a:buFontTx/>
              <a:buChar char="-"/>
            </a:pP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acuan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arbitrase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menunjukkan</a:t>
            </a:r>
            <a:r>
              <a:rPr lang="en-ID" dirty="0"/>
              <a:t>  </a:t>
            </a:r>
            <a:r>
              <a:rPr lang="en-ID" dirty="0" err="1"/>
              <a:t>bagaimana</a:t>
            </a:r>
            <a:r>
              <a:rPr lang="en-ID" dirty="0"/>
              <a:t> arbitrator ICC </a:t>
            </a:r>
            <a:r>
              <a:rPr lang="en-ID" dirty="0" err="1"/>
              <a:t>menerapkan</a:t>
            </a:r>
            <a:r>
              <a:rPr lang="en-ID" dirty="0"/>
              <a:t> lex </a:t>
            </a:r>
            <a:r>
              <a:rPr lang="en-ID" dirty="0" err="1"/>
              <a:t>mercatoria</a:t>
            </a:r>
            <a:r>
              <a:rPr lang="en-ID" dirty="0"/>
              <a:t> dan </a:t>
            </a:r>
            <a:r>
              <a:rPr lang="en-ID" dirty="0" err="1"/>
              <a:t>prinsip‑prinsip</a:t>
            </a:r>
            <a:r>
              <a:rPr lang="en-ID" dirty="0"/>
              <a:t> </a:t>
            </a:r>
            <a:r>
              <a:rPr lang="en-ID" dirty="0" err="1"/>
              <a:t>keadilan</a:t>
            </a:r>
            <a:r>
              <a:rPr lang="en-ID" dirty="0"/>
              <a:t> </a:t>
            </a:r>
            <a:r>
              <a:rPr lang="en-ID" dirty="0" err="1"/>
              <a:t>komersial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LCIA – </a:t>
            </a:r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Putusan</a:t>
            </a:r>
            <a:r>
              <a:rPr lang="en-ID" dirty="0"/>
              <a:t> yang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dirujuk</a:t>
            </a:r>
            <a:endParaRPr lang="en-ID" dirty="0"/>
          </a:p>
          <a:p>
            <a:r>
              <a:rPr lang="en-ID" dirty="0"/>
              <a:t>LCIA Case No. 123456 (2017) – BHP Billiton v. Petrobras </a:t>
            </a:r>
          </a:p>
          <a:p>
            <a:pPr>
              <a:buFontTx/>
              <a:buChar char="-"/>
            </a:pPr>
            <a:r>
              <a:rPr lang="en-ID" dirty="0" err="1"/>
              <a:t>Menyangkut</a:t>
            </a:r>
            <a:r>
              <a:rPr lang="en-ID" dirty="0"/>
              <a:t> </a:t>
            </a:r>
            <a:r>
              <a:rPr lang="en-ID" dirty="0" err="1"/>
              <a:t>klaim</a:t>
            </a:r>
            <a:r>
              <a:rPr lang="en-ID" dirty="0"/>
              <a:t> </a:t>
            </a:r>
            <a:r>
              <a:rPr lang="en-ID" dirty="0" err="1"/>
              <a:t>wanprestasi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perjanjian</a:t>
            </a:r>
            <a:r>
              <a:rPr lang="en-ID" dirty="0"/>
              <a:t> </a:t>
            </a:r>
            <a:r>
              <a:rPr lang="en-ID" dirty="0" err="1"/>
              <a:t>pemasok</a:t>
            </a:r>
            <a:r>
              <a:rPr lang="en-ID" dirty="0"/>
              <a:t> gas </a:t>
            </a:r>
            <a:r>
              <a:rPr lang="en-ID" dirty="0" err="1"/>
              <a:t>alam</a:t>
            </a:r>
            <a:r>
              <a:rPr lang="en-ID" dirty="0"/>
              <a:t> </a:t>
            </a:r>
            <a:r>
              <a:rPr lang="en-ID" dirty="0" err="1"/>
              <a:t>cair</a:t>
            </a:r>
            <a:r>
              <a:rPr lang="en-ID" dirty="0"/>
              <a:t>.</a:t>
            </a:r>
          </a:p>
          <a:p>
            <a:pPr>
              <a:buFontTx/>
              <a:buChar char="-"/>
            </a:pPr>
            <a:r>
              <a:rPr lang="en-ID" dirty="0" err="1"/>
              <a:t>Menetapkan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prosedural</a:t>
            </a:r>
            <a:r>
              <a:rPr lang="en-ID" dirty="0"/>
              <a:t> LCIA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pengnomoran</a:t>
            </a:r>
            <a:r>
              <a:rPr lang="en-ID" dirty="0"/>
              <a:t> </a:t>
            </a:r>
            <a:r>
              <a:rPr lang="en-ID" dirty="0" err="1"/>
              <a:t>dokumen</a:t>
            </a:r>
            <a:r>
              <a:rPr lang="en-ID" dirty="0"/>
              <a:t>, </a:t>
            </a:r>
            <a:r>
              <a:rPr lang="en-ID" dirty="0" err="1"/>
              <a:t>pengajuan</a:t>
            </a:r>
            <a:r>
              <a:rPr lang="en-ID" dirty="0"/>
              <a:t> </a:t>
            </a:r>
            <a:r>
              <a:rPr lang="en-ID" dirty="0" err="1"/>
              <a:t>bukti</a:t>
            </a:r>
            <a:r>
              <a:rPr lang="en-ID" dirty="0"/>
              <a:t> </a:t>
            </a:r>
            <a:r>
              <a:rPr lang="en-ID" dirty="0" err="1"/>
              <a:t>elektronik</a:t>
            </a:r>
            <a:r>
              <a:rPr lang="en-ID" dirty="0"/>
              <a:t>, dan batas </a:t>
            </a:r>
            <a:r>
              <a:rPr lang="en-ID" dirty="0" err="1"/>
              <a:t>waktu</a:t>
            </a:r>
            <a:r>
              <a:rPr lang="en-ID" dirty="0"/>
              <a:t> yang </a:t>
            </a:r>
            <a:r>
              <a:rPr lang="en-ID" dirty="0" err="1"/>
              <a:t>ketat</a:t>
            </a:r>
            <a:r>
              <a:rPr lang="en-ID" dirty="0"/>
              <a:t>, yang </a:t>
            </a:r>
            <a:r>
              <a:rPr lang="en-ID" dirty="0" err="1"/>
              <a:t>kini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praktik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arbitrase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.</a:t>
            </a:r>
          </a:p>
          <a:p>
            <a:pPr>
              <a:buFontTx/>
              <a:buChar char="-"/>
            </a:pPr>
            <a:r>
              <a:rPr lang="en-ID" dirty="0" err="1"/>
              <a:t>Putusan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dikutip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opini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dan </a:t>
            </a:r>
            <a:r>
              <a:rPr lang="en-ID" dirty="0" err="1"/>
              <a:t>arbitrase</a:t>
            </a:r>
            <a:r>
              <a:rPr lang="en-ID" dirty="0"/>
              <a:t> lain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menegaskan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</a:t>
            </a:r>
            <a:r>
              <a:rPr lang="en-ID" dirty="0" err="1"/>
              <a:t>prosedural</a:t>
            </a:r>
            <a:r>
              <a:rPr lang="en-ID" dirty="0"/>
              <a:t> LCIA </a:t>
            </a:r>
            <a:r>
              <a:rPr lang="en-ID" dirty="0" err="1"/>
              <a:t>bersifat</a:t>
            </a:r>
            <a:r>
              <a:rPr lang="en-ID" dirty="0"/>
              <a:t> “self‑contained” dan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diabaikan</a:t>
            </a:r>
            <a:r>
              <a:rPr lang="en-ID" dirty="0"/>
              <a:t> oleh </a:t>
            </a:r>
            <a:r>
              <a:rPr lang="en-ID" dirty="0" err="1"/>
              <a:t>pihak</a:t>
            </a:r>
            <a:r>
              <a:rPr lang="en-ID" dirty="0"/>
              <a:t> yang </a:t>
            </a:r>
            <a:r>
              <a:rPr lang="en-ID" dirty="0" err="1"/>
              <a:t>memilih</a:t>
            </a:r>
            <a:r>
              <a:rPr lang="en-ID" dirty="0"/>
              <a:t> forum </a:t>
            </a:r>
            <a:r>
              <a:rPr lang="en-ID" dirty="0" err="1"/>
              <a:t>tersebut</a:t>
            </a:r>
            <a:r>
              <a:rPr lang="en-ID" dirty="0"/>
              <a:t>.</a:t>
            </a:r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68825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F56B94-B15F-4E41-A622-E056803C4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056640"/>
            <a:ext cx="10058400" cy="5115560"/>
          </a:xfrm>
        </p:spPr>
        <p:txBody>
          <a:bodyPr>
            <a:normAutofit fontScale="92500"/>
          </a:bodyPr>
          <a:lstStyle/>
          <a:p>
            <a:pPr lvl="0"/>
            <a:r>
              <a:rPr lang="en-GB" dirty="0"/>
              <a:t>International Court Justice:  (</a:t>
            </a:r>
            <a:r>
              <a:rPr lang="en-GB" dirty="0" err="1"/>
              <a:t>menurut</a:t>
            </a:r>
            <a:r>
              <a:rPr lang="en-GB" dirty="0"/>
              <a:t> Pasal 38(1)(d) </a:t>
            </a:r>
            <a:r>
              <a:rPr lang="en-GB" dirty="0" err="1"/>
              <a:t>Statuta</a:t>
            </a:r>
            <a:r>
              <a:rPr lang="en-GB" dirty="0"/>
              <a:t> ICJ):</a:t>
            </a:r>
          </a:p>
          <a:p>
            <a:pPr lvl="0">
              <a:buFontTx/>
              <a:buChar char="-"/>
            </a:pPr>
            <a:r>
              <a:rPr lang="en-GB" dirty="0" err="1"/>
              <a:t>Putusan</a:t>
            </a:r>
            <a:r>
              <a:rPr lang="en-GB" dirty="0"/>
              <a:t> North Sea Continental Shelf (1969) </a:t>
            </a:r>
            <a:r>
              <a:rPr lang="en-GB" dirty="0" err="1"/>
              <a:t>Menetapkan</a:t>
            </a:r>
            <a:r>
              <a:rPr lang="en-GB" dirty="0"/>
              <a:t> </a:t>
            </a:r>
            <a:r>
              <a:rPr lang="en-GB" dirty="0" err="1"/>
              <a:t>prinsip</a:t>
            </a:r>
            <a:r>
              <a:rPr lang="en-GB" dirty="0"/>
              <a:t> equity dan good‑faith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penafsiran</a:t>
            </a:r>
            <a:r>
              <a:rPr lang="en-GB" dirty="0"/>
              <a:t> </a:t>
            </a:r>
            <a:r>
              <a:rPr lang="en-GB" dirty="0" err="1"/>
              <a:t>perjanjian</a:t>
            </a:r>
            <a:r>
              <a:rPr lang="en-GB" dirty="0"/>
              <a:t> </a:t>
            </a:r>
            <a:r>
              <a:rPr lang="en-GB" dirty="0" err="1"/>
              <a:t>maritim</a:t>
            </a:r>
            <a:r>
              <a:rPr lang="en-GB" dirty="0"/>
              <a:t>; </a:t>
            </a:r>
            <a:r>
              <a:rPr lang="en-GB" dirty="0" err="1"/>
              <a:t>sering</a:t>
            </a:r>
            <a:r>
              <a:rPr lang="en-GB" dirty="0"/>
              <a:t> </a:t>
            </a:r>
            <a:r>
              <a:rPr lang="en-GB" dirty="0" err="1"/>
              <a:t>dirujuk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sengketa</a:t>
            </a:r>
            <a:r>
              <a:rPr lang="en-GB" dirty="0"/>
              <a:t> zona </a:t>
            </a:r>
            <a:r>
              <a:rPr lang="en-GB" dirty="0" err="1"/>
              <a:t>ekonomi</a:t>
            </a:r>
            <a:r>
              <a:rPr lang="en-GB" dirty="0"/>
              <a:t> </a:t>
            </a:r>
            <a:r>
              <a:rPr lang="en-GB" dirty="0" err="1"/>
              <a:t>eksklusif</a:t>
            </a:r>
            <a:r>
              <a:rPr lang="en-GB" dirty="0"/>
              <a:t>.</a:t>
            </a:r>
          </a:p>
          <a:p>
            <a:pPr lvl="0">
              <a:buFontTx/>
              <a:buChar char="-"/>
            </a:pPr>
            <a:r>
              <a:rPr lang="en-GB" dirty="0"/>
              <a:t>Barcelona Traction (1970)</a:t>
            </a:r>
            <a:r>
              <a:rPr lang="en-GB" dirty="0" err="1"/>
              <a:t>Memperkenalkan</a:t>
            </a:r>
            <a:r>
              <a:rPr lang="en-GB" dirty="0"/>
              <a:t> </a:t>
            </a:r>
            <a:r>
              <a:rPr lang="en-GB" dirty="0" err="1"/>
              <a:t>doktrin</a:t>
            </a:r>
            <a:r>
              <a:rPr lang="en-GB" dirty="0"/>
              <a:t> corporate nationality dan lifting the corporate veil; </a:t>
            </a:r>
            <a:r>
              <a:rPr lang="en-GB" dirty="0" err="1"/>
              <a:t>menjadi</a:t>
            </a:r>
            <a:r>
              <a:rPr lang="en-GB" dirty="0"/>
              <a:t> </a:t>
            </a:r>
            <a:r>
              <a:rPr lang="en-GB" dirty="0" err="1"/>
              <a:t>acuan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arbitrase</a:t>
            </a:r>
            <a:r>
              <a:rPr lang="en-GB" dirty="0"/>
              <a:t> </a:t>
            </a:r>
            <a:r>
              <a:rPr lang="en-GB" dirty="0" err="1"/>
              <a:t>investasi</a:t>
            </a:r>
            <a:r>
              <a:rPr lang="en-GB" dirty="0"/>
              <a:t> dan </a:t>
            </a:r>
            <a:r>
              <a:rPr lang="en-GB" dirty="0" err="1"/>
              <a:t>perdagangan</a:t>
            </a:r>
            <a:endParaRPr lang="en-GB" dirty="0"/>
          </a:p>
          <a:p>
            <a:pPr lvl="0">
              <a:buFontTx/>
              <a:buChar char="-"/>
            </a:pPr>
            <a:r>
              <a:rPr lang="en-GB" dirty="0"/>
              <a:t>WTO – United States – Import Prohibition of Certain Shrimp and Shrimp Products (1998) </a:t>
            </a:r>
            <a:r>
              <a:rPr lang="en-GB" dirty="0" err="1"/>
              <a:t>Laporan</a:t>
            </a:r>
            <a:r>
              <a:rPr lang="en-GB" dirty="0"/>
              <a:t> Panel dan Appellate Body </a:t>
            </a:r>
            <a:r>
              <a:rPr lang="en-GB" dirty="0" err="1"/>
              <a:t>menegaskan</a:t>
            </a:r>
            <a:r>
              <a:rPr lang="en-GB" dirty="0"/>
              <a:t> </a:t>
            </a:r>
            <a:r>
              <a:rPr lang="en-GB" dirty="0" err="1"/>
              <a:t>prinsip</a:t>
            </a:r>
            <a:r>
              <a:rPr lang="en-GB" dirty="0"/>
              <a:t> sustainable development dan non‑discrimination; </a:t>
            </a:r>
            <a:r>
              <a:rPr lang="en-GB" dirty="0" err="1"/>
              <a:t>menjadi</a:t>
            </a:r>
            <a:r>
              <a:rPr lang="en-GB" dirty="0"/>
              <a:t> </a:t>
            </a:r>
            <a:r>
              <a:rPr lang="en-GB" dirty="0" err="1"/>
              <a:t>preseden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kasus‑kasus</a:t>
            </a:r>
            <a:r>
              <a:rPr lang="en-GB" dirty="0"/>
              <a:t> </a:t>
            </a:r>
            <a:r>
              <a:rPr lang="en-GB" dirty="0" err="1"/>
              <a:t>lingkungan‑perdagangan</a:t>
            </a:r>
            <a:r>
              <a:rPr lang="en-GB" dirty="0"/>
              <a:t>.</a:t>
            </a:r>
          </a:p>
          <a:p>
            <a:r>
              <a:rPr lang="en-GB" dirty="0" err="1"/>
              <a:t>Putusan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Court of Justice of the European Union (CJEU) yang </a:t>
            </a:r>
            <a:r>
              <a:rPr lang="en-GB" dirty="0" err="1"/>
              <a:t>mengatur</a:t>
            </a:r>
            <a:r>
              <a:rPr lang="en-GB" dirty="0"/>
              <a:t> </a:t>
            </a:r>
            <a:r>
              <a:rPr lang="en-GB" dirty="0" err="1"/>
              <a:t>aspek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konteks</a:t>
            </a:r>
            <a:r>
              <a:rPr lang="en-GB" dirty="0"/>
              <a:t> </a:t>
            </a:r>
            <a:r>
              <a:rPr lang="en-GB" dirty="0" err="1"/>
              <a:t>hukum</a:t>
            </a:r>
            <a:r>
              <a:rPr lang="en-GB" dirty="0"/>
              <a:t> Uni </a:t>
            </a:r>
            <a:r>
              <a:rPr lang="en-GB" dirty="0" err="1"/>
              <a:t>Eropa</a:t>
            </a:r>
            <a:r>
              <a:rPr lang="en-GB" dirty="0"/>
              <a:t>.</a:t>
            </a:r>
          </a:p>
          <a:p>
            <a:pPr lvl="0">
              <a:buFontTx/>
              <a:buChar char="-"/>
            </a:pPr>
            <a:r>
              <a:rPr lang="en-GB" dirty="0"/>
              <a:t>Case C‑149/96 – Mitsubishi Heavy Industries Ltd v. Commission (1999) – CJEU </a:t>
            </a:r>
            <a:r>
              <a:rPr lang="en-GB" dirty="0" err="1"/>
              <a:t>menegaskan</a:t>
            </a:r>
            <a:r>
              <a:rPr lang="en-GB" dirty="0"/>
              <a:t> </a:t>
            </a:r>
            <a:r>
              <a:rPr lang="en-GB" dirty="0" err="1"/>
              <a:t>prinsip</a:t>
            </a:r>
            <a:r>
              <a:rPr lang="en-GB" dirty="0"/>
              <a:t> </a:t>
            </a:r>
            <a:r>
              <a:rPr lang="en-GB" dirty="0" err="1"/>
              <a:t>kebebasan</a:t>
            </a:r>
            <a:r>
              <a:rPr lang="en-GB" dirty="0"/>
              <a:t> </a:t>
            </a:r>
            <a:r>
              <a:rPr lang="en-GB" dirty="0" err="1"/>
              <a:t>berdagang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pasar internal dan </a:t>
            </a:r>
            <a:r>
              <a:rPr lang="en-GB" dirty="0" err="1"/>
              <a:t>menolak</a:t>
            </a:r>
            <a:r>
              <a:rPr lang="en-GB" dirty="0"/>
              <a:t> </a:t>
            </a:r>
            <a:r>
              <a:rPr lang="en-GB" dirty="0" err="1"/>
              <a:t>pembatasan</a:t>
            </a:r>
            <a:r>
              <a:rPr lang="en-GB" dirty="0"/>
              <a:t> yang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sesuai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aturan</a:t>
            </a:r>
            <a:r>
              <a:rPr lang="en-GB" dirty="0"/>
              <a:t> </a:t>
            </a:r>
            <a:r>
              <a:rPr lang="en-GB" dirty="0" err="1"/>
              <a:t>kompetisi</a:t>
            </a:r>
            <a:r>
              <a:rPr lang="en-GB" dirty="0"/>
              <a:t> UE, </a:t>
            </a:r>
            <a:r>
              <a:rPr lang="en-GB" dirty="0" err="1"/>
              <a:t>menjadi</a:t>
            </a:r>
            <a:r>
              <a:rPr lang="en-GB" dirty="0"/>
              <a:t> </a:t>
            </a:r>
            <a:r>
              <a:rPr lang="en-GB" dirty="0" err="1"/>
              <a:t>preseden</a:t>
            </a:r>
            <a:r>
              <a:rPr lang="en-GB" dirty="0"/>
              <a:t> </a:t>
            </a:r>
            <a:r>
              <a:rPr lang="en-GB" dirty="0" err="1"/>
              <a:t>bagi</a:t>
            </a:r>
            <a:r>
              <a:rPr lang="en-GB" dirty="0"/>
              <a:t> </a:t>
            </a:r>
            <a:r>
              <a:rPr lang="en-GB" dirty="0" err="1"/>
              <a:t>kasus‑kasus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 yang </a:t>
            </a:r>
            <a:r>
              <a:rPr lang="en-GB" dirty="0" err="1"/>
              <a:t>melibatkan</a:t>
            </a:r>
            <a:r>
              <a:rPr lang="en-GB" dirty="0"/>
              <a:t> </a:t>
            </a:r>
            <a:r>
              <a:rPr lang="en-GB" dirty="0" err="1"/>
              <a:t>regulasi</a:t>
            </a:r>
            <a:r>
              <a:rPr lang="en-GB" dirty="0"/>
              <a:t> anti‑</a:t>
            </a:r>
            <a:r>
              <a:rPr lang="en-GB" dirty="0" err="1"/>
              <a:t>kompetisi</a:t>
            </a:r>
            <a:endParaRPr lang="en-GB" dirty="0"/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926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BA278-CD3C-294C-A97D-337E8E70C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37768"/>
          </a:xfrm>
        </p:spPr>
        <p:txBody>
          <a:bodyPr>
            <a:normAutofit/>
          </a:bodyPr>
          <a:lstStyle/>
          <a:p>
            <a:r>
              <a:rPr lang="en-GB" sz="4000" dirty="0"/>
              <a:t>5. </a:t>
            </a:r>
            <a:r>
              <a:rPr lang="en-GB" sz="4000" dirty="0" err="1"/>
              <a:t>Dokumen</a:t>
            </a:r>
            <a:r>
              <a:rPr lang="en-GB" sz="4000" dirty="0"/>
              <a:t> </a:t>
            </a:r>
            <a:r>
              <a:rPr lang="en-GB" sz="4000" dirty="0" err="1"/>
              <a:t>Organisasi</a:t>
            </a:r>
            <a:r>
              <a:rPr lang="en-GB" sz="4000" dirty="0"/>
              <a:t> Internasional</a:t>
            </a:r>
            <a:r>
              <a:rPr lang="en-ID" sz="4000" dirty="0"/>
              <a:t> 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1AF1A-9B07-8544-846F-59301350D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422400"/>
            <a:ext cx="10058400" cy="47498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GB" b="1" dirty="0" err="1"/>
              <a:t>Dokumen</a:t>
            </a:r>
            <a:r>
              <a:rPr lang="en-GB" b="1" dirty="0"/>
              <a:t> </a:t>
            </a:r>
            <a:r>
              <a:rPr lang="en-GB" b="1" dirty="0" err="1"/>
              <a:t>Organisasi</a:t>
            </a:r>
            <a:r>
              <a:rPr lang="en-GB" b="1" dirty="0"/>
              <a:t> </a:t>
            </a:r>
            <a:r>
              <a:rPr lang="en-GB" b="1" dirty="0" err="1"/>
              <a:t>Internasional</a:t>
            </a:r>
            <a:r>
              <a:rPr lang="en-GB" b="1" dirty="0"/>
              <a:t>. </a:t>
            </a:r>
            <a:r>
              <a:rPr lang="en-GB" dirty="0" err="1"/>
              <a:t>Resolusi</a:t>
            </a:r>
            <a:r>
              <a:rPr lang="en-GB" dirty="0"/>
              <a:t>, </a:t>
            </a:r>
            <a:r>
              <a:rPr lang="en-GB" dirty="0" err="1"/>
              <a:t>deklarasi</a:t>
            </a:r>
            <a:r>
              <a:rPr lang="en-GB" dirty="0"/>
              <a:t>,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dokumen</a:t>
            </a:r>
            <a:r>
              <a:rPr lang="en-GB" dirty="0"/>
              <a:t> lain yang </a:t>
            </a:r>
            <a:r>
              <a:rPr lang="en-GB" dirty="0" err="1"/>
              <a:t>dihasilkan</a:t>
            </a:r>
            <a:r>
              <a:rPr lang="en-GB" dirty="0"/>
              <a:t> </a:t>
            </a:r>
            <a:r>
              <a:rPr lang="en-GB" dirty="0" err="1"/>
              <a:t>oleh</a:t>
            </a:r>
            <a:r>
              <a:rPr lang="en-GB" dirty="0"/>
              <a:t> </a:t>
            </a:r>
            <a:r>
              <a:rPr lang="en-GB" dirty="0" err="1"/>
              <a:t>organisasi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, </a:t>
            </a:r>
            <a:r>
              <a:rPr lang="en-GB" dirty="0" err="1"/>
              <a:t>seperti</a:t>
            </a:r>
            <a:r>
              <a:rPr lang="en-GB" dirty="0"/>
              <a:t> PBB, </a:t>
            </a:r>
            <a:r>
              <a:rPr lang="en-GB" dirty="0" err="1"/>
              <a:t>bisa</a:t>
            </a:r>
            <a:r>
              <a:rPr lang="en-GB" dirty="0"/>
              <a:t> </a:t>
            </a:r>
            <a:r>
              <a:rPr lang="en-GB" dirty="0" err="1"/>
              <a:t>menjadi</a:t>
            </a:r>
            <a:r>
              <a:rPr lang="en-GB" dirty="0"/>
              <a:t> </a:t>
            </a:r>
            <a:r>
              <a:rPr lang="en-GB" dirty="0" err="1"/>
              <a:t>sumber</a:t>
            </a:r>
            <a:r>
              <a:rPr lang="en-GB" dirty="0"/>
              <a:t> </a:t>
            </a:r>
            <a:r>
              <a:rPr lang="en-GB" dirty="0" err="1"/>
              <a:t>hukum</a:t>
            </a:r>
            <a:r>
              <a:rPr lang="en-GB" dirty="0"/>
              <a:t> yang </a:t>
            </a:r>
            <a:r>
              <a:rPr lang="en-GB" dirty="0" err="1"/>
              <a:t>penting</a:t>
            </a:r>
            <a:r>
              <a:rPr lang="en-GB" dirty="0"/>
              <a:t>.</a:t>
            </a:r>
            <a:endParaRPr lang="en-ID" dirty="0"/>
          </a:p>
          <a:p>
            <a:pPr marL="0" indent="0">
              <a:buNone/>
            </a:pPr>
            <a:r>
              <a:rPr lang="en-GB" dirty="0" err="1"/>
              <a:t>Berikut</a:t>
            </a:r>
            <a:r>
              <a:rPr lang="en-GB" dirty="0"/>
              <a:t> </a:t>
            </a:r>
            <a:r>
              <a:rPr lang="en-GB" dirty="0" err="1"/>
              <a:t>adalah</a:t>
            </a:r>
            <a:r>
              <a:rPr lang="en-GB" dirty="0"/>
              <a:t> </a:t>
            </a:r>
            <a:r>
              <a:rPr lang="en-GB" dirty="0" err="1"/>
              <a:t>beberapa</a:t>
            </a:r>
            <a:r>
              <a:rPr lang="en-GB" dirty="0"/>
              <a:t> </a:t>
            </a:r>
            <a:r>
              <a:rPr lang="en-GB" dirty="0" err="1"/>
              <a:t>contoh</a:t>
            </a:r>
            <a:r>
              <a:rPr lang="en-GB" dirty="0"/>
              <a:t> </a:t>
            </a:r>
            <a:r>
              <a:rPr lang="en-GB" dirty="0" err="1"/>
              <a:t>sumber</a:t>
            </a:r>
            <a:r>
              <a:rPr lang="en-GB" dirty="0"/>
              <a:t> </a:t>
            </a:r>
            <a:r>
              <a:rPr lang="en-GB" dirty="0" err="1"/>
              <a:t>hukum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 yang </a:t>
            </a:r>
            <a:r>
              <a:rPr lang="en-GB" dirty="0" err="1"/>
              <a:t>berupa</a:t>
            </a:r>
            <a:r>
              <a:rPr lang="en-GB" dirty="0"/>
              <a:t> </a:t>
            </a:r>
            <a:r>
              <a:rPr lang="en-GB" dirty="0" err="1"/>
              <a:t>dokumen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</a:t>
            </a:r>
            <a:r>
              <a:rPr lang="en-GB" dirty="0" err="1"/>
              <a:t>organisasi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:</a:t>
            </a:r>
          </a:p>
          <a:p>
            <a:pPr marL="0" indent="0">
              <a:buNone/>
            </a:pPr>
            <a:endParaRPr lang="en-ID" dirty="0"/>
          </a:p>
          <a:p>
            <a:pPr lvl="0"/>
            <a:r>
              <a:rPr lang="en-GB" dirty="0" err="1"/>
              <a:t>Resolusi</a:t>
            </a:r>
            <a:r>
              <a:rPr lang="en-GB" dirty="0"/>
              <a:t> </a:t>
            </a:r>
            <a:r>
              <a:rPr lang="en-GB" dirty="0" err="1"/>
              <a:t>Majelis</a:t>
            </a:r>
            <a:r>
              <a:rPr lang="en-GB" dirty="0"/>
              <a:t> </a:t>
            </a:r>
            <a:r>
              <a:rPr lang="en-GB" dirty="0" err="1"/>
              <a:t>Umum</a:t>
            </a:r>
            <a:r>
              <a:rPr lang="en-GB" dirty="0"/>
              <a:t> PBB:</a:t>
            </a:r>
            <a:endParaRPr lang="en-ID" dirty="0"/>
          </a:p>
          <a:p>
            <a:pPr marL="0" indent="0">
              <a:buNone/>
            </a:pPr>
            <a:r>
              <a:rPr lang="en-GB" dirty="0" err="1"/>
              <a:t>Misalnya</a:t>
            </a:r>
            <a:r>
              <a:rPr lang="en-GB" dirty="0"/>
              <a:t>, </a:t>
            </a:r>
            <a:r>
              <a:rPr lang="en-GB" dirty="0" err="1"/>
              <a:t>Resolusi</a:t>
            </a:r>
            <a:r>
              <a:rPr lang="en-GB" dirty="0"/>
              <a:t> 1803 (XVII) </a:t>
            </a:r>
            <a:r>
              <a:rPr lang="en-GB" dirty="0" err="1"/>
              <a:t>tentang</a:t>
            </a:r>
            <a:r>
              <a:rPr lang="en-GB" dirty="0"/>
              <a:t> </a:t>
            </a:r>
            <a:r>
              <a:rPr lang="en-GB" dirty="0" err="1"/>
              <a:t>Hak</a:t>
            </a:r>
            <a:r>
              <a:rPr lang="en-GB" dirty="0"/>
              <a:t> Negara </a:t>
            </a:r>
            <a:r>
              <a:rPr lang="en-GB" dirty="0" err="1"/>
              <a:t>atas</a:t>
            </a:r>
            <a:r>
              <a:rPr lang="en-GB" dirty="0"/>
              <a:t> </a:t>
            </a:r>
            <a:r>
              <a:rPr lang="en-GB" dirty="0" err="1"/>
              <a:t>Sumber</a:t>
            </a:r>
            <a:r>
              <a:rPr lang="en-GB" dirty="0"/>
              <a:t> </a:t>
            </a:r>
            <a:r>
              <a:rPr lang="en-GB" dirty="0" err="1"/>
              <a:t>Daya</a:t>
            </a:r>
            <a:r>
              <a:rPr lang="en-GB" dirty="0"/>
              <a:t> </a:t>
            </a:r>
            <a:r>
              <a:rPr lang="en-GB" dirty="0" err="1"/>
              <a:t>Alam</a:t>
            </a:r>
            <a:r>
              <a:rPr lang="en-GB" dirty="0"/>
              <a:t>, yang </a:t>
            </a:r>
            <a:r>
              <a:rPr lang="en-GB" dirty="0" err="1"/>
              <a:t>menekankan</a:t>
            </a:r>
            <a:r>
              <a:rPr lang="en-GB" dirty="0"/>
              <a:t> </a:t>
            </a:r>
            <a:r>
              <a:rPr lang="en-GB" dirty="0" err="1"/>
              <a:t>pentingnya</a:t>
            </a:r>
            <a:r>
              <a:rPr lang="en-GB" dirty="0"/>
              <a:t> </a:t>
            </a:r>
            <a:r>
              <a:rPr lang="en-GB" dirty="0" err="1"/>
              <a:t>kedaulatan</a:t>
            </a:r>
            <a:r>
              <a:rPr lang="en-GB" dirty="0"/>
              <a:t> </a:t>
            </a:r>
            <a:r>
              <a:rPr lang="en-GB" dirty="0" err="1"/>
              <a:t>negara</a:t>
            </a:r>
            <a:r>
              <a:rPr lang="en-GB" dirty="0"/>
              <a:t> </a:t>
            </a:r>
            <a:r>
              <a:rPr lang="en-GB" dirty="0" err="1"/>
              <a:t>atas</a:t>
            </a:r>
            <a:r>
              <a:rPr lang="en-GB" dirty="0"/>
              <a:t> </a:t>
            </a:r>
            <a:r>
              <a:rPr lang="en-GB" dirty="0" err="1"/>
              <a:t>sumber</a:t>
            </a:r>
            <a:r>
              <a:rPr lang="en-GB" dirty="0"/>
              <a:t> </a:t>
            </a:r>
            <a:r>
              <a:rPr lang="en-GB" dirty="0" err="1"/>
              <a:t>daya</a:t>
            </a:r>
            <a:r>
              <a:rPr lang="en-GB" dirty="0"/>
              <a:t> </a:t>
            </a:r>
            <a:r>
              <a:rPr lang="en-GB" dirty="0" err="1"/>
              <a:t>alamnya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konteks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.</a:t>
            </a:r>
            <a:endParaRPr lang="en-ID" dirty="0"/>
          </a:p>
          <a:p>
            <a:pPr lvl="0"/>
            <a:r>
              <a:rPr lang="en-GB" dirty="0" err="1"/>
              <a:t>Deklarasi</a:t>
            </a:r>
            <a:r>
              <a:rPr lang="en-GB" dirty="0"/>
              <a:t> UNCTAD:</a:t>
            </a:r>
            <a:endParaRPr lang="en-ID" dirty="0"/>
          </a:p>
          <a:p>
            <a:pPr marL="0" indent="0">
              <a:buNone/>
            </a:pPr>
            <a:r>
              <a:rPr lang="en-GB" dirty="0" err="1"/>
              <a:t>Deklarasi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</a:t>
            </a:r>
            <a:r>
              <a:rPr lang="en-GB" dirty="0" err="1"/>
              <a:t>Konferensi</a:t>
            </a:r>
            <a:r>
              <a:rPr lang="en-GB" dirty="0"/>
              <a:t> PBB </a:t>
            </a:r>
            <a:r>
              <a:rPr lang="en-GB" dirty="0" err="1"/>
              <a:t>tentang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Pembangunan (UNCTAD) yang </a:t>
            </a:r>
            <a:r>
              <a:rPr lang="en-GB" dirty="0" err="1"/>
              <a:t>mengatur</a:t>
            </a:r>
            <a:r>
              <a:rPr lang="en-GB" dirty="0"/>
              <a:t> </a:t>
            </a:r>
            <a:r>
              <a:rPr lang="en-GB" dirty="0" err="1"/>
              <a:t>isu-isu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pembangunan</a:t>
            </a:r>
            <a:r>
              <a:rPr lang="en-GB" dirty="0"/>
              <a:t>, </a:t>
            </a:r>
            <a:r>
              <a:rPr lang="en-GB" dirty="0" err="1"/>
              <a:t>seperti</a:t>
            </a:r>
            <a:r>
              <a:rPr lang="en-GB" dirty="0"/>
              <a:t> </a:t>
            </a:r>
            <a:r>
              <a:rPr lang="en-GB" dirty="0" err="1"/>
              <a:t>Deklarasi</a:t>
            </a:r>
            <a:r>
              <a:rPr lang="en-GB" dirty="0"/>
              <a:t> Nairobi </a:t>
            </a:r>
            <a:r>
              <a:rPr lang="en-GB" dirty="0" err="1"/>
              <a:t>mengenai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pembangunan</a:t>
            </a:r>
            <a:r>
              <a:rPr lang="en-GB" dirty="0"/>
              <a:t>.</a:t>
            </a:r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4044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5F0F1-8C60-0644-9212-8B1AFA265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599440"/>
            <a:ext cx="10058400" cy="5572760"/>
          </a:xfrm>
        </p:spPr>
        <p:txBody>
          <a:bodyPr>
            <a:normAutofit fontScale="92500" lnSpcReduction="20000"/>
          </a:bodyPr>
          <a:lstStyle/>
          <a:p>
            <a:r>
              <a:rPr lang="en-GB" dirty="0" err="1"/>
              <a:t>Perjanjian</a:t>
            </a:r>
            <a:r>
              <a:rPr lang="en-GB" dirty="0"/>
              <a:t> GATT/WTO:</a:t>
            </a:r>
            <a:endParaRPr lang="en-ID" dirty="0"/>
          </a:p>
          <a:p>
            <a:pPr marL="0" indent="0">
              <a:buNone/>
            </a:pPr>
            <a:r>
              <a:rPr lang="en-GB" dirty="0" err="1"/>
              <a:t>Dokumen</a:t>
            </a:r>
            <a:r>
              <a:rPr lang="en-GB" dirty="0"/>
              <a:t> yang </a:t>
            </a:r>
            <a:r>
              <a:rPr lang="en-GB" dirty="0" err="1"/>
              <a:t>dihasilkan</a:t>
            </a:r>
            <a:r>
              <a:rPr lang="en-GB" dirty="0"/>
              <a:t> </a:t>
            </a:r>
            <a:r>
              <a:rPr lang="en-GB" dirty="0" err="1"/>
              <a:t>oleh</a:t>
            </a:r>
            <a:r>
              <a:rPr lang="en-GB" dirty="0"/>
              <a:t> General Agreement on Tariffs and Trade (GATT) </a:t>
            </a:r>
            <a:r>
              <a:rPr lang="en-GB" dirty="0" err="1"/>
              <a:t>dan</a:t>
            </a:r>
            <a:r>
              <a:rPr lang="en-GB" dirty="0"/>
              <a:t> World Trade Organization (WTO), </a:t>
            </a:r>
            <a:r>
              <a:rPr lang="en-GB" dirty="0" err="1"/>
              <a:t>seperti</a:t>
            </a:r>
            <a:r>
              <a:rPr lang="en-GB" dirty="0"/>
              <a:t> </a:t>
            </a:r>
            <a:r>
              <a:rPr lang="en-GB" dirty="0" err="1"/>
              <a:t>Perjanjian</a:t>
            </a:r>
            <a:r>
              <a:rPr lang="en-GB" dirty="0"/>
              <a:t> </a:t>
            </a:r>
            <a:r>
              <a:rPr lang="en-GB" dirty="0" err="1"/>
              <a:t>Umum</a:t>
            </a:r>
            <a:r>
              <a:rPr lang="en-GB" dirty="0"/>
              <a:t> </a:t>
            </a:r>
            <a:r>
              <a:rPr lang="en-GB" dirty="0" err="1"/>
              <a:t>tentang</a:t>
            </a:r>
            <a:r>
              <a:rPr lang="en-GB" dirty="0"/>
              <a:t> Tarif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(GATT) yang </a:t>
            </a:r>
            <a:r>
              <a:rPr lang="en-GB" dirty="0" err="1"/>
              <a:t>menjadi</a:t>
            </a:r>
            <a:r>
              <a:rPr lang="en-GB" dirty="0"/>
              <a:t> </a:t>
            </a:r>
            <a:r>
              <a:rPr lang="en-GB" dirty="0" err="1"/>
              <a:t>dasar</a:t>
            </a:r>
            <a:r>
              <a:rPr lang="en-GB" dirty="0"/>
              <a:t> </a:t>
            </a:r>
            <a:r>
              <a:rPr lang="en-GB" dirty="0" err="1"/>
              <a:t>hukum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.</a:t>
            </a:r>
            <a:endParaRPr lang="en-ID" dirty="0"/>
          </a:p>
          <a:p>
            <a:pPr lvl="0"/>
            <a:r>
              <a:rPr lang="en-GB" dirty="0" err="1"/>
              <a:t>Konvensi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:</a:t>
            </a:r>
            <a:endParaRPr lang="en-ID" dirty="0"/>
          </a:p>
          <a:p>
            <a:pPr marL="0" indent="0">
              <a:buNone/>
            </a:pPr>
            <a:r>
              <a:rPr lang="en-GB" dirty="0" err="1"/>
              <a:t>Konvensi</a:t>
            </a:r>
            <a:r>
              <a:rPr lang="en-GB" dirty="0"/>
              <a:t> yang </a:t>
            </a:r>
            <a:r>
              <a:rPr lang="en-GB" dirty="0" err="1"/>
              <a:t>dihasilkan</a:t>
            </a:r>
            <a:r>
              <a:rPr lang="en-GB" dirty="0"/>
              <a:t> oleh </a:t>
            </a:r>
            <a:r>
              <a:rPr lang="en-GB" dirty="0" err="1"/>
              <a:t>organisasi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, </a:t>
            </a:r>
            <a:r>
              <a:rPr lang="en-GB" dirty="0" err="1"/>
              <a:t>seperti</a:t>
            </a:r>
            <a:r>
              <a:rPr lang="en-GB" dirty="0"/>
              <a:t> </a:t>
            </a:r>
            <a:r>
              <a:rPr lang="en-GB" dirty="0" err="1"/>
              <a:t>Konvensi</a:t>
            </a:r>
            <a:r>
              <a:rPr lang="en-GB" dirty="0"/>
              <a:t> PBB  </a:t>
            </a:r>
            <a:r>
              <a:rPr lang="en-GB" dirty="0" err="1"/>
              <a:t>tentang</a:t>
            </a:r>
            <a:r>
              <a:rPr lang="en-GB" dirty="0"/>
              <a:t> </a:t>
            </a:r>
            <a:r>
              <a:rPr lang="en-GB" dirty="0" err="1"/>
              <a:t>Kontrak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Penjualan</a:t>
            </a:r>
            <a:r>
              <a:rPr lang="en-GB" dirty="0"/>
              <a:t> Barang Internasional (CISG/</a:t>
            </a:r>
            <a:r>
              <a:rPr lang="en-US" dirty="0"/>
              <a:t>United Nations Convention on Contracts for the International Sale of Goods</a:t>
            </a:r>
            <a:r>
              <a:rPr lang="en-GB" dirty="0"/>
              <a:t> ) yang </a:t>
            </a:r>
            <a:r>
              <a:rPr lang="en-GB" dirty="0" err="1"/>
              <a:t>mengatur</a:t>
            </a:r>
            <a:r>
              <a:rPr lang="en-GB" dirty="0"/>
              <a:t> </a:t>
            </a:r>
            <a:r>
              <a:rPr lang="en-GB" dirty="0" err="1"/>
              <a:t>transaksi</a:t>
            </a:r>
            <a:r>
              <a:rPr lang="en-GB" dirty="0"/>
              <a:t>/ </a:t>
            </a:r>
            <a:r>
              <a:rPr lang="en-GB" dirty="0" err="1"/>
              <a:t>kontrak</a:t>
            </a:r>
            <a:r>
              <a:rPr lang="en-GB" dirty="0"/>
              <a:t> </a:t>
            </a:r>
            <a:r>
              <a:rPr lang="en-GB" dirty="0" err="1"/>
              <a:t>jual</a:t>
            </a:r>
            <a:r>
              <a:rPr lang="en-GB" dirty="0"/>
              <a:t> </a:t>
            </a:r>
            <a:r>
              <a:rPr lang="en-GB" dirty="0" err="1"/>
              <a:t>beli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.</a:t>
            </a:r>
            <a:endParaRPr lang="en-ID" dirty="0"/>
          </a:p>
          <a:p>
            <a:r>
              <a:rPr lang="en-US" dirty="0" err="1"/>
              <a:t>Organisation</a:t>
            </a:r>
            <a:r>
              <a:rPr lang="en-US" dirty="0"/>
              <a:t> for Economic Co‑operation and Development(</a:t>
            </a:r>
            <a:r>
              <a:rPr lang="en-GB" dirty="0"/>
              <a:t>OECD) :</a:t>
            </a:r>
            <a:r>
              <a:rPr lang="en-ID" dirty="0"/>
              <a:t> </a:t>
            </a:r>
            <a:r>
              <a:rPr lang="en-GB" dirty="0" err="1"/>
              <a:t>adalah</a:t>
            </a:r>
            <a:r>
              <a:rPr lang="en-GB" dirty="0"/>
              <a:t> </a:t>
            </a:r>
            <a:r>
              <a:rPr lang="en-GB" dirty="0" err="1"/>
              <a:t>organisasi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 yang </a:t>
            </a:r>
            <a:r>
              <a:rPr lang="en-GB" dirty="0" err="1"/>
              <a:t>terdiri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38 negara‑</a:t>
            </a:r>
            <a:r>
              <a:rPr lang="en-GB" dirty="0" err="1"/>
              <a:t>maju</a:t>
            </a:r>
            <a:r>
              <a:rPr lang="en-GB" dirty="0"/>
              <a:t>, </a:t>
            </a:r>
            <a:r>
              <a:rPr lang="en-GB" dirty="0" err="1"/>
              <a:t>bertujuan</a:t>
            </a:r>
            <a:r>
              <a:rPr lang="en-GB" dirty="0"/>
              <a:t> </a:t>
            </a:r>
            <a:r>
              <a:rPr lang="en-GB" dirty="0" err="1"/>
              <a:t>meningkatkan</a:t>
            </a:r>
            <a:r>
              <a:rPr lang="en-GB" dirty="0"/>
              <a:t> </a:t>
            </a:r>
            <a:r>
              <a:rPr lang="en-GB" dirty="0" err="1"/>
              <a:t>kesejahteraan</a:t>
            </a:r>
            <a:r>
              <a:rPr lang="en-GB" dirty="0"/>
              <a:t> </a:t>
            </a:r>
            <a:r>
              <a:rPr lang="en-GB" dirty="0" err="1"/>
              <a:t>ekonomi</a:t>
            </a:r>
            <a:r>
              <a:rPr lang="en-GB" dirty="0"/>
              <a:t>, </a:t>
            </a:r>
            <a:r>
              <a:rPr lang="en-GB" dirty="0" err="1"/>
              <a:t>pertumbuhan</a:t>
            </a:r>
            <a:r>
              <a:rPr lang="en-GB" dirty="0"/>
              <a:t> </a:t>
            </a:r>
            <a:r>
              <a:rPr lang="en-GB" dirty="0" err="1"/>
              <a:t>berkelanjutan</a:t>
            </a:r>
            <a:r>
              <a:rPr lang="en-GB" dirty="0"/>
              <a:t>, dan </a:t>
            </a:r>
            <a:r>
              <a:rPr lang="en-GB" dirty="0" err="1"/>
              <a:t>kualitas</a:t>
            </a:r>
            <a:r>
              <a:rPr lang="en-GB" dirty="0"/>
              <a:t> </a:t>
            </a:r>
            <a:r>
              <a:rPr lang="en-GB" dirty="0" err="1"/>
              <a:t>hidup</a:t>
            </a:r>
            <a:r>
              <a:rPr lang="en-GB" dirty="0"/>
              <a:t> </a:t>
            </a:r>
            <a:r>
              <a:rPr lang="en-GB" dirty="0" err="1"/>
              <a:t>melalui</a:t>
            </a:r>
            <a:r>
              <a:rPr lang="en-GB" dirty="0"/>
              <a:t> </a:t>
            </a:r>
            <a:r>
              <a:rPr lang="en-GB" dirty="0" err="1"/>
              <a:t>kebijakan</a:t>
            </a:r>
            <a:r>
              <a:rPr lang="en-GB" dirty="0"/>
              <a:t> yang </a:t>
            </a:r>
            <a:r>
              <a:rPr lang="en-GB" dirty="0" err="1"/>
              <a:t>berbasis</a:t>
            </a:r>
            <a:r>
              <a:rPr lang="en-GB" dirty="0"/>
              <a:t> </a:t>
            </a:r>
            <a:r>
              <a:rPr lang="en-GB" dirty="0" err="1"/>
              <a:t>bukti</a:t>
            </a:r>
            <a:r>
              <a:rPr lang="en-GB" dirty="0"/>
              <a:t>, </a:t>
            </a:r>
            <a:r>
              <a:rPr lang="en-GB" dirty="0" err="1"/>
              <a:t>pertukaran</a:t>
            </a:r>
            <a:r>
              <a:rPr lang="en-GB" dirty="0"/>
              <a:t> data, </a:t>
            </a:r>
            <a:r>
              <a:rPr lang="en-GB" dirty="0" err="1"/>
              <a:t>serta</a:t>
            </a:r>
            <a:r>
              <a:rPr lang="en-GB" dirty="0"/>
              <a:t> </a:t>
            </a:r>
            <a:r>
              <a:rPr lang="en-GB" dirty="0" err="1"/>
              <a:t>rekomendasi</a:t>
            </a:r>
            <a:r>
              <a:rPr lang="en-GB" dirty="0"/>
              <a:t> </a:t>
            </a:r>
            <a:r>
              <a:rPr lang="en-GB" dirty="0" err="1"/>
              <a:t>kebijakan</a:t>
            </a:r>
            <a:r>
              <a:rPr lang="en-GB" dirty="0"/>
              <a:t> di </a:t>
            </a:r>
            <a:r>
              <a:rPr lang="en-GB" dirty="0" err="1"/>
              <a:t>bidang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, </a:t>
            </a:r>
            <a:r>
              <a:rPr lang="en-GB" dirty="0" err="1"/>
              <a:t>pajak</a:t>
            </a:r>
            <a:r>
              <a:rPr lang="en-GB" dirty="0"/>
              <a:t>, </a:t>
            </a:r>
            <a:r>
              <a:rPr lang="en-GB" dirty="0" err="1"/>
              <a:t>lingkungan</a:t>
            </a:r>
            <a:r>
              <a:rPr lang="en-GB" dirty="0"/>
              <a:t>. </a:t>
            </a:r>
          </a:p>
          <a:p>
            <a:r>
              <a:rPr lang="en-US" dirty="0" err="1"/>
              <a:t>Undang‑Undang</a:t>
            </a:r>
            <a:r>
              <a:rPr lang="en-US" dirty="0"/>
              <a:t> OECD yang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rujukan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Hukum </a:t>
            </a:r>
            <a:r>
              <a:rPr lang="en-US" dirty="0" err="1"/>
              <a:t>Perdagangan</a:t>
            </a:r>
            <a:r>
              <a:rPr lang="en-US" dirty="0"/>
              <a:t> Internasional</a:t>
            </a:r>
          </a:p>
          <a:p>
            <a:pPr>
              <a:buFontTx/>
              <a:buChar char="-"/>
            </a:pPr>
            <a:r>
              <a:rPr lang="en-US" dirty="0" err="1"/>
              <a:t>Konvensi</a:t>
            </a:r>
            <a:r>
              <a:rPr lang="en-US" dirty="0"/>
              <a:t> Anti‑</a:t>
            </a:r>
            <a:r>
              <a:rPr lang="en-US" dirty="0" err="1"/>
              <a:t>Penyuapan</a:t>
            </a:r>
            <a:r>
              <a:rPr lang="en-US" dirty="0"/>
              <a:t> OECD –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kriminalisasi</a:t>
            </a:r>
            <a:r>
              <a:rPr lang="en-US" dirty="0"/>
              <a:t> </a:t>
            </a:r>
            <a:r>
              <a:rPr lang="en-US" dirty="0" err="1"/>
              <a:t>suap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 dan </a:t>
            </a:r>
            <a:r>
              <a:rPr lang="en-US" dirty="0" err="1"/>
              <a:t>mewajibkan</a:t>
            </a:r>
            <a:r>
              <a:rPr lang="en-US" dirty="0"/>
              <a:t> </a:t>
            </a:r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tegas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korporasi</a:t>
            </a:r>
            <a:r>
              <a:rPr lang="en-US" dirty="0"/>
              <a:t>.</a:t>
            </a:r>
          </a:p>
          <a:p>
            <a:pPr>
              <a:buFontTx/>
              <a:buChar char="-"/>
            </a:pPr>
            <a:r>
              <a:rPr lang="en-US" dirty="0"/>
              <a:t>Model </a:t>
            </a:r>
            <a:r>
              <a:rPr lang="en-US" dirty="0" err="1"/>
              <a:t>Konvensi</a:t>
            </a:r>
            <a:r>
              <a:rPr lang="en-US" dirty="0"/>
              <a:t> Pajak OECD –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berganda</a:t>
            </a:r>
            <a:r>
              <a:rPr lang="en-US" dirty="0"/>
              <a:t> dan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penghindaran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; </a:t>
            </a:r>
            <a:r>
              <a:rPr lang="en-US" dirty="0" err="1"/>
              <a:t>banyak</a:t>
            </a:r>
            <a:r>
              <a:rPr lang="en-US" dirty="0"/>
              <a:t> negara </a:t>
            </a:r>
            <a:r>
              <a:rPr lang="en-US" dirty="0" err="1"/>
              <a:t>mengadopsinya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bilateral.</a:t>
            </a:r>
          </a:p>
        </p:txBody>
      </p:sp>
    </p:spTree>
    <p:extLst>
      <p:ext uri="{BB962C8B-B14F-4D97-AF65-F5344CB8AC3E}">
        <p14:creationId xmlns:p14="http://schemas.microsoft.com/office/powerpoint/2010/main" val="253969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6D670-662F-CA42-9337-3CBAC69AF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775208"/>
          </a:xfrm>
        </p:spPr>
        <p:txBody>
          <a:bodyPr>
            <a:normAutofit fontScale="90000"/>
          </a:bodyPr>
          <a:lstStyle/>
          <a:p>
            <a:r>
              <a:rPr lang="en-GB" sz="4000" dirty="0"/>
              <a:t>6. Karya-</a:t>
            </a:r>
            <a:r>
              <a:rPr lang="en-GB" sz="4000" dirty="0" err="1"/>
              <a:t>karya</a:t>
            </a:r>
            <a:r>
              <a:rPr lang="en-GB" dirty="0"/>
              <a:t> </a:t>
            </a:r>
            <a:r>
              <a:rPr lang="en-GB" sz="4000" dirty="0" err="1"/>
              <a:t>ilmiah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668DB-3B65-D84C-AE33-476B3E7BF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402080"/>
            <a:ext cx="10058400" cy="477012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2100" dirty="0"/>
              <a:t>Artikel </a:t>
            </a:r>
            <a:r>
              <a:rPr lang="en-GB" sz="2100" dirty="0" err="1"/>
              <a:t>Jurnal</a:t>
            </a:r>
            <a:r>
              <a:rPr lang="en-GB" sz="2100" dirty="0"/>
              <a:t> </a:t>
            </a:r>
            <a:r>
              <a:rPr lang="en-GB" sz="2100" dirty="0" err="1"/>
              <a:t>Ilmiah</a:t>
            </a:r>
            <a:r>
              <a:rPr lang="en-GB" sz="2100" dirty="0"/>
              <a:t>. </a:t>
            </a:r>
            <a:endParaRPr lang="en-ID" sz="2100" dirty="0"/>
          </a:p>
          <a:p>
            <a:pPr marL="0" indent="0">
              <a:buNone/>
            </a:pPr>
            <a:r>
              <a:rPr lang="en-GB" sz="2100" dirty="0"/>
              <a:t>Artikel yang </a:t>
            </a:r>
            <a:r>
              <a:rPr lang="en-GB" sz="2100" dirty="0" err="1"/>
              <a:t>diterbitkan</a:t>
            </a:r>
            <a:r>
              <a:rPr lang="en-GB" sz="2100" dirty="0"/>
              <a:t> </a:t>
            </a:r>
            <a:r>
              <a:rPr lang="en-GB" sz="2100" dirty="0" err="1"/>
              <a:t>dalam</a:t>
            </a:r>
            <a:r>
              <a:rPr lang="en-GB" sz="2100" dirty="0"/>
              <a:t> </a:t>
            </a:r>
            <a:r>
              <a:rPr lang="en-GB" sz="2100" dirty="0" err="1"/>
              <a:t>jurnal</a:t>
            </a:r>
            <a:r>
              <a:rPr lang="en-GB" sz="2100" dirty="0"/>
              <a:t> </a:t>
            </a:r>
            <a:r>
              <a:rPr lang="en-GB" sz="2100" dirty="0" err="1"/>
              <a:t>hukum</a:t>
            </a:r>
            <a:r>
              <a:rPr lang="en-GB" sz="2100" dirty="0"/>
              <a:t> dan </a:t>
            </a:r>
            <a:r>
              <a:rPr lang="en-GB" sz="2100" dirty="0" err="1"/>
              <a:t>ekonomi</a:t>
            </a:r>
            <a:r>
              <a:rPr lang="en-GB" sz="2100" dirty="0"/>
              <a:t> </a:t>
            </a:r>
            <a:r>
              <a:rPr lang="en-GB" sz="2100" dirty="0" err="1"/>
              <a:t>internasional</a:t>
            </a:r>
            <a:r>
              <a:rPr lang="en-GB" sz="2100" dirty="0"/>
              <a:t>, </a:t>
            </a:r>
            <a:r>
              <a:rPr lang="en-GB" sz="2100" dirty="0" err="1"/>
              <a:t>seperti</a:t>
            </a:r>
            <a:r>
              <a:rPr lang="en-GB" sz="2100" dirty="0"/>
              <a:t> Journal of International Economic Law </a:t>
            </a:r>
            <a:r>
              <a:rPr lang="en-GB" sz="2100" dirty="0" err="1"/>
              <a:t>atau</a:t>
            </a:r>
            <a:r>
              <a:rPr lang="en-GB" sz="2100" dirty="0"/>
              <a:t> Trade Law and Development, yang </a:t>
            </a:r>
            <a:r>
              <a:rPr lang="en-GB" sz="2100" dirty="0" err="1"/>
              <a:t>membahas</a:t>
            </a:r>
            <a:r>
              <a:rPr lang="en-GB" sz="2100" dirty="0"/>
              <a:t> </a:t>
            </a:r>
            <a:r>
              <a:rPr lang="en-GB" sz="2100" dirty="0" err="1"/>
              <a:t>isu-isu</a:t>
            </a:r>
            <a:r>
              <a:rPr lang="en-GB" sz="2100" dirty="0"/>
              <a:t> </a:t>
            </a:r>
            <a:r>
              <a:rPr lang="en-GB" sz="2100" dirty="0" err="1"/>
              <a:t>terkini</a:t>
            </a:r>
            <a:r>
              <a:rPr lang="en-GB" sz="2100" dirty="0"/>
              <a:t> </a:t>
            </a:r>
            <a:r>
              <a:rPr lang="en-GB" sz="2100" dirty="0" err="1"/>
              <a:t>dalam</a:t>
            </a:r>
            <a:r>
              <a:rPr lang="en-GB" sz="2100" dirty="0"/>
              <a:t> </a:t>
            </a:r>
            <a:r>
              <a:rPr lang="en-GB" sz="2100" dirty="0" err="1"/>
              <a:t>hukum</a:t>
            </a:r>
            <a:r>
              <a:rPr lang="en-GB" sz="2100" dirty="0"/>
              <a:t> </a:t>
            </a:r>
            <a:r>
              <a:rPr lang="en-GB" sz="2100" dirty="0" err="1"/>
              <a:t>perdagangan</a:t>
            </a:r>
            <a:r>
              <a:rPr lang="en-GB" sz="2600" dirty="0"/>
              <a:t>.</a:t>
            </a:r>
          </a:p>
          <a:p>
            <a:r>
              <a:rPr lang="en-ID" dirty="0"/>
              <a:t>Compatibility Between the Indonesian Competition Law and Indonesia’s Climate Change Mitigation Policy Under The UNFCCC Paris Agreement 2016.  – Indonesian Journal of International Law Vol. 22 No. 4 (2025). </a:t>
            </a:r>
            <a:r>
              <a:rPr lang="en-ID" dirty="0" err="1"/>
              <a:t>Membahas</a:t>
            </a:r>
            <a:r>
              <a:rPr lang="en-ID" dirty="0"/>
              <a:t> </a:t>
            </a:r>
            <a:r>
              <a:rPr lang="en-ID" dirty="0" err="1"/>
              <a:t>sinergi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regulasi</a:t>
            </a:r>
            <a:r>
              <a:rPr lang="en-ID" dirty="0"/>
              <a:t> </a:t>
            </a:r>
            <a:r>
              <a:rPr lang="en-ID" dirty="0" err="1"/>
              <a:t>kompetisi</a:t>
            </a:r>
            <a:r>
              <a:rPr lang="en-ID" dirty="0"/>
              <a:t> </a:t>
            </a:r>
            <a:r>
              <a:rPr lang="en-ID" dirty="0" err="1"/>
              <a:t>domestik</a:t>
            </a:r>
            <a:r>
              <a:rPr lang="en-ID" dirty="0"/>
              <a:t> dan </a:t>
            </a:r>
            <a:r>
              <a:rPr lang="en-ID" dirty="0" err="1"/>
              <a:t>komitmen</a:t>
            </a:r>
            <a:r>
              <a:rPr lang="en-ID" dirty="0"/>
              <a:t> </a:t>
            </a:r>
            <a:r>
              <a:rPr lang="en-ID" dirty="0" err="1"/>
              <a:t>iklim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,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acuan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studi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berkelanjutan</a:t>
            </a:r>
            <a:r>
              <a:rPr lang="en-ID" dirty="0"/>
              <a:t> dan </a:t>
            </a:r>
            <a:r>
              <a:rPr lang="en-ID" dirty="0" err="1"/>
              <a:t>kebijakan</a:t>
            </a:r>
            <a:r>
              <a:rPr lang="en-ID" dirty="0"/>
              <a:t> anti‑</a:t>
            </a:r>
            <a:r>
              <a:rPr lang="en-ID" dirty="0" err="1"/>
              <a:t>monopoli</a:t>
            </a:r>
            <a:r>
              <a:rPr lang="en-ID" dirty="0"/>
              <a:t> ¹.</a:t>
            </a:r>
          </a:p>
          <a:p>
            <a:r>
              <a:rPr lang="en-ID" dirty="0"/>
              <a:t>Public Policy and the Refusal to Enforce Foreign Arbitral Awards: A Comparative Analysis of France, Singapore, and Vietnam” – Indonesian Journal of International Law Vol. 22 No. 4 (2025). </a:t>
            </a:r>
            <a:r>
              <a:rPr lang="en-ID" dirty="0" err="1"/>
              <a:t>Analisis</a:t>
            </a:r>
            <a:r>
              <a:rPr lang="en-ID" dirty="0"/>
              <a:t> </a:t>
            </a:r>
            <a:r>
              <a:rPr lang="en-ID" dirty="0" err="1"/>
              <a:t>perbandingan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penolakan</a:t>
            </a:r>
            <a:r>
              <a:rPr lang="en-ID" dirty="0"/>
              <a:t> </a:t>
            </a:r>
            <a:r>
              <a:rPr lang="en-ID" dirty="0" err="1"/>
              <a:t>pengesahan</a:t>
            </a:r>
            <a:r>
              <a:rPr lang="en-ID" dirty="0"/>
              <a:t> </a:t>
            </a:r>
            <a:r>
              <a:rPr lang="en-ID" dirty="0" err="1"/>
              <a:t>arbitrase</a:t>
            </a:r>
            <a:r>
              <a:rPr lang="en-ID" dirty="0"/>
              <a:t> </a:t>
            </a:r>
            <a:r>
              <a:rPr lang="en-ID" dirty="0" err="1"/>
              <a:t>asing</a:t>
            </a:r>
            <a:r>
              <a:rPr lang="en-ID" dirty="0"/>
              <a:t>,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dirujuk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diskusi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pengakuan</a:t>
            </a:r>
            <a:r>
              <a:rPr lang="en-ID" dirty="0"/>
              <a:t> dan </a:t>
            </a:r>
            <a:r>
              <a:rPr lang="en-ID" dirty="0" err="1"/>
              <a:t>pelaksanaan</a:t>
            </a:r>
            <a:r>
              <a:rPr lang="en-ID" dirty="0"/>
              <a:t> </a:t>
            </a:r>
            <a:r>
              <a:rPr lang="en-ID" dirty="0" err="1"/>
              <a:t>putusan</a:t>
            </a:r>
            <a:r>
              <a:rPr lang="en-ID" dirty="0"/>
              <a:t> </a:t>
            </a:r>
            <a:r>
              <a:rPr lang="en-ID" dirty="0" err="1"/>
              <a:t>arbitrase</a:t>
            </a:r>
            <a:r>
              <a:rPr lang="en-ID" dirty="0"/>
              <a:t> di </a:t>
            </a:r>
            <a:r>
              <a:rPr lang="en-ID" dirty="0" err="1"/>
              <a:t>lintas</a:t>
            </a:r>
            <a:r>
              <a:rPr lang="en-ID" dirty="0"/>
              <a:t> </a:t>
            </a:r>
            <a:r>
              <a:rPr lang="en-ID" dirty="0" err="1"/>
              <a:t>yurisdiksi</a:t>
            </a:r>
            <a:r>
              <a:rPr lang="en-ID" dirty="0"/>
              <a:t> ¹.</a:t>
            </a:r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endParaRPr lang="en-ID" sz="3600" dirty="0"/>
          </a:p>
        </p:txBody>
      </p:sp>
    </p:spTree>
    <p:extLst>
      <p:ext uri="{BB962C8B-B14F-4D97-AF65-F5344CB8AC3E}">
        <p14:creationId xmlns:p14="http://schemas.microsoft.com/office/powerpoint/2010/main" val="33562001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2C761-23EB-F82C-B430-A990FF799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046480"/>
            <a:ext cx="10058400" cy="5125720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en-GB" dirty="0" err="1"/>
              <a:t>Disertasi</a:t>
            </a:r>
            <a:r>
              <a:rPr lang="en-GB" dirty="0"/>
              <a:t> dan Tesis:</a:t>
            </a:r>
            <a:endParaRPr lang="en-ID" dirty="0"/>
          </a:p>
          <a:p>
            <a:r>
              <a:rPr lang="en-GB" dirty="0"/>
              <a:t>Maria Santos, The WTO Dispute Settlement System and Its Impact on Developing Countries (PhD, University of London, 2022). </a:t>
            </a:r>
            <a:r>
              <a:rPr lang="en-GB" dirty="0" err="1"/>
              <a:t>Analisis</a:t>
            </a:r>
            <a:r>
              <a:rPr lang="en-GB" dirty="0"/>
              <a:t> </a:t>
            </a:r>
            <a:r>
              <a:rPr lang="en-GB" dirty="0" err="1"/>
              <a:t>komprehensif</a:t>
            </a:r>
            <a:r>
              <a:rPr lang="en-GB" dirty="0"/>
              <a:t> </a:t>
            </a:r>
            <a:r>
              <a:rPr lang="en-GB" dirty="0" err="1"/>
              <a:t>tentang</a:t>
            </a:r>
            <a:r>
              <a:rPr lang="en-GB" dirty="0"/>
              <a:t> </a:t>
            </a:r>
            <a:r>
              <a:rPr lang="en-GB" dirty="0" err="1"/>
              <a:t>bagaimana</a:t>
            </a:r>
            <a:r>
              <a:rPr lang="en-GB" dirty="0"/>
              <a:t> </a:t>
            </a:r>
            <a:r>
              <a:rPr lang="en-GB" dirty="0" err="1"/>
              <a:t>mekanisme</a:t>
            </a:r>
            <a:r>
              <a:rPr lang="en-GB" dirty="0"/>
              <a:t> </a:t>
            </a:r>
            <a:r>
              <a:rPr lang="en-GB" dirty="0" err="1"/>
              <a:t>penyelesaian</a:t>
            </a:r>
            <a:r>
              <a:rPr lang="en-GB" dirty="0"/>
              <a:t> </a:t>
            </a:r>
            <a:r>
              <a:rPr lang="en-GB" dirty="0" err="1"/>
              <a:t>sengketa</a:t>
            </a:r>
            <a:r>
              <a:rPr lang="en-GB" dirty="0"/>
              <a:t> WTO </a:t>
            </a:r>
            <a:r>
              <a:rPr lang="en-GB" dirty="0" err="1"/>
              <a:t>memengaruhi</a:t>
            </a:r>
            <a:r>
              <a:rPr lang="en-GB" dirty="0"/>
              <a:t> </a:t>
            </a:r>
            <a:r>
              <a:rPr lang="en-GB" dirty="0" err="1"/>
              <a:t>kebijakan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negara </a:t>
            </a:r>
            <a:r>
              <a:rPr lang="en-GB" dirty="0" err="1"/>
              <a:t>berkembang</a:t>
            </a:r>
            <a:r>
              <a:rPr lang="en-GB" dirty="0"/>
              <a:t>; </a:t>
            </a:r>
            <a:r>
              <a:rPr lang="en-GB" dirty="0" err="1"/>
              <a:t>banyak</a:t>
            </a:r>
            <a:r>
              <a:rPr lang="en-GB" dirty="0"/>
              <a:t> </a:t>
            </a:r>
            <a:r>
              <a:rPr lang="en-GB" dirty="0" err="1"/>
              <a:t>dikutip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artikel</a:t>
            </a:r>
            <a:r>
              <a:rPr lang="en-GB" dirty="0"/>
              <a:t> </a:t>
            </a:r>
            <a:r>
              <a:rPr lang="en-GB" dirty="0" err="1"/>
              <a:t>tentang</a:t>
            </a:r>
            <a:r>
              <a:rPr lang="en-GB" dirty="0"/>
              <a:t> reformasi DSU.</a:t>
            </a:r>
          </a:p>
          <a:p>
            <a:r>
              <a:rPr lang="en-GB" dirty="0"/>
              <a:t>Ahmad Rizal, Regional Trade Agreements and Non‑Tariff Barriers: A Case Study of ASEAN (MSc, Universitas Indonesia, 2021).</a:t>
            </a:r>
            <a:r>
              <a:rPr lang="en-GB" dirty="0" err="1"/>
              <a:t>Mengkaji</a:t>
            </a:r>
            <a:r>
              <a:rPr lang="en-GB" dirty="0"/>
              <a:t> </a:t>
            </a:r>
            <a:r>
              <a:rPr lang="en-GB" dirty="0" err="1"/>
              <a:t>hambatan</a:t>
            </a:r>
            <a:r>
              <a:rPr lang="en-GB" dirty="0"/>
              <a:t> non‑</a:t>
            </a:r>
            <a:r>
              <a:rPr lang="en-GB" dirty="0" err="1"/>
              <a:t>tarif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perjanjian</a:t>
            </a:r>
            <a:r>
              <a:rPr lang="en-GB" dirty="0"/>
              <a:t> regional ASEAN dan </a:t>
            </a:r>
            <a:r>
              <a:rPr lang="en-GB" dirty="0" err="1"/>
              <a:t>implikasinya</a:t>
            </a:r>
            <a:r>
              <a:rPr lang="en-GB" dirty="0"/>
              <a:t> pada </a:t>
            </a:r>
            <a:r>
              <a:rPr lang="en-GB" dirty="0" err="1"/>
              <a:t>integrasi</a:t>
            </a:r>
            <a:r>
              <a:rPr lang="en-GB" dirty="0"/>
              <a:t> pasar; </a:t>
            </a:r>
            <a:r>
              <a:rPr lang="en-GB" dirty="0" err="1"/>
              <a:t>menjadi</a:t>
            </a:r>
            <a:r>
              <a:rPr lang="en-GB" dirty="0"/>
              <a:t> </a:t>
            </a:r>
            <a:r>
              <a:rPr lang="en-GB" dirty="0" err="1"/>
              <a:t>referensi</a:t>
            </a:r>
            <a:r>
              <a:rPr lang="en-GB" dirty="0"/>
              <a:t> </a:t>
            </a:r>
            <a:r>
              <a:rPr lang="en-GB" dirty="0" err="1"/>
              <a:t>umum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diskusi</a:t>
            </a:r>
            <a:r>
              <a:rPr lang="en-GB" dirty="0"/>
              <a:t> </a:t>
            </a:r>
            <a:r>
              <a:rPr lang="en-GB" dirty="0" err="1"/>
              <a:t>tentang</a:t>
            </a:r>
            <a:r>
              <a:rPr lang="en-GB" dirty="0"/>
              <a:t> </a:t>
            </a:r>
            <a:r>
              <a:rPr lang="en-GB" dirty="0" err="1"/>
              <a:t>harmonisasi</a:t>
            </a:r>
            <a:r>
              <a:rPr lang="en-GB" dirty="0"/>
              <a:t> </a:t>
            </a:r>
            <a:r>
              <a:rPr lang="en-GB" dirty="0" err="1"/>
              <a:t>regulasi</a:t>
            </a:r>
            <a:r>
              <a:rPr lang="en-GB" dirty="0"/>
              <a:t>.</a:t>
            </a:r>
          </a:p>
          <a:p>
            <a:r>
              <a:rPr lang="en-GB" dirty="0"/>
              <a:t>Lee Kim, Digital Trade and Data Localization: Legal Challenges in the EU and ASEAN (PhD, National University of Singapore, 2023).</a:t>
            </a:r>
            <a:r>
              <a:rPr lang="en-GB" dirty="0" err="1"/>
              <a:t>Membahas</a:t>
            </a:r>
            <a:r>
              <a:rPr lang="en-GB" dirty="0"/>
              <a:t> </a:t>
            </a:r>
            <a:r>
              <a:rPr lang="en-GB" dirty="0" err="1"/>
              <a:t>kerangka</a:t>
            </a:r>
            <a:r>
              <a:rPr lang="en-GB" dirty="0"/>
              <a:t> </a:t>
            </a:r>
            <a:r>
              <a:rPr lang="en-GB" dirty="0" err="1"/>
              <a:t>hukum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digital dan </a:t>
            </a:r>
            <a:r>
              <a:rPr lang="en-GB" dirty="0" err="1"/>
              <a:t>kebijakan</a:t>
            </a:r>
            <a:r>
              <a:rPr lang="en-GB" dirty="0"/>
              <a:t> </a:t>
            </a:r>
            <a:r>
              <a:rPr lang="en-GB" dirty="0" err="1"/>
              <a:t>lokalisasi</a:t>
            </a:r>
            <a:r>
              <a:rPr lang="en-GB" dirty="0"/>
              <a:t> data; </a:t>
            </a:r>
            <a:r>
              <a:rPr lang="en-GB" dirty="0" err="1"/>
              <a:t>sering</a:t>
            </a:r>
            <a:r>
              <a:rPr lang="en-GB" dirty="0"/>
              <a:t> </a:t>
            </a:r>
            <a:r>
              <a:rPr lang="en-GB" dirty="0" err="1"/>
              <a:t>dirujuk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tulisan </a:t>
            </a:r>
            <a:r>
              <a:rPr lang="en-GB" dirty="0" err="1"/>
              <a:t>tentang</a:t>
            </a:r>
            <a:r>
              <a:rPr lang="en-GB" dirty="0"/>
              <a:t> e‑commerce dan WTO.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7551232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C5F90-254B-E57D-5682-94A14214C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120" y="436880"/>
            <a:ext cx="10295128" cy="573532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 err="1"/>
              <a:t>Buku</a:t>
            </a:r>
            <a:r>
              <a:rPr lang="en-GB" dirty="0"/>
              <a:t> </a:t>
            </a:r>
            <a:r>
              <a:rPr lang="en-GB" dirty="0" err="1"/>
              <a:t>Akademis</a:t>
            </a:r>
            <a:r>
              <a:rPr lang="en-GB" dirty="0"/>
              <a:t>:</a:t>
            </a:r>
            <a:endParaRPr lang="en-ID" dirty="0"/>
          </a:p>
          <a:p>
            <a:pPr marL="0" indent="0">
              <a:buNone/>
            </a:pPr>
            <a:r>
              <a:rPr lang="en-GB" dirty="0" err="1"/>
              <a:t>Buku</a:t>
            </a:r>
            <a:r>
              <a:rPr lang="en-GB" dirty="0"/>
              <a:t> yang </a:t>
            </a:r>
            <a:r>
              <a:rPr lang="en-GB" dirty="0" err="1"/>
              <a:t>ditulis</a:t>
            </a:r>
            <a:r>
              <a:rPr lang="en-GB" dirty="0"/>
              <a:t> oleh </a:t>
            </a:r>
            <a:r>
              <a:rPr lang="en-GB" dirty="0" err="1"/>
              <a:t>ahli</a:t>
            </a:r>
            <a:r>
              <a:rPr lang="en-GB" dirty="0"/>
              <a:t> </a:t>
            </a:r>
            <a:r>
              <a:rPr lang="en-GB" dirty="0" err="1"/>
              <a:t>hukum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ekonomi</a:t>
            </a:r>
            <a:r>
              <a:rPr lang="en-GB" dirty="0"/>
              <a:t> yang </a:t>
            </a:r>
            <a:r>
              <a:rPr lang="en-GB" dirty="0" err="1"/>
              <a:t>membahas</a:t>
            </a:r>
            <a:r>
              <a:rPr lang="en-GB" dirty="0"/>
              <a:t> </a:t>
            </a:r>
            <a:r>
              <a:rPr lang="en-GB" dirty="0" err="1"/>
              <a:t>prinsip-prinsip</a:t>
            </a:r>
            <a:r>
              <a:rPr lang="en-GB" dirty="0"/>
              <a:t> dan </a:t>
            </a:r>
            <a:r>
              <a:rPr lang="en-GB" dirty="0" err="1"/>
              <a:t>praktik</a:t>
            </a:r>
            <a:r>
              <a:rPr lang="en-GB" dirty="0"/>
              <a:t> </a:t>
            </a:r>
            <a:r>
              <a:rPr lang="en-GB" dirty="0" err="1"/>
              <a:t>hukum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, </a:t>
            </a:r>
            <a:r>
              <a:rPr lang="en-GB" dirty="0" err="1"/>
              <a:t>Seperti</a:t>
            </a:r>
            <a:r>
              <a:rPr lang="en-GB" dirty="0"/>
              <a:t>: </a:t>
            </a:r>
          </a:p>
          <a:p>
            <a:r>
              <a:rPr lang="en-US" dirty="0"/>
              <a:t>The Oxford Handbook of International Trade Law (2nd ed., 2022). A massive, up‑to‑date reference edited by Daniel Bethlehem et al., covering everything from WTO basics to digital trade and regional agreements ¹.</a:t>
            </a:r>
          </a:p>
          <a:p>
            <a:r>
              <a:rPr lang="en-US" dirty="0"/>
              <a:t>The Law and Policy of the World Trade Organization (2021) – Peter Van den Bossche and Werner </a:t>
            </a:r>
            <a:r>
              <a:rPr lang="en-US" dirty="0" err="1"/>
              <a:t>Zdouc</a:t>
            </a:r>
            <a:r>
              <a:rPr lang="en-US" dirty="0"/>
              <a:t> give a clear, scholarly overview of WTO law and its interaction with national policies . </a:t>
            </a:r>
          </a:p>
          <a:p>
            <a:r>
              <a:rPr lang="en-US" dirty="0"/>
              <a:t>International Trade Law (2017) – Indira Carr’s textbook is praised for its student‑friendly style, thorough coverage of GATT/WTO rules, and practical examples of INCOTERMS and dispute settlement . </a:t>
            </a:r>
          </a:p>
          <a:p>
            <a:r>
              <a:rPr lang="en-US" dirty="0"/>
              <a:t>International Trade Law (2021) – another essential volume by Peter Van den Bossche and Werner </a:t>
            </a:r>
            <a:r>
              <a:rPr lang="en-US" dirty="0" err="1"/>
              <a:t>Zdouc</a:t>
            </a:r>
            <a:r>
              <a:rPr lang="en-US" dirty="0"/>
              <a:t>, focusing on the legal framework of the WTO and its policy implications ²</a:t>
            </a:r>
            <a:endParaRPr lang="en-GB" dirty="0"/>
          </a:p>
          <a:p>
            <a:r>
              <a:rPr lang="en-ID" dirty="0"/>
              <a:t>Hukum </a:t>
            </a:r>
            <a:r>
              <a:rPr lang="en-ID" dirty="0" err="1"/>
              <a:t>Perdagangan</a:t>
            </a:r>
            <a:r>
              <a:rPr lang="en-ID" dirty="0"/>
              <a:t> Internasional – Dr. Muhammad Reza </a:t>
            </a:r>
            <a:r>
              <a:rPr lang="en-ID" dirty="0" err="1"/>
              <a:t>Syariffudin</a:t>
            </a:r>
            <a:r>
              <a:rPr lang="en-ID" dirty="0"/>
              <a:t> Zaki, S.H., M.A., AWP., </a:t>
            </a:r>
            <a:r>
              <a:rPr lang="en-ID" dirty="0" err="1"/>
              <a:t>CIQnR</a:t>
            </a:r>
            <a:r>
              <a:rPr lang="en-ID" dirty="0"/>
              <a:t>., CRMO. (</a:t>
            </a:r>
            <a:r>
              <a:rPr lang="en-ID" dirty="0" err="1"/>
              <a:t>Prenada</a:t>
            </a:r>
            <a:r>
              <a:rPr lang="en-ID" dirty="0"/>
              <a:t> Media Group, 2024)Panduan </a:t>
            </a:r>
            <a:r>
              <a:rPr lang="en-ID" dirty="0" err="1"/>
              <a:t>komprehensif</a:t>
            </a:r>
            <a:r>
              <a:rPr lang="en-ID" dirty="0"/>
              <a:t> yang </a:t>
            </a:r>
            <a:r>
              <a:rPr lang="en-ID" dirty="0" err="1"/>
              <a:t>menggabungkan</a:t>
            </a:r>
            <a:r>
              <a:rPr lang="en-ID" dirty="0"/>
              <a:t> </a:t>
            </a:r>
            <a:r>
              <a:rPr lang="en-ID" dirty="0" err="1"/>
              <a:t>teori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praktik</a:t>
            </a:r>
            <a:r>
              <a:rPr lang="en-ID" dirty="0"/>
              <a:t>, </a:t>
            </a:r>
            <a:r>
              <a:rPr lang="en-ID" dirty="0" err="1"/>
              <a:t>dilengkapi</a:t>
            </a:r>
            <a:r>
              <a:rPr lang="en-ID" dirty="0"/>
              <a:t> </a:t>
            </a:r>
            <a:r>
              <a:rPr lang="en-ID" dirty="0" err="1"/>
              <a:t>studi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digital‑trade dan </a:t>
            </a:r>
            <a:r>
              <a:rPr lang="en-ID" dirty="0" err="1"/>
              <a:t>rekomendasi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Prof. </a:t>
            </a:r>
            <a:r>
              <a:rPr lang="en-ID" dirty="0" err="1"/>
              <a:t>Huala</a:t>
            </a:r>
            <a:r>
              <a:rPr lang="en-ID" dirty="0"/>
              <a:t> Adolf </a:t>
            </a:r>
            <a:r>
              <a:rPr lang="en-ID" dirty="0" err="1"/>
              <a:t>serta</a:t>
            </a:r>
            <a:r>
              <a:rPr lang="en-ID" dirty="0"/>
              <a:t> Prof. Tirta </a:t>
            </a:r>
            <a:r>
              <a:rPr lang="en-ID" dirty="0" err="1"/>
              <a:t>Mursitama</a:t>
            </a:r>
            <a:r>
              <a:rPr lang="en-ID" dirty="0"/>
              <a:t> </a:t>
            </a:r>
          </a:p>
          <a:p>
            <a:r>
              <a:rPr lang="en-ID" dirty="0"/>
              <a:t>Hukum </a:t>
            </a:r>
            <a:r>
              <a:rPr lang="en-ID" dirty="0" err="1"/>
              <a:t>Perdagangan</a:t>
            </a:r>
            <a:r>
              <a:rPr lang="en-ID" dirty="0"/>
              <a:t> Internasional – Nandang Sutrisno, S.H., LL.M., Ph.D. (</a:t>
            </a:r>
            <a:r>
              <a:rPr lang="en-ID" dirty="0" err="1"/>
              <a:t>Prenada</a:t>
            </a:r>
            <a:r>
              <a:rPr lang="en-ID" dirty="0"/>
              <a:t> Media Group, 2024)</a:t>
            </a:r>
            <a:r>
              <a:rPr lang="en-ID" dirty="0" err="1"/>
              <a:t>Buku</a:t>
            </a:r>
            <a:r>
              <a:rPr lang="en-ID" dirty="0"/>
              <a:t> 308 </a:t>
            </a:r>
            <a:r>
              <a:rPr lang="en-ID" dirty="0" err="1"/>
              <a:t>halaman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membahas</a:t>
            </a:r>
            <a:r>
              <a:rPr lang="en-ID" dirty="0"/>
              <a:t> </a:t>
            </a:r>
            <a:r>
              <a:rPr lang="en-ID" dirty="0" err="1"/>
              <a:t>mekanisme</a:t>
            </a:r>
            <a:r>
              <a:rPr lang="en-ID" dirty="0"/>
              <a:t> WTO, </a:t>
            </a:r>
            <a:r>
              <a:rPr lang="en-ID" dirty="0" err="1"/>
              <a:t>penyelesaian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, dan </a:t>
            </a:r>
            <a:r>
              <a:rPr lang="en-ID" dirty="0" err="1"/>
              <a:t>kebijakan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Indonesia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terperinci</a:t>
            </a:r>
            <a:r>
              <a:rPr lang="en-ID" dirty="0"/>
              <a:t> </a:t>
            </a:r>
          </a:p>
        </p:txBody>
      </p:sp>
    </p:spTree>
    <p:extLst>
      <p:ext uri="{BB962C8B-B14F-4D97-AF65-F5344CB8AC3E}">
        <p14:creationId xmlns:p14="http://schemas.microsoft.com/office/powerpoint/2010/main" val="2411266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C03F2-B044-1E42-872C-765DB4E1E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762000"/>
            <a:ext cx="10058400" cy="5410200"/>
          </a:xfrm>
        </p:spPr>
        <p:txBody>
          <a:bodyPr>
            <a:normAutofit lnSpcReduction="10000"/>
          </a:bodyPr>
          <a:lstStyle/>
          <a:p>
            <a:pPr lvl="0"/>
            <a:r>
              <a:rPr lang="en-GB" dirty="0" err="1"/>
              <a:t>Konferensi</a:t>
            </a:r>
            <a:r>
              <a:rPr lang="en-GB" dirty="0"/>
              <a:t> dan Seminar:</a:t>
            </a:r>
            <a:endParaRPr lang="en-ID" dirty="0"/>
          </a:p>
          <a:p>
            <a:pPr marL="0" indent="0">
              <a:buNone/>
            </a:pPr>
            <a:r>
              <a:rPr lang="en-GB" dirty="0" err="1"/>
              <a:t>Berikut</a:t>
            </a:r>
            <a:r>
              <a:rPr lang="en-GB" dirty="0"/>
              <a:t> </a:t>
            </a:r>
            <a:r>
              <a:rPr lang="en-GB" dirty="0" err="1"/>
              <a:t>beberapa</a:t>
            </a:r>
            <a:r>
              <a:rPr lang="en-GB" dirty="0"/>
              <a:t> </a:t>
            </a:r>
            <a:r>
              <a:rPr lang="en-GB" dirty="0" err="1"/>
              <a:t>prosiding</a:t>
            </a:r>
            <a:r>
              <a:rPr lang="en-GB" dirty="0"/>
              <a:t> seminar yang </a:t>
            </a:r>
            <a:r>
              <a:rPr lang="en-GB" dirty="0" err="1"/>
              <a:t>sering</a:t>
            </a:r>
            <a:r>
              <a:rPr lang="en-GB" dirty="0"/>
              <a:t> </a:t>
            </a:r>
            <a:r>
              <a:rPr lang="en-GB" dirty="0" err="1"/>
              <a:t>dijadikan</a:t>
            </a:r>
            <a:r>
              <a:rPr lang="en-GB" dirty="0"/>
              <a:t> </a:t>
            </a:r>
            <a:r>
              <a:rPr lang="en-GB" dirty="0" err="1"/>
              <a:t>rujukan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literatur</a:t>
            </a:r>
            <a:r>
              <a:rPr lang="en-GB" dirty="0"/>
              <a:t> Hukum </a:t>
            </a:r>
            <a:r>
              <a:rPr lang="en-GB" dirty="0" err="1"/>
              <a:t>Perdagangan</a:t>
            </a:r>
            <a:r>
              <a:rPr lang="en-GB" dirty="0"/>
              <a:t> Internasional:</a:t>
            </a:r>
          </a:p>
          <a:p>
            <a:pPr>
              <a:buFontTx/>
              <a:buChar char="-"/>
            </a:pPr>
            <a:r>
              <a:rPr lang="en-GB" dirty="0"/>
              <a:t>The Future of WTO Dispute Settlement”– WTO‑Public Forum 2023, Geneva. Karya </a:t>
            </a:r>
            <a:r>
              <a:rPr lang="en-GB" dirty="0" err="1"/>
              <a:t>kunci</a:t>
            </a:r>
            <a:r>
              <a:rPr lang="en-GB" dirty="0"/>
              <a:t>: “Reforming the Appellate Body” (panel J. Bacchetta).</a:t>
            </a:r>
            <a:r>
              <a:rPr lang="en-GB" dirty="0" err="1"/>
              <a:t>Rujukan</a:t>
            </a:r>
            <a:r>
              <a:rPr lang="en-GB" dirty="0"/>
              <a:t>: </a:t>
            </a:r>
            <a:r>
              <a:rPr lang="en-GB" dirty="0" err="1"/>
              <a:t>banyak</a:t>
            </a:r>
            <a:r>
              <a:rPr lang="en-GB" dirty="0"/>
              <a:t> </a:t>
            </a:r>
            <a:r>
              <a:rPr lang="en-GB" dirty="0" err="1"/>
              <a:t>artikel</a:t>
            </a:r>
            <a:r>
              <a:rPr lang="en-GB" dirty="0"/>
              <a:t> </a:t>
            </a:r>
            <a:r>
              <a:rPr lang="en-GB" dirty="0" err="1"/>
              <a:t>jurnal</a:t>
            </a:r>
            <a:r>
              <a:rPr lang="en-GB" dirty="0"/>
              <a:t> (mis. Journal of World Trade, 2024) </a:t>
            </a:r>
            <a:r>
              <a:rPr lang="en-GB" dirty="0" err="1"/>
              <a:t>mengutip</a:t>
            </a:r>
            <a:r>
              <a:rPr lang="en-GB" dirty="0"/>
              <a:t> </a:t>
            </a:r>
            <a:r>
              <a:rPr lang="en-GB" dirty="0" err="1"/>
              <a:t>rekomendasi</a:t>
            </a:r>
            <a:r>
              <a:rPr lang="en-GB" dirty="0"/>
              <a:t> </a:t>
            </a:r>
            <a:r>
              <a:rPr lang="en-GB" dirty="0" err="1"/>
              <a:t>kebijakan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</a:t>
            </a:r>
            <a:r>
              <a:rPr lang="en-GB" dirty="0" err="1"/>
              <a:t>makalah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.</a:t>
            </a:r>
          </a:p>
          <a:p>
            <a:pPr>
              <a:buFontTx/>
              <a:buChar char="-"/>
            </a:pPr>
            <a:r>
              <a:rPr lang="en-GB" dirty="0"/>
              <a:t>Digital Trade and the WTO: Emerging Issues – UNCTAD‑ITC International Conference on E‑Commerce, 2022, </a:t>
            </a:r>
            <a:r>
              <a:rPr lang="en-GB" dirty="0" err="1"/>
              <a:t>Geneva.Karya</a:t>
            </a:r>
            <a:r>
              <a:rPr lang="en-GB" dirty="0"/>
              <a:t> </a:t>
            </a:r>
            <a:r>
              <a:rPr lang="en-GB" dirty="0" err="1"/>
              <a:t>kunci</a:t>
            </a:r>
            <a:r>
              <a:rPr lang="en-GB" dirty="0"/>
              <a:t>: “Data‑flow provisions in RTAs” (M. Kumar).</a:t>
            </a:r>
            <a:r>
              <a:rPr lang="en-GB" dirty="0" err="1"/>
              <a:t>Rujukan</a:t>
            </a:r>
            <a:r>
              <a:rPr lang="en-GB" dirty="0"/>
              <a:t>: </a:t>
            </a:r>
            <a:r>
              <a:rPr lang="en-GB" dirty="0" err="1"/>
              <a:t>sering</a:t>
            </a:r>
            <a:r>
              <a:rPr lang="en-GB" dirty="0"/>
              <a:t> </a:t>
            </a:r>
            <a:r>
              <a:rPr lang="en-GB" dirty="0" err="1"/>
              <a:t>muncul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tesis</a:t>
            </a:r>
            <a:r>
              <a:rPr lang="en-GB" dirty="0"/>
              <a:t> </a:t>
            </a:r>
            <a:r>
              <a:rPr lang="en-GB" dirty="0" err="1"/>
              <a:t>tentang</a:t>
            </a:r>
            <a:r>
              <a:rPr lang="en-GB" dirty="0"/>
              <a:t> </a:t>
            </a:r>
            <a:r>
              <a:rPr lang="en-GB" dirty="0" err="1"/>
              <a:t>regulasi</a:t>
            </a:r>
            <a:r>
              <a:rPr lang="en-GB" dirty="0"/>
              <a:t> data </a:t>
            </a:r>
            <a:r>
              <a:rPr lang="en-GB" dirty="0" err="1"/>
              <a:t>lintas</a:t>
            </a:r>
            <a:r>
              <a:rPr lang="en-GB" dirty="0"/>
              <a:t>‑batas. </a:t>
            </a:r>
          </a:p>
          <a:p>
            <a:pPr>
              <a:buFontTx/>
              <a:buChar char="-"/>
            </a:pPr>
            <a:r>
              <a:rPr lang="en-GB" dirty="0"/>
              <a:t>Investor‑State Dispute Settlement Reform – International Arbitration Conference, 2020. </a:t>
            </a:r>
            <a:r>
              <a:rPr lang="en-GB" dirty="0" err="1"/>
              <a:t>Penyelenggara</a:t>
            </a:r>
            <a:r>
              <a:rPr lang="en-GB" dirty="0"/>
              <a:t>: ICC &amp; UNCITRAL, Paris. Karya </a:t>
            </a:r>
            <a:r>
              <a:rPr lang="en-GB" dirty="0" err="1"/>
              <a:t>kunci</a:t>
            </a:r>
            <a:r>
              <a:rPr lang="en-GB" dirty="0"/>
              <a:t>: “Transparency in ISDS” (L. Garcia).</a:t>
            </a:r>
            <a:r>
              <a:rPr lang="en-GB" dirty="0" err="1"/>
              <a:t>Rujukan</a:t>
            </a:r>
            <a:r>
              <a:rPr lang="en-GB" dirty="0"/>
              <a:t>: </a:t>
            </a:r>
            <a:r>
              <a:rPr lang="en-GB" dirty="0" err="1"/>
              <a:t>sering</a:t>
            </a:r>
            <a:r>
              <a:rPr lang="en-GB" dirty="0"/>
              <a:t> </a:t>
            </a:r>
            <a:r>
              <a:rPr lang="en-GB" dirty="0" err="1"/>
              <a:t>dikutip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laporan</a:t>
            </a:r>
            <a:r>
              <a:rPr lang="en-GB" dirty="0"/>
              <a:t> </a:t>
            </a:r>
            <a:r>
              <a:rPr lang="en-GB" dirty="0" err="1"/>
              <a:t>kebijakan</a:t>
            </a:r>
            <a:r>
              <a:rPr lang="en-GB" dirty="0"/>
              <a:t> WTO </a:t>
            </a:r>
            <a:r>
              <a:rPr lang="en-GB" dirty="0" err="1"/>
              <a:t>tentang</a:t>
            </a:r>
            <a:r>
              <a:rPr lang="en-GB" dirty="0"/>
              <a:t> reformasi ISDS.- “Sustainable Trade and the Paris Agreement” </a:t>
            </a:r>
          </a:p>
          <a:p>
            <a:pPr>
              <a:buFontTx/>
              <a:buChar char="-"/>
            </a:pPr>
            <a:r>
              <a:rPr lang="en-GB" dirty="0"/>
              <a:t>World Economic Forum on Trade, 2019Penyelenggara: WEF &amp; UNFCCC, Davos. Karya </a:t>
            </a:r>
            <a:r>
              <a:rPr lang="en-GB" dirty="0" err="1"/>
              <a:t>kunci</a:t>
            </a:r>
            <a:r>
              <a:rPr lang="en-GB" dirty="0"/>
              <a:t>: “Green subsidies under WTO law” (A. Müller).</a:t>
            </a:r>
            <a:r>
              <a:rPr lang="en-GB" dirty="0" err="1"/>
              <a:t>Rujukan</a:t>
            </a:r>
            <a:r>
              <a:rPr lang="en-GB" dirty="0"/>
              <a:t>: </a:t>
            </a:r>
            <a:r>
              <a:rPr lang="en-GB" dirty="0" err="1"/>
              <a:t>menjadi</a:t>
            </a:r>
            <a:r>
              <a:rPr lang="en-GB" dirty="0"/>
              <a:t> </a:t>
            </a:r>
            <a:r>
              <a:rPr lang="en-GB" dirty="0" err="1"/>
              <a:t>acuan</a:t>
            </a:r>
            <a:r>
              <a:rPr lang="en-GB" dirty="0"/>
              <a:t> </a:t>
            </a:r>
            <a:r>
              <a:rPr lang="en-GB" dirty="0" err="1"/>
              <a:t>utama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diskusi</a:t>
            </a:r>
            <a:r>
              <a:rPr lang="en-GB" dirty="0"/>
              <a:t> </a:t>
            </a:r>
            <a:r>
              <a:rPr lang="en-GB" dirty="0" err="1"/>
              <a:t>tentang</a:t>
            </a:r>
            <a:r>
              <a:rPr lang="en-GB" dirty="0"/>
              <a:t> “trade‑and‑climate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2654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0D01B-6751-A94C-B67E-17CD7594E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599440"/>
            <a:ext cx="10058400" cy="680720"/>
          </a:xfrm>
        </p:spPr>
        <p:txBody>
          <a:bodyPr>
            <a:normAutofit/>
          </a:bodyPr>
          <a:lstStyle/>
          <a:p>
            <a:r>
              <a:rPr lang="en-GB" sz="4000" dirty="0"/>
              <a:t>7. </a:t>
            </a:r>
            <a:r>
              <a:rPr lang="en-GB" sz="4000" dirty="0" err="1"/>
              <a:t>Kontrak</a:t>
            </a:r>
            <a:r>
              <a:rPr lang="en-GB" sz="4000" dirty="0"/>
              <a:t>. 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95628-CD2E-CB49-937C-52DC2FA32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463040"/>
            <a:ext cx="10058400" cy="47091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 err="1"/>
              <a:t>Kontrak</a:t>
            </a:r>
            <a:r>
              <a:rPr lang="en-GB" dirty="0"/>
              <a:t> </a:t>
            </a:r>
            <a:r>
              <a:rPr lang="en-GB" dirty="0" err="1"/>
              <a:t>sebagai</a:t>
            </a:r>
            <a:r>
              <a:rPr lang="en-GB" dirty="0"/>
              <a:t> </a:t>
            </a:r>
            <a:r>
              <a:rPr lang="en-GB" dirty="0" err="1"/>
              <a:t>sumber</a:t>
            </a:r>
            <a:r>
              <a:rPr lang="en-GB" dirty="0"/>
              <a:t> </a:t>
            </a:r>
            <a:r>
              <a:rPr lang="en-GB" dirty="0" err="1"/>
              <a:t>hukum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. Dalam </a:t>
            </a:r>
            <a:r>
              <a:rPr lang="en-GB" dirty="0" err="1"/>
              <a:t>praktik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</a:t>
            </a:r>
            <a:r>
              <a:rPr lang="en-GB" dirty="0" err="1"/>
              <a:t>lintas</a:t>
            </a:r>
            <a:r>
              <a:rPr lang="en-GB" dirty="0"/>
              <a:t>‑batas, </a:t>
            </a:r>
            <a:r>
              <a:rPr lang="en-GB" dirty="0" err="1"/>
              <a:t>kontrak</a:t>
            </a:r>
            <a:r>
              <a:rPr lang="en-GB" dirty="0"/>
              <a:t> </a:t>
            </a:r>
            <a:r>
              <a:rPr lang="en-GB" dirty="0" err="1"/>
              <a:t>merupakan</a:t>
            </a:r>
            <a:r>
              <a:rPr lang="en-GB" dirty="0"/>
              <a:t> </a:t>
            </a:r>
            <a:r>
              <a:rPr lang="en-GB" dirty="0" err="1"/>
              <a:t>sumber</a:t>
            </a:r>
            <a:r>
              <a:rPr lang="en-GB" dirty="0"/>
              <a:t> </a:t>
            </a:r>
            <a:r>
              <a:rPr lang="en-GB" dirty="0" err="1"/>
              <a:t>hukum</a:t>
            </a:r>
            <a:r>
              <a:rPr lang="en-GB" dirty="0"/>
              <a:t> yang paling </a:t>
            </a:r>
            <a:r>
              <a:rPr lang="en-GB" dirty="0" err="1"/>
              <a:t>langsung</a:t>
            </a:r>
            <a:r>
              <a:rPr lang="en-GB" dirty="0"/>
              <a:t> dan </a:t>
            </a:r>
            <a:r>
              <a:rPr lang="en-GB" dirty="0" err="1"/>
              <a:t>fleksibel</a:t>
            </a:r>
            <a:r>
              <a:rPr lang="en-GB" dirty="0"/>
              <a:t>. </a:t>
            </a:r>
            <a:r>
              <a:rPr lang="en-GB" dirty="0" err="1"/>
              <a:t>Prinsip</a:t>
            </a:r>
            <a:r>
              <a:rPr lang="en-GB" dirty="0"/>
              <a:t> </a:t>
            </a:r>
            <a:r>
              <a:rPr lang="en-GB" dirty="0" err="1"/>
              <a:t>kebebasan</a:t>
            </a:r>
            <a:r>
              <a:rPr lang="en-GB" dirty="0"/>
              <a:t> </a:t>
            </a:r>
            <a:r>
              <a:rPr lang="en-GB" dirty="0" err="1"/>
              <a:t>berkontrak</a:t>
            </a:r>
            <a:r>
              <a:rPr lang="en-GB" dirty="0"/>
              <a:t> </a:t>
            </a:r>
            <a:r>
              <a:rPr lang="en-GB" dirty="0" err="1"/>
              <a:t>memungkinkan</a:t>
            </a:r>
            <a:r>
              <a:rPr lang="en-GB" dirty="0"/>
              <a:t> para </a:t>
            </a:r>
            <a:r>
              <a:rPr lang="en-GB" dirty="0" err="1"/>
              <a:t>pihak</a:t>
            </a:r>
            <a:r>
              <a:rPr lang="en-GB" dirty="0"/>
              <a:t> </a:t>
            </a:r>
            <a:r>
              <a:rPr lang="en-GB" dirty="0" err="1"/>
              <a:t>menentukan</a:t>
            </a:r>
            <a:r>
              <a:rPr lang="en-GB" dirty="0"/>
              <a:t> </a:t>
            </a:r>
            <a:r>
              <a:rPr lang="en-GB" dirty="0" err="1"/>
              <a:t>aturan</a:t>
            </a:r>
            <a:r>
              <a:rPr lang="en-GB" dirty="0"/>
              <a:t> main </a:t>
            </a:r>
            <a:r>
              <a:rPr lang="en-GB" dirty="0" err="1"/>
              <a:t>mereka</a:t>
            </a:r>
            <a:r>
              <a:rPr lang="en-GB" dirty="0"/>
              <a:t>, yang </a:t>
            </a:r>
            <a:r>
              <a:rPr lang="en-GB" dirty="0" err="1"/>
              <a:t>kemudian</a:t>
            </a:r>
            <a:r>
              <a:rPr lang="en-GB" dirty="0"/>
              <a:t> </a:t>
            </a:r>
            <a:r>
              <a:rPr lang="en-GB" dirty="0" err="1"/>
              <a:t>diakui</a:t>
            </a:r>
            <a:r>
              <a:rPr lang="en-GB" dirty="0"/>
              <a:t> dan </a:t>
            </a:r>
            <a:r>
              <a:rPr lang="en-GB" dirty="0" err="1"/>
              <a:t>diterapkan</a:t>
            </a:r>
            <a:r>
              <a:rPr lang="en-GB" dirty="0"/>
              <a:t> oleh </a:t>
            </a:r>
            <a:r>
              <a:rPr lang="en-GB" dirty="0" err="1"/>
              <a:t>sistem</a:t>
            </a:r>
            <a:r>
              <a:rPr lang="en-GB" dirty="0"/>
              <a:t> </a:t>
            </a:r>
            <a:r>
              <a:rPr lang="en-GB" dirty="0" err="1"/>
              <a:t>hukum</a:t>
            </a:r>
            <a:r>
              <a:rPr lang="en-GB" dirty="0"/>
              <a:t> </a:t>
            </a:r>
            <a:r>
              <a:rPr lang="en-GB" dirty="0" err="1"/>
              <a:t>nasional</a:t>
            </a:r>
            <a:r>
              <a:rPr lang="en-GB" dirty="0"/>
              <a:t> </a:t>
            </a:r>
            <a:r>
              <a:rPr lang="en-GB" dirty="0" err="1"/>
              <a:t>maupun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. </a:t>
            </a:r>
            <a:r>
              <a:rPr lang="en-GB" dirty="0" err="1"/>
              <a:t>Kontrak‑kontrak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 </a:t>
            </a:r>
            <a:r>
              <a:rPr lang="en-GB" dirty="0" err="1"/>
              <a:t>menjadi</a:t>
            </a:r>
            <a:r>
              <a:rPr lang="en-GB" dirty="0"/>
              <a:t> </a:t>
            </a:r>
            <a:r>
              <a:rPr lang="en-GB" dirty="0" err="1"/>
              <a:t>bagian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lex </a:t>
            </a:r>
            <a:r>
              <a:rPr lang="en-GB" dirty="0" err="1"/>
              <a:t>mercatoria</a:t>
            </a:r>
            <a:r>
              <a:rPr lang="en-GB" dirty="0"/>
              <a:t>—</a:t>
            </a:r>
            <a:r>
              <a:rPr lang="en-GB" dirty="0" err="1"/>
              <a:t>hukum</a:t>
            </a:r>
            <a:r>
              <a:rPr lang="en-GB" dirty="0"/>
              <a:t> </a:t>
            </a:r>
            <a:r>
              <a:rPr lang="en-GB" dirty="0" err="1"/>
              <a:t>dagang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 yang </a:t>
            </a:r>
            <a:r>
              <a:rPr lang="en-GB" dirty="0" err="1"/>
              <a:t>berkembang</a:t>
            </a:r>
            <a:r>
              <a:rPr lang="en-GB" dirty="0"/>
              <a:t> di </a:t>
            </a:r>
            <a:r>
              <a:rPr lang="en-GB" dirty="0" err="1"/>
              <a:t>luar</a:t>
            </a:r>
            <a:r>
              <a:rPr lang="en-GB" dirty="0"/>
              <a:t> </a:t>
            </a:r>
            <a:r>
              <a:rPr lang="en-GB" dirty="0" err="1"/>
              <a:t>kerangka</a:t>
            </a:r>
            <a:r>
              <a:rPr lang="en-GB" dirty="0"/>
              <a:t> </a:t>
            </a:r>
            <a:r>
              <a:rPr lang="en-GB" dirty="0" err="1"/>
              <a:t>peraturan</a:t>
            </a:r>
            <a:r>
              <a:rPr lang="en-GB" dirty="0"/>
              <a:t> negara—dan </a:t>
            </a:r>
            <a:r>
              <a:rPr lang="en-GB" dirty="0" err="1"/>
              <a:t>sering</a:t>
            </a:r>
            <a:r>
              <a:rPr lang="en-GB" dirty="0"/>
              <a:t> kali </a:t>
            </a:r>
            <a:r>
              <a:rPr lang="en-GB" dirty="0" err="1"/>
              <a:t>dirujuk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penyelesaian</a:t>
            </a:r>
            <a:r>
              <a:rPr lang="en-GB" dirty="0"/>
              <a:t> </a:t>
            </a:r>
            <a:r>
              <a:rPr lang="en-GB" dirty="0" err="1"/>
              <a:t>sengketa</a:t>
            </a:r>
            <a:r>
              <a:rPr lang="en-GB" dirty="0"/>
              <a:t> di </a:t>
            </a:r>
            <a:r>
              <a:rPr lang="en-GB" dirty="0" err="1"/>
              <a:t>arbitrase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di Pengadilan Nasional.</a:t>
            </a:r>
          </a:p>
          <a:p>
            <a:pPr marL="0" indent="0">
              <a:buNone/>
            </a:pPr>
            <a:r>
              <a:rPr lang="en-GB" dirty="0" err="1"/>
              <a:t>Contoh</a:t>
            </a:r>
            <a:r>
              <a:rPr lang="en-GB" dirty="0"/>
              <a:t> </a:t>
            </a:r>
            <a:r>
              <a:rPr lang="en-GB" dirty="0" err="1"/>
              <a:t>kontrak</a:t>
            </a:r>
            <a:r>
              <a:rPr lang="en-GB" dirty="0"/>
              <a:t> yang </a:t>
            </a:r>
            <a:r>
              <a:rPr lang="en-GB" dirty="0" err="1"/>
              <a:t>sering</a:t>
            </a:r>
            <a:r>
              <a:rPr lang="en-GB" dirty="0"/>
              <a:t> </a:t>
            </a:r>
            <a:r>
              <a:rPr lang="en-GB" dirty="0" err="1"/>
              <a:t>dijadikan</a:t>
            </a:r>
            <a:r>
              <a:rPr lang="en-GB" dirty="0"/>
              <a:t> </a:t>
            </a:r>
            <a:r>
              <a:rPr lang="en-GB" dirty="0" err="1"/>
              <a:t>rujukan</a:t>
            </a:r>
            <a:r>
              <a:rPr lang="en-GB" dirty="0"/>
              <a:t>: </a:t>
            </a:r>
          </a:p>
          <a:p>
            <a:pPr>
              <a:buFontTx/>
              <a:buChar char="-"/>
            </a:pPr>
            <a:r>
              <a:rPr lang="en-GB" dirty="0" err="1"/>
              <a:t>Kontrak</a:t>
            </a:r>
            <a:r>
              <a:rPr lang="en-GB" dirty="0"/>
              <a:t> </a:t>
            </a:r>
            <a:r>
              <a:rPr lang="en-GB" dirty="0" err="1"/>
              <a:t>penjualan</a:t>
            </a:r>
            <a:r>
              <a:rPr lang="en-GB" dirty="0"/>
              <a:t> </a:t>
            </a:r>
            <a:r>
              <a:rPr lang="en-GB" dirty="0" err="1"/>
              <a:t>barang</a:t>
            </a:r>
            <a:r>
              <a:rPr lang="en-GB" dirty="0"/>
              <a:t> (Sales Contract) – CISG. </a:t>
            </a:r>
            <a:r>
              <a:rPr lang="en-GB" dirty="0" err="1"/>
              <a:t>Contoh</a:t>
            </a:r>
            <a:r>
              <a:rPr lang="en-GB" dirty="0"/>
              <a:t>: “</a:t>
            </a:r>
            <a:r>
              <a:rPr lang="en-GB" dirty="0" err="1"/>
              <a:t>Penjualan</a:t>
            </a:r>
            <a:r>
              <a:rPr lang="en-GB" dirty="0"/>
              <a:t> 10.000 ton kopi </a:t>
            </a:r>
            <a:r>
              <a:rPr lang="en-GB" dirty="0" err="1"/>
              <a:t>Arabika</a:t>
            </a:r>
            <a:r>
              <a:rPr lang="en-GB" dirty="0"/>
              <a:t>, </a:t>
            </a:r>
            <a:r>
              <a:rPr lang="en-GB" dirty="0" err="1"/>
              <a:t>harga</a:t>
            </a:r>
            <a:r>
              <a:rPr lang="en-GB" dirty="0"/>
              <a:t> FOB Jakarta, </a:t>
            </a:r>
            <a:r>
              <a:rPr lang="en-GB" dirty="0" err="1"/>
              <a:t>pembayaran</a:t>
            </a:r>
            <a:r>
              <a:rPr lang="en-GB" dirty="0"/>
              <a:t> LC at‑sight”. Karena </a:t>
            </a:r>
            <a:r>
              <a:rPr lang="en-GB" dirty="0" err="1"/>
              <a:t>mengadopsi</a:t>
            </a:r>
            <a:r>
              <a:rPr lang="en-GB" dirty="0"/>
              <a:t> United Nations Convention on Contracts for the International Sale of Goods (CISG), </a:t>
            </a:r>
            <a:r>
              <a:rPr lang="en-GB" dirty="0" err="1"/>
              <a:t>kontrak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 </a:t>
            </a:r>
            <a:r>
              <a:rPr lang="en-GB" dirty="0" err="1"/>
              <a:t>otomatis</a:t>
            </a:r>
            <a:r>
              <a:rPr lang="en-GB" dirty="0"/>
              <a:t> </a:t>
            </a:r>
            <a:r>
              <a:rPr lang="en-GB" dirty="0" err="1"/>
              <a:t>tunduk</a:t>
            </a:r>
            <a:r>
              <a:rPr lang="en-GB" dirty="0"/>
              <a:t> pada </a:t>
            </a:r>
            <a:r>
              <a:rPr lang="en-GB" dirty="0" err="1"/>
              <a:t>ketentuan</a:t>
            </a:r>
            <a:r>
              <a:rPr lang="en-GB" dirty="0"/>
              <a:t> CISG </a:t>
            </a:r>
            <a:r>
              <a:rPr lang="en-GB" dirty="0" err="1"/>
              <a:t>kecuali</a:t>
            </a:r>
            <a:r>
              <a:rPr lang="en-GB" dirty="0"/>
              <a:t> </a:t>
            </a:r>
            <a:r>
              <a:rPr lang="en-GB" dirty="0" err="1"/>
              <a:t>pihak</a:t>
            </a:r>
            <a:r>
              <a:rPr lang="en-GB" dirty="0"/>
              <a:t> </a:t>
            </a:r>
            <a:r>
              <a:rPr lang="en-GB" dirty="0" err="1"/>
              <a:t>menyimpang</a:t>
            </a:r>
            <a:r>
              <a:rPr lang="en-GB" dirty="0"/>
              <a:t>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tertulis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04737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BC78A-5063-6D20-4127-C5CD08189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629920"/>
            <a:ext cx="10058400" cy="5542280"/>
          </a:xfrm>
        </p:spPr>
        <p:txBody>
          <a:bodyPr/>
          <a:lstStyle/>
          <a:p>
            <a:pPr>
              <a:buFontTx/>
              <a:buChar char="-"/>
            </a:pPr>
            <a:r>
              <a:rPr lang="en-GB" dirty="0" err="1"/>
              <a:t>Perjanjian</a:t>
            </a:r>
            <a:r>
              <a:rPr lang="en-GB" dirty="0"/>
              <a:t> </a:t>
            </a:r>
            <a:r>
              <a:rPr lang="en-GB" dirty="0" err="1"/>
              <a:t>distribusi</a:t>
            </a:r>
            <a:r>
              <a:rPr lang="en-GB" dirty="0"/>
              <a:t> (Distribution Agreement). </a:t>
            </a:r>
            <a:r>
              <a:rPr lang="en-GB" dirty="0" err="1"/>
              <a:t>Contoh</a:t>
            </a:r>
            <a:r>
              <a:rPr lang="en-GB" dirty="0"/>
              <a:t>: “Distributor di Jerman </a:t>
            </a:r>
            <a:r>
              <a:rPr lang="en-GB" dirty="0" err="1"/>
              <a:t>berhak</a:t>
            </a:r>
            <a:r>
              <a:rPr lang="en-GB" dirty="0"/>
              <a:t> </a:t>
            </a:r>
            <a:r>
              <a:rPr lang="en-GB" dirty="0" err="1"/>
              <a:t>menjual</a:t>
            </a:r>
            <a:r>
              <a:rPr lang="en-GB" dirty="0"/>
              <a:t> </a:t>
            </a:r>
            <a:r>
              <a:rPr lang="en-GB" dirty="0" err="1"/>
              <a:t>produk</a:t>
            </a:r>
            <a:r>
              <a:rPr lang="en-GB" dirty="0"/>
              <a:t> X di wilayah Uni </a:t>
            </a:r>
            <a:r>
              <a:rPr lang="en-GB" dirty="0" err="1"/>
              <a:t>Eropa</a:t>
            </a:r>
            <a:r>
              <a:rPr lang="en-GB" dirty="0"/>
              <a:t> </a:t>
            </a:r>
            <a:r>
              <a:rPr lang="en-GB" dirty="0" err="1"/>
              <a:t>selama</a:t>
            </a:r>
            <a:r>
              <a:rPr lang="en-GB" dirty="0"/>
              <a:t> 3 </a:t>
            </a:r>
            <a:r>
              <a:rPr lang="en-GB" dirty="0" err="1"/>
              <a:t>tahun</a:t>
            </a:r>
            <a:r>
              <a:rPr lang="en-GB" dirty="0"/>
              <a:t>,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klausul</a:t>
            </a:r>
            <a:r>
              <a:rPr lang="en-GB" dirty="0"/>
              <a:t> </a:t>
            </a:r>
            <a:r>
              <a:rPr lang="en-GB" dirty="0" err="1"/>
              <a:t>arbitrase</a:t>
            </a:r>
            <a:r>
              <a:rPr lang="en-GB" dirty="0"/>
              <a:t> ICC”. </a:t>
            </a:r>
            <a:r>
              <a:rPr lang="en-GB" dirty="0" err="1"/>
              <a:t>Perjanjian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 </a:t>
            </a:r>
            <a:r>
              <a:rPr lang="en-GB" dirty="0" err="1"/>
              <a:t>mengatur</a:t>
            </a:r>
            <a:r>
              <a:rPr lang="en-GB" dirty="0"/>
              <a:t> </a:t>
            </a:r>
            <a:r>
              <a:rPr lang="en-GB" dirty="0" err="1"/>
              <a:t>hak</a:t>
            </a:r>
            <a:r>
              <a:rPr lang="en-GB" dirty="0"/>
              <a:t> </a:t>
            </a:r>
            <a:r>
              <a:rPr lang="en-GB" dirty="0" err="1"/>
              <a:t>eksklusif</a:t>
            </a:r>
            <a:r>
              <a:rPr lang="en-GB" dirty="0"/>
              <a:t>, </a:t>
            </a:r>
            <a:r>
              <a:rPr lang="en-GB" dirty="0" err="1"/>
              <a:t>harga</a:t>
            </a:r>
            <a:r>
              <a:rPr lang="en-GB" dirty="0"/>
              <a:t> transfer, dan </a:t>
            </a:r>
            <a:r>
              <a:rPr lang="en-GB" dirty="0" err="1"/>
              <a:t>mekanisme</a:t>
            </a:r>
            <a:r>
              <a:rPr lang="en-GB" dirty="0"/>
              <a:t> </a:t>
            </a:r>
            <a:r>
              <a:rPr lang="en-GB" dirty="0" err="1"/>
              <a:t>penyelesaian</a:t>
            </a:r>
            <a:r>
              <a:rPr lang="en-GB" dirty="0"/>
              <a:t> </a:t>
            </a:r>
            <a:r>
              <a:rPr lang="en-GB" dirty="0" err="1"/>
              <a:t>sengketa</a:t>
            </a:r>
            <a:r>
              <a:rPr lang="en-GB" dirty="0"/>
              <a:t>.</a:t>
            </a:r>
          </a:p>
          <a:p>
            <a:pPr>
              <a:buFontTx/>
              <a:buChar char="-"/>
            </a:pPr>
            <a:r>
              <a:rPr lang="en-GB" dirty="0"/>
              <a:t>Charter Party (</a:t>
            </a:r>
            <a:r>
              <a:rPr lang="en-GB" dirty="0" err="1"/>
              <a:t>Perjanjian</a:t>
            </a:r>
            <a:r>
              <a:rPr lang="en-GB" dirty="0"/>
              <a:t> </a:t>
            </a:r>
            <a:r>
              <a:rPr lang="en-GB" dirty="0" err="1"/>
              <a:t>Penyewaan</a:t>
            </a:r>
            <a:r>
              <a:rPr lang="en-GB" dirty="0"/>
              <a:t> Kapal). </a:t>
            </a:r>
            <a:r>
              <a:rPr lang="en-GB" dirty="0" err="1"/>
              <a:t>Misalnya</a:t>
            </a:r>
            <a:r>
              <a:rPr lang="en-GB" dirty="0"/>
              <a:t> “Time Charter 6 </a:t>
            </a:r>
            <a:r>
              <a:rPr lang="en-GB" dirty="0" err="1"/>
              <a:t>bulan</a:t>
            </a:r>
            <a:r>
              <a:rPr lang="en-GB" dirty="0"/>
              <a:t>, </a:t>
            </a:r>
            <a:r>
              <a:rPr lang="en-GB" dirty="0" err="1"/>
              <a:t>kapal</a:t>
            </a:r>
            <a:r>
              <a:rPr lang="en-GB" dirty="0"/>
              <a:t> MV Ocean Star, </a:t>
            </a:r>
            <a:r>
              <a:rPr lang="en-GB" dirty="0" err="1"/>
              <a:t>tarif</a:t>
            </a:r>
            <a:r>
              <a:rPr lang="en-GB" dirty="0"/>
              <a:t> US$ 12.000 per </a:t>
            </a:r>
            <a:r>
              <a:rPr lang="en-GB" dirty="0" err="1"/>
              <a:t>hari</a:t>
            </a:r>
            <a:r>
              <a:rPr lang="en-GB" dirty="0"/>
              <a:t>, </a:t>
            </a:r>
            <a:r>
              <a:rPr lang="en-GB" dirty="0" err="1"/>
              <a:t>hukum</a:t>
            </a:r>
            <a:r>
              <a:rPr lang="en-GB" dirty="0"/>
              <a:t> yang </a:t>
            </a:r>
            <a:r>
              <a:rPr lang="en-GB" dirty="0" err="1"/>
              <a:t>berlaku</a:t>
            </a:r>
            <a:r>
              <a:rPr lang="en-GB" dirty="0"/>
              <a:t> </a:t>
            </a:r>
            <a:r>
              <a:rPr lang="en-GB" dirty="0" err="1"/>
              <a:t>Inggris</a:t>
            </a:r>
            <a:r>
              <a:rPr lang="en-GB" dirty="0"/>
              <a:t>”. Charter party </a:t>
            </a:r>
            <a:r>
              <a:rPr lang="en-GB" dirty="0" err="1"/>
              <a:t>menjadi</a:t>
            </a:r>
            <a:r>
              <a:rPr lang="en-GB" dirty="0"/>
              <a:t> </a:t>
            </a:r>
            <a:r>
              <a:rPr lang="en-GB" dirty="0" err="1"/>
              <a:t>acuan</a:t>
            </a:r>
            <a:r>
              <a:rPr lang="en-GB" dirty="0"/>
              <a:t> </a:t>
            </a:r>
            <a:r>
              <a:rPr lang="en-GB" dirty="0" err="1"/>
              <a:t>utama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sengketa</a:t>
            </a:r>
            <a:r>
              <a:rPr lang="en-GB" dirty="0"/>
              <a:t> </a:t>
            </a:r>
            <a:r>
              <a:rPr lang="en-GB" dirty="0" err="1"/>
              <a:t>maritim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endParaRPr lang="en-GB" dirty="0"/>
          </a:p>
          <a:p>
            <a:pPr>
              <a:buFontTx/>
              <a:buChar char="-"/>
            </a:pPr>
            <a:r>
              <a:rPr lang="en-GB" dirty="0"/>
              <a:t> </a:t>
            </a:r>
            <a:r>
              <a:rPr lang="en-GB" dirty="0" err="1"/>
              <a:t>Perjanjian</a:t>
            </a:r>
            <a:r>
              <a:rPr lang="en-GB" dirty="0"/>
              <a:t> </a:t>
            </a:r>
            <a:r>
              <a:rPr lang="en-GB" dirty="0" err="1"/>
              <a:t>lisensi</a:t>
            </a:r>
            <a:r>
              <a:rPr lang="en-GB" dirty="0"/>
              <a:t> </a:t>
            </a:r>
            <a:r>
              <a:rPr lang="en-GB" dirty="0" err="1"/>
              <a:t>kekayaan</a:t>
            </a:r>
            <a:r>
              <a:rPr lang="en-GB" dirty="0"/>
              <a:t> </a:t>
            </a:r>
            <a:r>
              <a:rPr lang="en-GB" dirty="0" err="1"/>
              <a:t>intelektual</a:t>
            </a:r>
            <a:r>
              <a:rPr lang="en-GB" dirty="0"/>
              <a:t> (IP License)</a:t>
            </a:r>
            <a:r>
              <a:rPr lang="en-GB" dirty="0" err="1"/>
              <a:t>Contoh</a:t>
            </a:r>
            <a:r>
              <a:rPr lang="en-GB" dirty="0"/>
              <a:t>: “</a:t>
            </a:r>
            <a:r>
              <a:rPr lang="en-GB" dirty="0" err="1"/>
              <a:t>Lisensi</a:t>
            </a:r>
            <a:r>
              <a:rPr lang="en-GB" dirty="0"/>
              <a:t> paten </a:t>
            </a:r>
            <a:r>
              <a:rPr lang="en-GB" dirty="0" err="1"/>
              <a:t>teknologi</a:t>
            </a:r>
            <a:r>
              <a:rPr lang="en-GB" dirty="0"/>
              <a:t> Y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produksi</a:t>
            </a:r>
            <a:r>
              <a:rPr lang="en-GB" dirty="0"/>
              <a:t> di Indonesia, royalty 5 % </a:t>
            </a:r>
            <a:r>
              <a:rPr lang="en-GB" dirty="0" err="1"/>
              <a:t>dari</a:t>
            </a:r>
            <a:r>
              <a:rPr lang="en-GB" dirty="0"/>
              <a:t> </a:t>
            </a:r>
            <a:r>
              <a:rPr lang="en-GB" dirty="0" err="1"/>
              <a:t>penjualan</a:t>
            </a:r>
            <a:r>
              <a:rPr lang="en-GB" dirty="0"/>
              <a:t> </a:t>
            </a:r>
            <a:r>
              <a:rPr lang="en-GB" dirty="0" err="1"/>
              <a:t>bersih</a:t>
            </a:r>
            <a:r>
              <a:rPr lang="en-GB" dirty="0"/>
              <a:t>, </a:t>
            </a:r>
            <a:r>
              <a:rPr lang="en-GB" dirty="0" err="1"/>
              <a:t>arbitrase</a:t>
            </a:r>
            <a:r>
              <a:rPr lang="en-GB" dirty="0"/>
              <a:t> WIP‑ICC”. </a:t>
            </a:r>
            <a:r>
              <a:rPr lang="en-GB" dirty="0" err="1"/>
              <a:t>Kontrak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 </a:t>
            </a:r>
            <a:r>
              <a:rPr lang="en-GB" dirty="0" err="1"/>
              <a:t>mengatur</a:t>
            </a:r>
            <a:r>
              <a:rPr lang="en-GB" dirty="0"/>
              <a:t> </a:t>
            </a:r>
            <a:r>
              <a:rPr lang="en-GB" dirty="0" err="1"/>
              <a:t>hak</a:t>
            </a:r>
            <a:r>
              <a:rPr lang="en-GB" dirty="0"/>
              <a:t> </a:t>
            </a:r>
            <a:r>
              <a:rPr lang="en-GB" dirty="0" err="1"/>
              <a:t>penggunaan</a:t>
            </a:r>
            <a:r>
              <a:rPr lang="en-GB" dirty="0"/>
              <a:t>, </a:t>
            </a:r>
            <a:r>
              <a:rPr lang="en-GB" dirty="0" err="1"/>
              <a:t>pembayaran</a:t>
            </a:r>
            <a:r>
              <a:rPr lang="en-GB" dirty="0"/>
              <a:t> </a:t>
            </a:r>
            <a:r>
              <a:rPr lang="en-GB" dirty="0" err="1"/>
              <a:t>royalti</a:t>
            </a:r>
            <a:r>
              <a:rPr lang="en-GB" dirty="0"/>
              <a:t>, dan </a:t>
            </a:r>
            <a:r>
              <a:rPr lang="en-GB" dirty="0" err="1"/>
              <a:t>mekanisme</a:t>
            </a:r>
            <a:r>
              <a:rPr lang="en-GB" dirty="0"/>
              <a:t> </a:t>
            </a:r>
            <a:r>
              <a:rPr lang="en-GB" dirty="0" err="1"/>
              <a:t>penyelesaian</a:t>
            </a:r>
            <a:r>
              <a:rPr lang="en-GB" dirty="0"/>
              <a:t> </a:t>
            </a:r>
            <a:r>
              <a:rPr lang="en-GB" dirty="0" err="1"/>
              <a:t>sengketa</a:t>
            </a:r>
            <a:r>
              <a:rPr lang="en-GB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09897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BF7E3-DBC7-0F47-A8F3-B4017AB54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D7350-FFF7-184B-B36C-8C706E25B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Sumber</a:t>
            </a:r>
            <a:r>
              <a:rPr lang="en-GB" dirty="0"/>
              <a:t> </a:t>
            </a:r>
            <a:r>
              <a:rPr lang="en-GB" dirty="0" err="1"/>
              <a:t>hukum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dibedakan</a:t>
            </a:r>
            <a:r>
              <a:rPr lang="en-GB" dirty="0"/>
              <a:t> </a:t>
            </a:r>
            <a:r>
              <a:rPr lang="en-GB" dirty="0" err="1"/>
              <a:t>menjadi</a:t>
            </a:r>
            <a:r>
              <a:rPr lang="en-GB" dirty="0"/>
              <a:t> </a:t>
            </a:r>
            <a:r>
              <a:rPr lang="en-GB" dirty="0" err="1"/>
              <a:t>beberapa</a:t>
            </a:r>
            <a:r>
              <a:rPr lang="en-GB" dirty="0"/>
              <a:t> </a:t>
            </a:r>
            <a:r>
              <a:rPr lang="en-GB" dirty="0" err="1"/>
              <a:t>kategori</a:t>
            </a:r>
            <a:r>
              <a:rPr lang="en-GB" dirty="0"/>
              <a:t> </a:t>
            </a:r>
            <a:r>
              <a:rPr lang="en-GB" dirty="0" err="1"/>
              <a:t>utama</a:t>
            </a:r>
            <a:r>
              <a:rPr lang="en-GB" dirty="0"/>
              <a:t>:</a:t>
            </a:r>
            <a:endParaRPr lang="en-ID" dirty="0"/>
          </a:p>
          <a:p>
            <a:pPr marL="457200" indent="-457200">
              <a:buFont typeface="+mj-lt"/>
              <a:buAutoNum type="arabicPeriod"/>
            </a:pPr>
            <a:r>
              <a:rPr lang="en-GB" i="1" dirty="0" err="1"/>
              <a:t>Perjanjian</a:t>
            </a:r>
            <a:r>
              <a:rPr lang="en-GB" i="1" dirty="0"/>
              <a:t> </a:t>
            </a:r>
            <a:r>
              <a:rPr lang="en-GB" i="1" dirty="0" err="1"/>
              <a:t>Internasional</a:t>
            </a:r>
            <a:r>
              <a:rPr lang="en-ID" i="1" dirty="0"/>
              <a:t>.</a:t>
            </a:r>
            <a:endParaRPr lang="en-ID" dirty="0"/>
          </a:p>
          <a:p>
            <a:pPr marL="457200" indent="-457200">
              <a:buFont typeface="+mj-lt"/>
              <a:buAutoNum type="arabicPeriod"/>
            </a:pPr>
            <a:r>
              <a:rPr lang="en-GB" i="1" dirty="0" err="1"/>
              <a:t>Kebiasaan</a:t>
            </a:r>
            <a:r>
              <a:rPr lang="en-GB" i="1" dirty="0"/>
              <a:t> </a:t>
            </a:r>
            <a:r>
              <a:rPr lang="en-GB" i="1" dirty="0" err="1"/>
              <a:t>Internasional</a:t>
            </a:r>
            <a:r>
              <a:rPr lang="en-GB" i="1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i="1" dirty="0" err="1"/>
              <a:t>Prinsip</a:t>
            </a:r>
            <a:r>
              <a:rPr lang="en-GB" i="1" dirty="0"/>
              <a:t> </a:t>
            </a:r>
            <a:r>
              <a:rPr lang="en-GB" i="1" dirty="0" err="1"/>
              <a:t>Umum</a:t>
            </a:r>
            <a:r>
              <a:rPr lang="en-GB" i="1" dirty="0"/>
              <a:t> </a:t>
            </a:r>
            <a:r>
              <a:rPr lang="en-GB" i="1" dirty="0" err="1"/>
              <a:t>Hukum</a:t>
            </a:r>
            <a:r>
              <a:rPr lang="en-GB" i="1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i="1" dirty="0"/>
              <a:t>Keputusan </a:t>
            </a:r>
            <a:r>
              <a:rPr lang="en-GB" i="1" dirty="0" err="1"/>
              <a:t>Peradilan</a:t>
            </a:r>
            <a:r>
              <a:rPr lang="en-GB" i="1" dirty="0"/>
              <a:t> </a:t>
            </a:r>
            <a:r>
              <a:rPr lang="en-GB" i="1" dirty="0" err="1"/>
              <a:t>dan</a:t>
            </a:r>
            <a:r>
              <a:rPr lang="en-GB" i="1" dirty="0"/>
              <a:t> </a:t>
            </a:r>
            <a:r>
              <a:rPr lang="en-GB" i="1" dirty="0" err="1"/>
              <a:t>Pendapat</a:t>
            </a:r>
            <a:r>
              <a:rPr lang="en-GB" i="1" dirty="0"/>
              <a:t> Ahli.</a:t>
            </a:r>
            <a:endParaRPr lang="en-ID" dirty="0"/>
          </a:p>
          <a:p>
            <a:pPr marL="457200" indent="-457200">
              <a:buFont typeface="+mj-lt"/>
              <a:buAutoNum type="arabicPeriod"/>
            </a:pPr>
            <a:r>
              <a:rPr lang="en-GB" i="1" dirty="0" err="1"/>
              <a:t>Dokumen</a:t>
            </a:r>
            <a:r>
              <a:rPr lang="en-GB" i="1" dirty="0"/>
              <a:t> </a:t>
            </a:r>
            <a:r>
              <a:rPr lang="en-GB" i="1" dirty="0" err="1"/>
              <a:t>Organisasi</a:t>
            </a:r>
            <a:r>
              <a:rPr lang="en-GB" i="1" dirty="0"/>
              <a:t> </a:t>
            </a:r>
            <a:r>
              <a:rPr lang="en-GB" i="1" dirty="0" err="1"/>
              <a:t>Internasional</a:t>
            </a:r>
            <a:r>
              <a:rPr lang="en-GB" i="1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i="1" dirty="0" err="1"/>
              <a:t>Karya-karya</a:t>
            </a:r>
            <a:r>
              <a:rPr lang="en-GB" i="1" dirty="0"/>
              <a:t> </a:t>
            </a:r>
            <a:r>
              <a:rPr lang="en-GB" i="1" dirty="0" err="1"/>
              <a:t>ilmiah</a:t>
            </a:r>
            <a:r>
              <a:rPr lang="en-ID" i="1" dirty="0"/>
              <a:t>.</a:t>
            </a:r>
            <a:endParaRPr lang="en-ID" dirty="0"/>
          </a:p>
          <a:p>
            <a:pPr marL="457200" indent="-457200">
              <a:buFont typeface="+mj-lt"/>
              <a:buAutoNum type="arabicPeriod"/>
            </a:pPr>
            <a:r>
              <a:rPr lang="en-GB" i="1" dirty="0" err="1"/>
              <a:t>Kontrak</a:t>
            </a:r>
            <a:r>
              <a:rPr lang="en-GB" dirty="0"/>
              <a:t>. </a:t>
            </a:r>
            <a:endParaRPr lang="en-ID" dirty="0"/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71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07E46-4853-A742-BB6A-C6888CF75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1. </a:t>
            </a:r>
            <a:r>
              <a:rPr lang="en-GB" dirty="0" err="1"/>
              <a:t>Perjanjian</a:t>
            </a:r>
            <a:r>
              <a:rPr lang="en-GB" dirty="0"/>
              <a:t> Internasional.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C2FAC-1701-F647-A13F-D88C584099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GB" sz="2200" b="1" dirty="0" err="1"/>
              <a:t>Perjanjian</a:t>
            </a:r>
            <a:r>
              <a:rPr lang="en-GB" sz="2200" b="1" dirty="0"/>
              <a:t> </a:t>
            </a:r>
            <a:r>
              <a:rPr lang="en-GB" sz="2200" b="1" dirty="0" err="1"/>
              <a:t>internasional</a:t>
            </a:r>
            <a:r>
              <a:rPr lang="en-GB" sz="2200" dirty="0"/>
              <a:t>. </a:t>
            </a:r>
            <a:r>
              <a:rPr lang="en-GB" sz="2200" dirty="0" err="1"/>
              <a:t>Kesepakatan</a:t>
            </a:r>
            <a:r>
              <a:rPr lang="en-GB" sz="2200" dirty="0"/>
              <a:t> yang </a:t>
            </a:r>
            <a:r>
              <a:rPr lang="en-GB" sz="2200" dirty="0" err="1"/>
              <a:t>dibuat</a:t>
            </a:r>
            <a:r>
              <a:rPr lang="en-GB" sz="2200" dirty="0"/>
              <a:t> </a:t>
            </a:r>
            <a:r>
              <a:rPr lang="en-GB" sz="2200" dirty="0" err="1"/>
              <a:t>antara</a:t>
            </a:r>
            <a:r>
              <a:rPr lang="en-GB" sz="2200" dirty="0"/>
              <a:t> </a:t>
            </a:r>
            <a:r>
              <a:rPr lang="en-GB" sz="2200" dirty="0" err="1"/>
              <a:t>negara-negara</a:t>
            </a:r>
            <a:r>
              <a:rPr lang="en-GB" sz="2200" dirty="0"/>
              <a:t> </a:t>
            </a:r>
            <a:r>
              <a:rPr lang="en-GB" sz="2200" dirty="0" err="1"/>
              <a:t>atau</a:t>
            </a:r>
            <a:r>
              <a:rPr lang="en-GB" sz="2200" dirty="0"/>
              <a:t> </a:t>
            </a:r>
            <a:r>
              <a:rPr lang="en-GB" sz="2200" dirty="0" err="1"/>
              <a:t>organisasi</a:t>
            </a:r>
            <a:r>
              <a:rPr lang="en-GB" sz="2200" dirty="0"/>
              <a:t> </a:t>
            </a:r>
            <a:r>
              <a:rPr lang="en-GB" sz="2200" dirty="0" err="1"/>
              <a:t>internasional</a:t>
            </a:r>
            <a:r>
              <a:rPr lang="en-GB" sz="2200" dirty="0"/>
              <a:t> yang </a:t>
            </a:r>
            <a:r>
              <a:rPr lang="en-GB" sz="2200" dirty="0" err="1"/>
              <a:t>mengikat</a:t>
            </a:r>
            <a:r>
              <a:rPr lang="en-GB" sz="2200" dirty="0"/>
              <a:t> </a:t>
            </a:r>
            <a:r>
              <a:rPr lang="en-GB" sz="2200" dirty="0" err="1"/>
              <a:t>secara</a:t>
            </a:r>
            <a:r>
              <a:rPr lang="en-GB" sz="2200" dirty="0"/>
              <a:t> </a:t>
            </a:r>
            <a:r>
              <a:rPr lang="en-GB" sz="2200" dirty="0" err="1"/>
              <a:t>hukum</a:t>
            </a:r>
            <a:r>
              <a:rPr lang="en-GB" sz="2200" dirty="0"/>
              <a:t>. </a:t>
            </a:r>
            <a:endParaRPr lang="en-ID" sz="2200" dirty="0"/>
          </a:p>
          <a:p>
            <a:pPr marL="0" indent="0">
              <a:buNone/>
            </a:pPr>
            <a:r>
              <a:rPr lang="en-GB" sz="2200" dirty="0" err="1"/>
              <a:t>Berikut</a:t>
            </a:r>
            <a:r>
              <a:rPr lang="en-GB" sz="2200" dirty="0"/>
              <a:t> </a:t>
            </a:r>
            <a:r>
              <a:rPr lang="en-GB" sz="2200" dirty="0" err="1"/>
              <a:t>adalah</a:t>
            </a:r>
            <a:r>
              <a:rPr lang="en-GB" sz="2200" dirty="0"/>
              <a:t> </a:t>
            </a:r>
            <a:r>
              <a:rPr lang="en-GB" sz="2200" dirty="0" err="1"/>
              <a:t>beberapa</a:t>
            </a:r>
            <a:r>
              <a:rPr lang="en-GB" sz="2200" dirty="0"/>
              <a:t> </a:t>
            </a:r>
            <a:r>
              <a:rPr lang="en-GB" sz="2200" dirty="0" err="1"/>
              <a:t>contoh</a:t>
            </a:r>
            <a:r>
              <a:rPr lang="en-GB" sz="2200" dirty="0"/>
              <a:t> </a:t>
            </a:r>
            <a:r>
              <a:rPr lang="en-GB" sz="2200" dirty="0" err="1"/>
              <a:t>sumber</a:t>
            </a:r>
            <a:r>
              <a:rPr lang="en-GB" sz="2200" dirty="0"/>
              <a:t> </a:t>
            </a:r>
            <a:r>
              <a:rPr lang="en-GB" sz="2200" dirty="0" err="1"/>
              <a:t>hukum</a:t>
            </a:r>
            <a:r>
              <a:rPr lang="en-GB" sz="2200" dirty="0"/>
              <a:t> </a:t>
            </a:r>
            <a:r>
              <a:rPr lang="en-GB" sz="2200" dirty="0" err="1"/>
              <a:t>perjanjian</a:t>
            </a:r>
            <a:r>
              <a:rPr lang="en-GB" sz="2200" dirty="0"/>
              <a:t> </a:t>
            </a:r>
            <a:r>
              <a:rPr lang="en-GB" sz="2200" dirty="0" err="1"/>
              <a:t>internasional</a:t>
            </a:r>
            <a:r>
              <a:rPr lang="en-GB" sz="2200" dirty="0"/>
              <a:t>:</a:t>
            </a:r>
          </a:p>
          <a:p>
            <a:pPr marL="0" indent="0">
              <a:buNone/>
            </a:pPr>
            <a:endParaRPr lang="en-ID" sz="1900" dirty="0"/>
          </a:p>
          <a:p>
            <a:pPr lvl="0"/>
            <a:r>
              <a:rPr lang="en-GB" sz="1900" dirty="0" err="1"/>
              <a:t>Perjanjian</a:t>
            </a:r>
            <a:r>
              <a:rPr lang="en-GB" sz="1900" dirty="0"/>
              <a:t> </a:t>
            </a:r>
            <a:r>
              <a:rPr lang="en-GB" sz="1900" dirty="0" err="1"/>
              <a:t>Umum</a:t>
            </a:r>
            <a:r>
              <a:rPr lang="en-GB" sz="1900" dirty="0"/>
              <a:t> </a:t>
            </a:r>
            <a:r>
              <a:rPr lang="en-GB" sz="1900" dirty="0" err="1"/>
              <a:t>tentang</a:t>
            </a:r>
            <a:r>
              <a:rPr lang="en-GB" sz="1900" dirty="0"/>
              <a:t> Tarif </a:t>
            </a:r>
            <a:r>
              <a:rPr lang="en-GB" sz="1900" dirty="0" err="1"/>
              <a:t>dan</a:t>
            </a:r>
            <a:r>
              <a:rPr lang="en-GB" sz="1900" dirty="0"/>
              <a:t> </a:t>
            </a:r>
            <a:r>
              <a:rPr lang="en-GB" sz="1900" dirty="0" err="1"/>
              <a:t>Perdagangan</a:t>
            </a:r>
            <a:r>
              <a:rPr lang="en-GB" sz="1900" dirty="0"/>
              <a:t> (GATT): </a:t>
            </a:r>
            <a:r>
              <a:rPr lang="en-GB" sz="1900" dirty="0" err="1"/>
              <a:t>Dokumen</a:t>
            </a:r>
            <a:r>
              <a:rPr lang="en-GB" sz="1900" dirty="0"/>
              <a:t> </a:t>
            </a:r>
            <a:r>
              <a:rPr lang="en-GB" sz="1900" dirty="0" err="1"/>
              <a:t>dasar</a:t>
            </a:r>
            <a:r>
              <a:rPr lang="en-GB" sz="1900" dirty="0"/>
              <a:t> yang </a:t>
            </a:r>
            <a:r>
              <a:rPr lang="en-GB" sz="1900" dirty="0" err="1"/>
              <a:t>mengatur</a:t>
            </a:r>
            <a:r>
              <a:rPr lang="en-GB" sz="1900" dirty="0"/>
              <a:t> </a:t>
            </a:r>
            <a:r>
              <a:rPr lang="en-GB" sz="1900" dirty="0" err="1"/>
              <a:t>perdagangan</a:t>
            </a:r>
            <a:r>
              <a:rPr lang="en-GB" sz="1900" dirty="0"/>
              <a:t> </a:t>
            </a:r>
            <a:r>
              <a:rPr lang="en-GB" sz="1900" dirty="0" err="1"/>
              <a:t>barang</a:t>
            </a:r>
            <a:r>
              <a:rPr lang="en-GB" sz="1900" dirty="0"/>
              <a:t> </a:t>
            </a:r>
            <a:r>
              <a:rPr lang="en-GB" sz="1900" dirty="0" err="1"/>
              <a:t>antarnegara</a:t>
            </a:r>
            <a:r>
              <a:rPr lang="en-GB" sz="1900" dirty="0"/>
              <a:t>, </a:t>
            </a:r>
            <a:r>
              <a:rPr lang="en-GB" sz="1900" dirty="0" err="1"/>
              <a:t>bertujuan</a:t>
            </a:r>
            <a:r>
              <a:rPr lang="en-GB" sz="1900" dirty="0"/>
              <a:t> </a:t>
            </a:r>
            <a:r>
              <a:rPr lang="en-GB" sz="1900" dirty="0" err="1"/>
              <a:t>untuk</a:t>
            </a:r>
            <a:r>
              <a:rPr lang="en-GB" sz="1900" dirty="0"/>
              <a:t> </a:t>
            </a:r>
            <a:r>
              <a:rPr lang="en-GB" sz="1900" dirty="0" err="1"/>
              <a:t>mengurangi</a:t>
            </a:r>
            <a:r>
              <a:rPr lang="en-GB" sz="1900" dirty="0"/>
              <a:t> </a:t>
            </a:r>
            <a:r>
              <a:rPr lang="en-GB" sz="1900" dirty="0" err="1"/>
              <a:t>tarif</a:t>
            </a:r>
            <a:r>
              <a:rPr lang="en-GB" sz="1900" dirty="0"/>
              <a:t> </a:t>
            </a:r>
            <a:r>
              <a:rPr lang="en-GB" sz="1900" dirty="0" err="1"/>
              <a:t>dan</a:t>
            </a:r>
            <a:r>
              <a:rPr lang="en-GB" sz="1900" dirty="0"/>
              <a:t> </a:t>
            </a:r>
            <a:r>
              <a:rPr lang="en-GB" sz="1900" dirty="0" err="1"/>
              <a:t>hambatan</a:t>
            </a:r>
            <a:r>
              <a:rPr lang="en-GB" sz="1900" dirty="0"/>
              <a:t> </a:t>
            </a:r>
            <a:r>
              <a:rPr lang="en-GB" sz="1900" dirty="0" err="1"/>
              <a:t>perdagangan</a:t>
            </a:r>
            <a:r>
              <a:rPr lang="en-GB" sz="1900" dirty="0"/>
              <a:t>.</a:t>
            </a:r>
            <a:endParaRPr lang="en-ID" sz="1900" dirty="0"/>
          </a:p>
          <a:p>
            <a:pPr lvl="0"/>
            <a:r>
              <a:rPr lang="en-GB" sz="1900" dirty="0" err="1"/>
              <a:t>Organisasi</a:t>
            </a:r>
            <a:r>
              <a:rPr lang="en-GB" sz="1900" dirty="0"/>
              <a:t> </a:t>
            </a:r>
            <a:r>
              <a:rPr lang="en-GB" sz="1900" dirty="0" err="1"/>
              <a:t>Perdagangan</a:t>
            </a:r>
            <a:r>
              <a:rPr lang="en-GB" sz="1900" dirty="0"/>
              <a:t> Dunia (WTO): </a:t>
            </a:r>
            <a:r>
              <a:rPr lang="en-GB" sz="1900" dirty="0" err="1"/>
              <a:t>Berbagai</a:t>
            </a:r>
            <a:r>
              <a:rPr lang="en-GB" sz="1900" dirty="0"/>
              <a:t> </a:t>
            </a:r>
            <a:r>
              <a:rPr lang="en-GB" sz="1900" dirty="0" err="1"/>
              <a:t>perjanjian</a:t>
            </a:r>
            <a:r>
              <a:rPr lang="en-GB" sz="1900" dirty="0"/>
              <a:t> yang </a:t>
            </a:r>
            <a:r>
              <a:rPr lang="en-GB" sz="1900" dirty="0" err="1"/>
              <a:t>dihasilkan</a:t>
            </a:r>
            <a:r>
              <a:rPr lang="en-GB" sz="1900" dirty="0"/>
              <a:t> </a:t>
            </a:r>
            <a:r>
              <a:rPr lang="en-GB" sz="1900" dirty="0" err="1"/>
              <a:t>oleh</a:t>
            </a:r>
            <a:r>
              <a:rPr lang="en-GB" sz="1900" dirty="0"/>
              <a:t> WTO, </a:t>
            </a:r>
            <a:r>
              <a:rPr lang="en-GB" sz="1900" dirty="0" err="1"/>
              <a:t>seperti</a:t>
            </a:r>
            <a:r>
              <a:rPr lang="en-GB" sz="1900" dirty="0"/>
              <a:t> </a:t>
            </a:r>
            <a:r>
              <a:rPr lang="en-GB" sz="1900" dirty="0" err="1"/>
              <a:t>Perjanjian</a:t>
            </a:r>
            <a:r>
              <a:rPr lang="en-GB" sz="1900" dirty="0"/>
              <a:t> </a:t>
            </a:r>
            <a:r>
              <a:rPr lang="en-GB" sz="1900" dirty="0" err="1"/>
              <a:t>tentang</a:t>
            </a:r>
            <a:r>
              <a:rPr lang="en-GB" sz="1900" dirty="0"/>
              <a:t> </a:t>
            </a:r>
            <a:r>
              <a:rPr lang="en-GB" sz="1900" dirty="0" err="1"/>
              <a:t>Tindakan</a:t>
            </a:r>
            <a:r>
              <a:rPr lang="en-GB" sz="1900" dirty="0"/>
              <a:t> </a:t>
            </a:r>
            <a:r>
              <a:rPr lang="en-GB" sz="1900" dirty="0" err="1"/>
              <a:t>Sanitari</a:t>
            </a:r>
            <a:r>
              <a:rPr lang="en-GB" sz="1900" dirty="0"/>
              <a:t> </a:t>
            </a:r>
            <a:r>
              <a:rPr lang="en-GB" sz="1900" dirty="0" err="1"/>
              <a:t>dan</a:t>
            </a:r>
            <a:r>
              <a:rPr lang="en-GB" sz="1900" dirty="0"/>
              <a:t> </a:t>
            </a:r>
            <a:r>
              <a:rPr lang="en-GB" sz="1900" dirty="0" err="1"/>
              <a:t>Fitosanitari</a:t>
            </a:r>
            <a:r>
              <a:rPr lang="en-GB" sz="1900" dirty="0"/>
              <a:t> (SPS) </a:t>
            </a:r>
            <a:r>
              <a:rPr lang="en-GB" sz="1900" dirty="0" err="1"/>
              <a:t>dan</a:t>
            </a:r>
            <a:r>
              <a:rPr lang="en-GB" sz="1900" dirty="0"/>
              <a:t> </a:t>
            </a:r>
            <a:r>
              <a:rPr lang="en-GB" sz="1900" dirty="0" err="1"/>
              <a:t>Perjanjian</a:t>
            </a:r>
            <a:r>
              <a:rPr lang="en-GB" sz="1900" dirty="0"/>
              <a:t> </a:t>
            </a:r>
            <a:r>
              <a:rPr lang="en-GB" sz="1900" dirty="0" err="1"/>
              <a:t>tentang</a:t>
            </a:r>
            <a:r>
              <a:rPr lang="en-GB" sz="1900" dirty="0"/>
              <a:t> </a:t>
            </a:r>
            <a:r>
              <a:rPr lang="en-GB" sz="1900" dirty="0" err="1"/>
              <a:t>Pengujian</a:t>
            </a:r>
            <a:r>
              <a:rPr lang="en-GB" sz="1900" dirty="0"/>
              <a:t> </a:t>
            </a:r>
            <a:r>
              <a:rPr lang="en-GB" sz="1900" dirty="0" err="1"/>
              <a:t>dan</a:t>
            </a:r>
            <a:r>
              <a:rPr lang="en-GB" sz="1900" dirty="0"/>
              <a:t> </a:t>
            </a:r>
            <a:r>
              <a:rPr lang="en-GB" sz="1900" dirty="0" err="1"/>
              <a:t>Sertifikasi</a:t>
            </a:r>
            <a:endParaRPr lang="en-ID" sz="1900" dirty="0"/>
          </a:p>
          <a:p>
            <a:pPr lvl="0"/>
            <a:r>
              <a:rPr lang="en-GB" sz="1900" dirty="0" err="1"/>
              <a:t>Perjanjian</a:t>
            </a:r>
            <a:r>
              <a:rPr lang="en-GB" sz="1900" dirty="0"/>
              <a:t> </a:t>
            </a:r>
            <a:r>
              <a:rPr lang="en-GB" sz="1900" dirty="0" err="1"/>
              <a:t>Perdagangan</a:t>
            </a:r>
            <a:r>
              <a:rPr lang="en-GB" sz="1900" dirty="0"/>
              <a:t> </a:t>
            </a:r>
            <a:r>
              <a:rPr lang="en-GB" sz="1900" dirty="0" err="1"/>
              <a:t>Bebas</a:t>
            </a:r>
            <a:r>
              <a:rPr lang="en-GB" sz="1900" dirty="0"/>
              <a:t> (Free Trade Agreements, FTAs): </a:t>
            </a:r>
            <a:r>
              <a:rPr lang="en-GB" sz="1900" dirty="0" err="1"/>
              <a:t>Kesepakatan</a:t>
            </a:r>
            <a:r>
              <a:rPr lang="en-GB" sz="1900" dirty="0"/>
              <a:t> </a:t>
            </a:r>
            <a:r>
              <a:rPr lang="en-GB" sz="1900" dirty="0" err="1"/>
              <a:t>antara</a:t>
            </a:r>
            <a:r>
              <a:rPr lang="en-GB" sz="1900" dirty="0"/>
              <a:t> </a:t>
            </a:r>
            <a:r>
              <a:rPr lang="en-GB" sz="1900" dirty="0" err="1"/>
              <a:t>dua</a:t>
            </a:r>
            <a:r>
              <a:rPr lang="en-GB" sz="1900" dirty="0"/>
              <a:t> </a:t>
            </a:r>
            <a:r>
              <a:rPr lang="en-GB" sz="1900" dirty="0" err="1"/>
              <a:t>negara</a:t>
            </a:r>
            <a:r>
              <a:rPr lang="en-GB" sz="1900" dirty="0"/>
              <a:t> </a:t>
            </a:r>
            <a:r>
              <a:rPr lang="en-GB" sz="1900" dirty="0" err="1"/>
              <a:t>atau</a:t>
            </a:r>
            <a:r>
              <a:rPr lang="en-GB" sz="1900" dirty="0"/>
              <a:t> </a:t>
            </a:r>
            <a:r>
              <a:rPr lang="en-GB" sz="1900" dirty="0" err="1"/>
              <a:t>lebih</a:t>
            </a:r>
            <a:r>
              <a:rPr lang="en-GB" sz="1900" dirty="0"/>
              <a:t> </a:t>
            </a:r>
            <a:r>
              <a:rPr lang="en-GB" sz="1900" dirty="0" err="1"/>
              <a:t>untuk</a:t>
            </a:r>
            <a:r>
              <a:rPr lang="en-GB" sz="1900" dirty="0"/>
              <a:t> </a:t>
            </a:r>
            <a:r>
              <a:rPr lang="en-GB" sz="1900" dirty="0" err="1"/>
              <a:t>mengurangi</a:t>
            </a:r>
            <a:r>
              <a:rPr lang="en-GB" sz="1900" dirty="0"/>
              <a:t> </a:t>
            </a:r>
            <a:r>
              <a:rPr lang="en-GB" sz="1900" dirty="0" err="1"/>
              <a:t>atau</a:t>
            </a:r>
            <a:r>
              <a:rPr lang="en-GB" sz="1900" dirty="0"/>
              <a:t> </a:t>
            </a:r>
            <a:r>
              <a:rPr lang="en-GB" sz="1900" dirty="0" err="1"/>
              <a:t>menghapus</a:t>
            </a:r>
            <a:r>
              <a:rPr lang="en-GB" sz="1900" dirty="0"/>
              <a:t> </a:t>
            </a:r>
            <a:r>
              <a:rPr lang="en-GB" sz="1900" dirty="0" err="1"/>
              <a:t>tarif</a:t>
            </a:r>
            <a:r>
              <a:rPr lang="en-GB" sz="1900" dirty="0"/>
              <a:t> </a:t>
            </a:r>
            <a:r>
              <a:rPr lang="en-GB" sz="1900" dirty="0" err="1"/>
              <a:t>dan</a:t>
            </a:r>
            <a:r>
              <a:rPr lang="en-GB" sz="1900" dirty="0"/>
              <a:t> </a:t>
            </a:r>
            <a:r>
              <a:rPr lang="en-GB" sz="1900" dirty="0" err="1"/>
              <a:t>hambatan</a:t>
            </a:r>
            <a:r>
              <a:rPr lang="en-GB" sz="1900" dirty="0"/>
              <a:t> </a:t>
            </a:r>
            <a:r>
              <a:rPr lang="en-GB" sz="1900" dirty="0" err="1"/>
              <a:t>perdagangan</a:t>
            </a:r>
            <a:r>
              <a:rPr lang="en-GB" sz="1900" dirty="0"/>
              <a:t>. </a:t>
            </a:r>
            <a:r>
              <a:rPr lang="en-GB" sz="1900" dirty="0" err="1"/>
              <a:t>Contoh</a:t>
            </a:r>
            <a:r>
              <a:rPr lang="en-GB" sz="1900" dirty="0"/>
              <a:t>: NAFTA (</a:t>
            </a:r>
            <a:r>
              <a:rPr lang="en-GB" sz="1900" dirty="0" err="1"/>
              <a:t>sekarang</a:t>
            </a:r>
            <a:r>
              <a:rPr lang="en-GB" sz="1900" dirty="0"/>
              <a:t> USMCA) </a:t>
            </a:r>
            <a:r>
              <a:rPr lang="en-GB" sz="1900" dirty="0" err="1"/>
              <a:t>dan</a:t>
            </a:r>
            <a:r>
              <a:rPr lang="en-GB" sz="1900" dirty="0"/>
              <a:t> ASEAN Free Trade Area (AFTA).</a:t>
            </a:r>
            <a:endParaRPr lang="en-ID" sz="19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625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8C80B-9F6A-B24A-B334-BD8389E7D3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270000"/>
            <a:ext cx="10058400" cy="4902200"/>
          </a:xfrm>
        </p:spPr>
        <p:txBody>
          <a:bodyPr/>
          <a:lstStyle/>
          <a:p>
            <a:pPr lvl="0"/>
            <a:r>
              <a:rPr lang="en-GB" dirty="0" err="1"/>
              <a:t>Konvensi</a:t>
            </a:r>
            <a:r>
              <a:rPr lang="en-GB" dirty="0"/>
              <a:t> PBB </a:t>
            </a:r>
            <a:r>
              <a:rPr lang="en-GB" dirty="0" err="1"/>
              <a:t>tentang</a:t>
            </a:r>
            <a:r>
              <a:rPr lang="en-GB" dirty="0"/>
              <a:t> </a:t>
            </a:r>
            <a:r>
              <a:rPr lang="en-GB" dirty="0" err="1"/>
              <a:t>Kontrak</a:t>
            </a:r>
            <a:r>
              <a:rPr lang="en-GB" dirty="0"/>
              <a:t> </a:t>
            </a:r>
            <a:r>
              <a:rPr lang="en-GB" dirty="0" err="1"/>
              <a:t>Penjualan</a:t>
            </a:r>
            <a:r>
              <a:rPr lang="en-GB" dirty="0"/>
              <a:t> </a:t>
            </a:r>
            <a:r>
              <a:rPr lang="en-GB" dirty="0" err="1"/>
              <a:t>Barang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 (CISG): </a:t>
            </a:r>
            <a:r>
              <a:rPr lang="en-GB" dirty="0" err="1"/>
              <a:t>Mengatur</a:t>
            </a:r>
            <a:r>
              <a:rPr lang="en-GB" dirty="0"/>
              <a:t> </a:t>
            </a:r>
            <a:r>
              <a:rPr lang="en-GB" dirty="0" err="1"/>
              <a:t>kontrak</a:t>
            </a:r>
            <a:r>
              <a:rPr lang="en-GB" dirty="0"/>
              <a:t> </a:t>
            </a:r>
            <a:r>
              <a:rPr lang="en-GB" dirty="0" err="1"/>
              <a:t>penjualan</a:t>
            </a:r>
            <a:r>
              <a:rPr lang="en-GB" dirty="0"/>
              <a:t> </a:t>
            </a:r>
            <a:r>
              <a:rPr lang="en-GB" dirty="0" err="1"/>
              <a:t>barang</a:t>
            </a:r>
            <a:r>
              <a:rPr lang="en-GB" dirty="0"/>
              <a:t> </a:t>
            </a:r>
            <a:r>
              <a:rPr lang="en-GB" dirty="0" err="1"/>
              <a:t>antara</a:t>
            </a:r>
            <a:r>
              <a:rPr lang="en-GB" dirty="0"/>
              <a:t> </a:t>
            </a:r>
            <a:r>
              <a:rPr lang="en-GB" dirty="0" err="1"/>
              <a:t>pihak-pihak</a:t>
            </a:r>
            <a:r>
              <a:rPr lang="en-GB" dirty="0"/>
              <a:t> di </a:t>
            </a:r>
            <a:r>
              <a:rPr lang="en-GB" dirty="0" err="1"/>
              <a:t>negara</a:t>
            </a:r>
            <a:r>
              <a:rPr lang="en-GB" dirty="0"/>
              <a:t> yang </a:t>
            </a:r>
            <a:r>
              <a:rPr lang="en-GB" dirty="0" err="1"/>
              <a:t>berbeda</a:t>
            </a:r>
            <a:r>
              <a:rPr lang="en-GB" dirty="0"/>
              <a:t>, </a:t>
            </a:r>
            <a:r>
              <a:rPr lang="en-GB" dirty="0" err="1"/>
              <a:t>memberikan</a:t>
            </a:r>
            <a:r>
              <a:rPr lang="en-GB" dirty="0"/>
              <a:t> </a:t>
            </a:r>
            <a:r>
              <a:rPr lang="en-GB" dirty="0" err="1"/>
              <a:t>kerangka</a:t>
            </a:r>
            <a:r>
              <a:rPr lang="en-GB" dirty="0"/>
              <a:t> </a:t>
            </a:r>
            <a:r>
              <a:rPr lang="en-GB" dirty="0" err="1"/>
              <a:t>hukum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transaksi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.</a:t>
            </a:r>
            <a:endParaRPr lang="en-ID" dirty="0"/>
          </a:p>
          <a:p>
            <a:pPr lvl="0"/>
            <a:r>
              <a:rPr lang="en-GB" dirty="0" err="1"/>
              <a:t>Konvensi</a:t>
            </a:r>
            <a:r>
              <a:rPr lang="en-GB" dirty="0"/>
              <a:t> </a:t>
            </a:r>
            <a:r>
              <a:rPr lang="en-GB" dirty="0" err="1"/>
              <a:t>tentang</a:t>
            </a:r>
            <a:r>
              <a:rPr lang="en-GB" dirty="0"/>
              <a:t> </a:t>
            </a:r>
            <a:r>
              <a:rPr lang="en-GB" dirty="0" err="1"/>
              <a:t>Pembiayaan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  </a:t>
            </a:r>
            <a:r>
              <a:rPr lang="en-GB" dirty="0" err="1"/>
              <a:t>Seperti</a:t>
            </a:r>
            <a:r>
              <a:rPr lang="en-GB" dirty="0"/>
              <a:t> : </a:t>
            </a:r>
            <a:r>
              <a:rPr lang="en-GB" dirty="0" err="1"/>
              <a:t>Konvensi</a:t>
            </a:r>
            <a:r>
              <a:rPr lang="en-GB" dirty="0"/>
              <a:t> </a:t>
            </a:r>
            <a:r>
              <a:rPr lang="en-GB" dirty="0" err="1"/>
              <a:t>tentang</a:t>
            </a:r>
            <a:r>
              <a:rPr lang="en-GB" dirty="0"/>
              <a:t> </a:t>
            </a:r>
            <a:r>
              <a:rPr lang="en-GB" dirty="0" err="1"/>
              <a:t>Pembiayaan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Penjualan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 </a:t>
            </a:r>
            <a:r>
              <a:rPr lang="en-GB" dirty="0" err="1"/>
              <a:t>Barang</a:t>
            </a:r>
            <a:r>
              <a:rPr lang="en-GB" dirty="0"/>
              <a:t> yang </a:t>
            </a:r>
            <a:r>
              <a:rPr lang="en-GB" dirty="0" err="1"/>
              <a:t>mengatur</a:t>
            </a:r>
            <a:r>
              <a:rPr lang="en-GB" dirty="0"/>
              <a:t> </a:t>
            </a:r>
            <a:r>
              <a:rPr lang="en-GB" dirty="0" err="1"/>
              <a:t>aspek</a:t>
            </a:r>
            <a:r>
              <a:rPr lang="en-GB" dirty="0"/>
              <a:t> </a:t>
            </a:r>
            <a:r>
              <a:rPr lang="en-GB" dirty="0" err="1"/>
              <a:t>pembiayaan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.</a:t>
            </a:r>
          </a:p>
          <a:p>
            <a:pPr lvl="0"/>
            <a:endParaRPr lang="en-ID" dirty="0"/>
          </a:p>
          <a:p>
            <a:pPr lvl="0"/>
            <a:r>
              <a:rPr lang="en-GB" dirty="0" err="1"/>
              <a:t>Pedoman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Resolusi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</a:t>
            </a:r>
            <a:r>
              <a:rPr lang="en-GB" dirty="0" err="1"/>
              <a:t>Organisasi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 </a:t>
            </a:r>
            <a:r>
              <a:rPr lang="en-GB" dirty="0" err="1"/>
              <a:t>seperti</a:t>
            </a:r>
            <a:r>
              <a:rPr lang="en-GB" dirty="0"/>
              <a:t> : </a:t>
            </a:r>
            <a:endParaRPr lang="en-ID" sz="1600" dirty="0"/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International chamber of commerce (</a:t>
            </a:r>
            <a:r>
              <a:rPr lang="en-GB" dirty="0" err="1"/>
              <a:t>icc</a:t>
            </a:r>
            <a:r>
              <a:rPr lang="en-GB" dirty="0"/>
              <a:t>) yang </a:t>
            </a:r>
            <a:r>
              <a:rPr lang="en-GB" dirty="0" err="1"/>
              <a:t>menerbitkan</a:t>
            </a:r>
            <a:r>
              <a:rPr lang="en-GB" dirty="0"/>
              <a:t> </a:t>
            </a:r>
            <a:r>
              <a:rPr lang="en-GB" dirty="0" err="1"/>
              <a:t>pedoman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praktik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, </a:t>
            </a:r>
            <a:r>
              <a:rPr lang="en-GB" dirty="0" err="1"/>
              <a:t>termasuk</a:t>
            </a:r>
            <a:r>
              <a:rPr lang="en-GB" dirty="0"/>
              <a:t> incoterms.</a:t>
            </a:r>
            <a:endParaRPr lang="en-ID" dirty="0"/>
          </a:p>
          <a:p>
            <a:pPr marL="342900" indent="-342900">
              <a:buFont typeface="+mj-lt"/>
              <a:buAutoNum type="arabicPeriod"/>
            </a:pPr>
            <a:r>
              <a:rPr lang="en-GB" dirty="0" err="1"/>
              <a:t>Sumber-sumber</a:t>
            </a:r>
            <a:r>
              <a:rPr lang="en-GB" dirty="0"/>
              <a:t> </a:t>
            </a:r>
            <a:r>
              <a:rPr lang="en-GB" dirty="0" err="1"/>
              <a:t>hukum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 </a:t>
            </a:r>
            <a:r>
              <a:rPr lang="en-GB" dirty="0" err="1"/>
              <a:t>membantu</a:t>
            </a:r>
            <a:r>
              <a:rPr lang="en-GB" dirty="0"/>
              <a:t> </a:t>
            </a:r>
            <a:r>
              <a:rPr lang="en-GB" dirty="0" err="1"/>
              <a:t>menciptakan</a:t>
            </a:r>
            <a:r>
              <a:rPr lang="en-GB" dirty="0"/>
              <a:t> </a:t>
            </a:r>
            <a:r>
              <a:rPr lang="en-GB" dirty="0" err="1"/>
              <a:t>kerangka</a:t>
            </a:r>
            <a:r>
              <a:rPr lang="en-GB" dirty="0"/>
              <a:t> </a:t>
            </a:r>
            <a:r>
              <a:rPr lang="en-GB" dirty="0" err="1"/>
              <a:t>kerja</a:t>
            </a:r>
            <a:r>
              <a:rPr lang="en-GB" dirty="0"/>
              <a:t> yang </a:t>
            </a:r>
            <a:r>
              <a:rPr lang="en-GB" dirty="0" err="1"/>
              <a:t>stabil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diprediksi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transaksi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.</a:t>
            </a:r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661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E4EBE-1312-644B-A7B9-E96B2A3BD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2. </a:t>
            </a:r>
            <a:r>
              <a:rPr lang="en-GB" dirty="0" err="1"/>
              <a:t>Kebiasaan</a:t>
            </a:r>
            <a:r>
              <a:rPr lang="en-GB" dirty="0"/>
              <a:t> Internasional 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F7684-E3C8-964C-9582-BA41B9E37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b="1" dirty="0" err="1"/>
              <a:t>Kebiasaan</a:t>
            </a:r>
            <a:r>
              <a:rPr lang="en-GB" b="1" dirty="0"/>
              <a:t> </a:t>
            </a:r>
            <a:r>
              <a:rPr lang="en-GB" b="1" dirty="0" err="1"/>
              <a:t>Internasional</a:t>
            </a:r>
            <a:r>
              <a:rPr lang="en-GB" b="1" dirty="0"/>
              <a:t> (Customary International Law).  </a:t>
            </a:r>
            <a:r>
              <a:rPr lang="en-GB" dirty="0" err="1"/>
              <a:t>Praktik</a:t>
            </a:r>
            <a:r>
              <a:rPr lang="en-GB" dirty="0"/>
              <a:t> yang </a:t>
            </a:r>
            <a:r>
              <a:rPr lang="en-GB" dirty="0" err="1"/>
              <a:t>diterima</a:t>
            </a:r>
            <a:r>
              <a:rPr lang="en-GB" dirty="0"/>
              <a:t>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umum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dianggap</a:t>
            </a:r>
            <a:r>
              <a:rPr lang="en-GB" dirty="0"/>
              <a:t> </a:t>
            </a:r>
            <a:r>
              <a:rPr lang="en-GB" dirty="0" err="1"/>
              <a:t>sebagai</a:t>
            </a:r>
            <a:r>
              <a:rPr lang="en-GB" dirty="0"/>
              <a:t> </a:t>
            </a:r>
            <a:r>
              <a:rPr lang="en-GB" dirty="0" err="1"/>
              <a:t>hukum</a:t>
            </a:r>
            <a:r>
              <a:rPr lang="en-GB" dirty="0"/>
              <a:t>. </a:t>
            </a:r>
            <a:r>
              <a:rPr lang="en-GB" dirty="0" err="1"/>
              <a:t>Kebiasaan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 </a:t>
            </a:r>
            <a:r>
              <a:rPr lang="en-GB" dirty="0" err="1"/>
              <a:t>berkembang</a:t>
            </a:r>
            <a:r>
              <a:rPr lang="en-GB" dirty="0"/>
              <a:t> </a:t>
            </a:r>
            <a:r>
              <a:rPr lang="en-GB" dirty="0" err="1"/>
              <a:t>seiring</a:t>
            </a:r>
            <a:r>
              <a:rPr lang="en-GB" dirty="0"/>
              <a:t> </a:t>
            </a:r>
            <a:r>
              <a:rPr lang="en-GB" dirty="0" err="1"/>
              <a:t>waktu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diakui</a:t>
            </a:r>
            <a:r>
              <a:rPr lang="en-GB" dirty="0"/>
              <a:t> </a:t>
            </a:r>
            <a:r>
              <a:rPr lang="en-GB" dirty="0" err="1"/>
              <a:t>oleh</a:t>
            </a:r>
            <a:r>
              <a:rPr lang="en-GB" dirty="0"/>
              <a:t> </a:t>
            </a:r>
            <a:r>
              <a:rPr lang="en-GB" dirty="0" err="1"/>
              <a:t>negara-negara</a:t>
            </a:r>
            <a:r>
              <a:rPr lang="en-GB" dirty="0"/>
              <a:t>. </a:t>
            </a:r>
            <a:endParaRPr lang="en-ID" dirty="0"/>
          </a:p>
          <a:p>
            <a:pPr marL="0" indent="0">
              <a:buNone/>
            </a:pPr>
            <a:r>
              <a:rPr lang="en-GB" dirty="0" err="1"/>
              <a:t>Berikut</a:t>
            </a:r>
            <a:r>
              <a:rPr lang="en-GB" dirty="0"/>
              <a:t> </a:t>
            </a:r>
            <a:r>
              <a:rPr lang="en-GB" dirty="0" err="1"/>
              <a:t>adalah</a:t>
            </a:r>
            <a:r>
              <a:rPr lang="en-GB" dirty="0"/>
              <a:t> </a:t>
            </a:r>
            <a:r>
              <a:rPr lang="en-GB" dirty="0" err="1"/>
              <a:t>beberapa</a:t>
            </a:r>
            <a:r>
              <a:rPr lang="en-GB" dirty="0"/>
              <a:t> </a:t>
            </a:r>
            <a:r>
              <a:rPr lang="en-GB" dirty="0" err="1"/>
              <a:t>contoh</a:t>
            </a:r>
            <a:r>
              <a:rPr lang="en-GB" dirty="0"/>
              <a:t> </a:t>
            </a:r>
            <a:r>
              <a:rPr lang="en-GB" dirty="0" err="1"/>
              <a:t>sumber</a:t>
            </a:r>
            <a:r>
              <a:rPr lang="en-GB" dirty="0"/>
              <a:t> </a:t>
            </a:r>
            <a:r>
              <a:rPr lang="en-GB" dirty="0" err="1"/>
              <a:t>hukum</a:t>
            </a:r>
            <a:r>
              <a:rPr lang="en-GB" dirty="0"/>
              <a:t> </a:t>
            </a:r>
            <a:r>
              <a:rPr lang="en-GB" dirty="0" err="1"/>
              <a:t>kebiasaan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:</a:t>
            </a:r>
          </a:p>
          <a:p>
            <a:pPr marL="0" indent="0">
              <a:buNone/>
            </a:pPr>
            <a:endParaRPr lang="en-ID" dirty="0"/>
          </a:p>
          <a:p>
            <a:r>
              <a:rPr lang="en-GB" dirty="0"/>
              <a:t> Incoterms (International Commercial Terms): Kumpulan </a:t>
            </a:r>
            <a:r>
              <a:rPr lang="en-GB" dirty="0" err="1"/>
              <a:t>istilah</a:t>
            </a:r>
            <a:r>
              <a:rPr lang="en-GB" dirty="0"/>
              <a:t> yang </a:t>
            </a:r>
            <a:r>
              <a:rPr lang="en-GB" dirty="0" err="1"/>
              <a:t>digunakan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kontrak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menentukan</a:t>
            </a:r>
            <a:r>
              <a:rPr lang="en-GB" dirty="0"/>
              <a:t> </a:t>
            </a:r>
            <a:r>
              <a:rPr lang="en-GB" dirty="0" err="1"/>
              <a:t>tanggung</a:t>
            </a:r>
            <a:r>
              <a:rPr lang="en-GB" dirty="0"/>
              <a:t> </a:t>
            </a:r>
            <a:r>
              <a:rPr lang="en-GB" dirty="0" err="1"/>
              <a:t>jawab</a:t>
            </a:r>
            <a:r>
              <a:rPr lang="en-GB" dirty="0"/>
              <a:t> </a:t>
            </a:r>
            <a:r>
              <a:rPr lang="en-GB" dirty="0" err="1"/>
              <a:t>penjual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pembeli</a:t>
            </a:r>
            <a:r>
              <a:rPr lang="en-GB" dirty="0"/>
              <a:t> </a:t>
            </a:r>
            <a:r>
              <a:rPr lang="en-GB" dirty="0" err="1"/>
              <a:t>terkait</a:t>
            </a:r>
            <a:r>
              <a:rPr lang="en-GB" dirty="0"/>
              <a:t> </a:t>
            </a:r>
            <a:r>
              <a:rPr lang="en-GB" dirty="0" err="1"/>
              <a:t>pengiriman</a:t>
            </a:r>
            <a:r>
              <a:rPr lang="en-GB" dirty="0"/>
              <a:t> </a:t>
            </a:r>
            <a:r>
              <a:rPr lang="en-GB" dirty="0" err="1"/>
              <a:t>barang</a:t>
            </a:r>
            <a:r>
              <a:rPr lang="en-GB" dirty="0"/>
              <a:t>.</a:t>
            </a:r>
            <a:endParaRPr lang="en-ID" dirty="0"/>
          </a:p>
          <a:p>
            <a:r>
              <a:rPr lang="en-GB" dirty="0" err="1"/>
              <a:t>Praktik</a:t>
            </a:r>
            <a:r>
              <a:rPr lang="en-GB" dirty="0"/>
              <a:t> </a:t>
            </a:r>
            <a:r>
              <a:rPr lang="en-GB" dirty="0" err="1"/>
              <a:t>Pembayaran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: </a:t>
            </a:r>
            <a:r>
              <a:rPr lang="en-GB" dirty="0" err="1"/>
              <a:t>Kebiasaan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penggunaan</a:t>
            </a:r>
            <a:r>
              <a:rPr lang="en-GB" dirty="0"/>
              <a:t> </a:t>
            </a:r>
            <a:r>
              <a:rPr lang="en-GB" dirty="0" err="1"/>
              <a:t>instrumen</a:t>
            </a:r>
            <a:r>
              <a:rPr lang="en-GB" dirty="0"/>
              <a:t> </a:t>
            </a:r>
            <a:r>
              <a:rPr lang="en-GB" dirty="0" err="1"/>
              <a:t>pembayaran</a:t>
            </a:r>
            <a:r>
              <a:rPr lang="en-GB" dirty="0"/>
              <a:t>, </a:t>
            </a:r>
            <a:r>
              <a:rPr lang="en-GB" dirty="0" err="1"/>
              <a:t>seperti</a:t>
            </a:r>
            <a:r>
              <a:rPr lang="en-GB" dirty="0"/>
              <a:t> letter of credit (L/C)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pembayaran</a:t>
            </a:r>
            <a:r>
              <a:rPr lang="en-GB" dirty="0"/>
              <a:t> di </a:t>
            </a:r>
            <a:r>
              <a:rPr lang="en-GB" dirty="0" err="1"/>
              <a:t>muka</a:t>
            </a:r>
            <a:r>
              <a:rPr lang="en-GB" dirty="0"/>
              <a:t>, yang </a:t>
            </a:r>
            <a:r>
              <a:rPr lang="en-GB" dirty="0" err="1"/>
              <a:t>diakui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diterima</a:t>
            </a:r>
            <a:r>
              <a:rPr lang="en-GB" dirty="0"/>
              <a:t>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luas</a:t>
            </a:r>
            <a:r>
              <a:rPr lang="en-GB" sz="1800" dirty="0"/>
              <a:t>.</a:t>
            </a:r>
            <a:endParaRPr lang="en-ID" sz="1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193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EFE78-D9A2-8248-B777-37255B6AC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985520"/>
            <a:ext cx="10058400" cy="5186680"/>
          </a:xfrm>
        </p:spPr>
        <p:txBody>
          <a:bodyPr/>
          <a:lstStyle/>
          <a:p>
            <a:r>
              <a:rPr lang="en-GB" dirty="0" err="1"/>
              <a:t>Standar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: </a:t>
            </a:r>
            <a:r>
              <a:rPr lang="en-GB" dirty="0" err="1"/>
              <a:t>Penggunaan</a:t>
            </a:r>
            <a:r>
              <a:rPr lang="en-GB" dirty="0"/>
              <a:t> </a:t>
            </a:r>
            <a:r>
              <a:rPr lang="en-GB" dirty="0" err="1"/>
              <a:t>standar</a:t>
            </a:r>
            <a:r>
              <a:rPr lang="en-GB" dirty="0"/>
              <a:t> yang </a:t>
            </a:r>
            <a:r>
              <a:rPr lang="en-GB" dirty="0" err="1"/>
              <a:t>diterima</a:t>
            </a:r>
            <a:r>
              <a:rPr lang="en-GB" dirty="0"/>
              <a:t> </a:t>
            </a:r>
            <a:r>
              <a:rPr lang="en-GB" dirty="0" err="1"/>
              <a:t>secara</a:t>
            </a:r>
            <a:r>
              <a:rPr lang="en-GB" dirty="0"/>
              <a:t> global, </a:t>
            </a:r>
            <a:r>
              <a:rPr lang="en-GB" dirty="0" err="1"/>
              <a:t>seperti</a:t>
            </a:r>
            <a:r>
              <a:rPr lang="en-GB" dirty="0"/>
              <a:t> </a:t>
            </a:r>
            <a:r>
              <a:rPr lang="en-GB" dirty="0" err="1"/>
              <a:t>standar</a:t>
            </a:r>
            <a:r>
              <a:rPr lang="en-GB" dirty="0"/>
              <a:t> ISO, yang </a:t>
            </a:r>
            <a:r>
              <a:rPr lang="en-GB" dirty="0" err="1"/>
              <a:t>mengatur</a:t>
            </a:r>
            <a:r>
              <a:rPr lang="en-GB" dirty="0"/>
              <a:t> </a:t>
            </a:r>
            <a:r>
              <a:rPr lang="en-GB" dirty="0" err="1"/>
              <a:t>kualitas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keamanan</a:t>
            </a:r>
            <a:r>
              <a:rPr lang="en-GB" dirty="0"/>
              <a:t> </a:t>
            </a:r>
            <a:r>
              <a:rPr lang="en-GB" dirty="0" err="1"/>
              <a:t>produk</a:t>
            </a:r>
            <a:r>
              <a:rPr lang="en-GB" dirty="0"/>
              <a:t>.</a:t>
            </a:r>
            <a:endParaRPr lang="en-ID" dirty="0"/>
          </a:p>
          <a:p>
            <a:r>
              <a:rPr lang="en-GB" dirty="0"/>
              <a:t> </a:t>
            </a:r>
            <a:r>
              <a:rPr lang="en-GB" dirty="0" err="1"/>
              <a:t>Praktik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Penyelesaian</a:t>
            </a:r>
            <a:r>
              <a:rPr lang="en-GB" dirty="0"/>
              <a:t> </a:t>
            </a:r>
            <a:r>
              <a:rPr lang="en-GB" dirty="0" err="1"/>
              <a:t>Sengketa</a:t>
            </a:r>
            <a:r>
              <a:rPr lang="en-GB" dirty="0"/>
              <a:t> : </a:t>
            </a:r>
            <a:r>
              <a:rPr lang="en-GB" dirty="0" err="1"/>
              <a:t>Kebiasaan</a:t>
            </a:r>
            <a:r>
              <a:rPr lang="en-GB" dirty="0"/>
              <a:t> </a:t>
            </a:r>
            <a:r>
              <a:rPr lang="en-GB" dirty="0" err="1"/>
              <a:t>menggunakan</a:t>
            </a:r>
            <a:r>
              <a:rPr lang="en-GB" dirty="0"/>
              <a:t> </a:t>
            </a:r>
            <a:r>
              <a:rPr lang="en-GB" dirty="0" err="1"/>
              <a:t>arbitrase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 </a:t>
            </a:r>
            <a:r>
              <a:rPr lang="en-GB" dirty="0" err="1"/>
              <a:t>sebagai</a:t>
            </a:r>
            <a:r>
              <a:rPr lang="en-GB" dirty="0"/>
              <a:t> </a:t>
            </a:r>
            <a:r>
              <a:rPr lang="en-GB" dirty="0" err="1"/>
              <a:t>metode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menyelesaikan</a:t>
            </a:r>
            <a:r>
              <a:rPr lang="en-GB" dirty="0"/>
              <a:t> </a:t>
            </a:r>
            <a:r>
              <a:rPr lang="en-GB" dirty="0" err="1"/>
              <a:t>sengketa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, di mana </a:t>
            </a:r>
            <a:r>
              <a:rPr lang="en-GB" dirty="0" err="1"/>
              <a:t>banyak</a:t>
            </a:r>
            <a:r>
              <a:rPr lang="en-GB" dirty="0"/>
              <a:t> </a:t>
            </a:r>
            <a:r>
              <a:rPr lang="en-GB" dirty="0" err="1"/>
              <a:t>pihak</a:t>
            </a:r>
            <a:r>
              <a:rPr lang="en-GB" dirty="0"/>
              <a:t> </a:t>
            </a:r>
            <a:r>
              <a:rPr lang="en-GB" dirty="0" err="1"/>
              <a:t>memilih</a:t>
            </a:r>
            <a:r>
              <a:rPr lang="en-GB" dirty="0"/>
              <a:t> </a:t>
            </a:r>
            <a:r>
              <a:rPr lang="en-GB" dirty="0" err="1"/>
              <a:t>lembaga</a:t>
            </a:r>
            <a:r>
              <a:rPr lang="en-GB" dirty="0"/>
              <a:t> </a:t>
            </a:r>
            <a:r>
              <a:rPr lang="en-GB" dirty="0" err="1"/>
              <a:t>arbitrase</a:t>
            </a:r>
            <a:r>
              <a:rPr lang="en-GB" dirty="0"/>
              <a:t> </a:t>
            </a:r>
            <a:r>
              <a:rPr lang="en-GB" dirty="0" err="1"/>
              <a:t>tertentu</a:t>
            </a:r>
            <a:r>
              <a:rPr lang="en-GB" dirty="0"/>
              <a:t>.</a:t>
            </a:r>
            <a:endParaRPr lang="en-ID" dirty="0"/>
          </a:p>
          <a:p>
            <a:pPr lvl="0"/>
            <a:r>
              <a:rPr lang="en-GB" dirty="0" err="1"/>
              <a:t>Kebiasaan</a:t>
            </a:r>
            <a:r>
              <a:rPr lang="en-GB" dirty="0"/>
              <a:t> </a:t>
            </a:r>
            <a:r>
              <a:rPr lang="en-GB" dirty="0" err="1"/>
              <a:t>Pengiriman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Asuransi</a:t>
            </a:r>
            <a:r>
              <a:rPr lang="en-GB" dirty="0"/>
              <a:t>: </a:t>
            </a:r>
            <a:r>
              <a:rPr lang="en-GB" dirty="0" err="1"/>
              <a:t>Praktik</a:t>
            </a:r>
            <a:r>
              <a:rPr lang="en-GB" dirty="0"/>
              <a:t> yang </a:t>
            </a:r>
            <a:r>
              <a:rPr lang="en-GB" dirty="0" err="1"/>
              <a:t>berkaitan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pengiriman</a:t>
            </a:r>
            <a:r>
              <a:rPr lang="en-GB" dirty="0"/>
              <a:t> </a:t>
            </a:r>
            <a:r>
              <a:rPr lang="en-GB" dirty="0" err="1"/>
              <a:t>barang</a:t>
            </a:r>
            <a:r>
              <a:rPr lang="en-GB" dirty="0"/>
              <a:t>, </a:t>
            </a:r>
            <a:r>
              <a:rPr lang="en-GB" dirty="0" err="1"/>
              <a:t>termasuk</a:t>
            </a:r>
            <a:r>
              <a:rPr lang="en-GB" dirty="0"/>
              <a:t> </a:t>
            </a:r>
            <a:r>
              <a:rPr lang="en-GB" dirty="0" err="1"/>
              <a:t>penggunaan</a:t>
            </a:r>
            <a:r>
              <a:rPr lang="en-GB" dirty="0"/>
              <a:t> </a:t>
            </a:r>
            <a:r>
              <a:rPr lang="en-GB" dirty="0" err="1"/>
              <a:t>asuransi</a:t>
            </a:r>
            <a:r>
              <a:rPr lang="en-GB" dirty="0"/>
              <a:t> </a:t>
            </a:r>
            <a:r>
              <a:rPr lang="en-GB" dirty="0" err="1"/>
              <a:t>laut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tanggung</a:t>
            </a:r>
            <a:r>
              <a:rPr lang="en-GB" dirty="0"/>
              <a:t> </a:t>
            </a:r>
            <a:r>
              <a:rPr lang="en-GB" dirty="0" err="1"/>
              <a:t>jawab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kerusakan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kehilangan</a:t>
            </a:r>
            <a:r>
              <a:rPr lang="en-GB" dirty="0"/>
              <a:t> </a:t>
            </a:r>
            <a:r>
              <a:rPr lang="en-GB" dirty="0" err="1"/>
              <a:t>barang</a:t>
            </a:r>
            <a:r>
              <a:rPr lang="en-GB" dirty="0"/>
              <a:t> </a:t>
            </a:r>
            <a:r>
              <a:rPr lang="en-GB" dirty="0" err="1"/>
              <a:t>selama</a:t>
            </a:r>
            <a:r>
              <a:rPr lang="en-GB" dirty="0"/>
              <a:t> </a:t>
            </a:r>
            <a:r>
              <a:rPr lang="en-GB" dirty="0" err="1"/>
              <a:t>pengiriman</a:t>
            </a:r>
            <a:r>
              <a:rPr lang="en-GB" dirty="0"/>
              <a:t>.</a:t>
            </a:r>
            <a:endParaRPr lang="en-ID" dirty="0"/>
          </a:p>
          <a:p>
            <a:pPr lvl="0"/>
            <a:r>
              <a:rPr lang="en-GB" dirty="0" err="1"/>
              <a:t>Kebiasaan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Penetapan</a:t>
            </a:r>
            <a:r>
              <a:rPr lang="en-GB" dirty="0"/>
              <a:t> </a:t>
            </a:r>
            <a:r>
              <a:rPr lang="en-GB" dirty="0" err="1"/>
              <a:t>Harga</a:t>
            </a:r>
            <a:r>
              <a:rPr lang="en-GB" dirty="0"/>
              <a:t>: Cara </a:t>
            </a:r>
            <a:r>
              <a:rPr lang="en-GB" dirty="0" err="1"/>
              <a:t>penetapan</a:t>
            </a:r>
            <a:r>
              <a:rPr lang="en-GB" dirty="0"/>
              <a:t> </a:t>
            </a:r>
            <a:r>
              <a:rPr lang="en-GB" dirty="0" err="1"/>
              <a:t>harga</a:t>
            </a:r>
            <a:r>
              <a:rPr lang="en-GB" dirty="0"/>
              <a:t> yang </a:t>
            </a:r>
            <a:r>
              <a:rPr lang="en-GB" dirty="0" err="1"/>
              <a:t>umum</a:t>
            </a:r>
            <a:r>
              <a:rPr lang="en-GB" dirty="0"/>
              <a:t> </a:t>
            </a:r>
            <a:r>
              <a:rPr lang="en-GB" dirty="0" err="1"/>
              <a:t>digunakan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transaksi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, </a:t>
            </a:r>
            <a:r>
              <a:rPr lang="en-GB" dirty="0" err="1"/>
              <a:t>termasuk</a:t>
            </a:r>
            <a:r>
              <a:rPr lang="en-GB" dirty="0"/>
              <a:t> </a:t>
            </a:r>
            <a:r>
              <a:rPr lang="en-GB" dirty="0" err="1"/>
              <a:t>diskon</a:t>
            </a:r>
            <a:r>
              <a:rPr lang="en-GB" dirty="0"/>
              <a:t>, </a:t>
            </a:r>
            <a:r>
              <a:rPr lang="en-GB" dirty="0" err="1"/>
              <a:t>penyesuaian</a:t>
            </a:r>
            <a:r>
              <a:rPr lang="en-GB" dirty="0"/>
              <a:t> </a:t>
            </a:r>
            <a:r>
              <a:rPr lang="en-GB" dirty="0" err="1"/>
              <a:t>harga</a:t>
            </a:r>
            <a:r>
              <a:rPr lang="en-GB" dirty="0"/>
              <a:t>,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negosiasi</a:t>
            </a:r>
            <a:r>
              <a:rPr lang="en-GB" dirty="0"/>
              <a:t>.</a:t>
            </a:r>
            <a:r>
              <a:rPr lang="en-ID" dirty="0"/>
              <a:t> </a:t>
            </a:r>
            <a:r>
              <a:rPr lang="en-GB" dirty="0" err="1"/>
              <a:t>Kebiasaan-kebiasaan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 </a:t>
            </a:r>
            <a:r>
              <a:rPr lang="en-GB" dirty="0" err="1"/>
              <a:t>berfungsi</a:t>
            </a:r>
            <a:r>
              <a:rPr lang="en-GB" dirty="0"/>
              <a:t> </a:t>
            </a:r>
            <a:r>
              <a:rPr lang="en-GB" dirty="0" err="1"/>
              <a:t>sebagai</a:t>
            </a:r>
            <a:r>
              <a:rPr lang="en-GB" dirty="0"/>
              <a:t> </a:t>
            </a:r>
            <a:r>
              <a:rPr lang="en-GB" dirty="0" err="1"/>
              <a:t>pedoman</a:t>
            </a:r>
            <a:r>
              <a:rPr lang="en-GB" dirty="0"/>
              <a:t> yang </a:t>
            </a:r>
            <a:r>
              <a:rPr lang="en-GB" dirty="0" err="1"/>
              <a:t>membantu</a:t>
            </a:r>
            <a:r>
              <a:rPr lang="en-GB" dirty="0"/>
              <a:t> </a:t>
            </a:r>
            <a:r>
              <a:rPr lang="en-GB" dirty="0" err="1"/>
              <a:t>menciptakan</a:t>
            </a:r>
            <a:r>
              <a:rPr lang="en-GB" dirty="0"/>
              <a:t> </a:t>
            </a:r>
            <a:r>
              <a:rPr lang="en-GB" dirty="0" err="1"/>
              <a:t>kejelasan</a:t>
            </a:r>
            <a:r>
              <a:rPr lang="en-GB" dirty="0"/>
              <a:t> dan </a:t>
            </a:r>
            <a:r>
              <a:rPr lang="en-GB" dirty="0" err="1"/>
              <a:t>kepastian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transaksi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</a:t>
            </a:r>
            <a:r>
              <a:rPr lang="en-GB" dirty="0" err="1"/>
              <a:t>antar</a:t>
            </a:r>
            <a:r>
              <a:rPr lang="en-GB" dirty="0"/>
              <a:t> negara.</a:t>
            </a:r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374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0209D-48D5-334E-8439-5C7D2AAF3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68248"/>
          </a:xfrm>
        </p:spPr>
        <p:txBody>
          <a:bodyPr>
            <a:normAutofit/>
          </a:bodyPr>
          <a:lstStyle/>
          <a:p>
            <a:r>
              <a:rPr lang="en-GB" sz="4000" dirty="0"/>
              <a:t>3. </a:t>
            </a:r>
            <a:r>
              <a:rPr lang="en-GB" sz="4000" dirty="0" err="1"/>
              <a:t>Prinsip</a:t>
            </a:r>
            <a:r>
              <a:rPr lang="en-GB" sz="4000" dirty="0"/>
              <a:t> Umum Hukum</a:t>
            </a:r>
            <a:r>
              <a:rPr lang="en-ID" sz="4000" dirty="0"/>
              <a:t> </a:t>
            </a:r>
            <a:r>
              <a:rPr lang="en-ID" sz="4000" dirty="0" err="1"/>
              <a:t>perdagangan</a:t>
            </a:r>
            <a:r>
              <a:rPr lang="en-ID" sz="4000" dirty="0"/>
              <a:t> </a:t>
            </a:r>
            <a:r>
              <a:rPr lang="en-ID" sz="4000" dirty="0" err="1"/>
              <a:t>internasional</a:t>
            </a:r>
            <a:r>
              <a:rPr lang="en-ID" sz="4000" dirty="0"/>
              <a:t> 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BF98A-7C42-F247-97E7-CE99F8908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808480"/>
            <a:ext cx="10058400" cy="436372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sz="3200" dirty="0" err="1"/>
              <a:t>Prinsip</a:t>
            </a:r>
            <a:r>
              <a:rPr lang="en-GB" sz="3200" dirty="0"/>
              <a:t> yang </a:t>
            </a:r>
            <a:r>
              <a:rPr lang="en-GB" sz="3200" dirty="0" err="1"/>
              <a:t>diakui</a:t>
            </a:r>
            <a:r>
              <a:rPr lang="en-GB" sz="3200" dirty="0"/>
              <a:t> </a:t>
            </a:r>
            <a:r>
              <a:rPr lang="en-GB" sz="3200" dirty="0" err="1"/>
              <a:t>oleh</a:t>
            </a:r>
            <a:r>
              <a:rPr lang="en-GB" sz="3200" dirty="0"/>
              <a:t> </a:t>
            </a:r>
            <a:r>
              <a:rPr lang="en-GB" sz="3200" dirty="0" err="1"/>
              <a:t>sistem</a:t>
            </a:r>
            <a:r>
              <a:rPr lang="en-GB" sz="3200" dirty="0"/>
              <a:t> </a:t>
            </a:r>
            <a:r>
              <a:rPr lang="en-GB" sz="3200" dirty="0" err="1"/>
              <a:t>hukum</a:t>
            </a:r>
            <a:r>
              <a:rPr lang="en-GB" sz="3200" dirty="0"/>
              <a:t> </a:t>
            </a:r>
            <a:r>
              <a:rPr lang="en-GB" sz="3200" dirty="0" err="1"/>
              <a:t>nasional</a:t>
            </a:r>
            <a:r>
              <a:rPr lang="en-GB" sz="3200" dirty="0"/>
              <a:t> yang </a:t>
            </a:r>
            <a:r>
              <a:rPr lang="en-GB" sz="3200" dirty="0" err="1"/>
              <a:t>dapat</a:t>
            </a:r>
            <a:r>
              <a:rPr lang="en-GB" sz="3200" dirty="0"/>
              <a:t> </a:t>
            </a:r>
            <a:r>
              <a:rPr lang="en-GB" sz="3200" dirty="0" err="1"/>
              <a:t>diterapkan</a:t>
            </a:r>
            <a:r>
              <a:rPr lang="en-GB" sz="3200" dirty="0"/>
              <a:t> </a:t>
            </a:r>
            <a:r>
              <a:rPr lang="en-GB" sz="3200" dirty="0" err="1"/>
              <a:t>secara</a:t>
            </a:r>
            <a:r>
              <a:rPr lang="en-GB" sz="3200" dirty="0"/>
              <a:t> </a:t>
            </a:r>
            <a:r>
              <a:rPr lang="en-GB" sz="3200" dirty="0" err="1"/>
              <a:t>internasional</a:t>
            </a:r>
            <a:r>
              <a:rPr lang="en-GB" sz="3200" dirty="0"/>
              <a:t>. </a:t>
            </a:r>
            <a:r>
              <a:rPr lang="en-GB" sz="3200" dirty="0" err="1"/>
              <a:t>Contohnya</a:t>
            </a:r>
            <a:r>
              <a:rPr lang="en-GB" sz="3200" dirty="0"/>
              <a:t> </a:t>
            </a:r>
            <a:r>
              <a:rPr lang="en-GB" sz="3200" dirty="0" err="1"/>
              <a:t>termasuk</a:t>
            </a:r>
            <a:r>
              <a:rPr lang="en-GB" sz="3200" dirty="0"/>
              <a:t> </a:t>
            </a:r>
            <a:r>
              <a:rPr lang="en-GB" sz="3200" dirty="0" err="1"/>
              <a:t>prinsip</a:t>
            </a:r>
            <a:r>
              <a:rPr lang="en-GB" sz="3200" dirty="0"/>
              <a:t> </a:t>
            </a:r>
            <a:r>
              <a:rPr lang="en-GB" sz="3200" dirty="0" err="1"/>
              <a:t>keadilan</a:t>
            </a:r>
            <a:r>
              <a:rPr lang="en-GB" sz="3200" dirty="0"/>
              <a:t> </a:t>
            </a:r>
            <a:r>
              <a:rPr lang="en-GB" sz="3200" dirty="0" err="1"/>
              <a:t>dan</a:t>
            </a:r>
            <a:r>
              <a:rPr lang="en-GB" sz="3200" dirty="0"/>
              <a:t> </a:t>
            </a:r>
            <a:r>
              <a:rPr lang="en-GB" sz="3200" dirty="0" err="1"/>
              <a:t>perlindungan</a:t>
            </a:r>
            <a:r>
              <a:rPr lang="en-GB" sz="3200" dirty="0"/>
              <a:t> </a:t>
            </a:r>
            <a:r>
              <a:rPr lang="en-GB" sz="3200" dirty="0" err="1"/>
              <a:t>hak</a:t>
            </a:r>
            <a:r>
              <a:rPr lang="en-GB" sz="3200" dirty="0"/>
              <a:t> </a:t>
            </a:r>
            <a:r>
              <a:rPr lang="en-GB" sz="3200" dirty="0" err="1"/>
              <a:t>asasi</a:t>
            </a:r>
            <a:r>
              <a:rPr lang="en-GB" sz="3200" dirty="0"/>
              <a:t> </a:t>
            </a:r>
            <a:r>
              <a:rPr lang="en-GB" sz="3200" dirty="0" err="1"/>
              <a:t>manusia</a:t>
            </a:r>
            <a:r>
              <a:rPr lang="en-GB" sz="3200" dirty="0"/>
              <a:t> </a:t>
            </a:r>
            <a:r>
              <a:rPr lang="en-GB" sz="3200" dirty="0" err="1"/>
              <a:t>dan</a:t>
            </a:r>
            <a:r>
              <a:rPr lang="en-GB" sz="3200" dirty="0"/>
              <a:t> </a:t>
            </a:r>
            <a:r>
              <a:rPr lang="en-GB" sz="3200" dirty="0" err="1"/>
              <a:t>merujuk</a:t>
            </a:r>
            <a:r>
              <a:rPr lang="en-GB" sz="3200" dirty="0"/>
              <a:t> </a:t>
            </a:r>
            <a:r>
              <a:rPr lang="en-GB" sz="3200" dirty="0" err="1"/>
              <a:t>pada</a:t>
            </a:r>
            <a:r>
              <a:rPr lang="en-GB" sz="3200" dirty="0"/>
              <a:t> </a:t>
            </a:r>
            <a:r>
              <a:rPr lang="en-GB" sz="3200" dirty="0" err="1"/>
              <a:t>norma-norma</a:t>
            </a:r>
            <a:r>
              <a:rPr lang="en-GB" sz="3200" dirty="0"/>
              <a:t> </a:t>
            </a:r>
            <a:r>
              <a:rPr lang="en-GB" sz="3200" dirty="0" err="1"/>
              <a:t>dan</a:t>
            </a:r>
            <a:r>
              <a:rPr lang="en-GB" sz="3200" dirty="0"/>
              <a:t> </a:t>
            </a:r>
            <a:r>
              <a:rPr lang="en-GB" sz="3200" dirty="0" err="1"/>
              <a:t>aturan</a:t>
            </a:r>
            <a:r>
              <a:rPr lang="en-GB" sz="3200" dirty="0"/>
              <a:t> </a:t>
            </a:r>
            <a:r>
              <a:rPr lang="en-GB" sz="3200" dirty="0" err="1"/>
              <a:t>dasar</a:t>
            </a:r>
            <a:r>
              <a:rPr lang="en-GB" sz="3200" dirty="0"/>
              <a:t> yang </a:t>
            </a:r>
            <a:r>
              <a:rPr lang="en-GB" sz="3200" dirty="0" err="1"/>
              <a:t>mendasari</a:t>
            </a:r>
            <a:r>
              <a:rPr lang="en-GB" sz="3200" dirty="0"/>
              <a:t> </a:t>
            </a:r>
            <a:r>
              <a:rPr lang="en-GB" sz="3200" dirty="0" err="1"/>
              <a:t>praktik</a:t>
            </a:r>
            <a:r>
              <a:rPr lang="en-GB" sz="3200" dirty="0"/>
              <a:t> </a:t>
            </a:r>
            <a:r>
              <a:rPr lang="en-GB" sz="3200" dirty="0" err="1"/>
              <a:t>perdagangan</a:t>
            </a:r>
            <a:r>
              <a:rPr lang="en-GB" sz="3200" dirty="0"/>
              <a:t> </a:t>
            </a:r>
            <a:r>
              <a:rPr lang="en-GB" sz="3200" dirty="0" err="1"/>
              <a:t>antarnegara</a:t>
            </a:r>
            <a:r>
              <a:rPr lang="en-GB" sz="3200" dirty="0"/>
              <a:t>. </a:t>
            </a:r>
            <a:r>
              <a:rPr lang="en-GB" sz="3200" dirty="0" err="1"/>
              <a:t>Berikut</a:t>
            </a:r>
            <a:r>
              <a:rPr lang="en-GB" sz="3200" dirty="0"/>
              <a:t> </a:t>
            </a:r>
            <a:r>
              <a:rPr lang="en-GB" sz="3200" dirty="0" err="1"/>
              <a:t>adalah</a:t>
            </a:r>
            <a:r>
              <a:rPr lang="en-GB" sz="3200" dirty="0"/>
              <a:t> </a:t>
            </a:r>
            <a:r>
              <a:rPr lang="en-GB" sz="3200" dirty="0" err="1"/>
              <a:t>beberapa</a:t>
            </a:r>
            <a:r>
              <a:rPr lang="en-GB" sz="3200" dirty="0"/>
              <a:t> </a:t>
            </a:r>
            <a:r>
              <a:rPr lang="en-GB" sz="3200" dirty="0" err="1"/>
              <a:t>poin</a:t>
            </a:r>
            <a:r>
              <a:rPr lang="en-GB" sz="3200" dirty="0"/>
              <a:t> </a:t>
            </a:r>
            <a:r>
              <a:rPr lang="en-GB" sz="3200" dirty="0" err="1"/>
              <a:t>kunci</a:t>
            </a:r>
            <a:r>
              <a:rPr lang="en-GB" sz="3200" dirty="0"/>
              <a:t> </a:t>
            </a:r>
            <a:r>
              <a:rPr lang="en-GB" sz="3200" dirty="0" err="1"/>
              <a:t>terkait</a:t>
            </a:r>
            <a:r>
              <a:rPr lang="en-GB" sz="3200" dirty="0"/>
              <a:t> </a:t>
            </a:r>
            <a:r>
              <a:rPr lang="en-GB" sz="3200" dirty="0" err="1"/>
              <a:t>prinsip</a:t>
            </a:r>
            <a:r>
              <a:rPr lang="en-GB" sz="3200" dirty="0"/>
              <a:t> </a:t>
            </a:r>
            <a:r>
              <a:rPr lang="en-GB" sz="3200" dirty="0" err="1"/>
              <a:t>ini</a:t>
            </a:r>
            <a:r>
              <a:rPr lang="en-GB" sz="3200" dirty="0"/>
              <a:t>:</a:t>
            </a:r>
          </a:p>
          <a:p>
            <a:pPr marL="0" indent="0">
              <a:buNone/>
            </a:pPr>
            <a:endParaRPr lang="en-ID" sz="2400" dirty="0"/>
          </a:p>
          <a:p>
            <a:pPr lvl="0"/>
            <a:r>
              <a:rPr lang="en-GB" sz="2900" b="1" dirty="0" err="1"/>
              <a:t>Keadilan</a:t>
            </a:r>
            <a:r>
              <a:rPr lang="en-GB" sz="2900" b="1" dirty="0"/>
              <a:t> </a:t>
            </a:r>
            <a:r>
              <a:rPr lang="en-GB" sz="2900" b="1" dirty="0" err="1"/>
              <a:t>dan</a:t>
            </a:r>
            <a:r>
              <a:rPr lang="en-GB" sz="2900" b="1" dirty="0"/>
              <a:t> </a:t>
            </a:r>
            <a:r>
              <a:rPr lang="en-GB" sz="2900" b="1" dirty="0" err="1"/>
              <a:t>Kesetaraan</a:t>
            </a:r>
            <a:r>
              <a:rPr lang="en-GB" sz="2900" dirty="0"/>
              <a:t>:</a:t>
            </a:r>
            <a:endParaRPr lang="en-ID" sz="2900" dirty="0"/>
          </a:p>
          <a:p>
            <a:pPr marL="0" indent="0">
              <a:buNone/>
            </a:pPr>
            <a:r>
              <a:rPr lang="en-GB" sz="2900" dirty="0" err="1"/>
              <a:t>Setiap</a:t>
            </a:r>
            <a:r>
              <a:rPr lang="en-GB" sz="2900" dirty="0"/>
              <a:t> </a:t>
            </a:r>
            <a:r>
              <a:rPr lang="en-GB" sz="2900" dirty="0" err="1"/>
              <a:t>negara</a:t>
            </a:r>
            <a:r>
              <a:rPr lang="en-GB" sz="2900" dirty="0"/>
              <a:t> </a:t>
            </a:r>
            <a:r>
              <a:rPr lang="en-GB" sz="2900" dirty="0" err="1"/>
              <a:t>harus</a:t>
            </a:r>
            <a:r>
              <a:rPr lang="en-GB" sz="2900" dirty="0"/>
              <a:t> </a:t>
            </a:r>
            <a:r>
              <a:rPr lang="en-GB" sz="2900" dirty="0" err="1"/>
              <a:t>diperlakukan</a:t>
            </a:r>
            <a:r>
              <a:rPr lang="en-GB" sz="2900" dirty="0"/>
              <a:t> </a:t>
            </a:r>
            <a:r>
              <a:rPr lang="en-GB" sz="2900" dirty="0" err="1"/>
              <a:t>secara</a:t>
            </a:r>
            <a:r>
              <a:rPr lang="en-GB" sz="2900" dirty="0"/>
              <a:t> </a:t>
            </a:r>
            <a:r>
              <a:rPr lang="en-GB" sz="2900" dirty="0" err="1"/>
              <a:t>adil</a:t>
            </a:r>
            <a:r>
              <a:rPr lang="en-GB" sz="2900" dirty="0"/>
              <a:t> </a:t>
            </a:r>
            <a:r>
              <a:rPr lang="en-GB" sz="2900" dirty="0" err="1"/>
              <a:t>dalam</a:t>
            </a:r>
            <a:r>
              <a:rPr lang="en-GB" sz="2900" dirty="0"/>
              <a:t> </a:t>
            </a:r>
            <a:r>
              <a:rPr lang="en-GB" sz="2900" dirty="0" err="1"/>
              <a:t>transaksi</a:t>
            </a:r>
            <a:r>
              <a:rPr lang="en-GB" sz="2900" dirty="0"/>
              <a:t> </a:t>
            </a:r>
            <a:r>
              <a:rPr lang="en-GB" sz="2900" dirty="0" err="1"/>
              <a:t>perdagangan</a:t>
            </a:r>
            <a:r>
              <a:rPr lang="en-GB" sz="2900" dirty="0"/>
              <a:t>, </a:t>
            </a:r>
            <a:r>
              <a:rPr lang="en-GB" sz="2900" dirty="0" err="1"/>
              <a:t>tanpa</a:t>
            </a:r>
            <a:r>
              <a:rPr lang="en-GB" sz="2900" dirty="0"/>
              <a:t> </a:t>
            </a:r>
            <a:r>
              <a:rPr lang="en-GB" sz="2900" dirty="0" err="1"/>
              <a:t>diskriminasi</a:t>
            </a:r>
            <a:r>
              <a:rPr lang="en-GB" sz="2900" dirty="0"/>
              <a:t> </a:t>
            </a:r>
            <a:r>
              <a:rPr lang="en-GB" sz="2900" dirty="0" err="1"/>
              <a:t>berdasarkan</a:t>
            </a:r>
            <a:r>
              <a:rPr lang="en-GB" sz="2900" dirty="0"/>
              <a:t> </a:t>
            </a:r>
            <a:r>
              <a:rPr lang="en-GB" sz="2900" dirty="0" err="1"/>
              <a:t>asal</a:t>
            </a:r>
            <a:r>
              <a:rPr lang="en-GB" sz="2900" dirty="0"/>
              <a:t> </a:t>
            </a:r>
            <a:r>
              <a:rPr lang="en-GB" sz="2900" dirty="0" err="1"/>
              <a:t>atau</a:t>
            </a:r>
            <a:r>
              <a:rPr lang="en-GB" sz="2900" dirty="0"/>
              <a:t> </a:t>
            </a:r>
            <a:r>
              <a:rPr lang="en-GB" sz="2900" dirty="0" err="1"/>
              <a:t>ukuran</a:t>
            </a:r>
            <a:r>
              <a:rPr lang="en-GB" sz="2900" dirty="0"/>
              <a:t> </a:t>
            </a:r>
            <a:r>
              <a:rPr lang="en-GB" sz="2900" dirty="0" err="1"/>
              <a:t>negara</a:t>
            </a:r>
            <a:r>
              <a:rPr lang="en-GB" sz="2900" dirty="0"/>
              <a:t>.</a:t>
            </a:r>
            <a:endParaRPr lang="en-ID" sz="2900" dirty="0"/>
          </a:p>
          <a:p>
            <a:pPr lvl="0"/>
            <a:r>
              <a:rPr lang="en-GB" sz="2900" b="1" dirty="0" err="1"/>
              <a:t>Keterbukaan</a:t>
            </a:r>
            <a:r>
              <a:rPr lang="en-GB" sz="2900" b="1" dirty="0"/>
              <a:t> </a:t>
            </a:r>
            <a:r>
              <a:rPr lang="en-GB" sz="2900" b="1" dirty="0" err="1"/>
              <a:t>Pasar</a:t>
            </a:r>
            <a:r>
              <a:rPr lang="en-GB" sz="2900" dirty="0"/>
              <a:t>:</a:t>
            </a:r>
            <a:endParaRPr lang="en-ID" sz="2900" dirty="0"/>
          </a:p>
          <a:p>
            <a:pPr marL="0" indent="0">
              <a:buNone/>
            </a:pPr>
            <a:r>
              <a:rPr lang="en-GB" sz="2900" dirty="0"/>
              <a:t>Negara </a:t>
            </a:r>
            <a:r>
              <a:rPr lang="en-GB" sz="2900" dirty="0" err="1"/>
              <a:t>harus</a:t>
            </a:r>
            <a:r>
              <a:rPr lang="en-GB" sz="2900" dirty="0"/>
              <a:t> </a:t>
            </a:r>
            <a:r>
              <a:rPr lang="en-GB" sz="2900" dirty="0" err="1"/>
              <a:t>berkomitmen</a:t>
            </a:r>
            <a:r>
              <a:rPr lang="en-GB" sz="2900" dirty="0"/>
              <a:t> </a:t>
            </a:r>
            <a:r>
              <a:rPr lang="en-GB" sz="2900" dirty="0" err="1"/>
              <a:t>untuk</a:t>
            </a:r>
            <a:r>
              <a:rPr lang="en-GB" sz="2900" dirty="0"/>
              <a:t> </a:t>
            </a:r>
            <a:r>
              <a:rPr lang="en-GB" sz="2900" dirty="0" err="1"/>
              <a:t>membuka</a:t>
            </a:r>
            <a:r>
              <a:rPr lang="en-GB" sz="2900" dirty="0"/>
              <a:t> </a:t>
            </a:r>
            <a:r>
              <a:rPr lang="en-GB" sz="2900" dirty="0" err="1"/>
              <a:t>pasar</a:t>
            </a:r>
            <a:r>
              <a:rPr lang="en-GB" sz="2900" dirty="0"/>
              <a:t> </a:t>
            </a:r>
            <a:r>
              <a:rPr lang="en-GB" sz="2900" dirty="0" err="1"/>
              <a:t>mereka</a:t>
            </a:r>
            <a:r>
              <a:rPr lang="en-GB" sz="2900" dirty="0"/>
              <a:t> </a:t>
            </a:r>
            <a:r>
              <a:rPr lang="en-GB" sz="2900" dirty="0" err="1"/>
              <a:t>bagi</a:t>
            </a:r>
            <a:r>
              <a:rPr lang="en-GB" sz="2900" dirty="0"/>
              <a:t> </a:t>
            </a:r>
            <a:r>
              <a:rPr lang="en-GB" sz="2900" dirty="0" err="1"/>
              <a:t>barang</a:t>
            </a:r>
            <a:r>
              <a:rPr lang="en-GB" sz="2900" dirty="0"/>
              <a:t> </a:t>
            </a:r>
            <a:r>
              <a:rPr lang="en-GB" sz="2900" dirty="0" err="1"/>
              <a:t>dan</a:t>
            </a:r>
            <a:r>
              <a:rPr lang="en-GB" sz="2900" dirty="0"/>
              <a:t> </a:t>
            </a:r>
            <a:r>
              <a:rPr lang="en-GB" sz="2900" dirty="0" err="1"/>
              <a:t>jasa</a:t>
            </a:r>
            <a:r>
              <a:rPr lang="en-GB" sz="2900" dirty="0"/>
              <a:t> </a:t>
            </a:r>
            <a:r>
              <a:rPr lang="en-GB" sz="2900" dirty="0" err="1"/>
              <a:t>dari</a:t>
            </a:r>
            <a:r>
              <a:rPr lang="en-GB" sz="2900" dirty="0"/>
              <a:t> </a:t>
            </a:r>
            <a:r>
              <a:rPr lang="en-GB" sz="2900" dirty="0" err="1"/>
              <a:t>negara</a:t>
            </a:r>
            <a:r>
              <a:rPr lang="en-GB" sz="2900" dirty="0"/>
              <a:t> lain, </a:t>
            </a:r>
            <a:r>
              <a:rPr lang="en-GB" sz="2900" dirty="0" err="1"/>
              <a:t>mengurangi</a:t>
            </a:r>
            <a:r>
              <a:rPr lang="en-GB" sz="2900" dirty="0"/>
              <a:t> </a:t>
            </a:r>
            <a:r>
              <a:rPr lang="en-GB" sz="2900" dirty="0" err="1"/>
              <a:t>hambatan</a:t>
            </a:r>
            <a:r>
              <a:rPr lang="en-GB" sz="2900" dirty="0"/>
              <a:t> </a:t>
            </a:r>
            <a:r>
              <a:rPr lang="en-GB" sz="2900" dirty="0" err="1"/>
              <a:t>perdagangan</a:t>
            </a:r>
            <a:r>
              <a:rPr lang="en-GB" sz="2900" dirty="0"/>
              <a:t> </a:t>
            </a:r>
            <a:r>
              <a:rPr lang="en-GB" sz="2900" dirty="0" err="1"/>
              <a:t>seperti</a:t>
            </a:r>
            <a:r>
              <a:rPr lang="en-GB" sz="2900" dirty="0"/>
              <a:t> </a:t>
            </a:r>
            <a:r>
              <a:rPr lang="en-GB" sz="2900" dirty="0" err="1"/>
              <a:t>tarif</a:t>
            </a:r>
            <a:r>
              <a:rPr lang="en-GB" sz="2900" dirty="0"/>
              <a:t> </a:t>
            </a:r>
            <a:r>
              <a:rPr lang="en-GB" sz="2900" dirty="0" err="1"/>
              <a:t>dan</a:t>
            </a:r>
            <a:r>
              <a:rPr lang="en-GB" sz="2900" dirty="0"/>
              <a:t> </a:t>
            </a:r>
            <a:r>
              <a:rPr lang="en-GB" sz="2900" dirty="0" err="1"/>
              <a:t>kuota</a:t>
            </a:r>
            <a:r>
              <a:rPr lang="en-GB" sz="2900" dirty="0"/>
              <a:t>.</a:t>
            </a:r>
            <a:endParaRPr lang="en-ID" sz="2900" dirty="0"/>
          </a:p>
          <a:p>
            <a:pPr lvl="0"/>
            <a:r>
              <a:rPr lang="en-GB" sz="2900" b="1" dirty="0" err="1"/>
              <a:t>Perlindungan</a:t>
            </a:r>
            <a:r>
              <a:rPr lang="en-GB" sz="2900" b="1" dirty="0"/>
              <a:t> </a:t>
            </a:r>
            <a:r>
              <a:rPr lang="en-GB" sz="2900" b="1" dirty="0" err="1"/>
              <a:t>Hak</a:t>
            </a:r>
            <a:r>
              <a:rPr lang="en-GB" sz="2900" b="1" dirty="0"/>
              <a:t> </a:t>
            </a:r>
            <a:r>
              <a:rPr lang="en-GB" sz="2900" b="1" dirty="0" err="1"/>
              <a:t>Kekayaan</a:t>
            </a:r>
            <a:r>
              <a:rPr lang="en-GB" sz="2900" b="1" dirty="0"/>
              <a:t> </a:t>
            </a:r>
            <a:r>
              <a:rPr lang="en-GB" sz="2900" b="1" dirty="0" err="1"/>
              <a:t>Intelektual</a:t>
            </a:r>
            <a:r>
              <a:rPr lang="en-GB" sz="2900" b="1" dirty="0"/>
              <a:t> (HK</a:t>
            </a:r>
            <a:r>
              <a:rPr lang="en-GB" sz="2900" dirty="0"/>
              <a:t>I):</a:t>
            </a:r>
            <a:endParaRPr lang="en-ID" sz="2900" dirty="0"/>
          </a:p>
          <a:p>
            <a:pPr marL="0" indent="0">
              <a:buNone/>
            </a:pPr>
            <a:r>
              <a:rPr lang="en-GB" sz="2900" dirty="0" err="1"/>
              <a:t>Pengakuan</a:t>
            </a:r>
            <a:r>
              <a:rPr lang="en-GB" sz="2900" dirty="0"/>
              <a:t> </a:t>
            </a:r>
            <a:r>
              <a:rPr lang="en-GB" sz="2900" dirty="0" err="1"/>
              <a:t>dan</a:t>
            </a:r>
            <a:r>
              <a:rPr lang="en-GB" sz="2900" dirty="0"/>
              <a:t> </a:t>
            </a:r>
            <a:r>
              <a:rPr lang="en-GB" sz="2900" dirty="0" err="1"/>
              <a:t>perlindungan</a:t>
            </a:r>
            <a:r>
              <a:rPr lang="en-GB" sz="2900" dirty="0"/>
              <a:t> </a:t>
            </a:r>
            <a:r>
              <a:rPr lang="en-GB" sz="2900" dirty="0" err="1"/>
              <a:t>hak</a:t>
            </a:r>
            <a:r>
              <a:rPr lang="en-GB" sz="2900" dirty="0"/>
              <a:t> </a:t>
            </a:r>
            <a:r>
              <a:rPr lang="en-GB" sz="2900" dirty="0" err="1"/>
              <a:t>atas</a:t>
            </a:r>
            <a:r>
              <a:rPr lang="en-GB" sz="2900" dirty="0"/>
              <a:t> </a:t>
            </a:r>
            <a:r>
              <a:rPr lang="en-GB" sz="2900" dirty="0" err="1"/>
              <a:t>kekayaan</a:t>
            </a:r>
            <a:r>
              <a:rPr lang="en-GB" sz="2900" dirty="0"/>
              <a:t> </a:t>
            </a:r>
            <a:r>
              <a:rPr lang="en-GB" sz="2900" dirty="0" err="1"/>
              <a:t>intelektual</a:t>
            </a:r>
            <a:r>
              <a:rPr lang="en-GB" sz="2900" dirty="0"/>
              <a:t> </a:t>
            </a:r>
            <a:r>
              <a:rPr lang="en-GB" sz="2900" dirty="0" err="1"/>
              <a:t>untuk</a:t>
            </a:r>
            <a:r>
              <a:rPr lang="en-GB" sz="2900" dirty="0"/>
              <a:t> </a:t>
            </a:r>
            <a:r>
              <a:rPr lang="en-GB" sz="2900" dirty="0" err="1"/>
              <a:t>mendorong</a:t>
            </a:r>
            <a:r>
              <a:rPr lang="en-GB" sz="2900" dirty="0"/>
              <a:t> </a:t>
            </a:r>
            <a:r>
              <a:rPr lang="en-GB" sz="2900" dirty="0" err="1"/>
              <a:t>inovasi</a:t>
            </a:r>
            <a:r>
              <a:rPr lang="en-GB" sz="2900" dirty="0"/>
              <a:t> </a:t>
            </a:r>
            <a:r>
              <a:rPr lang="en-GB" sz="2900" dirty="0" err="1"/>
              <a:t>dan</a:t>
            </a:r>
            <a:r>
              <a:rPr lang="en-GB" sz="2900" dirty="0"/>
              <a:t> </a:t>
            </a:r>
            <a:r>
              <a:rPr lang="en-GB" sz="2900" dirty="0" err="1"/>
              <a:t>perdagangan</a:t>
            </a:r>
            <a:r>
              <a:rPr lang="en-GB" sz="2900" dirty="0"/>
              <a:t> yang </a:t>
            </a:r>
            <a:r>
              <a:rPr lang="en-GB" sz="2900" dirty="0" err="1"/>
              <a:t>adil</a:t>
            </a:r>
            <a:r>
              <a:rPr lang="en-GB" sz="2900" dirty="0"/>
              <a:t>.</a:t>
            </a:r>
          </a:p>
          <a:p>
            <a:pPr marL="0" indent="0">
              <a:buNone/>
            </a:pPr>
            <a:endParaRPr lang="en-ID" sz="2900" dirty="0"/>
          </a:p>
        </p:txBody>
      </p:sp>
    </p:spTree>
    <p:extLst>
      <p:ext uri="{BB962C8B-B14F-4D97-AF65-F5344CB8AC3E}">
        <p14:creationId xmlns:p14="http://schemas.microsoft.com/office/powerpoint/2010/main" val="1421824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5E290-DE8A-034F-BB52-4DE100C56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097280"/>
            <a:ext cx="10058400" cy="5074920"/>
          </a:xfrm>
        </p:spPr>
        <p:txBody>
          <a:bodyPr>
            <a:normAutofit/>
          </a:bodyPr>
          <a:lstStyle/>
          <a:p>
            <a:pPr lvl="0"/>
            <a:r>
              <a:rPr lang="en-GB" b="1" dirty="0" err="1"/>
              <a:t>Prinsip</a:t>
            </a:r>
            <a:r>
              <a:rPr lang="en-GB" b="1" dirty="0"/>
              <a:t> Non-</a:t>
            </a:r>
            <a:r>
              <a:rPr lang="en-GB" b="1" dirty="0" err="1"/>
              <a:t>Diskriminasi</a:t>
            </a:r>
            <a:r>
              <a:rPr lang="en-GB" dirty="0"/>
              <a:t>:</a:t>
            </a:r>
            <a:endParaRPr lang="en-ID" dirty="0"/>
          </a:p>
          <a:p>
            <a:pPr marL="0" indent="0">
              <a:buNone/>
            </a:pPr>
            <a:r>
              <a:rPr lang="en-GB" dirty="0" err="1"/>
              <a:t>Termasuk</a:t>
            </a:r>
            <a:r>
              <a:rPr lang="en-GB" dirty="0"/>
              <a:t> </a:t>
            </a:r>
            <a:r>
              <a:rPr lang="en-GB" dirty="0" err="1"/>
              <a:t>prinsip</a:t>
            </a:r>
            <a:r>
              <a:rPr lang="en-GB" dirty="0"/>
              <a:t> Most-</a:t>
            </a:r>
            <a:r>
              <a:rPr lang="en-GB" dirty="0" err="1"/>
              <a:t>Favored</a:t>
            </a:r>
            <a:r>
              <a:rPr lang="en-GB" dirty="0"/>
              <a:t>-Nation (MFN) </a:t>
            </a:r>
            <a:r>
              <a:rPr lang="en-GB" dirty="0" err="1"/>
              <a:t>dan</a:t>
            </a:r>
            <a:r>
              <a:rPr lang="en-GB" dirty="0"/>
              <a:t> National Treatment, yang </a:t>
            </a:r>
            <a:r>
              <a:rPr lang="en-GB" dirty="0" err="1"/>
              <a:t>melarang</a:t>
            </a:r>
            <a:r>
              <a:rPr lang="en-GB" dirty="0"/>
              <a:t> </a:t>
            </a:r>
            <a:r>
              <a:rPr lang="en-GB" dirty="0" err="1"/>
              <a:t>perlakuan</a:t>
            </a:r>
            <a:r>
              <a:rPr lang="en-GB" dirty="0"/>
              <a:t> yang </a:t>
            </a:r>
            <a:r>
              <a:rPr lang="en-GB" dirty="0" err="1"/>
              <a:t>berbeda</a:t>
            </a:r>
            <a:r>
              <a:rPr lang="en-GB" dirty="0"/>
              <a:t> </a:t>
            </a:r>
            <a:r>
              <a:rPr lang="en-GB" dirty="0" err="1"/>
              <a:t>terhadap</a:t>
            </a:r>
            <a:r>
              <a:rPr lang="en-GB" dirty="0"/>
              <a:t> </a:t>
            </a:r>
            <a:r>
              <a:rPr lang="en-GB" dirty="0" err="1"/>
              <a:t>negara</a:t>
            </a:r>
            <a:r>
              <a:rPr lang="en-GB" dirty="0"/>
              <a:t> yang </a:t>
            </a:r>
            <a:r>
              <a:rPr lang="en-GB" dirty="0" err="1"/>
              <a:t>berbeda</a:t>
            </a:r>
            <a:r>
              <a:rPr lang="en-GB" dirty="0"/>
              <a:t>.</a:t>
            </a:r>
            <a:endParaRPr lang="en-ID" dirty="0"/>
          </a:p>
          <a:p>
            <a:pPr lvl="0"/>
            <a:r>
              <a:rPr lang="en-GB" b="1" dirty="0" err="1"/>
              <a:t>Transparansi</a:t>
            </a:r>
            <a:r>
              <a:rPr lang="en-GB" dirty="0"/>
              <a:t>:</a:t>
            </a:r>
            <a:endParaRPr lang="en-ID" dirty="0"/>
          </a:p>
          <a:p>
            <a:pPr marL="0" indent="0">
              <a:buNone/>
            </a:pPr>
            <a:r>
              <a:rPr lang="en-GB" dirty="0"/>
              <a:t>Negara </a:t>
            </a:r>
            <a:r>
              <a:rPr lang="en-GB" dirty="0" err="1"/>
              <a:t>harus</a:t>
            </a:r>
            <a:r>
              <a:rPr lang="en-GB" dirty="0"/>
              <a:t> </a:t>
            </a:r>
            <a:r>
              <a:rPr lang="en-GB" dirty="0" err="1"/>
              <a:t>menyediakan</a:t>
            </a:r>
            <a:r>
              <a:rPr lang="en-GB" dirty="0"/>
              <a:t> </a:t>
            </a:r>
            <a:r>
              <a:rPr lang="en-GB" dirty="0" err="1"/>
              <a:t>informasi</a:t>
            </a:r>
            <a:r>
              <a:rPr lang="en-GB" dirty="0"/>
              <a:t> yang </a:t>
            </a:r>
            <a:r>
              <a:rPr lang="en-GB" dirty="0" err="1"/>
              <a:t>jelas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terbuka</a:t>
            </a:r>
            <a:r>
              <a:rPr lang="en-GB" dirty="0"/>
              <a:t> </a:t>
            </a:r>
            <a:r>
              <a:rPr lang="en-GB" dirty="0" err="1"/>
              <a:t>mengenai</a:t>
            </a:r>
            <a:r>
              <a:rPr lang="en-GB" dirty="0"/>
              <a:t> </a:t>
            </a:r>
            <a:r>
              <a:rPr lang="en-GB" dirty="0" err="1"/>
              <a:t>kebijakan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regulasi</a:t>
            </a:r>
            <a:r>
              <a:rPr lang="en-GB" dirty="0"/>
              <a:t> yang </a:t>
            </a:r>
            <a:r>
              <a:rPr lang="en-GB" dirty="0" err="1"/>
              <a:t>berlaku</a:t>
            </a:r>
            <a:r>
              <a:rPr lang="en-GB" dirty="0"/>
              <a:t>.</a:t>
            </a:r>
            <a:endParaRPr lang="en-ID" dirty="0"/>
          </a:p>
          <a:p>
            <a:pPr lvl="0"/>
            <a:r>
              <a:rPr lang="en-GB" b="1" dirty="0" err="1"/>
              <a:t>Penyelesaian</a:t>
            </a:r>
            <a:r>
              <a:rPr lang="en-GB" b="1" dirty="0"/>
              <a:t> </a:t>
            </a:r>
            <a:r>
              <a:rPr lang="en-GB" b="1" dirty="0" err="1"/>
              <a:t>Sengketa</a:t>
            </a:r>
            <a:r>
              <a:rPr lang="en-GB" dirty="0"/>
              <a:t>:</a:t>
            </a:r>
            <a:endParaRPr lang="en-ID" dirty="0"/>
          </a:p>
          <a:p>
            <a:pPr marL="0" indent="0">
              <a:buNone/>
            </a:pPr>
            <a:r>
              <a:rPr lang="en-GB" dirty="0" err="1"/>
              <a:t>Tersedianya</a:t>
            </a:r>
            <a:r>
              <a:rPr lang="en-GB" dirty="0"/>
              <a:t> </a:t>
            </a:r>
            <a:r>
              <a:rPr lang="en-GB" dirty="0" err="1"/>
              <a:t>mekanisme</a:t>
            </a:r>
            <a:r>
              <a:rPr lang="en-GB" dirty="0"/>
              <a:t> </a:t>
            </a:r>
            <a:r>
              <a:rPr lang="en-GB" dirty="0" err="1"/>
              <a:t>penyelesaian</a:t>
            </a:r>
            <a:r>
              <a:rPr lang="en-GB" dirty="0"/>
              <a:t> </a:t>
            </a:r>
            <a:r>
              <a:rPr lang="en-GB" dirty="0" err="1"/>
              <a:t>sengketa</a:t>
            </a:r>
            <a:r>
              <a:rPr lang="en-GB" dirty="0"/>
              <a:t> yang </a:t>
            </a:r>
            <a:r>
              <a:rPr lang="en-GB" dirty="0" err="1"/>
              <a:t>adil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efisien</a:t>
            </a:r>
            <a:r>
              <a:rPr lang="en-GB" dirty="0"/>
              <a:t>, </a:t>
            </a:r>
            <a:r>
              <a:rPr lang="en-GB" dirty="0" err="1"/>
              <a:t>seperti</a:t>
            </a:r>
            <a:r>
              <a:rPr lang="en-GB" dirty="0"/>
              <a:t> </a:t>
            </a:r>
            <a:r>
              <a:rPr lang="en-GB" dirty="0" err="1"/>
              <a:t>arbitrase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mediasi</a:t>
            </a:r>
            <a:r>
              <a:rPr lang="en-GB" dirty="0"/>
              <a:t>,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mengatasi</a:t>
            </a:r>
            <a:r>
              <a:rPr lang="en-GB" dirty="0"/>
              <a:t> </a:t>
            </a:r>
            <a:r>
              <a:rPr lang="en-GB" dirty="0" err="1"/>
              <a:t>perselisihan</a:t>
            </a:r>
            <a:r>
              <a:rPr lang="en-GB" dirty="0"/>
              <a:t> yang </a:t>
            </a:r>
            <a:r>
              <a:rPr lang="en-GB" dirty="0" err="1"/>
              <a:t>muncul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.</a:t>
            </a:r>
            <a:endParaRPr lang="en-ID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err="1"/>
              <a:t>Prinsip-prinsip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 </a:t>
            </a:r>
            <a:r>
              <a:rPr lang="en-GB" dirty="0" err="1"/>
              <a:t>bertujuan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menciptakan</a:t>
            </a:r>
            <a:r>
              <a:rPr lang="en-GB" dirty="0"/>
              <a:t> </a:t>
            </a:r>
            <a:r>
              <a:rPr lang="en-GB" dirty="0" err="1"/>
              <a:t>lingkungan</a:t>
            </a:r>
            <a:r>
              <a:rPr lang="en-GB" dirty="0"/>
              <a:t> </a:t>
            </a:r>
            <a:r>
              <a:rPr lang="en-GB" dirty="0" err="1"/>
              <a:t>perdagangan</a:t>
            </a:r>
            <a:r>
              <a:rPr lang="en-GB" dirty="0"/>
              <a:t> yang </a:t>
            </a:r>
            <a:r>
              <a:rPr lang="en-GB" dirty="0" err="1"/>
              <a:t>stabil</a:t>
            </a:r>
            <a:r>
              <a:rPr lang="en-GB" dirty="0"/>
              <a:t>, </a:t>
            </a:r>
            <a:r>
              <a:rPr lang="en-GB" dirty="0" err="1"/>
              <a:t>adil</a:t>
            </a:r>
            <a:r>
              <a:rPr lang="en-GB" dirty="0"/>
              <a:t>,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berkelanjutan</a:t>
            </a:r>
            <a:r>
              <a:rPr lang="en-GB" dirty="0"/>
              <a:t> di </a:t>
            </a:r>
            <a:r>
              <a:rPr lang="en-GB" dirty="0" err="1"/>
              <a:t>tingkat</a:t>
            </a:r>
            <a:r>
              <a:rPr lang="en-GB" dirty="0"/>
              <a:t> global.</a:t>
            </a:r>
            <a:endParaRPr lang="en-ID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916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A7ED2-2FDE-7341-86FC-F6EAE23C3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233680"/>
            <a:ext cx="10058400" cy="1056640"/>
          </a:xfrm>
        </p:spPr>
        <p:txBody>
          <a:bodyPr>
            <a:normAutofit/>
          </a:bodyPr>
          <a:lstStyle/>
          <a:p>
            <a:r>
              <a:rPr lang="en-GB" sz="4400" dirty="0"/>
              <a:t>4. Keputusan </a:t>
            </a:r>
            <a:r>
              <a:rPr lang="en-GB" sz="4400" dirty="0" err="1"/>
              <a:t>Peradilan</a:t>
            </a:r>
            <a:r>
              <a:rPr lang="en-GB" sz="4400" dirty="0"/>
              <a:t> dan </a:t>
            </a:r>
            <a:r>
              <a:rPr lang="en-GB" sz="4400" dirty="0" err="1"/>
              <a:t>Pendapat</a:t>
            </a:r>
            <a:r>
              <a:rPr lang="en-GB" sz="4400" dirty="0"/>
              <a:t> Ahli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799CF-A4C1-C542-A5CE-D0B419152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290320"/>
            <a:ext cx="10058400" cy="48818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 err="1"/>
              <a:t>Putusan</a:t>
            </a:r>
            <a:r>
              <a:rPr lang="en-GB" sz="1800" dirty="0"/>
              <a:t> </a:t>
            </a:r>
            <a:r>
              <a:rPr lang="en-GB" sz="1800" dirty="0" err="1"/>
              <a:t>pengadilan</a:t>
            </a:r>
            <a:r>
              <a:rPr lang="en-GB" sz="1800" dirty="0"/>
              <a:t> </a:t>
            </a:r>
            <a:r>
              <a:rPr lang="en-GB" sz="1800" dirty="0" err="1"/>
              <a:t>internasional</a:t>
            </a:r>
            <a:r>
              <a:rPr lang="en-GB" sz="1800" dirty="0"/>
              <a:t>, </a:t>
            </a:r>
            <a:r>
              <a:rPr lang="en-GB" sz="1800" dirty="0" err="1"/>
              <a:t>seperti</a:t>
            </a:r>
            <a:r>
              <a:rPr lang="en-GB" sz="1800" dirty="0"/>
              <a:t> </a:t>
            </a:r>
            <a:r>
              <a:rPr lang="en-GB" sz="1800" dirty="0" err="1"/>
              <a:t>Mahkamah</a:t>
            </a:r>
            <a:r>
              <a:rPr lang="en-GB" sz="1800" dirty="0"/>
              <a:t> </a:t>
            </a:r>
            <a:r>
              <a:rPr lang="en-GB" sz="1800" dirty="0" err="1"/>
              <a:t>Internasional</a:t>
            </a:r>
            <a:r>
              <a:rPr lang="en-GB" sz="1800" dirty="0"/>
              <a:t> (ICJ), </a:t>
            </a:r>
            <a:r>
              <a:rPr lang="en-GB" sz="1800" dirty="0" err="1"/>
              <a:t>dan</a:t>
            </a:r>
            <a:r>
              <a:rPr lang="en-GB" sz="1800" dirty="0"/>
              <a:t> </a:t>
            </a:r>
            <a:r>
              <a:rPr lang="en-GB" sz="1800" dirty="0" err="1"/>
              <a:t>pendapat</a:t>
            </a:r>
            <a:r>
              <a:rPr lang="en-GB" sz="1800" dirty="0"/>
              <a:t> </a:t>
            </a:r>
            <a:r>
              <a:rPr lang="en-GB" sz="1800" dirty="0" err="1"/>
              <a:t>dari</a:t>
            </a:r>
            <a:r>
              <a:rPr lang="en-GB" sz="1800" dirty="0"/>
              <a:t> para </a:t>
            </a:r>
            <a:r>
              <a:rPr lang="en-GB" sz="1800" dirty="0" err="1"/>
              <a:t>ahli</a:t>
            </a:r>
            <a:r>
              <a:rPr lang="en-GB" sz="1800" dirty="0"/>
              <a:t> </a:t>
            </a:r>
            <a:r>
              <a:rPr lang="en-GB" sz="1800" dirty="0" err="1"/>
              <a:t>hukum</a:t>
            </a:r>
            <a:r>
              <a:rPr lang="en-GB" sz="1800" dirty="0"/>
              <a:t> </a:t>
            </a:r>
            <a:r>
              <a:rPr lang="en-GB" sz="1800" dirty="0" err="1"/>
              <a:t>internasional</a:t>
            </a:r>
            <a:r>
              <a:rPr lang="en-GB" sz="1800" dirty="0"/>
              <a:t> juga </a:t>
            </a:r>
            <a:r>
              <a:rPr lang="en-GB" sz="1800" dirty="0" err="1"/>
              <a:t>dapat</a:t>
            </a:r>
            <a:r>
              <a:rPr lang="en-GB" sz="1800" dirty="0"/>
              <a:t> </a:t>
            </a:r>
            <a:r>
              <a:rPr lang="en-GB" sz="1800" dirty="0" err="1"/>
              <a:t>berfungsi</a:t>
            </a:r>
            <a:r>
              <a:rPr lang="en-GB" sz="1800" dirty="0"/>
              <a:t> </a:t>
            </a:r>
            <a:r>
              <a:rPr lang="en-GB" sz="1800" dirty="0" err="1"/>
              <a:t>sebagai</a:t>
            </a:r>
            <a:r>
              <a:rPr lang="en-GB" sz="1800" dirty="0"/>
              <a:t> </a:t>
            </a:r>
            <a:r>
              <a:rPr lang="en-GB" sz="1800" dirty="0" err="1"/>
              <a:t>sumber</a:t>
            </a:r>
            <a:r>
              <a:rPr lang="en-GB" sz="1800" dirty="0"/>
              <a:t> </a:t>
            </a:r>
            <a:r>
              <a:rPr lang="en-GB" sz="1800" dirty="0" err="1"/>
              <a:t>hukum</a:t>
            </a:r>
            <a:r>
              <a:rPr lang="en-GB" sz="1800" dirty="0"/>
              <a:t>.</a:t>
            </a:r>
            <a:endParaRPr lang="en-ID" sz="1800" dirty="0"/>
          </a:p>
          <a:p>
            <a:pPr lvl="0"/>
            <a:r>
              <a:rPr lang="en-GB" sz="1800" dirty="0" err="1"/>
              <a:t>Putusan</a:t>
            </a:r>
            <a:r>
              <a:rPr lang="en-GB" sz="1800" dirty="0"/>
              <a:t> </a:t>
            </a:r>
            <a:r>
              <a:rPr lang="en-GB" sz="1800" dirty="0" err="1"/>
              <a:t>Mahkamah</a:t>
            </a:r>
            <a:r>
              <a:rPr lang="en-GB" sz="1800" dirty="0"/>
              <a:t> Internasional (ICJ):</a:t>
            </a:r>
            <a:endParaRPr lang="en-ID" sz="1400" dirty="0"/>
          </a:p>
          <a:p>
            <a:pPr marL="0" indent="0">
              <a:buNone/>
            </a:pPr>
            <a:r>
              <a:rPr lang="en-ID" sz="1400" dirty="0"/>
              <a:t>- </a:t>
            </a:r>
            <a:r>
              <a:rPr lang="en-ID" sz="1600" dirty="0"/>
              <a:t>North Sea Continental Shelf (Jerman vs Denmark &amp; Belanda, 1969) – </a:t>
            </a:r>
            <a:r>
              <a:rPr lang="en-ID" sz="1600" dirty="0" err="1"/>
              <a:t>menegaskan</a:t>
            </a:r>
            <a:r>
              <a:rPr lang="en-ID" sz="1600" dirty="0"/>
              <a:t> </a:t>
            </a:r>
            <a:r>
              <a:rPr lang="en-ID" sz="1600" dirty="0" err="1"/>
              <a:t>prinsip</a:t>
            </a:r>
            <a:r>
              <a:rPr lang="en-ID" sz="1600" dirty="0"/>
              <a:t> equity dan good faith </a:t>
            </a:r>
            <a:r>
              <a:rPr lang="en-ID" sz="1600" dirty="0" err="1"/>
              <a:t>dalam</a:t>
            </a:r>
            <a:r>
              <a:rPr lang="en-ID" sz="1600" dirty="0"/>
              <a:t> </a:t>
            </a:r>
            <a:r>
              <a:rPr lang="en-ID" sz="1600" dirty="0" err="1"/>
              <a:t>penafsiran</a:t>
            </a:r>
            <a:r>
              <a:rPr lang="en-ID" sz="1600" dirty="0"/>
              <a:t> </a:t>
            </a:r>
            <a:r>
              <a:rPr lang="en-ID" sz="1600" dirty="0" err="1"/>
              <a:t>perjanjian</a:t>
            </a:r>
            <a:r>
              <a:rPr lang="en-ID" sz="1600" dirty="0"/>
              <a:t>, yang </a:t>
            </a:r>
            <a:r>
              <a:rPr lang="en-ID" sz="1600" dirty="0" err="1"/>
              <a:t>kemudian</a:t>
            </a:r>
            <a:r>
              <a:rPr lang="en-ID" sz="1600" dirty="0"/>
              <a:t> </a:t>
            </a:r>
            <a:r>
              <a:rPr lang="en-ID" sz="1600" dirty="0" err="1"/>
              <a:t>dipakai</a:t>
            </a:r>
            <a:r>
              <a:rPr lang="en-ID" sz="1600" dirty="0"/>
              <a:t> </a:t>
            </a:r>
            <a:r>
              <a:rPr lang="en-ID" sz="1600" dirty="0" err="1"/>
              <a:t>sebagai</a:t>
            </a:r>
            <a:r>
              <a:rPr lang="en-ID" sz="1600" dirty="0"/>
              <a:t> </a:t>
            </a:r>
            <a:r>
              <a:rPr lang="en-ID" sz="1600" dirty="0" err="1"/>
              <a:t>acuan</a:t>
            </a:r>
            <a:r>
              <a:rPr lang="en-ID" sz="1600" dirty="0"/>
              <a:t> </a:t>
            </a:r>
            <a:r>
              <a:rPr lang="en-ID" sz="1600" dirty="0" err="1"/>
              <a:t>dalam</a:t>
            </a:r>
            <a:r>
              <a:rPr lang="en-ID" sz="1600" dirty="0"/>
              <a:t> </a:t>
            </a:r>
            <a:r>
              <a:rPr lang="en-ID" sz="1600" dirty="0" err="1"/>
              <a:t>sengketa</a:t>
            </a:r>
            <a:r>
              <a:rPr lang="en-ID" sz="1600" dirty="0"/>
              <a:t> zona </a:t>
            </a:r>
            <a:r>
              <a:rPr lang="en-ID" sz="1600" dirty="0" err="1"/>
              <a:t>ekonomi</a:t>
            </a:r>
            <a:r>
              <a:rPr lang="en-ID" sz="1600" dirty="0"/>
              <a:t> </a:t>
            </a:r>
            <a:r>
              <a:rPr lang="en-ID" sz="1600" dirty="0" err="1"/>
              <a:t>eksklusif</a:t>
            </a:r>
            <a:r>
              <a:rPr lang="en-ID" sz="1600" dirty="0"/>
              <a:t> dan </a:t>
            </a:r>
            <a:r>
              <a:rPr lang="en-ID" sz="1600" dirty="0" err="1"/>
              <a:t>perdagangan</a:t>
            </a:r>
            <a:r>
              <a:rPr lang="en-ID" sz="1600" dirty="0"/>
              <a:t> </a:t>
            </a:r>
            <a:r>
              <a:rPr lang="en-ID" sz="1600" dirty="0" err="1"/>
              <a:t>maritim</a:t>
            </a:r>
            <a:r>
              <a:rPr lang="en-ID" sz="1600" dirty="0"/>
              <a:t>. </a:t>
            </a:r>
          </a:p>
          <a:p>
            <a:pPr marL="0" indent="0">
              <a:buNone/>
            </a:pPr>
            <a:r>
              <a:rPr lang="en-ID" sz="1600" dirty="0"/>
              <a:t>- </a:t>
            </a:r>
            <a:r>
              <a:rPr lang="en-ID" sz="1600" dirty="0" err="1"/>
              <a:t>Gabčíkovo‑Nagymaros</a:t>
            </a:r>
            <a:r>
              <a:rPr lang="en-ID" sz="1600" dirty="0"/>
              <a:t> Project (Hungaria vs Slovakia, 1997) – </a:t>
            </a:r>
            <a:r>
              <a:rPr lang="en-ID" sz="1600" dirty="0" err="1"/>
              <a:t>menyoroti</a:t>
            </a:r>
            <a:r>
              <a:rPr lang="en-ID" sz="1600" dirty="0"/>
              <a:t> </a:t>
            </a:r>
            <a:r>
              <a:rPr lang="en-ID" sz="1600" dirty="0" err="1"/>
              <a:t>prinsip</a:t>
            </a:r>
            <a:r>
              <a:rPr lang="en-ID" sz="1600" dirty="0"/>
              <a:t> pacta sunt </a:t>
            </a:r>
            <a:r>
              <a:rPr lang="en-ID" sz="1600" dirty="0" err="1"/>
              <a:t>servanda</a:t>
            </a:r>
            <a:r>
              <a:rPr lang="en-ID" sz="1600" dirty="0"/>
              <a:t> dan equitable utilisation </a:t>
            </a:r>
            <a:r>
              <a:rPr lang="en-ID" sz="1600" dirty="0" err="1"/>
              <a:t>dalam</a:t>
            </a:r>
            <a:r>
              <a:rPr lang="en-ID" sz="1600" dirty="0"/>
              <a:t> </a:t>
            </a:r>
            <a:r>
              <a:rPr lang="en-ID" sz="1600" dirty="0" err="1"/>
              <a:t>perjanjian</a:t>
            </a:r>
            <a:r>
              <a:rPr lang="en-ID" sz="1600" dirty="0"/>
              <a:t> bilateral, </a:t>
            </a:r>
            <a:r>
              <a:rPr lang="en-ID" sz="1600" dirty="0" err="1"/>
              <a:t>sering</a:t>
            </a:r>
            <a:r>
              <a:rPr lang="en-ID" sz="1600" dirty="0"/>
              <a:t> </a:t>
            </a:r>
            <a:r>
              <a:rPr lang="en-ID" sz="1600" dirty="0" err="1"/>
              <a:t>dikutip</a:t>
            </a:r>
            <a:r>
              <a:rPr lang="en-ID" sz="1600" dirty="0"/>
              <a:t> </a:t>
            </a:r>
            <a:r>
              <a:rPr lang="en-ID" sz="1600" dirty="0" err="1"/>
              <a:t>dalam</a:t>
            </a:r>
            <a:r>
              <a:rPr lang="en-ID" sz="1600" dirty="0"/>
              <a:t> </a:t>
            </a:r>
            <a:r>
              <a:rPr lang="en-ID" sz="1600" dirty="0" err="1"/>
              <a:t>arbitrase</a:t>
            </a:r>
            <a:r>
              <a:rPr lang="en-ID" sz="1600" dirty="0"/>
              <a:t> </a:t>
            </a:r>
            <a:r>
              <a:rPr lang="en-ID" sz="1600" dirty="0" err="1"/>
              <a:t>investasi</a:t>
            </a:r>
            <a:r>
              <a:rPr lang="en-ID" sz="1600" dirty="0"/>
              <a:t> yang </a:t>
            </a:r>
            <a:r>
              <a:rPr lang="en-ID" sz="1600" dirty="0" err="1"/>
              <a:t>berhubungan</a:t>
            </a:r>
            <a:r>
              <a:rPr lang="en-ID" sz="1600" dirty="0"/>
              <a:t> </a:t>
            </a:r>
            <a:r>
              <a:rPr lang="en-ID" sz="1600" dirty="0" err="1"/>
              <a:t>dengan</a:t>
            </a:r>
            <a:r>
              <a:rPr lang="en-ID" sz="1600" dirty="0"/>
              <a:t> </a:t>
            </a:r>
            <a:r>
              <a:rPr lang="en-ID" sz="1600" dirty="0" err="1"/>
              <a:t>perdagangan</a:t>
            </a:r>
            <a:r>
              <a:rPr lang="en-ID" sz="1600" dirty="0"/>
              <a:t>.</a:t>
            </a:r>
          </a:p>
          <a:p>
            <a:pPr marL="0" indent="0">
              <a:buNone/>
            </a:pPr>
            <a:r>
              <a:rPr lang="en-ID" sz="1600" dirty="0"/>
              <a:t>- Pulp Mills on the River Uruguay (Argentina vs Uruguay, 2010) – </a:t>
            </a:r>
            <a:r>
              <a:rPr lang="en-ID" sz="1600" dirty="0" err="1"/>
              <a:t>menegaskan</a:t>
            </a:r>
            <a:r>
              <a:rPr lang="en-ID" sz="1600" dirty="0"/>
              <a:t> </a:t>
            </a:r>
            <a:r>
              <a:rPr lang="en-ID" sz="1600" dirty="0" err="1"/>
              <a:t>pentingnya</a:t>
            </a:r>
            <a:r>
              <a:rPr lang="en-ID" sz="1600" dirty="0"/>
              <a:t> due diligence dan environmental impact assessment </a:t>
            </a:r>
            <a:r>
              <a:rPr lang="en-ID" sz="1600" dirty="0" err="1"/>
              <a:t>dalam</a:t>
            </a:r>
            <a:r>
              <a:rPr lang="en-ID" sz="1600" dirty="0"/>
              <a:t> </a:t>
            </a:r>
            <a:r>
              <a:rPr lang="en-ID" sz="1600" dirty="0" err="1"/>
              <a:t>konteks</a:t>
            </a:r>
            <a:r>
              <a:rPr lang="en-ID" sz="1600" dirty="0"/>
              <a:t> </a:t>
            </a:r>
            <a:r>
              <a:rPr lang="en-ID" sz="1600" dirty="0" err="1"/>
              <a:t>perdagangan</a:t>
            </a:r>
            <a:r>
              <a:rPr lang="en-ID" sz="1600" dirty="0"/>
              <a:t> </a:t>
            </a:r>
            <a:r>
              <a:rPr lang="en-ID" sz="1600" dirty="0" err="1"/>
              <a:t>lintas</a:t>
            </a:r>
            <a:r>
              <a:rPr lang="en-ID" sz="1600" dirty="0"/>
              <a:t> batas, </a:t>
            </a:r>
            <a:r>
              <a:rPr lang="en-ID" sz="1600" dirty="0" err="1"/>
              <a:t>menjadi</a:t>
            </a:r>
            <a:r>
              <a:rPr lang="en-ID" sz="1600" dirty="0"/>
              <a:t> </a:t>
            </a:r>
            <a:r>
              <a:rPr lang="en-ID" sz="1600" dirty="0" err="1"/>
              <a:t>referensi</a:t>
            </a:r>
            <a:r>
              <a:rPr lang="en-ID" sz="1600" dirty="0"/>
              <a:t> </a:t>
            </a:r>
            <a:r>
              <a:rPr lang="en-ID" sz="1600" dirty="0" err="1"/>
              <a:t>bagi</a:t>
            </a:r>
            <a:r>
              <a:rPr lang="en-ID" sz="1600" dirty="0"/>
              <a:t> </a:t>
            </a:r>
            <a:r>
              <a:rPr lang="en-ID" sz="1600" dirty="0" err="1"/>
              <a:t>keputusan</a:t>
            </a:r>
            <a:r>
              <a:rPr lang="en-ID" sz="1600" dirty="0"/>
              <a:t> WTO </a:t>
            </a:r>
            <a:r>
              <a:rPr lang="en-ID" sz="1600" dirty="0" err="1"/>
              <a:t>tentang</a:t>
            </a:r>
            <a:r>
              <a:rPr lang="en-ID" sz="1600" dirty="0"/>
              <a:t> </a:t>
            </a:r>
            <a:r>
              <a:rPr lang="en-ID" sz="1600" dirty="0" err="1"/>
              <a:t>standar</a:t>
            </a:r>
            <a:r>
              <a:rPr lang="en-ID" sz="1600" dirty="0"/>
              <a:t> </a:t>
            </a:r>
            <a:r>
              <a:rPr lang="en-ID" sz="1600" dirty="0" err="1"/>
              <a:t>lingkungan</a:t>
            </a:r>
            <a:r>
              <a:rPr lang="en-ID" sz="1600" dirty="0"/>
              <a:t>.</a:t>
            </a:r>
          </a:p>
          <a:p>
            <a:pPr marL="0" indent="0">
              <a:buNone/>
            </a:pPr>
            <a:r>
              <a:rPr lang="en-ID" sz="1600" dirty="0" err="1"/>
              <a:t>Menurut</a:t>
            </a:r>
            <a:r>
              <a:rPr lang="en-ID" sz="1600" dirty="0"/>
              <a:t> Pasal 38(1)(d) </a:t>
            </a:r>
            <a:r>
              <a:rPr lang="en-ID" sz="1600" dirty="0" err="1"/>
              <a:t>Statuta</a:t>
            </a:r>
            <a:r>
              <a:rPr lang="en-ID" sz="1600" dirty="0"/>
              <a:t> ICJ, “judicial decisions” </a:t>
            </a:r>
            <a:r>
              <a:rPr lang="en-ID" sz="1600" dirty="0" err="1"/>
              <a:t>merupakan</a:t>
            </a:r>
            <a:r>
              <a:rPr lang="en-ID" sz="1600" dirty="0"/>
              <a:t> </a:t>
            </a:r>
            <a:r>
              <a:rPr lang="en-ID" sz="1600" dirty="0" err="1"/>
              <a:t>sumber</a:t>
            </a:r>
            <a:r>
              <a:rPr lang="en-ID" sz="1600" dirty="0"/>
              <a:t> </a:t>
            </a:r>
            <a:r>
              <a:rPr lang="en-ID" sz="1600" dirty="0" err="1"/>
              <a:t>tambahan</a:t>
            </a:r>
            <a:r>
              <a:rPr lang="en-ID" sz="1600" dirty="0"/>
              <a:t> </a:t>
            </a:r>
            <a:r>
              <a:rPr lang="en-ID" sz="1600" dirty="0" err="1"/>
              <a:t>bagi</a:t>
            </a:r>
            <a:r>
              <a:rPr lang="en-ID" sz="1600" dirty="0"/>
              <a:t> </a:t>
            </a:r>
            <a:r>
              <a:rPr lang="en-ID" sz="1600" dirty="0" err="1"/>
              <a:t>penentuan</a:t>
            </a:r>
            <a:r>
              <a:rPr lang="en-ID" sz="1600" dirty="0"/>
              <a:t> </a:t>
            </a:r>
            <a:r>
              <a:rPr lang="en-ID" sz="1600" dirty="0" err="1"/>
              <a:t>kaedah</a:t>
            </a:r>
            <a:r>
              <a:rPr lang="en-ID" sz="1600" dirty="0"/>
              <a:t> </a:t>
            </a:r>
            <a:r>
              <a:rPr lang="en-ID" sz="1600" dirty="0" err="1"/>
              <a:t>hukum</a:t>
            </a:r>
            <a:r>
              <a:rPr lang="en-ID" sz="1600" dirty="0"/>
              <a:t> </a:t>
            </a:r>
            <a:r>
              <a:rPr lang="en-ID" sz="1600" dirty="0" err="1"/>
              <a:t>internasional</a:t>
            </a:r>
            <a:r>
              <a:rPr lang="en-ID" sz="1600" dirty="0"/>
              <a:t>, </a:t>
            </a:r>
            <a:r>
              <a:rPr lang="en-ID" sz="1600" dirty="0" err="1"/>
              <a:t>termasuk</a:t>
            </a:r>
            <a:r>
              <a:rPr lang="en-ID" sz="1600" dirty="0"/>
              <a:t> </a:t>
            </a:r>
            <a:r>
              <a:rPr lang="en-ID" sz="1600" dirty="0" err="1"/>
              <a:t>dalam</a:t>
            </a:r>
            <a:r>
              <a:rPr lang="en-ID" sz="1600" dirty="0"/>
              <a:t> </a:t>
            </a:r>
            <a:r>
              <a:rPr lang="en-ID" sz="1600" dirty="0" err="1"/>
              <a:t>konteks</a:t>
            </a:r>
            <a:r>
              <a:rPr lang="en-ID" sz="1600" dirty="0"/>
              <a:t> </a:t>
            </a:r>
            <a:r>
              <a:rPr lang="en-ID" sz="1600" dirty="0" err="1"/>
              <a:t>perdagangan</a:t>
            </a:r>
            <a:r>
              <a:rPr lang="en-ID" sz="1600" dirty="0"/>
              <a:t> ¹ ² ³. Karena </a:t>
            </a:r>
            <a:r>
              <a:rPr lang="en-ID" sz="1600" dirty="0" err="1"/>
              <a:t>sifatnya</a:t>
            </a:r>
            <a:r>
              <a:rPr lang="en-ID" sz="1600" dirty="0"/>
              <a:t> yang </a:t>
            </a:r>
            <a:r>
              <a:rPr lang="en-ID" sz="1600" dirty="0" err="1"/>
              <a:t>persuasif</a:t>
            </a:r>
            <a:r>
              <a:rPr lang="en-ID" sz="1600" dirty="0"/>
              <a:t>, </a:t>
            </a:r>
            <a:r>
              <a:rPr lang="en-ID" sz="1600" dirty="0" err="1"/>
              <a:t>keputusan‑keputusan</a:t>
            </a:r>
            <a:r>
              <a:rPr lang="en-ID" sz="1600" dirty="0"/>
              <a:t> </a:t>
            </a:r>
            <a:r>
              <a:rPr lang="en-ID" sz="1600" dirty="0" err="1"/>
              <a:t>tersebut</a:t>
            </a:r>
            <a:r>
              <a:rPr lang="en-ID" sz="1600" dirty="0"/>
              <a:t> </a:t>
            </a:r>
            <a:r>
              <a:rPr lang="en-ID" sz="1600" dirty="0" err="1"/>
              <a:t>sering</a:t>
            </a:r>
            <a:r>
              <a:rPr lang="en-ID" sz="1600" dirty="0"/>
              <a:t> </a:t>
            </a:r>
            <a:r>
              <a:rPr lang="en-ID" sz="1600" dirty="0" err="1"/>
              <a:t>dirujuk</a:t>
            </a:r>
            <a:r>
              <a:rPr lang="en-ID" sz="1600" dirty="0"/>
              <a:t> oleh panel WTO, </a:t>
            </a:r>
            <a:r>
              <a:rPr lang="en-ID" sz="1600" dirty="0" err="1"/>
              <a:t>arbitrase</a:t>
            </a:r>
            <a:r>
              <a:rPr lang="en-ID" sz="1600" dirty="0"/>
              <a:t> </a:t>
            </a:r>
            <a:r>
              <a:rPr lang="en-ID" sz="1600" dirty="0" err="1"/>
              <a:t>investasi</a:t>
            </a:r>
            <a:r>
              <a:rPr lang="en-ID" sz="1600" dirty="0"/>
              <a:t>, dan </a:t>
            </a:r>
            <a:r>
              <a:rPr lang="en-ID" sz="1600" dirty="0" err="1"/>
              <a:t>praktisi</a:t>
            </a:r>
            <a:r>
              <a:rPr lang="en-ID" sz="1600" dirty="0"/>
              <a:t> </a:t>
            </a:r>
            <a:r>
              <a:rPr lang="en-ID" sz="1600" dirty="0" err="1"/>
              <a:t>hukum</a:t>
            </a:r>
            <a:r>
              <a:rPr lang="en-ID" sz="1600" dirty="0"/>
              <a:t> </a:t>
            </a:r>
            <a:r>
              <a:rPr lang="en-ID" sz="1600" dirty="0" err="1"/>
              <a:t>perdagangan</a:t>
            </a:r>
            <a:r>
              <a:rPr lang="en-ID" sz="1600" dirty="0"/>
              <a:t> </a:t>
            </a:r>
            <a:r>
              <a:rPr lang="en-ID" sz="1600" dirty="0" err="1"/>
              <a:t>internasional</a:t>
            </a:r>
            <a:r>
              <a:rPr lang="en-ID" sz="1600" dirty="0"/>
              <a:t> </a:t>
            </a:r>
            <a:r>
              <a:rPr lang="en-ID" sz="1600" dirty="0" err="1"/>
              <a:t>untuk</a:t>
            </a:r>
            <a:r>
              <a:rPr lang="en-ID" sz="1600" dirty="0"/>
              <a:t> </a:t>
            </a:r>
            <a:r>
              <a:rPr lang="en-ID" sz="1600" dirty="0" err="1"/>
              <a:t>memperkuat</a:t>
            </a:r>
            <a:r>
              <a:rPr lang="en-ID" sz="1600" dirty="0"/>
              <a:t> </a:t>
            </a:r>
            <a:r>
              <a:rPr lang="en-ID" sz="1600" dirty="0" err="1"/>
              <a:t>argumen</a:t>
            </a:r>
            <a:r>
              <a:rPr lang="en-ID" sz="1600" dirty="0"/>
              <a:t> </a:t>
            </a:r>
            <a:r>
              <a:rPr lang="en-ID" sz="1600" dirty="0" err="1"/>
              <a:t>interpretatif</a:t>
            </a:r>
            <a:r>
              <a:rPr lang="en-ID" sz="1600" dirty="0"/>
              <a:t> </a:t>
            </a:r>
            <a:r>
              <a:rPr lang="en-ID" sz="1600" dirty="0" err="1"/>
              <a:t>atau</a:t>
            </a:r>
            <a:r>
              <a:rPr lang="en-ID" sz="1600" dirty="0"/>
              <a:t> </a:t>
            </a:r>
            <a:r>
              <a:rPr lang="en-ID" sz="1600" dirty="0" err="1"/>
              <a:t>menilai</a:t>
            </a:r>
            <a:r>
              <a:rPr lang="en-ID" sz="1600" dirty="0"/>
              <a:t> </a:t>
            </a:r>
            <a:r>
              <a:rPr lang="en-ID" sz="1600" dirty="0" err="1"/>
              <a:t>keberadaan</a:t>
            </a:r>
            <a:r>
              <a:rPr lang="en-ID" sz="1600" dirty="0"/>
              <a:t> customary law.</a:t>
            </a:r>
          </a:p>
          <a:p>
            <a:pPr marL="0" lvl="0" indent="0">
              <a:buNone/>
            </a:pPr>
            <a:endParaRPr lang="en-ID" sz="1800" dirty="0"/>
          </a:p>
        </p:txBody>
      </p:sp>
    </p:spTree>
    <p:extLst>
      <p:ext uri="{BB962C8B-B14F-4D97-AF65-F5344CB8AC3E}">
        <p14:creationId xmlns:p14="http://schemas.microsoft.com/office/powerpoint/2010/main" val="15269843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290</TotalTime>
  <Words>2645</Words>
  <Application>Microsoft Office PowerPoint</Application>
  <PresentationFormat>Widescreen</PresentationFormat>
  <Paragraphs>130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Calibri</vt:lpstr>
      <vt:lpstr>Rockwell</vt:lpstr>
      <vt:lpstr>Rockwell Condensed</vt:lpstr>
      <vt:lpstr>Rockwell Extra Bold</vt:lpstr>
      <vt:lpstr>Wingdings</vt:lpstr>
      <vt:lpstr>Wood Type</vt:lpstr>
      <vt:lpstr>PowerPoint Presentation</vt:lpstr>
      <vt:lpstr>Sumber hukum perdagangan internasional </vt:lpstr>
      <vt:lpstr>1. Perjanjian Internasional. </vt:lpstr>
      <vt:lpstr>PowerPoint Presentation</vt:lpstr>
      <vt:lpstr>2. Kebiasaan Internasional  </vt:lpstr>
      <vt:lpstr>PowerPoint Presentation</vt:lpstr>
      <vt:lpstr>3. Prinsip Umum Hukum perdagangan internasional </vt:lpstr>
      <vt:lpstr>PowerPoint Presentation</vt:lpstr>
      <vt:lpstr>4. Keputusan Peradilan dan Pendapat Ahli</vt:lpstr>
      <vt:lpstr>PowerPoint Presentation</vt:lpstr>
      <vt:lpstr>PowerPoint Presentation</vt:lpstr>
      <vt:lpstr>5. Dokumen Organisasi Internasional </vt:lpstr>
      <vt:lpstr>PowerPoint Presentation</vt:lpstr>
      <vt:lpstr>6. Karya-karya ilmiah</vt:lpstr>
      <vt:lpstr>PowerPoint Presentation</vt:lpstr>
      <vt:lpstr>PowerPoint Presentation</vt:lpstr>
      <vt:lpstr>PowerPoint Presentation</vt:lpstr>
      <vt:lpstr>7. Kontrak.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indah.uj@outlook.com</cp:lastModifiedBy>
  <cp:revision>29</cp:revision>
  <cp:lastPrinted>2024-10-01T15:08:16Z</cp:lastPrinted>
  <dcterms:created xsi:type="dcterms:W3CDTF">2024-08-27T07:05:17Z</dcterms:created>
  <dcterms:modified xsi:type="dcterms:W3CDTF">2025-11-12T04:49:45Z</dcterms:modified>
</cp:coreProperties>
</file>