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2" r:id="rId2"/>
    <p:sldId id="257" r:id="rId3"/>
    <p:sldId id="275" r:id="rId4"/>
    <p:sldId id="279" r:id="rId5"/>
    <p:sldId id="259" r:id="rId6"/>
    <p:sldId id="260" r:id="rId7"/>
    <p:sldId id="283" r:id="rId8"/>
    <p:sldId id="280" r:id="rId9"/>
    <p:sldId id="264" r:id="rId10"/>
    <p:sldId id="265" r:id="rId11"/>
    <p:sldId id="268" r:id="rId12"/>
    <p:sldId id="267" r:id="rId13"/>
    <p:sldId id="269" r:id="rId14"/>
    <p:sldId id="266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6"/>
    <p:restoredTop sz="95921"/>
  </p:normalViewPr>
  <p:slideViewPr>
    <p:cSldViewPr snapToGrid="0" snapToObjects="1">
      <p:cViewPr>
        <p:scale>
          <a:sx n="53" d="100"/>
          <a:sy n="53" d="100"/>
        </p:scale>
        <p:origin x="1152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10/22/2025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46523"/>
            <a:ext cx="54505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3000" dirty="0">
                <a:latin typeface="+mj-lt"/>
              </a:rPr>
              <a:t>BAB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MAGISTER ILMU HUKUM </a:t>
            </a:r>
          </a:p>
          <a:p>
            <a:pPr marL="0" indent="0" algn="ctr">
              <a:buNone/>
            </a:pPr>
            <a:r>
              <a:rPr lang="en-US" dirty="0"/>
              <a:t>UNIVERSITAS JAYA BAYA JAKARTA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1C40E-2BC0-7347-8EE9-5B9716649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69848"/>
          </a:xfrm>
        </p:spPr>
        <p:txBody>
          <a:bodyPr>
            <a:normAutofit/>
          </a:bodyPr>
          <a:lstStyle/>
          <a:p>
            <a:r>
              <a:rPr lang="en-US" sz="3200" dirty="0"/>
              <a:t>Lembaga-</a:t>
            </a:r>
            <a:r>
              <a:rPr lang="en-US" sz="3200" dirty="0" err="1"/>
              <a:t>lembaga</a:t>
            </a:r>
            <a:r>
              <a:rPr lang="en-US" sz="3200" dirty="0"/>
              <a:t> yang </a:t>
            </a:r>
            <a:r>
              <a:rPr lang="en-US" sz="3200" dirty="0" err="1"/>
              <a:t>Bergerak</a:t>
            </a:r>
            <a:r>
              <a:rPr lang="en-US" sz="3200" dirty="0"/>
              <a:t> Dalam </a:t>
            </a:r>
            <a:r>
              <a:rPr lang="en-US" sz="3200" dirty="0" err="1"/>
              <a:t>Unifikasi</a:t>
            </a:r>
            <a:r>
              <a:rPr lang="en-US" sz="3200" dirty="0"/>
              <a:t> dan </a:t>
            </a:r>
            <a:r>
              <a:rPr lang="en-US" sz="3200" dirty="0" err="1"/>
              <a:t>Harmonisasi</a:t>
            </a:r>
            <a:r>
              <a:rPr lang="en-US" sz="3200" dirty="0"/>
              <a:t> Hukum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3E46-28F1-224F-9E6B-6A6FF5FCD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554480"/>
            <a:ext cx="10058400" cy="461772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unifikasi</a:t>
            </a:r>
            <a:r>
              <a:rPr lang="en-US" dirty="0"/>
              <a:t> dan </a:t>
            </a: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/>
              <a:t>United Nations Commission on International Trade Law (UNCITRAL):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dan </a:t>
            </a:r>
            <a:r>
              <a:rPr lang="en-US" dirty="0" err="1"/>
              <a:t>mempromosikan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seragam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International Institute for the Unification of Private Law (UNIDROIT):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seragam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International Chamber of Commerce (ICC):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dan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dan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World Trade Organization (WTO):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dan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International Bar Association (IBA):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dan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International Law Association (ILA): Lembaga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mempromosikan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dan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5538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22730-CB56-CA46-9CFE-E095DFFDD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26720"/>
            <a:ext cx="10058400" cy="985520"/>
          </a:xfrm>
        </p:spPr>
        <p:txBody>
          <a:bodyPr>
            <a:noAutofit/>
          </a:bodyPr>
          <a:lstStyle/>
          <a:p>
            <a:r>
              <a:rPr lang="en-US" sz="3200" dirty="0"/>
              <a:t>The United Nations Commission On International Trade Law (UNCITRAL)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E1869-F6BF-1D49-989E-FB1FE9BD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20800"/>
            <a:ext cx="10058400" cy="4851400"/>
          </a:xfrm>
        </p:spPr>
        <p:txBody>
          <a:bodyPr>
            <a:normAutofit fontScale="85000" lnSpcReduction="20000"/>
          </a:bodyPr>
          <a:lstStyle/>
          <a:p>
            <a:r>
              <a:rPr lang="en-ID" dirty="0"/>
              <a:t>UNCITRAL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Komisi</a:t>
            </a:r>
            <a:r>
              <a:rPr lang="en-ID" dirty="0"/>
              <a:t> Hukum </a:t>
            </a:r>
            <a:r>
              <a:rPr lang="en-ID" dirty="0" err="1"/>
              <a:t>Perdagangan</a:t>
            </a:r>
            <a:r>
              <a:rPr lang="en-ID" dirty="0"/>
              <a:t> Internasional </a:t>
            </a:r>
            <a:r>
              <a:rPr lang="en-ID" dirty="0" err="1"/>
              <a:t>Perserikatan</a:t>
            </a:r>
            <a:r>
              <a:rPr lang="en-ID" dirty="0"/>
              <a:t> </a:t>
            </a:r>
            <a:r>
              <a:rPr lang="en-ID" dirty="0" err="1"/>
              <a:t>Bangsa-Bangsa</a:t>
            </a:r>
            <a:r>
              <a:rPr lang="en-ID" dirty="0"/>
              <a:t> (United Nations Commission on International Trade Law), </a:t>
            </a:r>
            <a:r>
              <a:rPr lang="en-ID" dirty="0" err="1"/>
              <a:t>sebuah</a:t>
            </a:r>
            <a:r>
              <a:rPr lang="en-ID" dirty="0"/>
              <a:t> badan PBB yang </a:t>
            </a:r>
            <a:r>
              <a:rPr lang="en-ID" dirty="0" err="1"/>
              <a:t>dibentuk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1966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memajukan</a:t>
            </a:r>
            <a:r>
              <a:rPr lang="en-ID" dirty="0"/>
              <a:t> </a:t>
            </a:r>
            <a:r>
              <a:rPr lang="en-ID" dirty="0" err="1"/>
              <a:t>harmonisasi</a:t>
            </a:r>
            <a:r>
              <a:rPr lang="en-ID" dirty="0"/>
              <a:t> dan </a:t>
            </a:r>
            <a:r>
              <a:rPr lang="en-ID" dirty="0" err="1"/>
              <a:t>penyatuan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progresif</a:t>
            </a:r>
            <a:r>
              <a:rPr lang="en-ID" dirty="0"/>
              <a:t>. </a:t>
            </a:r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, </a:t>
            </a:r>
            <a:r>
              <a:rPr lang="en-ID" dirty="0" err="1"/>
              <a:t>undang-undang</a:t>
            </a:r>
            <a:r>
              <a:rPr lang="en-ID" dirty="0"/>
              <a:t> model, dan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, yang </a:t>
            </a:r>
            <a:r>
              <a:rPr lang="en-ID" dirty="0" err="1"/>
              <a:t>dirancang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kaidah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diadopsi</a:t>
            </a:r>
            <a:r>
              <a:rPr lang="en-ID" dirty="0"/>
              <a:t> oleh </a:t>
            </a:r>
            <a:r>
              <a:rPr lang="en-ID" dirty="0" err="1"/>
              <a:t>banyak</a:t>
            </a:r>
            <a:r>
              <a:rPr lang="en-ID" dirty="0"/>
              <a:t> negara. </a:t>
            </a:r>
          </a:p>
          <a:p>
            <a:r>
              <a:rPr lang="en-ID" dirty="0" err="1"/>
              <a:t>Fungsi</a:t>
            </a:r>
            <a:r>
              <a:rPr lang="en-ID" dirty="0"/>
              <a:t> dan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UNCITRAL:</a:t>
            </a:r>
          </a:p>
          <a:p>
            <a:pPr lvl="0"/>
            <a:r>
              <a:rPr lang="en-ID" b="1" dirty="0" err="1"/>
              <a:t>Harmonisasi</a:t>
            </a:r>
            <a:r>
              <a:rPr lang="en-ID" b="1" dirty="0"/>
              <a:t> dan </a:t>
            </a:r>
            <a:r>
              <a:rPr lang="en-ID" b="1" dirty="0" err="1"/>
              <a:t>modernisasi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Menyelaraskan</a:t>
            </a:r>
            <a:r>
              <a:rPr lang="en-ID" dirty="0"/>
              <a:t> dan </a:t>
            </a:r>
            <a:r>
              <a:rPr lang="en-ID" dirty="0" err="1"/>
              <a:t>memodernisasi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dan </a:t>
            </a:r>
            <a:r>
              <a:rPr lang="en-ID" dirty="0" err="1"/>
              <a:t>investasi</a:t>
            </a:r>
            <a:r>
              <a:rPr lang="en-ID" dirty="0"/>
              <a:t>. </a:t>
            </a:r>
          </a:p>
          <a:p>
            <a:pPr lvl="0"/>
            <a:r>
              <a:rPr lang="en-ID" b="1" dirty="0" err="1"/>
              <a:t>Penyusunan</a:t>
            </a:r>
            <a:r>
              <a:rPr lang="en-ID" b="1" dirty="0"/>
              <a:t> </a:t>
            </a:r>
            <a:r>
              <a:rPr lang="en-ID" b="1" dirty="0" err="1"/>
              <a:t>instrumen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)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model dan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),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. </a:t>
            </a:r>
          </a:p>
          <a:p>
            <a:pPr lvl="0"/>
            <a:r>
              <a:rPr lang="en-ID" b="1" dirty="0" err="1"/>
              <a:t>Penyelesaian</a:t>
            </a:r>
            <a:r>
              <a:rPr lang="en-ID" b="1" dirty="0"/>
              <a:t> </a:t>
            </a:r>
            <a:r>
              <a:rPr lang="en-ID" b="1" dirty="0" err="1"/>
              <a:t>sengketa</a:t>
            </a:r>
            <a:r>
              <a:rPr lang="en-ID" b="1" dirty="0"/>
              <a:t>:</a:t>
            </a:r>
            <a:r>
              <a:rPr lang="en-ID" dirty="0"/>
              <a:t> 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, </a:t>
            </a:r>
          </a:p>
          <a:p>
            <a:pPr lvl="0"/>
            <a:r>
              <a:rPr lang="en-ID" b="1" dirty="0" err="1"/>
              <a:t>Penyusunan</a:t>
            </a:r>
            <a:r>
              <a:rPr lang="en-ID" b="1" dirty="0"/>
              <a:t> model </a:t>
            </a:r>
            <a:r>
              <a:rPr lang="en-ID" b="1" dirty="0" err="1"/>
              <a:t>hukum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Membantu</a:t>
            </a:r>
            <a:r>
              <a:rPr lang="en-ID" dirty="0"/>
              <a:t> negara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mengadopsi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modern dan </a:t>
            </a:r>
            <a:r>
              <a:rPr lang="en-ID" dirty="0" err="1"/>
              <a:t>seragam</a:t>
            </a:r>
            <a:r>
              <a:rPr lang="en-ID" dirty="0"/>
              <a:t>, </a:t>
            </a:r>
          </a:p>
          <a:p>
            <a:pPr lvl="0"/>
            <a:r>
              <a:rPr lang="en-ID" b="1" dirty="0" err="1"/>
              <a:t>Mendukung</a:t>
            </a:r>
            <a:r>
              <a:rPr lang="en-ID" b="1" dirty="0"/>
              <a:t> </a:t>
            </a:r>
            <a:r>
              <a:rPr lang="en-ID" b="1" dirty="0" err="1"/>
              <a:t>perdagangan</a:t>
            </a:r>
            <a:r>
              <a:rPr lang="en-ID" b="1" dirty="0"/>
              <a:t> global:</a:t>
            </a:r>
            <a:r>
              <a:rPr lang="en-ID" dirty="0"/>
              <a:t> </a:t>
            </a:r>
            <a:r>
              <a:rPr lang="en-ID" dirty="0" err="1"/>
              <a:t>Menghilangkan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menghambat</a:t>
            </a:r>
            <a:r>
              <a:rPr lang="en-ID" dirty="0"/>
              <a:t> </a:t>
            </a:r>
            <a:r>
              <a:rPr lang="en-ID" dirty="0" err="1"/>
              <a:t>arus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dan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 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51359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2FADE-7321-5441-A525-6089C0E70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348488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The International Institute for The Unification Of Private Law (UNIDROIT)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8A16-09AE-CB44-910E-E4F25BE00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76960"/>
            <a:ext cx="10058400" cy="5095240"/>
          </a:xfrm>
        </p:spPr>
        <p:txBody>
          <a:bodyPr>
            <a:normAutofit fontScale="85000" lnSpcReduction="20000"/>
          </a:bodyPr>
          <a:lstStyle/>
          <a:p>
            <a:r>
              <a:rPr lang="en-ID" dirty="0"/>
              <a:t>UNIDROIT stand for the International Institute for the Unification of Private Law/  </a:t>
            </a:r>
            <a:r>
              <a:rPr lang="en-ID" dirty="0" err="1"/>
              <a:t>Institut</a:t>
            </a:r>
            <a:r>
              <a:rPr lang="en-ID" dirty="0"/>
              <a:t> Internasional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Penyatuan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.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yang </a:t>
            </a:r>
            <a:r>
              <a:rPr lang="en-ID" dirty="0" err="1"/>
              <a:t>berbasis</a:t>
            </a:r>
            <a:r>
              <a:rPr lang="en-ID" dirty="0"/>
              <a:t> di Roma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mengharmonisasi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negara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,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dan model </a:t>
            </a:r>
            <a:r>
              <a:rPr lang="en-ID" dirty="0" err="1"/>
              <a:t>hukum</a:t>
            </a:r>
            <a:r>
              <a:rPr lang="en-ID" dirty="0"/>
              <a:t>. </a:t>
            </a:r>
            <a:r>
              <a:rPr lang="en-ID" dirty="0" err="1"/>
              <a:t>Dibentuk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1926 dan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1940, UNIDROIT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menyelaraskan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, guna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 </a:t>
            </a:r>
          </a:p>
          <a:p>
            <a:pPr marL="0" indent="0">
              <a:buNone/>
            </a:pPr>
            <a:r>
              <a:rPr lang="en-ID" b="1" dirty="0"/>
              <a:t>Tujuan </a:t>
            </a:r>
            <a:r>
              <a:rPr lang="en-ID" b="1" dirty="0" err="1"/>
              <a:t>utama</a:t>
            </a:r>
            <a:endParaRPr lang="en-ID" b="1" dirty="0"/>
          </a:p>
          <a:p>
            <a:pPr lvl="0"/>
            <a:r>
              <a:rPr lang="en-ID" dirty="0" err="1"/>
              <a:t>Menyelaraskan</a:t>
            </a:r>
            <a:r>
              <a:rPr lang="en-ID" dirty="0"/>
              <a:t> dan </a:t>
            </a:r>
            <a:r>
              <a:rPr lang="en-ID" dirty="0" err="1"/>
              <a:t>menyatukan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antarnegara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Mempersiapkan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seragam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, </a:t>
            </a:r>
            <a:r>
              <a:rPr lang="en-ID" dirty="0" err="1"/>
              <a:t>prinsip</a:t>
            </a:r>
            <a:r>
              <a:rPr lang="en-ID" dirty="0"/>
              <a:t>, dan model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Mempromosikan</a:t>
            </a:r>
            <a:r>
              <a:rPr lang="en-ID" dirty="0"/>
              <a:t> </a:t>
            </a:r>
            <a:r>
              <a:rPr lang="en-ID" dirty="0" err="1"/>
              <a:t>modernisasi</a:t>
            </a:r>
            <a:r>
              <a:rPr lang="en-ID" dirty="0"/>
              <a:t> dan </a:t>
            </a:r>
            <a:r>
              <a:rPr lang="en-ID" dirty="0" err="1"/>
              <a:t>harmonisasi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 </a:t>
            </a:r>
          </a:p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UNIDROIT</a:t>
            </a:r>
          </a:p>
          <a:p>
            <a:pPr marL="0" indent="0">
              <a:buNone/>
            </a:pPr>
            <a:r>
              <a:rPr lang="en-ID" b="1" dirty="0"/>
              <a:t>Peran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 </a:t>
            </a:r>
            <a:r>
              <a:rPr lang="en-ID" b="1" dirty="0" err="1"/>
              <a:t>internasional</a:t>
            </a:r>
            <a:endParaRPr lang="en-ID" b="1" dirty="0"/>
          </a:p>
          <a:p>
            <a:pPr lvl="0"/>
            <a:r>
              <a:rPr lang="en-ID" dirty="0"/>
              <a:t>UNIDROIT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dirujuk</a:t>
            </a:r>
            <a:r>
              <a:rPr lang="en-ID" dirty="0"/>
              <a:t> oleh para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 </a:t>
            </a:r>
          </a:p>
          <a:p>
            <a:pPr lvl="0"/>
            <a:r>
              <a:rPr lang="en-ID" dirty="0" err="1"/>
              <a:t>Prinsip-prinsipnya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diadopsi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penyusunan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. </a:t>
            </a:r>
          </a:p>
          <a:p>
            <a:pPr lvl="0"/>
            <a:r>
              <a:rPr lang="en-ID" dirty="0" err="1"/>
              <a:t>Menjadi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kasus-kasus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 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88454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8D783-76E1-A242-92DF-6C798BBEC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86968"/>
          </a:xfrm>
        </p:spPr>
        <p:txBody>
          <a:bodyPr>
            <a:normAutofit/>
          </a:bodyPr>
          <a:lstStyle/>
          <a:p>
            <a:r>
              <a:rPr lang="en-US" sz="3200" dirty="0"/>
              <a:t>The International Chamber of Commerce (ICC)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9A9C2-705C-0E44-91F4-94B69BE8D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0" y="1209040"/>
            <a:ext cx="10678160" cy="4963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1600" dirty="0"/>
              <a:t>ICC (International Chamber of Commerce)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 global yang </a:t>
            </a:r>
            <a:r>
              <a:rPr lang="en-ID" sz="1600" dirty="0" err="1"/>
              <a:t>bertujuan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mempromosikan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 dan </a:t>
            </a:r>
            <a:r>
              <a:rPr lang="en-ID" sz="1600" dirty="0" err="1"/>
              <a:t>investasi</a:t>
            </a:r>
            <a:r>
              <a:rPr lang="en-ID" sz="1600" dirty="0"/>
              <a:t>. ICC </a:t>
            </a:r>
            <a:r>
              <a:rPr lang="en-ID" sz="1600" dirty="0" err="1"/>
              <a:t>didirikan</a:t>
            </a:r>
            <a:r>
              <a:rPr lang="en-ID" sz="1600" dirty="0"/>
              <a:t> pada </a:t>
            </a:r>
            <a:r>
              <a:rPr lang="en-ID" sz="1600" dirty="0" err="1"/>
              <a:t>tahun</a:t>
            </a:r>
            <a:r>
              <a:rPr lang="en-ID" sz="1600" dirty="0"/>
              <a:t> 1919 dan </a:t>
            </a:r>
            <a:r>
              <a:rPr lang="en-ID" sz="1600" dirty="0" err="1"/>
              <a:t>memiliki</a:t>
            </a:r>
            <a:r>
              <a:rPr lang="en-ID" sz="1600" dirty="0"/>
              <a:t> </a:t>
            </a:r>
            <a:r>
              <a:rPr lang="en-ID" sz="1600" dirty="0" err="1"/>
              <a:t>anggota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100 negara.</a:t>
            </a:r>
          </a:p>
          <a:p>
            <a:pPr marL="0" indent="0">
              <a:buNone/>
            </a:pPr>
            <a:r>
              <a:rPr lang="en-ID" sz="1600" dirty="0"/>
              <a:t>Tujuan ICC </a:t>
            </a:r>
            <a:r>
              <a:rPr lang="en-ID" sz="1600" dirty="0" err="1"/>
              <a:t>antara</a:t>
            </a:r>
            <a:r>
              <a:rPr lang="en-ID" sz="1600" dirty="0"/>
              <a:t> lain:</a:t>
            </a:r>
          </a:p>
          <a:p>
            <a:pPr marL="0" indent="0">
              <a:buNone/>
            </a:pPr>
            <a:r>
              <a:rPr lang="en-ID" sz="1600" dirty="0"/>
              <a:t>1. </a:t>
            </a:r>
            <a:r>
              <a:rPr lang="en-ID" sz="1600" dirty="0" err="1"/>
              <a:t>Mempromosikan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: ICC </a:t>
            </a:r>
            <a:r>
              <a:rPr lang="en-ID" sz="1600" dirty="0" err="1"/>
              <a:t>bekerja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memfasilitasi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 dan </a:t>
            </a:r>
            <a:r>
              <a:rPr lang="en-ID" sz="1600" dirty="0" err="1"/>
              <a:t>investasi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mengembangkan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 dan </a:t>
            </a:r>
            <a:r>
              <a:rPr lang="en-ID" sz="1600" dirty="0" err="1"/>
              <a:t>standar</a:t>
            </a:r>
            <a:r>
              <a:rPr lang="en-ID" sz="1600" dirty="0"/>
              <a:t> yang </a:t>
            </a:r>
            <a:r>
              <a:rPr lang="en-ID" sz="1600" dirty="0" err="1"/>
              <a:t>mendukung</a:t>
            </a:r>
            <a:r>
              <a:rPr lang="en-ID" sz="1600" dirty="0"/>
              <a:t> </a:t>
            </a:r>
            <a:r>
              <a:rPr lang="en-ID" sz="1600" dirty="0" err="1"/>
              <a:t>kegiatan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r>
              <a:rPr lang="en-ID" sz="1600" dirty="0"/>
              <a:t>2. </a:t>
            </a:r>
            <a:r>
              <a:rPr lang="en-ID" sz="1600" dirty="0" err="1"/>
              <a:t>Mengembangkan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: ICC </a:t>
            </a:r>
            <a:r>
              <a:rPr lang="en-ID" sz="1600" dirty="0" err="1"/>
              <a:t>mengembangkan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 dan </a:t>
            </a:r>
            <a:r>
              <a:rPr lang="en-ID" sz="1600" dirty="0" err="1"/>
              <a:t>posisi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 pada </a:t>
            </a:r>
            <a:r>
              <a:rPr lang="en-ID" sz="1600" dirty="0" err="1"/>
              <a:t>isu-isu</a:t>
            </a:r>
            <a:r>
              <a:rPr lang="en-ID" sz="1600" dirty="0"/>
              <a:t> global, </a:t>
            </a:r>
            <a:r>
              <a:rPr lang="en-ID" sz="1600" dirty="0" err="1"/>
              <a:t>seperti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, </a:t>
            </a:r>
            <a:r>
              <a:rPr lang="en-ID" sz="1600" dirty="0" err="1"/>
              <a:t>investasi</a:t>
            </a:r>
            <a:r>
              <a:rPr lang="en-ID" sz="1600" dirty="0"/>
              <a:t>, dan </a:t>
            </a:r>
            <a:r>
              <a:rPr lang="en-ID" sz="1600" dirty="0" err="1"/>
              <a:t>lingkungan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r>
              <a:rPr lang="en-ID" sz="1600" dirty="0"/>
              <a:t>3. </a:t>
            </a:r>
            <a:r>
              <a:rPr lang="en-ID" sz="1600" dirty="0" err="1"/>
              <a:t>Menyediakan</a:t>
            </a:r>
            <a:r>
              <a:rPr lang="en-ID" sz="1600" dirty="0"/>
              <a:t> </a:t>
            </a:r>
            <a:r>
              <a:rPr lang="en-ID" sz="1600" dirty="0" err="1"/>
              <a:t>layanan</a:t>
            </a:r>
            <a:r>
              <a:rPr lang="en-ID" sz="1600" dirty="0"/>
              <a:t>: ICC </a:t>
            </a:r>
            <a:r>
              <a:rPr lang="en-ID" sz="1600" dirty="0" err="1"/>
              <a:t>menyediakan</a:t>
            </a:r>
            <a:r>
              <a:rPr lang="en-ID" sz="1600" dirty="0"/>
              <a:t> </a:t>
            </a:r>
            <a:r>
              <a:rPr lang="en-ID" sz="1600" dirty="0" err="1"/>
              <a:t>layanan</a:t>
            </a:r>
            <a:r>
              <a:rPr lang="en-ID" sz="1600" dirty="0"/>
              <a:t> </a:t>
            </a:r>
            <a:r>
              <a:rPr lang="en-ID" sz="1600" dirty="0" err="1"/>
              <a:t>seperti</a:t>
            </a:r>
            <a:r>
              <a:rPr lang="en-ID" sz="1600" dirty="0"/>
              <a:t> </a:t>
            </a:r>
            <a:r>
              <a:rPr lang="en-ID" sz="1600" dirty="0" err="1"/>
              <a:t>arbitrase</a:t>
            </a:r>
            <a:r>
              <a:rPr lang="en-ID" sz="1600" dirty="0"/>
              <a:t>, </a:t>
            </a:r>
            <a:r>
              <a:rPr lang="en-ID" sz="1600" dirty="0" err="1"/>
              <a:t>mediasi</a:t>
            </a:r>
            <a:r>
              <a:rPr lang="en-ID" sz="1600" dirty="0"/>
              <a:t>, dan </a:t>
            </a:r>
            <a:r>
              <a:rPr lang="en-ID" sz="1600" dirty="0" err="1"/>
              <a:t>penyelesaian</a:t>
            </a:r>
            <a:r>
              <a:rPr lang="en-ID" sz="1600" dirty="0"/>
              <a:t> </a:t>
            </a:r>
            <a:r>
              <a:rPr lang="en-ID" sz="1600" dirty="0" err="1"/>
              <a:t>sengketa</a:t>
            </a:r>
            <a:r>
              <a:rPr lang="en-ID" sz="1600" dirty="0"/>
              <a:t> </a:t>
            </a:r>
            <a:r>
              <a:rPr lang="en-ID" sz="1600" dirty="0" err="1"/>
              <a:t>komersial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endParaRPr lang="en-ID" sz="1600" dirty="0"/>
          </a:p>
          <a:p>
            <a:pPr marL="0" indent="0">
              <a:buNone/>
            </a:pPr>
            <a:r>
              <a:rPr lang="en-ID" sz="1600" dirty="0"/>
              <a:t>ICC </a:t>
            </a:r>
            <a:r>
              <a:rPr lang="en-ID" sz="1600" dirty="0" err="1"/>
              <a:t>memiliki</a:t>
            </a:r>
            <a:r>
              <a:rPr lang="en-ID" sz="1600" dirty="0"/>
              <a:t> </a:t>
            </a:r>
            <a:r>
              <a:rPr lang="en-ID" sz="1600" dirty="0" err="1"/>
              <a:t>beberapa</a:t>
            </a:r>
            <a:r>
              <a:rPr lang="en-ID" sz="1600" dirty="0"/>
              <a:t> </a:t>
            </a:r>
            <a:r>
              <a:rPr lang="en-ID" sz="1600" dirty="0" err="1"/>
              <a:t>kegiatan</a:t>
            </a:r>
            <a:r>
              <a:rPr lang="en-ID" sz="1600" dirty="0"/>
              <a:t> </a:t>
            </a:r>
            <a:r>
              <a:rPr lang="en-ID" sz="1600" dirty="0" err="1"/>
              <a:t>utama</a:t>
            </a:r>
            <a:r>
              <a:rPr lang="en-ID" sz="1600" dirty="0"/>
              <a:t>, </a:t>
            </a:r>
            <a:r>
              <a:rPr lang="en-ID" sz="1600" dirty="0" err="1"/>
              <a:t>seperti</a:t>
            </a:r>
            <a:r>
              <a:rPr lang="en-ID" sz="1600" dirty="0"/>
              <a:t>: </a:t>
            </a:r>
          </a:p>
          <a:p>
            <a:pPr marL="0" indent="0">
              <a:buNone/>
            </a:pPr>
            <a:r>
              <a:rPr lang="en-ID" sz="1600" dirty="0"/>
              <a:t>1. </a:t>
            </a:r>
            <a:r>
              <a:rPr lang="en-ID" sz="1600" dirty="0" err="1"/>
              <a:t>Arbitrase</a:t>
            </a:r>
            <a:r>
              <a:rPr lang="en-ID" sz="1600" dirty="0"/>
              <a:t>: ICC </a:t>
            </a:r>
            <a:r>
              <a:rPr lang="en-ID" sz="1600" dirty="0" err="1"/>
              <a:t>menyediakan</a:t>
            </a:r>
            <a:r>
              <a:rPr lang="en-ID" sz="1600" dirty="0"/>
              <a:t> </a:t>
            </a:r>
            <a:r>
              <a:rPr lang="en-ID" sz="1600" dirty="0" err="1"/>
              <a:t>layanan</a:t>
            </a:r>
            <a:r>
              <a:rPr lang="en-ID" sz="1600" dirty="0"/>
              <a:t> </a:t>
            </a:r>
            <a:r>
              <a:rPr lang="en-ID" sz="1600" dirty="0" err="1"/>
              <a:t>arbitrase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menyelesaikan</a:t>
            </a:r>
            <a:r>
              <a:rPr lang="en-ID" sz="1600" dirty="0"/>
              <a:t> </a:t>
            </a:r>
            <a:r>
              <a:rPr lang="en-ID" sz="1600" dirty="0" err="1"/>
              <a:t>sengketa</a:t>
            </a:r>
            <a:r>
              <a:rPr lang="en-ID" sz="1600" dirty="0"/>
              <a:t> </a:t>
            </a:r>
            <a:r>
              <a:rPr lang="en-ID" sz="1600" dirty="0" err="1"/>
              <a:t>komersial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r>
              <a:rPr lang="en-ID" sz="1600" dirty="0"/>
              <a:t>2. </a:t>
            </a:r>
            <a:r>
              <a:rPr lang="en-ID" sz="1600" dirty="0" err="1"/>
              <a:t>Pengembangan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: ICC </a:t>
            </a:r>
            <a:r>
              <a:rPr lang="en-ID" sz="1600" dirty="0" err="1"/>
              <a:t>mengembangkan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 dan </a:t>
            </a:r>
            <a:r>
              <a:rPr lang="en-ID" sz="1600" dirty="0" err="1"/>
              <a:t>posisi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 pada </a:t>
            </a:r>
            <a:r>
              <a:rPr lang="en-ID" sz="1600" dirty="0" err="1"/>
              <a:t>isu-isu</a:t>
            </a:r>
            <a:r>
              <a:rPr lang="en-ID" sz="1600" dirty="0"/>
              <a:t> global.</a:t>
            </a:r>
          </a:p>
          <a:p>
            <a:pPr marL="0" indent="0">
              <a:buNone/>
            </a:pPr>
            <a:r>
              <a:rPr lang="en-ID" sz="1600" dirty="0"/>
              <a:t>3. </a:t>
            </a:r>
            <a:r>
              <a:rPr lang="en-ID" sz="1600" dirty="0" err="1"/>
              <a:t>Kegiatan</a:t>
            </a:r>
            <a:r>
              <a:rPr lang="en-ID" sz="1600" dirty="0"/>
              <a:t> </a:t>
            </a:r>
            <a:r>
              <a:rPr lang="en-ID" sz="1600" dirty="0" err="1"/>
              <a:t>advokasi</a:t>
            </a:r>
            <a:r>
              <a:rPr lang="en-ID" sz="1600" dirty="0"/>
              <a:t>: ICC </a:t>
            </a:r>
            <a:r>
              <a:rPr lang="en-ID" sz="1600" dirty="0" err="1"/>
              <a:t>melakukan</a:t>
            </a:r>
            <a:r>
              <a:rPr lang="en-ID" sz="1600" dirty="0"/>
              <a:t> </a:t>
            </a:r>
            <a:r>
              <a:rPr lang="en-ID" sz="1600" dirty="0" err="1"/>
              <a:t>advokasi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kepentingan</a:t>
            </a:r>
            <a:r>
              <a:rPr lang="en-ID" sz="1600" dirty="0"/>
              <a:t> </a:t>
            </a:r>
            <a:r>
              <a:rPr lang="en-ID" sz="1600" dirty="0" err="1"/>
              <a:t>bisnis</a:t>
            </a:r>
            <a:r>
              <a:rPr lang="en-ID" sz="1600" dirty="0"/>
              <a:t> dan </a:t>
            </a:r>
            <a:r>
              <a:rPr lang="en-ID" sz="1600" dirty="0" err="1"/>
              <a:t>mempromosikan</a:t>
            </a:r>
            <a:r>
              <a:rPr lang="en-ID" sz="1600" dirty="0"/>
              <a:t> </a:t>
            </a:r>
            <a:r>
              <a:rPr lang="en-ID" sz="1600" dirty="0" err="1"/>
              <a:t>kebijakan</a:t>
            </a:r>
            <a:r>
              <a:rPr lang="en-ID" sz="1600" dirty="0"/>
              <a:t> yang </a:t>
            </a:r>
            <a:r>
              <a:rPr lang="en-ID" sz="1600" dirty="0" err="1"/>
              <a:t>mendukung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3633305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F844-884E-294A-8BFD-2787D3ACE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277368"/>
          </a:xfrm>
        </p:spPr>
        <p:txBody>
          <a:bodyPr>
            <a:noAutofit/>
          </a:bodyPr>
          <a:lstStyle/>
          <a:p>
            <a:r>
              <a:rPr lang="en-US" sz="3200" dirty="0"/>
              <a:t>World Trade Organization (WTO)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76E8C-DC73-5743-8389-16623760E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623316"/>
            <a:ext cx="10058400" cy="650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1600" dirty="0"/>
              <a:t>World Trade Organization (WTO) </a:t>
            </a:r>
            <a:r>
              <a:rPr lang="en-ID" sz="1600" dirty="0" err="1"/>
              <a:t>adalah</a:t>
            </a:r>
            <a:r>
              <a:rPr lang="en-ID" sz="1600" dirty="0"/>
              <a:t> 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 yang </a:t>
            </a:r>
            <a:r>
              <a:rPr lang="en-ID" sz="1600" dirty="0" err="1"/>
              <a:t>bertujuan</a:t>
            </a:r>
            <a:r>
              <a:rPr lang="en-ID" sz="1600" dirty="0"/>
              <a:t> </a:t>
            </a:r>
            <a:r>
              <a:rPr lang="en-ID" sz="1600" dirty="0" err="1"/>
              <a:t>mengatur</a:t>
            </a:r>
            <a:r>
              <a:rPr lang="en-ID" sz="1600" dirty="0"/>
              <a:t> </a:t>
            </a:r>
            <a:r>
              <a:rPr lang="en-ID" sz="1600" dirty="0" err="1"/>
              <a:t>aturan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global dan </a:t>
            </a:r>
            <a:r>
              <a:rPr lang="en-ID" sz="1600" dirty="0" err="1"/>
              <a:t>memastikan</a:t>
            </a:r>
            <a:r>
              <a:rPr lang="en-ID" sz="1600" dirty="0"/>
              <a:t> </a:t>
            </a:r>
            <a:r>
              <a:rPr lang="en-ID" sz="1600" dirty="0" err="1"/>
              <a:t>arus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berjalan</a:t>
            </a:r>
            <a:r>
              <a:rPr lang="en-ID" sz="1600" dirty="0"/>
              <a:t> </a:t>
            </a:r>
            <a:r>
              <a:rPr lang="en-ID" sz="1600" dirty="0" err="1"/>
              <a:t>selancar</a:t>
            </a:r>
            <a:r>
              <a:rPr lang="en-ID" sz="1600" dirty="0"/>
              <a:t> </a:t>
            </a:r>
            <a:r>
              <a:rPr lang="en-ID" sz="1600" dirty="0" err="1"/>
              <a:t>mungkin</a:t>
            </a:r>
            <a:r>
              <a:rPr lang="en-ID" sz="1600" dirty="0"/>
              <a:t>. Inti </a:t>
            </a:r>
            <a:r>
              <a:rPr lang="en-ID" sz="1600" dirty="0" err="1"/>
              <a:t>dari</a:t>
            </a:r>
            <a:r>
              <a:rPr lang="en-ID" sz="1600" dirty="0"/>
              <a:t> WTO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serangkaian</a:t>
            </a:r>
            <a:r>
              <a:rPr lang="en-ID" sz="1600" dirty="0"/>
              <a:t> </a:t>
            </a:r>
            <a:r>
              <a:rPr lang="en-ID" sz="1600" dirty="0" err="1"/>
              <a:t>perjanjian</a:t>
            </a:r>
            <a:r>
              <a:rPr lang="en-ID" sz="1600" dirty="0"/>
              <a:t> yang </a:t>
            </a:r>
            <a:r>
              <a:rPr lang="en-ID" sz="1600" dirty="0" err="1"/>
              <a:t>dinegosiasikan</a:t>
            </a:r>
            <a:r>
              <a:rPr lang="en-ID" sz="1600" dirty="0"/>
              <a:t> dan </a:t>
            </a:r>
            <a:r>
              <a:rPr lang="en-ID" sz="1600" dirty="0" err="1"/>
              <a:t>ditandatangani</a:t>
            </a:r>
            <a:r>
              <a:rPr lang="en-ID" sz="1600" dirty="0"/>
              <a:t> oleh </a:t>
            </a:r>
            <a:r>
              <a:rPr lang="en-ID" sz="1600" dirty="0" err="1"/>
              <a:t>sebagian</a:t>
            </a:r>
            <a:r>
              <a:rPr lang="en-ID" sz="1600" dirty="0"/>
              <a:t> </a:t>
            </a:r>
            <a:r>
              <a:rPr lang="en-ID" sz="1600" dirty="0" err="1"/>
              <a:t>besar</a:t>
            </a:r>
            <a:r>
              <a:rPr lang="en-ID" sz="1600" dirty="0"/>
              <a:t> negara </a:t>
            </a:r>
            <a:r>
              <a:rPr lang="en-ID" sz="1600" dirty="0" err="1"/>
              <a:t>anggota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mengatur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barang</a:t>
            </a:r>
            <a:r>
              <a:rPr lang="en-ID" sz="1600" dirty="0"/>
              <a:t>, </a:t>
            </a:r>
            <a:r>
              <a:rPr lang="en-ID" sz="1600" dirty="0" err="1"/>
              <a:t>jasa</a:t>
            </a:r>
            <a:r>
              <a:rPr lang="en-ID" sz="1600" dirty="0"/>
              <a:t>, dan </a:t>
            </a:r>
            <a:r>
              <a:rPr lang="en-ID" sz="1600" dirty="0" err="1"/>
              <a:t>kekayaan</a:t>
            </a:r>
            <a:r>
              <a:rPr lang="en-ID" sz="1600" dirty="0"/>
              <a:t> </a:t>
            </a:r>
            <a:r>
              <a:rPr lang="en-ID" sz="1600" dirty="0" err="1"/>
              <a:t>intelektual</a:t>
            </a:r>
            <a:r>
              <a:rPr lang="en-ID" sz="1600" dirty="0"/>
              <a:t> </a:t>
            </a:r>
            <a:r>
              <a:rPr lang="en-ID" sz="1600" dirty="0" err="1"/>
              <a:t>antarnegara</a:t>
            </a:r>
            <a:r>
              <a:rPr lang="en-ID" sz="1600" dirty="0"/>
              <a:t>. </a:t>
            </a:r>
          </a:p>
          <a:p>
            <a:pPr marL="0" indent="0">
              <a:buNone/>
            </a:pPr>
            <a:r>
              <a:rPr lang="en-ID" sz="1600" b="1" dirty="0"/>
              <a:t>Tujuan </a:t>
            </a:r>
            <a:r>
              <a:rPr lang="en-ID" sz="1600" b="1" dirty="0" err="1"/>
              <a:t>utama</a:t>
            </a:r>
            <a:r>
              <a:rPr lang="en-ID" sz="1600" b="1" dirty="0"/>
              <a:t> WTO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Meningkatkan</a:t>
            </a:r>
            <a:r>
              <a:rPr lang="en-ID" sz="1600" b="1" dirty="0"/>
              <a:t> </a:t>
            </a:r>
            <a:r>
              <a:rPr lang="en-ID" sz="1600" b="1" dirty="0" err="1"/>
              <a:t>standar</a:t>
            </a:r>
            <a:r>
              <a:rPr lang="en-ID" sz="1600" b="1" dirty="0"/>
              <a:t> </a:t>
            </a:r>
            <a:r>
              <a:rPr lang="en-ID" sz="1600" b="1" dirty="0" err="1"/>
              <a:t>hidup</a:t>
            </a:r>
            <a:r>
              <a:rPr lang="en-ID" sz="1600" dirty="0"/>
              <a:t>: dan </a:t>
            </a:r>
            <a:r>
              <a:rPr lang="en-ID" sz="1600" dirty="0" err="1"/>
              <a:t>menciptakan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banyak</a:t>
            </a:r>
            <a:r>
              <a:rPr lang="en-ID" sz="1600" dirty="0"/>
              <a:t> </a:t>
            </a:r>
            <a:r>
              <a:rPr lang="en-ID" sz="1600" dirty="0" err="1"/>
              <a:t>lapangan</a:t>
            </a:r>
            <a:r>
              <a:rPr lang="en-ID" sz="1600" dirty="0"/>
              <a:t> </a:t>
            </a:r>
            <a:r>
              <a:rPr lang="en-ID" sz="1600" dirty="0" err="1"/>
              <a:t>kerja</a:t>
            </a:r>
            <a:r>
              <a:rPr lang="en-ID" sz="1600" dirty="0"/>
              <a:t> di </a:t>
            </a:r>
            <a:r>
              <a:rPr lang="en-ID" sz="1600" dirty="0" err="1"/>
              <a:t>seluruh</a:t>
            </a:r>
            <a:r>
              <a:rPr lang="en-ID" sz="1600" dirty="0"/>
              <a:t> dunia.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Mendorong</a:t>
            </a:r>
            <a:r>
              <a:rPr lang="en-ID" sz="1600" b="1" dirty="0"/>
              <a:t> </a:t>
            </a:r>
            <a:r>
              <a:rPr lang="en-ID" sz="1600" b="1" dirty="0" err="1"/>
              <a:t>pembangunan</a:t>
            </a:r>
            <a:r>
              <a:rPr lang="en-ID" sz="1600" b="1" dirty="0"/>
              <a:t> </a:t>
            </a:r>
            <a:r>
              <a:rPr lang="en-ID" sz="1600" b="1" dirty="0" err="1"/>
              <a:t>berkelanjutan</a:t>
            </a:r>
            <a:r>
              <a:rPr lang="en-ID" sz="1600" dirty="0"/>
              <a:t>: dan </a:t>
            </a:r>
            <a:r>
              <a:rPr lang="en-ID" sz="1600" dirty="0" err="1"/>
              <a:t>meningkatkan</a:t>
            </a:r>
            <a:r>
              <a:rPr lang="en-ID" sz="1600" dirty="0"/>
              <a:t> </a:t>
            </a:r>
            <a:r>
              <a:rPr lang="en-ID" sz="1600" dirty="0" err="1"/>
              <a:t>produksi</a:t>
            </a:r>
            <a:r>
              <a:rPr lang="en-ID" sz="1600" dirty="0"/>
              <a:t> </a:t>
            </a:r>
            <a:r>
              <a:rPr lang="en-ID" sz="1600" dirty="0" err="1"/>
              <a:t>serta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barang</a:t>
            </a:r>
            <a:r>
              <a:rPr lang="en-ID" sz="1600" dirty="0"/>
              <a:t> dan </a:t>
            </a:r>
            <a:r>
              <a:rPr lang="en-ID" sz="1600" dirty="0" err="1"/>
              <a:t>jasa</a:t>
            </a:r>
            <a:r>
              <a:rPr lang="en-ID" sz="1600" dirty="0"/>
              <a:t>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Menyelesaikan</a:t>
            </a:r>
            <a:r>
              <a:rPr lang="en-ID" sz="1600" b="1" dirty="0"/>
              <a:t> </a:t>
            </a:r>
            <a:r>
              <a:rPr lang="en-ID" sz="1600" b="1" dirty="0" err="1"/>
              <a:t>masalah</a:t>
            </a:r>
            <a:r>
              <a:rPr lang="en-ID" sz="1600" b="1" dirty="0"/>
              <a:t> </a:t>
            </a:r>
            <a:r>
              <a:rPr lang="en-ID" sz="1600" b="1" dirty="0" err="1"/>
              <a:t>perdagangan</a:t>
            </a:r>
            <a:r>
              <a:rPr lang="en-ID" sz="1600" dirty="0"/>
              <a:t>: yang </a:t>
            </a:r>
            <a:r>
              <a:rPr lang="en-ID" sz="1600" dirty="0" err="1"/>
              <a:t>dihadapi</a:t>
            </a:r>
            <a:r>
              <a:rPr lang="en-ID" sz="1600" dirty="0"/>
              <a:t> negara-negara </a:t>
            </a:r>
            <a:r>
              <a:rPr lang="en-ID" sz="1600" dirty="0" err="1"/>
              <a:t>anggota</a:t>
            </a:r>
            <a:r>
              <a:rPr lang="en-ID" sz="1600" dirty="0"/>
              <a:t> </a:t>
            </a:r>
            <a:r>
              <a:rPr lang="en-ID" sz="1600" dirty="0" err="1"/>
              <a:t>melalui</a:t>
            </a:r>
            <a:r>
              <a:rPr lang="en-ID" sz="1600" dirty="0"/>
              <a:t> dialog dan </a:t>
            </a:r>
            <a:r>
              <a:rPr lang="en-ID" sz="1600" dirty="0" err="1"/>
              <a:t>negosiasi</a:t>
            </a:r>
            <a:r>
              <a:rPr lang="en-ID" sz="1600" dirty="0"/>
              <a:t>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Memastikan</a:t>
            </a:r>
            <a:r>
              <a:rPr lang="en-ID" sz="1600" b="1" dirty="0"/>
              <a:t> </a:t>
            </a:r>
            <a:r>
              <a:rPr lang="en-ID" sz="1600" b="1" dirty="0" err="1"/>
              <a:t>perdagangan</a:t>
            </a:r>
            <a:r>
              <a:rPr lang="en-ID" sz="1600" b="1" dirty="0"/>
              <a:t> </a:t>
            </a:r>
            <a:r>
              <a:rPr lang="en-ID" sz="1600" b="1" dirty="0" err="1"/>
              <a:t>berjalan</a:t>
            </a:r>
            <a:r>
              <a:rPr lang="en-ID" sz="1600" b="1" dirty="0"/>
              <a:t> </a:t>
            </a:r>
            <a:r>
              <a:rPr lang="en-ID" sz="1600" b="1" dirty="0" err="1"/>
              <a:t>mulus</a:t>
            </a:r>
            <a:r>
              <a:rPr lang="en-ID" sz="1600" b="1" dirty="0"/>
              <a:t>, </a:t>
            </a:r>
            <a:r>
              <a:rPr lang="en-ID" sz="1600" b="1" dirty="0" err="1"/>
              <a:t>dapat</a:t>
            </a:r>
            <a:r>
              <a:rPr lang="en-ID" sz="1600" b="1" dirty="0"/>
              <a:t> </a:t>
            </a:r>
            <a:r>
              <a:rPr lang="en-ID" sz="1600" b="1" dirty="0" err="1"/>
              <a:t>diprediksi</a:t>
            </a:r>
            <a:r>
              <a:rPr lang="en-ID" sz="1600" b="1" dirty="0"/>
              <a:t>, dan </a:t>
            </a:r>
            <a:r>
              <a:rPr lang="en-ID" sz="1600" b="1" dirty="0" err="1"/>
              <a:t>sebebas</a:t>
            </a:r>
            <a:r>
              <a:rPr lang="en-ID" sz="1600" b="1" dirty="0"/>
              <a:t> </a:t>
            </a:r>
            <a:r>
              <a:rPr lang="en-ID" sz="1600" b="1" dirty="0" err="1"/>
              <a:t>mungkin</a:t>
            </a:r>
            <a:r>
              <a:rPr lang="en-ID" sz="1600" dirty="0"/>
              <a:t> . 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ID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1600" b="1" dirty="0" err="1"/>
              <a:t>Fungsi</a:t>
            </a:r>
            <a:r>
              <a:rPr lang="en-ID" sz="1600" b="1" dirty="0"/>
              <a:t> dan </a:t>
            </a:r>
            <a:r>
              <a:rPr lang="en-ID" sz="1600" b="1" dirty="0" err="1"/>
              <a:t>sifat</a:t>
            </a:r>
            <a:r>
              <a:rPr lang="en-ID" sz="1600" b="1" dirty="0"/>
              <a:t> WTO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Pengatur</a:t>
            </a:r>
            <a:r>
              <a:rPr lang="en-ID" sz="1600" b="1" dirty="0"/>
              <a:t> </a:t>
            </a:r>
            <a:r>
              <a:rPr lang="en-ID" sz="1600" b="1" dirty="0" err="1"/>
              <a:t>perdagangan</a:t>
            </a:r>
            <a:r>
              <a:rPr lang="en-ID" sz="1600" b="1" dirty="0"/>
              <a:t>:</a:t>
            </a:r>
            <a:r>
              <a:rPr lang="en-ID" sz="1600" dirty="0"/>
              <a:t> WTO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satu-satunya</a:t>
            </a:r>
            <a:r>
              <a:rPr lang="en-ID" sz="1600" dirty="0"/>
              <a:t> 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 yang </a:t>
            </a:r>
            <a:r>
              <a:rPr lang="en-ID" sz="1600" dirty="0" err="1"/>
              <a:t>menangani</a:t>
            </a:r>
            <a:r>
              <a:rPr lang="en-ID" sz="1600" dirty="0"/>
              <a:t> </a:t>
            </a:r>
            <a:r>
              <a:rPr lang="en-ID" sz="1600" dirty="0" err="1"/>
              <a:t>aturan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global </a:t>
            </a:r>
            <a:r>
              <a:rPr lang="en-ID" sz="1600" dirty="0" err="1"/>
              <a:t>secara</a:t>
            </a:r>
            <a:r>
              <a:rPr lang="en-ID" sz="1600" dirty="0"/>
              <a:t> </a:t>
            </a:r>
            <a:r>
              <a:rPr lang="en-ID" sz="1600" dirty="0" err="1"/>
              <a:t>komprehensif</a:t>
            </a:r>
            <a:r>
              <a:rPr lang="en-ID" sz="1600" dirty="0"/>
              <a:t>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Perjanjian</a:t>
            </a:r>
            <a:r>
              <a:rPr lang="en-ID" sz="1600" b="1" dirty="0"/>
              <a:t> multilateral:</a:t>
            </a:r>
            <a:r>
              <a:rPr lang="en-ID" sz="1600" dirty="0"/>
              <a:t> 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 </a:t>
            </a:r>
            <a:r>
              <a:rPr lang="en-ID" sz="1600" dirty="0" err="1"/>
              <a:t>didasarkan</a:t>
            </a:r>
            <a:r>
              <a:rPr lang="en-ID" sz="1600" dirty="0"/>
              <a:t> pada </a:t>
            </a:r>
            <a:r>
              <a:rPr lang="en-ID" sz="1600" dirty="0" err="1"/>
              <a:t>serangkaian</a:t>
            </a:r>
            <a:r>
              <a:rPr lang="en-ID" sz="1600" dirty="0"/>
              <a:t> </a:t>
            </a:r>
            <a:r>
              <a:rPr lang="en-ID" sz="1600" dirty="0" err="1"/>
              <a:t>perjanjian</a:t>
            </a:r>
            <a:r>
              <a:rPr lang="en-ID" sz="1600" dirty="0"/>
              <a:t> yang </a:t>
            </a:r>
            <a:r>
              <a:rPr lang="en-ID" sz="1600" dirty="0" err="1"/>
              <a:t>ditandatangani</a:t>
            </a:r>
            <a:r>
              <a:rPr lang="en-ID" sz="1600" dirty="0"/>
              <a:t> dan </a:t>
            </a:r>
            <a:r>
              <a:rPr lang="en-ID" sz="1600" dirty="0" err="1"/>
              <a:t>diratifikasi</a:t>
            </a:r>
            <a:r>
              <a:rPr lang="en-ID" sz="1600" dirty="0"/>
              <a:t> oleh </a:t>
            </a:r>
            <a:r>
              <a:rPr lang="en-ID" sz="1600" dirty="0" err="1"/>
              <a:t>sebagian</a:t>
            </a:r>
            <a:r>
              <a:rPr lang="en-ID" sz="1600" dirty="0"/>
              <a:t> </a:t>
            </a:r>
            <a:r>
              <a:rPr lang="en-ID" sz="1600" dirty="0" err="1"/>
              <a:t>besar</a:t>
            </a:r>
            <a:r>
              <a:rPr lang="en-ID" sz="1600" dirty="0"/>
              <a:t> negara </a:t>
            </a:r>
            <a:r>
              <a:rPr lang="en-ID" sz="1600" dirty="0" err="1"/>
              <a:t>anggota</a:t>
            </a:r>
            <a:r>
              <a:rPr lang="en-ID" sz="1600" dirty="0"/>
              <a:t>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/>
              <a:t>Platform </a:t>
            </a:r>
            <a:r>
              <a:rPr lang="en-ID" sz="1600" b="1" dirty="0" err="1"/>
              <a:t>negosiasi</a:t>
            </a:r>
            <a:r>
              <a:rPr lang="en-ID" sz="1600" b="1" dirty="0"/>
              <a:t>:</a:t>
            </a:r>
            <a:r>
              <a:rPr lang="en-ID" sz="1600" dirty="0"/>
              <a:t> WTO </a:t>
            </a:r>
            <a:r>
              <a:rPr lang="en-ID" sz="1600" dirty="0" err="1"/>
              <a:t>menyediakan</a:t>
            </a:r>
            <a:r>
              <a:rPr lang="en-ID" sz="1600" dirty="0"/>
              <a:t> </a:t>
            </a:r>
            <a:r>
              <a:rPr lang="en-ID" sz="1600" dirty="0" err="1"/>
              <a:t>wadah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</a:t>
            </a:r>
            <a:r>
              <a:rPr lang="en-ID" sz="1600" dirty="0" err="1"/>
              <a:t>pemerintah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menyelesaikan</a:t>
            </a:r>
            <a:r>
              <a:rPr lang="en-ID" sz="1600" dirty="0"/>
              <a:t> </a:t>
            </a:r>
            <a:r>
              <a:rPr lang="en-ID" sz="1600" dirty="0" err="1"/>
              <a:t>masalah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yang </a:t>
            </a:r>
            <a:r>
              <a:rPr lang="en-ID" sz="1600" dirty="0" err="1"/>
              <a:t>mereka</a:t>
            </a:r>
            <a:r>
              <a:rPr lang="en-ID" sz="1600" dirty="0"/>
              <a:t> </a:t>
            </a:r>
            <a:r>
              <a:rPr lang="en-ID" sz="1600" dirty="0" err="1"/>
              <a:t>hadapi</a:t>
            </a:r>
            <a:r>
              <a:rPr lang="en-ID" sz="1600" dirty="0"/>
              <a:t> </a:t>
            </a:r>
            <a:r>
              <a:rPr lang="en-ID" sz="1600" dirty="0" err="1"/>
              <a:t>satu</a:t>
            </a:r>
            <a:r>
              <a:rPr lang="en-ID" sz="1600" dirty="0"/>
              <a:t> </a:t>
            </a:r>
            <a:r>
              <a:rPr lang="en-ID" sz="1600" dirty="0" err="1"/>
              <a:t>sama</a:t>
            </a:r>
            <a:r>
              <a:rPr lang="en-ID" sz="1600" dirty="0"/>
              <a:t> lain.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Bukan</a:t>
            </a:r>
            <a:r>
              <a:rPr lang="en-ID" sz="1600" b="1" dirty="0"/>
              <a:t> </a:t>
            </a:r>
            <a:r>
              <a:rPr lang="en-ID" sz="1600" b="1" dirty="0" err="1"/>
              <a:t>bagian</a:t>
            </a:r>
            <a:r>
              <a:rPr lang="en-ID" sz="1600" b="1" dirty="0"/>
              <a:t> </a:t>
            </a:r>
            <a:r>
              <a:rPr lang="en-ID" sz="1600" b="1" dirty="0" err="1"/>
              <a:t>dari</a:t>
            </a:r>
            <a:r>
              <a:rPr lang="en-ID" sz="1600" b="1" dirty="0"/>
              <a:t> PBB:</a:t>
            </a:r>
            <a:r>
              <a:rPr lang="en-ID" sz="1600" dirty="0"/>
              <a:t> </a:t>
            </a:r>
            <a:r>
              <a:rPr lang="en-ID" sz="1600" dirty="0" err="1"/>
              <a:t>Meskipun</a:t>
            </a:r>
            <a:r>
              <a:rPr lang="en-ID" sz="1600" dirty="0"/>
              <a:t> </a:t>
            </a:r>
            <a:r>
              <a:rPr lang="en-ID" sz="1600" dirty="0" err="1"/>
              <a:t>bekerja</a:t>
            </a:r>
            <a:r>
              <a:rPr lang="en-ID" sz="1600" dirty="0"/>
              <a:t> </a:t>
            </a:r>
            <a:r>
              <a:rPr lang="en-ID" sz="1600" dirty="0" err="1"/>
              <a:t>sama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PBB, WTO </a:t>
            </a:r>
            <a:r>
              <a:rPr lang="en-ID" sz="1600" dirty="0" err="1"/>
              <a:t>bukanlah</a:t>
            </a:r>
            <a:r>
              <a:rPr lang="en-ID" sz="1600" dirty="0"/>
              <a:t> badan </a:t>
            </a:r>
            <a:r>
              <a:rPr lang="en-ID" sz="1600" dirty="0" err="1"/>
              <a:t>khusus</a:t>
            </a:r>
            <a:r>
              <a:rPr lang="en-ID" sz="1600" dirty="0"/>
              <a:t> PBB dan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organisasi</a:t>
            </a:r>
            <a:r>
              <a:rPr lang="en-ID" sz="1600" dirty="0"/>
              <a:t> </a:t>
            </a:r>
            <a:r>
              <a:rPr lang="en-ID" sz="1600" dirty="0" err="1"/>
              <a:t>terpisah</a:t>
            </a:r>
            <a:r>
              <a:rPr lang="en-ID" sz="1600" dirty="0"/>
              <a:t>.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ID" sz="1600" b="1" dirty="0" err="1"/>
              <a:t>Pengganti</a:t>
            </a:r>
            <a:r>
              <a:rPr lang="en-ID" sz="1600" b="1" dirty="0"/>
              <a:t> GATT:</a:t>
            </a:r>
            <a:r>
              <a:rPr lang="en-ID" sz="1600" dirty="0"/>
              <a:t>  WTO </a:t>
            </a:r>
            <a:r>
              <a:rPr lang="en-ID" sz="1600" dirty="0" err="1"/>
              <a:t>didirikan</a:t>
            </a:r>
            <a:r>
              <a:rPr lang="en-ID" sz="1600" dirty="0"/>
              <a:t> pada Januari 1995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pengganti</a:t>
            </a:r>
            <a:r>
              <a:rPr lang="en-ID" sz="1600" dirty="0"/>
              <a:t> </a:t>
            </a:r>
            <a:r>
              <a:rPr lang="en-ID" sz="1600" dirty="0" err="1"/>
              <a:t>Perjanjian</a:t>
            </a:r>
            <a:r>
              <a:rPr lang="en-ID" sz="1600" dirty="0"/>
              <a:t> Umum </a:t>
            </a:r>
            <a:r>
              <a:rPr lang="en-ID" sz="1600" dirty="0" err="1"/>
              <a:t>tentang</a:t>
            </a:r>
            <a:r>
              <a:rPr lang="en-ID" sz="1600" dirty="0"/>
              <a:t> Tarif dan </a:t>
            </a:r>
            <a:r>
              <a:rPr lang="en-ID" sz="1600" dirty="0" err="1"/>
              <a:t>Perdagangan</a:t>
            </a:r>
            <a:r>
              <a:rPr lang="en-ID" sz="1600" dirty="0"/>
              <a:t> (GATT</a:t>
            </a:r>
          </a:p>
        </p:txBody>
      </p:sp>
    </p:spTree>
    <p:extLst>
      <p:ext uri="{BB962C8B-B14F-4D97-AF65-F5344CB8AC3E}">
        <p14:creationId xmlns:p14="http://schemas.microsoft.com/office/powerpoint/2010/main" val="3535573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B4784-B347-4E7A-2C7C-1A27F78C5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02640"/>
            <a:ext cx="10058400" cy="536956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ID" sz="5100" b="1" dirty="0"/>
              <a:t>E. BANK2 INTERNASIONAL </a:t>
            </a:r>
          </a:p>
          <a:p>
            <a:pPr marL="0" indent="0">
              <a:buNone/>
            </a:pPr>
            <a:r>
              <a:rPr lang="en-ID" sz="4000" dirty="0"/>
              <a:t>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adalah</a:t>
            </a:r>
            <a:r>
              <a:rPr lang="en-ID" sz="4000" dirty="0"/>
              <a:t> </a:t>
            </a:r>
            <a:r>
              <a:rPr lang="en-ID" sz="4000" dirty="0" err="1"/>
              <a:t>lembaga</a:t>
            </a:r>
            <a:r>
              <a:rPr lang="en-ID" sz="4000" dirty="0"/>
              <a:t> </a:t>
            </a:r>
            <a:r>
              <a:rPr lang="en-ID" sz="4000" dirty="0" err="1"/>
              <a:t>keuangan</a:t>
            </a:r>
            <a:r>
              <a:rPr lang="en-ID" sz="4000" dirty="0"/>
              <a:t> yang </a:t>
            </a:r>
            <a:r>
              <a:rPr lang="en-ID" sz="4000" dirty="0" err="1"/>
              <a:t>beroperasi</a:t>
            </a:r>
            <a:r>
              <a:rPr lang="en-ID" sz="4000" dirty="0"/>
              <a:t> di </a:t>
            </a:r>
            <a:r>
              <a:rPr lang="en-ID" sz="4000" dirty="0" err="1"/>
              <a:t>beberapa</a:t>
            </a:r>
            <a:r>
              <a:rPr lang="en-ID" sz="4000" dirty="0"/>
              <a:t> negara dan </a:t>
            </a:r>
            <a:r>
              <a:rPr lang="en-ID" sz="4000" dirty="0" err="1"/>
              <a:t>menyediakan</a:t>
            </a:r>
            <a:r>
              <a:rPr lang="en-ID" sz="4000" dirty="0"/>
              <a:t> </a:t>
            </a:r>
            <a:r>
              <a:rPr lang="en-ID" sz="4000" dirty="0" err="1"/>
              <a:t>layanan</a:t>
            </a:r>
            <a:r>
              <a:rPr lang="en-ID" sz="4000" dirty="0"/>
              <a:t> </a:t>
            </a:r>
            <a:r>
              <a:rPr lang="en-ID" sz="4000" dirty="0" err="1"/>
              <a:t>keuangan</a:t>
            </a:r>
            <a:r>
              <a:rPr lang="en-ID" sz="4000" dirty="0"/>
              <a:t> </a:t>
            </a:r>
            <a:r>
              <a:rPr lang="en-ID" sz="4000" dirty="0" err="1"/>
              <a:t>kepada</a:t>
            </a:r>
            <a:r>
              <a:rPr lang="en-ID" sz="4000" dirty="0"/>
              <a:t> </a:t>
            </a:r>
            <a:r>
              <a:rPr lang="en-ID" sz="4000" dirty="0" err="1"/>
              <a:t>individu</a:t>
            </a:r>
            <a:r>
              <a:rPr lang="en-ID" sz="4000" dirty="0"/>
              <a:t>, </a:t>
            </a:r>
            <a:r>
              <a:rPr lang="en-ID" sz="4000" dirty="0" err="1"/>
              <a:t>perusahaan</a:t>
            </a:r>
            <a:r>
              <a:rPr lang="en-ID" sz="4000" dirty="0"/>
              <a:t>, dan </a:t>
            </a:r>
            <a:r>
              <a:rPr lang="en-ID" sz="4000" dirty="0" err="1"/>
              <a:t>pemerintah</a:t>
            </a:r>
            <a:r>
              <a:rPr lang="en-ID" sz="4000" dirty="0"/>
              <a:t>. </a:t>
            </a:r>
          </a:p>
          <a:p>
            <a:pPr marL="0" indent="0">
              <a:buNone/>
            </a:pPr>
            <a:r>
              <a:rPr lang="en-ID" sz="4000" dirty="0"/>
              <a:t>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memiliki</a:t>
            </a:r>
            <a:r>
              <a:rPr lang="en-ID" sz="4000" dirty="0"/>
              <a:t> </a:t>
            </a:r>
            <a:r>
              <a:rPr lang="en-ID" sz="4000" dirty="0" err="1"/>
              <a:t>berbagai</a:t>
            </a:r>
            <a:r>
              <a:rPr lang="en-ID" sz="4000" dirty="0"/>
              <a:t> </a:t>
            </a:r>
            <a:r>
              <a:rPr lang="en-ID" sz="4000" dirty="0" err="1"/>
              <a:t>fungsi</a:t>
            </a:r>
            <a:r>
              <a:rPr lang="en-ID" sz="4000" dirty="0"/>
              <a:t>, </a:t>
            </a:r>
            <a:r>
              <a:rPr lang="en-ID" sz="4000" dirty="0" err="1"/>
              <a:t>seperti</a:t>
            </a:r>
            <a:r>
              <a:rPr lang="en-ID" sz="4000" dirty="0"/>
              <a:t>:</a:t>
            </a:r>
          </a:p>
          <a:p>
            <a:pPr marL="0" indent="0">
              <a:buNone/>
            </a:pPr>
            <a:r>
              <a:rPr lang="en-ID" sz="4000" dirty="0"/>
              <a:t>1. </a:t>
            </a:r>
            <a:r>
              <a:rPr lang="en-ID" sz="4000" dirty="0" err="1"/>
              <a:t>Menyediakan</a:t>
            </a:r>
            <a:r>
              <a:rPr lang="en-ID" sz="4000" dirty="0"/>
              <a:t> </a:t>
            </a:r>
            <a:r>
              <a:rPr lang="en-ID" sz="4000" dirty="0" err="1"/>
              <a:t>layanan</a:t>
            </a:r>
            <a:r>
              <a:rPr lang="en-ID" sz="4000" dirty="0"/>
              <a:t> </a:t>
            </a:r>
            <a:r>
              <a:rPr lang="en-ID" sz="4000" dirty="0" err="1"/>
              <a:t>transaksi</a:t>
            </a:r>
            <a:r>
              <a:rPr lang="en-ID" sz="4000" dirty="0"/>
              <a:t> </a:t>
            </a:r>
            <a:r>
              <a:rPr lang="en-ID" sz="4000" dirty="0" err="1"/>
              <a:t>internasional</a:t>
            </a:r>
            <a:r>
              <a:rPr lang="en-ID" sz="4000" dirty="0"/>
              <a:t>: 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memfasilitasi</a:t>
            </a:r>
            <a:r>
              <a:rPr lang="en-ID" sz="4000" dirty="0"/>
              <a:t> </a:t>
            </a:r>
            <a:r>
              <a:rPr lang="en-ID" sz="4000" dirty="0" err="1"/>
              <a:t>transaksi</a:t>
            </a:r>
            <a:r>
              <a:rPr lang="en-ID" sz="4000" dirty="0"/>
              <a:t> </a:t>
            </a:r>
            <a:r>
              <a:rPr lang="en-ID" sz="4000" dirty="0" err="1"/>
              <a:t>keuangan</a:t>
            </a:r>
            <a:r>
              <a:rPr lang="en-ID" sz="4000" dirty="0"/>
              <a:t> </a:t>
            </a:r>
            <a:r>
              <a:rPr lang="en-ID" sz="4000" dirty="0" err="1"/>
              <a:t>antar</a:t>
            </a:r>
            <a:r>
              <a:rPr lang="en-ID" sz="4000" dirty="0"/>
              <a:t> negara, </a:t>
            </a:r>
            <a:r>
              <a:rPr lang="en-ID" sz="4000" dirty="0" err="1"/>
              <a:t>seperti</a:t>
            </a:r>
            <a:r>
              <a:rPr lang="en-ID" sz="4000" dirty="0"/>
              <a:t> transfer dana, </a:t>
            </a:r>
            <a:r>
              <a:rPr lang="en-ID" sz="4000" dirty="0" err="1"/>
              <a:t>pembayaran</a:t>
            </a:r>
            <a:r>
              <a:rPr lang="en-ID" sz="4000" dirty="0"/>
              <a:t> </a:t>
            </a:r>
            <a:r>
              <a:rPr lang="en-ID" sz="4000" dirty="0" err="1"/>
              <a:t>ekspor-impor</a:t>
            </a:r>
            <a:r>
              <a:rPr lang="en-ID" sz="4000" dirty="0"/>
              <a:t>, dan lain-lain.</a:t>
            </a:r>
          </a:p>
          <a:p>
            <a:pPr marL="0" indent="0">
              <a:buNone/>
            </a:pPr>
            <a:r>
              <a:rPr lang="en-ID" sz="4000" dirty="0"/>
              <a:t>2. </a:t>
            </a:r>
            <a:r>
              <a:rPr lang="en-ID" sz="4000" dirty="0" err="1"/>
              <a:t>Menyediakan</a:t>
            </a:r>
            <a:r>
              <a:rPr lang="en-ID" sz="4000" dirty="0"/>
              <a:t> </a:t>
            </a:r>
            <a:r>
              <a:rPr lang="en-ID" sz="4000" dirty="0" err="1"/>
              <a:t>pinjaman</a:t>
            </a:r>
            <a:r>
              <a:rPr lang="en-ID" sz="4000" dirty="0"/>
              <a:t> dan </a:t>
            </a:r>
            <a:r>
              <a:rPr lang="en-ID" sz="4000" dirty="0" err="1"/>
              <a:t>kredit</a:t>
            </a:r>
            <a:r>
              <a:rPr lang="en-ID" sz="4000" dirty="0"/>
              <a:t>: 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memberikan</a:t>
            </a:r>
            <a:r>
              <a:rPr lang="en-ID" sz="4000" dirty="0"/>
              <a:t> </a:t>
            </a:r>
            <a:r>
              <a:rPr lang="en-ID" sz="4000" dirty="0" err="1"/>
              <a:t>pinjaman</a:t>
            </a:r>
            <a:r>
              <a:rPr lang="en-ID" sz="4000" dirty="0"/>
              <a:t> dan </a:t>
            </a:r>
            <a:r>
              <a:rPr lang="en-ID" sz="4000" dirty="0" err="1"/>
              <a:t>kredit</a:t>
            </a:r>
            <a:r>
              <a:rPr lang="en-ID" sz="4000" dirty="0"/>
              <a:t> </a:t>
            </a:r>
            <a:r>
              <a:rPr lang="en-ID" sz="4000" dirty="0" err="1"/>
              <a:t>kepada</a:t>
            </a:r>
            <a:r>
              <a:rPr lang="en-ID" sz="4000" dirty="0"/>
              <a:t> </a:t>
            </a:r>
            <a:r>
              <a:rPr lang="en-ID" sz="4000" dirty="0" err="1"/>
              <a:t>nasabahnya</a:t>
            </a:r>
            <a:r>
              <a:rPr lang="en-ID" sz="4000" dirty="0"/>
              <a:t> </a:t>
            </a:r>
            <a:r>
              <a:rPr lang="en-ID" sz="4000" dirty="0" err="1"/>
              <a:t>untuk</a:t>
            </a:r>
            <a:r>
              <a:rPr lang="en-ID" sz="4000" dirty="0"/>
              <a:t> </a:t>
            </a:r>
            <a:r>
              <a:rPr lang="en-ID" sz="4000" dirty="0" err="1"/>
              <a:t>membiayai</a:t>
            </a:r>
            <a:r>
              <a:rPr lang="en-ID" sz="4000" dirty="0"/>
              <a:t> </a:t>
            </a:r>
            <a:r>
              <a:rPr lang="en-ID" sz="4000" dirty="0" err="1"/>
              <a:t>kegiatan</a:t>
            </a:r>
            <a:r>
              <a:rPr lang="en-ID" sz="4000" dirty="0"/>
              <a:t> </a:t>
            </a:r>
            <a:r>
              <a:rPr lang="en-ID" sz="4000" dirty="0" err="1"/>
              <a:t>bisnis</a:t>
            </a:r>
            <a:r>
              <a:rPr lang="en-ID" sz="4000" dirty="0"/>
              <a:t>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proyek</a:t>
            </a:r>
            <a:r>
              <a:rPr lang="en-ID" sz="4000" dirty="0"/>
              <a:t> di </a:t>
            </a:r>
            <a:r>
              <a:rPr lang="en-ID" sz="4000" dirty="0" err="1"/>
              <a:t>berbagai</a:t>
            </a:r>
            <a:r>
              <a:rPr lang="en-ID" sz="4000" dirty="0"/>
              <a:t> negara.</a:t>
            </a:r>
          </a:p>
          <a:p>
            <a:pPr marL="0" indent="0">
              <a:buNone/>
            </a:pPr>
            <a:r>
              <a:rPr lang="en-ID" sz="4000" dirty="0"/>
              <a:t>3. </a:t>
            </a:r>
            <a:r>
              <a:rPr lang="en-ID" sz="4000" dirty="0" err="1"/>
              <a:t>Mengelola</a:t>
            </a:r>
            <a:r>
              <a:rPr lang="en-ID" sz="4000" dirty="0"/>
              <a:t> </a:t>
            </a:r>
            <a:r>
              <a:rPr lang="en-ID" sz="4000" dirty="0" err="1"/>
              <a:t>investasi</a:t>
            </a:r>
            <a:r>
              <a:rPr lang="en-ID" sz="4000" dirty="0"/>
              <a:t>: 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mengelola</a:t>
            </a:r>
            <a:r>
              <a:rPr lang="en-ID" sz="4000" dirty="0"/>
              <a:t> </a:t>
            </a:r>
            <a:r>
              <a:rPr lang="en-ID" sz="4000" dirty="0" err="1"/>
              <a:t>investasi</a:t>
            </a:r>
            <a:r>
              <a:rPr lang="en-ID" sz="4000" dirty="0"/>
              <a:t> </a:t>
            </a:r>
            <a:r>
              <a:rPr lang="en-ID" sz="4000" dirty="0" err="1"/>
              <a:t>nasabahnya</a:t>
            </a:r>
            <a:r>
              <a:rPr lang="en-ID" sz="4000" dirty="0"/>
              <a:t> di </a:t>
            </a:r>
            <a:r>
              <a:rPr lang="en-ID" sz="4000" dirty="0" err="1"/>
              <a:t>berbagai</a:t>
            </a:r>
            <a:r>
              <a:rPr lang="en-ID" sz="4000" dirty="0"/>
              <a:t> pasar </a:t>
            </a:r>
            <a:r>
              <a:rPr lang="en-ID" sz="4000" dirty="0" err="1"/>
              <a:t>keuangan</a:t>
            </a:r>
            <a:r>
              <a:rPr lang="en-ID" sz="4000" dirty="0"/>
              <a:t> global.</a:t>
            </a:r>
          </a:p>
          <a:p>
            <a:pPr marL="0" indent="0">
              <a:buNone/>
            </a:pPr>
            <a:r>
              <a:rPr lang="en-ID" sz="4000" dirty="0"/>
              <a:t>4. </a:t>
            </a:r>
            <a:r>
              <a:rPr lang="en-ID" sz="4000" dirty="0" err="1"/>
              <a:t>Menyediakan</a:t>
            </a:r>
            <a:r>
              <a:rPr lang="en-ID" sz="4000" dirty="0"/>
              <a:t> </a:t>
            </a:r>
            <a:r>
              <a:rPr lang="en-ID" sz="4000" dirty="0" err="1"/>
              <a:t>layanan</a:t>
            </a:r>
            <a:r>
              <a:rPr lang="en-ID" sz="4000" dirty="0"/>
              <a:t> </a:t>
            </a:r>
            <a:r>
              <a:rPr lang="en-ID" sz="4000" dirty="0" err="1"/>
              <a:t>keuangan</a:t>
            </a:r>
            <a:r>
              <a:rPr lang="en-ID" sz="4000" dirty="0"/>
              <a:t> </a:t>
            </a:r>
            <a:r>
              <a:rPr lang="en-ID" sz="4000" dirty="0" err="1"/>
              <a:t>lainnya</a:t>
            </a:r>
            <a:r>
              <a:rPr lang="en-ID" sz="4000" dirty="0"/>
              <a:t>: Bank </a:t>
            </a:r>
            <a:r>
              <a:rPr lang="en-ID" sz="4000" dirty="0" err="1"/>
              <a:t>internasional</a:t>
            </a:r>
            <a:r>
              <a:rPr lang="en-ID" sz="4000" dirty="0"/>
              <a:t> juga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menyediakan</a:t>
            </a:r>
            <a:r>
              <a:rPr lang="en-ID" sz="4000" dirty="0"/>
              <a:t> </a:t>
            </a:r>
            <a:r>
              <a:rPr lang="en-ID" sz="4000" dirty="0" err="1"/>
              <a:t>layanan</a:t>
            </a:r>
            <a:r>
              <a:rPr lang="en-ID" sz="4000" dirty="0"/>
              <a:t> </a:t>
            </a:r>
            <a:r>
              <a:rPr lang="en-ID" sz="4000" dirty="0" err="1"/>
              <a:t>keuangan</a:t>
            </a:r>
            <a:r>
              <a:rPr lang="en-ID" sz="4000" dirty="0"/>
              <a:t> </a:t>
            </a:r>
            <a:r>
              <a:rPr lang="en-ID" sz="4000" dirty="0" err="1"/>
              <a:t>lainnya</a:t>
            </a:r>
            <a:r>
              <a:rPr lang="en-ID" sz="4000" dirty="0"/>
              <a:t>, </a:t>
            </a:r>
            <a:r>
              <a:rPr lang="en-ID" sz="4000" dirty="0" err="1"/>
              <a:t>seperti</a:t>
            </a:r>
            <a:r>
              <a:rPr lang="en-ID" sz="4000" dirty="0"/>
              <a:t> </a:t>
            </a:r>
            <a:r>
              <a:rPr lang="en-ID" sz="4000" dirty="0" err="1"/>
              <a:t>manajemen</a:t>
            </a:r>
            <a:r>
              <a:rPr lang="en-ID" sz="4000" dirty="0"/>
              <a:t> </a:t>
            </a:r>
            <a:r>
              <a:rPr lang="en-ID" sz="4000" dirty="0" err="1"/>
              <a:t>risiko</a:t>
            </a:r>
            <a:r>
              <a:rPr lang="en-ID" sz="4000" dirty="0"/>
              <a:t>, </a:t>
            </a:r>
            <a:r>
              <a:rPr lang="en-ID" sz="4000" dirty="0" err="1"/>
              <a:t>perdagangan</a:t>
            </a:r>
            <a:r>
              <a:rPr lang="en-ID" sz="4000" dirty="0"/>
              <a:t> valuta </a:t>
            </a:r>
            <a:r>
              <a:rPr lang="en-ID" sz="4000" dirty="0" err="1"/>
              <a:t>asing</a:t>
            </a:r>
            <a:r>
              <a:rPr lang="en-ID" sz="4000" dirty="0"/>
              <a:t>, dan lain-lain.</a:t>
            </a:r>
          </a:p>
          <a:p>
            <a:pPr marL="0" indent="0">
              <a:buNone/>
            </a:pPr>
            <a:endParaRPr lang="en-ID" sz="4000" dirty="0"/>
          </a:p>
          <a:p>
            <a:pPr marL="0" indent="0">
              <a:buNone/>
            </a:pPr>
            <a:r>
              <a:rPr lang="en-ID" sz="4000" dirty="0" err="1"/>
              <a:t>Contoh</a:t>
            </a:r>
            <a:r>
              <a:rPr lang="en-ID" sz="4000" dirty="0"/>
              <a:t> bank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r>
              <a:rPr lang="en-ID" sz="4000" dirty="0" err="1"/>
              <a:t>adalah</a:t>
            </a:r>
            <a:r>
              <a:rPr lang="en-ID" sz="4000" dirty="0"/>
              <a:t>:</a:t>
            </a:r>
          </a:p>
          <a:p>
            <a:pPr marL="0" indent="0">
              <a:buNone/>
            </a:pPr>
            <a:r>
              <a:rPr lang="en-ID" sz="4000" dirty="0"/>
              <a:t>1. HSBC</a:t>
            </a:r>
          </a:p>
          <a:p>
            <a:pPr marL="0" indent="0">
              <a:buNone/>
            </a:pPr>
            <a:r>
              <a:rPr lang="en-ID" sz="4000" dirty="0"/>
              <a:t>2. Citibank</a:t>
            </a:r>
          </a:p>
          <a:p>
            <a:pPr marL="0" indent="0">
              <a:buNone/>
            </a:pPr>
            <a:r>
              <a:rPr lang="en-ID" sz="4000" dirty="0"/>
              <a:t>3. JPMorgan Chase</a:t>
            </a:r>
          </a:p>
          <a:p>
            <a:pPr marL="0" indent="0">
              <a:buNone/>
            </a:pPr>
            <a:r>
              <a:rPr lang="en-ID" sz="4000" dirty="0"/>
              <a:t>4. Deutsche Bank</a:t>
            </a:r>
          </a:p>
          <a:p>
            <a:pPr marL="0" indent="0">
              <a:buNone/>
            </a:pPr>
            <a:r>
              <a:rPr lang="en-ID" sz="4000" dirty="0"/>
              <a:t>5. Standard Chartered</a:t>
            </a:r>
          </a:p>
          <a:p>
            <a:pPr marL="0" indent="0">
              <a:buNone/>
            </a:pPr>
            <a:endParaRPr lang="en-ID" sz="34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5098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E53A3-95E5-E25A-7117-D23C0148D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38480"/>
            <a:ext cx="10058400" cy="5633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3200" b="1" dirty="0"/>
              <a:t>F. Perusahaan </a:t>
            </a:r>
            <a:r>
              <a:rPr lang="en-ID" sz="3200" b="1" dirty="0" err="1"/>
              <a:t>Multinasional</a:t>
            </a:r>
            <a:r>
              <a:rPr lang="en-ID" sz="3200" b="1" dirty="0"/>
              <a:t>:</a:t>
            </a:r>
          </a:p>
          <a:p>
            <a:pPr marL="0" indent="0">
              <a:buNone/>
            </a:pPr>
            <a:r>
              <a:rPr lang="en-ID" dirty="0"/>
              <a:t>Perusahaan </a:t>
            </a:r>
            <a:r>
              <a:rPr lang="en-ID" dirty="0" err="1"/>
              <a:t>multinasional</a:t>
            </a:r>
            <a:r>
              <a:rPr lang="en-ID" dirty="0"/>
              <a:t> (MNC)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yang </a:t>
            </a:r>
            <a:r>
              <a:rPr lang="en-ID" dirty="0" err="1"/>
              <a:t>beroperasi</a:t>
            </a:r>
            <a:r>
              <a:rPr lang="en-ID" dirty="0"/>
              <a:t> di </a:t>
            </a:r>
            <a:r>
              <a:rPr lang="en-ID" dirty="0" err="1"/>
              <a:t>beberapa</a:t>
            </a:r>
            <a:r>
              <a:rPr lang="en-ID" dirty="0"/>
              <a:t> negara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ekspor-impor</a:t>
            </a:r>
            <a:r>
              <a:rPr lang="en-ID" dirty="0"/>
              <a:t>, </a:t>
            </a:r>
            <a:r>
              <a:rPr lang="en-ID" dirty="0" err="1"/>
              <a:t>investasi</a:t>
            </a:r>
            <a:r>
              <a:rPr lang="en-ID" dirty="0"/>
              <a:t>, dan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MNC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mematuhi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,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, 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ketenagakerjaan</a:t>
            </a:r>
            <a:r>
              <a:rPr lang="en-ID" dirty="0"/>
              <a:t>, Hukum </a:t>
            </a:r>
            <a:r>
              <a:rPr lang="en-ID" dirty="0" err="1"/>
              <a:t>kepemilikan</a:t>
            </a:r>
            <a:r>
              <a:rPr lang="en-ID" dirty="0"/>
              <a:t> </a:t>
            </a:r>
            <a:r>
              <a:rPr lang="en-ID" dirty="0" err="1"/>
              <a:t>asets</a:t>
            </a:r>
            <a:r>
              <a:rPr lang="en-ID" dirty="0"/>
              <a:t>, </a:t>
            </a:r>
            <a:r>
              <a:rPr lang="en-ID" dirty="0" err="1"/>
              <a:t>saham</a:t>
            </a:r>
            <a:r>
              <a:rPr lang="en-ID" dirty="0"/>
              <a:t> </a:t>
            </a:r>
            <a:r>
              <a:rPr lang="en-ID" dirty="0" err="1"/>
              <a:t>dll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multinasional</a:t>
            </a:r>
            <a:r>
              <a:rPr lang="en-ID" dirty="0"/>
              <a:t> (MNC) yang </a:t>
            </a:r>
            <a:r>
              <a:rPr lang="en-ID" dirty="0" err="1"/>
              <a:t>terkenal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Apple (Amerika </a:t>
            </a:r>
            <a:r>
              <a:rPr lang="en-ID" dirty="0" err="1"/>
              <a:t>Serikat</a:t>
            </a:r>
            <a:r>
              <a:rPr lang="en-ID" dirty="0"/>
              <a:t>) - </a:t>
            </a:r>
            <a:r>
              <a:rPr lang="en-ID" dirty="0" err="1"/>
              <a:t>Teknologi</a:t>
            </a:r>
            <a:r>
              <a:rPr lang="en-ID" dirty="0"/>
              <a:t> dan Elektronik</a:t>
            </a:r>
          </a:p>
          <a:p>
            <a:pPr marL="0" indent="0">
              <a:buNone/>
            </a:pPr>
            <a:r>
              <a:rPr lang="en-ID" dirty="0"/>
              <a:t>2. Google (Amerika </a:t>
            </a:r>
            <a:r>
              <a:rPr lang="en-ID" dirty="0" err="1"/>
              <a:t>Serikat</a:t>
            </a:r>
            <a:r>
              <a:rPr lang="en-ID" dirty="0"/>
              <a:t>) - </a:t>
            </a:r>
            <a:r>
              <a:rPr lang="en-ID" dirty="0" err="1"/>
              <a:t>Teknologi</a:t>
            </a:r>
            <a:r>
              <a:rPr lang="en-ID" dirty="0"/>
              <a:t> dan Internet</a:t>
            </a:r>
          </a:p>
          <a:p>
            <a:pPr marL="0" indent="0">
              <a:buNone/>
            </a:pPr>
            <a:r>
              <a:rPr lang="en-ID" dirty="0"/>
              <a:t>3. Amazon (Amerika </a:t>
            </a:r>
            <a:r>
              <a:rPr lang="en-ID" dirty="0" err="1"/>
              <a:t>Serikat</a:t>
            </a:r>
            <a:r>
              <a:rPr lang="en-ID" dirty="0"/>
              <a:t>) - E-commerce dan </a:t>
            </a:r>
            <a:r>
              <a:rPr lang="en-ID" dirty="0" err="1"/>
              <a:t>Teknologi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4. Microsoft (Amerika </a:t>
            </a:r>
            <a:r>
              <a:rPr lang="en-ID" dirty="0" err="1"/>
              <a:t>Serikat</a:t>
            </a:r>
            <a:r>
              <a:rPr lang="en-ID" dirty="0"/>
              <a:t>) - </a:t>
            </a:r>
            <a:r>
              <a:rPr lang="en-ID" dirty="0" err="1"/>
              <a:t>Perangkat</a:t>
            </a:r>
            <a:r>
              <a:rPr lang="en-ID" dirty="0"/>
              <a:t> Lunak dan </a:t>
            </a:r>
            <a:r>
              <a:rPr lang="en-ID" dirty="0" err="1"/>
              <a:t>Teknologi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5. Toyota (</a:t>
            </a:r>
            <a:r>
              <a:rPr lang="en-ID" dirty="0" err="1"/>
              <a:t>Jepang</a:t>
            </a:r>
            <a:r>
              <a:rPr lang="en-ID" dirty="0"/>
              <a:t>) – </a:t>
            </a:r>
            <a:r>
              <a:rPr lang="en-ID" dirty="0" err="1"/>
              <a:t>Otomotif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6. Samsung (Korea Selatan) - Elektronik dan </a:t>
            </a:r>
            <a:r>
              <a:rPr lang="en-ID" dirty="0" err="1"/>
              <a:t>Teknologi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7. Nestle (Swiss) - </a:t>
            </a:r>
            <a:r>
              <a:rPr lang="en-ID" dirty="0" err="1"/>
              <a:t>Makanan</a:t>
            </a:r>
            <a:r>
              <a:rPr lang="en-ID" dirty="0"/>
              <a:t> dan </a:t>
            </a:r>
            <a:r>
              <a:rPr lang="en-ID" dirty="0" err="1"/>
              <a:t>Minuman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8.  Unilever (</a:t>
            </a:r>
            <a:r>
              <a:rPr lang="en-ID" dirty="0" err="1"/>
              <a:t>Inggris</a:t>
            </a:r>
            <a:r>
              <a:rPr lang="en-ID" dirty="0"/>
              <a:t>/Belanda) - </a:t>
            </a:r>
            <a:r>
              <a:rPr lang="en-ID" dirty="0" err="1"/>
              <a:t>Makanan</a:t>
            </a:r>
            <a:r>
              <a:rPr lang="en-ID" dirty="0"/>
              <a:t>, </a:t>
            </a:r>
            <a:r>
              <a:rPr lang="en-ID" dirty="0" err="1"/>
              <a:t>Minuman</a:t>
            </a:r>
            <a:r>
              <a:rPr lang="en-ID" dirty="0"/>
              <a:t>, dan </a:t>
            </a:r>
            <a:r>
              <a:rPr lang="en-ID" dirty="0" err="1"/>
              <a:t>Perawatan</a:t>
            </a:r>
            <a:r>
              <a:rPr lang="en-ID" dirty="0"/>
              <a:t> Pribadi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7261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F7E3-DBC7-0F47-A8F3-B4017AB54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685800"/>
            <a:ext cx="10471912" cy="108204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D7350-FFF7-184B-B36C-8C706E25B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41120"/>
            <a:ext cx="100584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Hukum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: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/>
              <a:t>Orang (</a:t>
            </a:r>
            <a:r>
              <a:rPr lang="en-ID" dirty="0" err="1"/>
              <a:t>perorangan</a:t>
            </a:r>
            <a:r>
              <a:rPr lang="en-ID" dirty="0"/>
              <a:t>): </a:t>
            </a:r>
            <a:r>
              <a:rPr lang="en-ID" dirty="0" err="1"/>
              <a:t>Individu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/>
              <a:t>Badan </a:t>
            </a:r>
            <a:r>
              <a:rPr lang="en-ID" dirty="0" err="1"/>
              <a:t>hukum</a:t>
            </a:r>
            <a:r>
              <a:rPr lang="en-ID" dirty="0"/>
              <a:t>: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/>
              <a:t> Negara: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negara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dan </a:t>
            </a:r>
            <a:r>
              <a:rPr lang="en-ID" dirty="0" err="1"/>
              <a:t>domestik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 err="1"/>
              <a:t>Organisasi</a:t>
            </a:r>
            <a:r>
              <a:rPr lang="en-ID" dirty="0"/>
              <a:t> Internasional : Lembaga2 yang </a:t>
            </a:r>
            <a:r>
              <a:rPr lang="en-ID" dirty="0" err="1"/>
              <a:t>dibentuk</a:t>
            </a:r>
            <a:r>
              <a:rPr lang="en-ID" dirty="0"/>
              <a:t> oleh negara-negara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/</a:t>
            </a:r>
            <a:r>
              <a:rPr lang="en-ID" dirty="0" err="1"/>
              <a:t>perdagangan</a:t>
            </a:r>
            <a:r>
              <a:rPr lang="en-ID" dirty="0"/>
              <a:t>, </a:t>
            </a:r>
            <a:r>
              <a:rPr lang="en-ID" dirty="0" err="1"/>
              <a:t>politik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. 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/>
              <a:t>Banks </a:t>
            </a:r>
            <a:r>
              <a:rPr lang="en-ID" dirty="0" err="1"/>
              <a:t>Internasionals</a:t>
            </a:r>
            <a:r>
              <a:rPr lang="en-ID" dirty="0"/>
              <a:t>: Bank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yang </a:t>
            </a:r>
            <a:r>
              <a:rPr lang="en-ID" dirty="0" err="1"/>
              <a:t>beroperasi</a:t>
            </a:r>
            <a:r>
              <a:rPr lang="en-ID" dirty="0"/>
              <a:t> di </a:t>
            </a:r>
            <a:r>
              <a:rPr lang="en-ID" dirty="0" err="1"/>
              <a:t>beberapa</a:t>
            </a:r>
            <a:r>
              <a:rPr lang="en-ID" dirty="0"/>
              <a:t> negara dan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, </a:t>
            </a:r>
            <a:r>
              <a:rPr lang="en-ID" dirty="0" err="1"/>
              <a:t>perusahaan</a:t>
            </a:r>
            <a:r>
              <a:rPr lang="en-ID" dirty="0"/>
              <a:t>, dan </a:t>
            </a:r>
            <a:r>
              <a:rPr lang="en-ID" dirty="0" err="1"/>
              <a:t>pemerintah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en-ID" dirty="0"/>
              <a:t>Perusahaan Multi </a:t>
            </a:r>
            <a:r>
              <a:rPr lang="en-ID" dirty="0" err="1"/>
              <a:t>Nasionals</a:t>
            </a:r>
            <a:r>
              <a:rPr lang="en-ID" dirty="0"/>
              <a:t>  (MNC)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yang </a:t>
            </a:r>
            <a:r>
              <a:rPr lang="en-ID" dirty="0" err="1"/>
              <a:t>beroperasi</a:t>
            </a:r>
            <a:r>
              <a:rPr lang="en-ID" dirty="0"/>
              <a:t> di </a:t>
            </a:r>
            <a:r>
              <a:rPr lang="en-ID" dirty="0" err="1"/>
              <a:t>beberapa</a:t>
            </a:r>
            <a:r>
              <a:rPr lang="en-ID" dirty="0"/>
              <a:t> negara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ekspor-impor</a:t>
            </a:r>
            <a:r>
              <a:rPr lang="en-ID" dirty="0"/>
              <a:t>, </a:t>
            </a:r>
            <a:r>
              <a:rPr lang="en-ID" dirty="0" err="1"/>
              <a:t>investasi</a:t>
            </a:r>
            <a:r>
              <a:rPr lang="en-ID" dirty="0"/>
              <a:t>, dan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bisnis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7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54E31A-7651-0144-BBD6-E589F4DC2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480568"/>
          </a:xfrm>
        </p:spPr>
        <p:txBody>
          <a:bodyPr>
            <a:normAutofit fontScale="90000"/>
          </a:bodyPr>
          <a:lstStyle/>
          <a:p>
            <a:r>
              <a:rPr lang="en-ID" dirty="0"/>
              <a:t>A. </a:t>
            </a:r>
            <a:r>
              <a:rPr lang="en-ID" dirty="0" err="1"/>
              <a:t>Individu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C4D286-D108-0E48-AB2F-42F397B7E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168400"/>
            <a:ext cx="10058400" cy="5003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D" sz="1900" dirty="0" err="1"/>
              <a:t>Individu</a:t>
            </a:r>
            <a:r>
              <a:rPr lang="en-ID" sz="1900" dirty="0"/>
              <a:t> </a:t>
            </a:r>
            <a:r>
              <a:rPr lang="en-ID" sz="1900" dirty="0" err="1"/>
              <a:t>atau</a:t>
            </a:r>
            <a:r>
              <a:rPr lang="en-ID" sz="1900" dirty="0"/>
              <a:t> </a:t>
            </a:r>
            <a:r>
              <a:rPr lang="en-ID" sz="1900" dirty="0" err="1"/>
              <a:t>perusahaan</a:t>
            </a:r>
            <a:r>
              <a:rPr lang="en-ID" sz="1900" dirty="0"/>
              <a:t> </a:t>
            </a:r>
            <a:r>
              <a:rPr lang="en-ID" sz="1900" dirty="0" err="1"/>
              <a:t>adalah</a:t>
            </a:r>
            <a:r>
              <a:rPr lang="en-ID" sz="1900" dirty="0"/>
              <a:t> </a:t>
            </a:r>
            <a:r>
              <a:rPr lang="en-ID" sz="1900" dirty="0" err="1"/>
              <a:t>pelaku</a:t>
            </a:r>
            <a:r>
              <a:rPr lang="en-ID" sz="1900" dirty="0"/>
              <a:t> </a:t>
            </a:r>
            <a:r>
              <a:rPr lang="en-ID" sz="1900" dirty="0" err="1"/>
              <a:t>utama</a:t>
            </a:r>
            <a:r>
              <a:rPr lang="en-ID" sz="1900" dirty="0"/>
              <a:t> </a:t>
            </a:r>
            <a:r>
              <a:rPr lang="en-ID" sz="1900" dirty="0" err="1"/>
              <a:t>dalam</a:t>
            </a:r>
            <a:r>
              <a:rPr lang="en-ID" sz="1900" dirty="0"/>
              <a:t> </a:t>
            </a:r>
            <a:r>
              <a:rPr lang="en-ID" sz="1900" dirty="0" err="1"/>
              <a:t>perdagangan</a:t>
            </a:r>
            <a:r>
              <a:rPr lang="en-ID" sz="1900" dirty="0"/>
              <a:t> Internasional. </a:t>
            </a:r>
            <a:r>
              <a:rPr lang="en-ID" sz="1900" dirty="0" err="1"/>
              <a:t>Aturan-aturan</a:t>
            </a:r>
            <a:r>
              <a:rPr lang="en-ID" sz="1900" dirty="0"/>
              <a:t> </a:t>
            </a:r>
            <a:r>
              <a:rPr lang="en-ID" sz="1900" dirty="0" err="1"/>
              <a:t>hukum</a:t>
            </a:r>
            <a:r>
              <a:rPr lang="en-ID" sz="1900" dirty="0"/>
              <a:t> yang </a:t>
            </a:r>
            <a:r>
              <a:rPr lang="en-ID" sz="1900" dirty="0" err="1"/>
              <a:t>dibentuk</a:t>
            </a:r>
            <a:r>
              <a:rPr lang="en-ID" sz="1900" dirty="0"/>
              <a:t> oleh negara </a:t>
            </a:r>
            <a:r>
              <a:rPr lang="en-ID" sz="1900" dirty="0" err="1"/>
              <a:t>bertujuan</a:t>
            </a:r>
            <a:r>
              <a:rPr lang="en-ID" sz="1900" dirty="0"/>
              <a:t> </a:t>
            </a:r>
            <a:r>
              <a:rPr lang="en-ID" sz="1900" dirty="0" err="1"/>
              <a:t>untuk</a:t>
            </a:r>
            <a:r>
              <a:rPr lang="en-ID" sz="1900" dirty="0"/>
              <a:t> </a:t>
            </a:r>
            <a:r>
              <a:rPr lang="en-ID" sz="1900" dirty="0" err="1"/>
              <a:t>memfasilitasi</a:t>
            </a:r>
            <a:r>
              <a:rPr lang="en-ID" sz="1900" dirty="0"/>
              <a:t> </a:t>
            </a:r>
            <a:r>
              <a:rPr lang="en-ID" sz="1900" dirty="0" err="1"/>
              <a:t>perdagangan</a:t>
            </a:r>
            <a:r>
              <a:rPr lang="en-ID" sz="1900" dirty="0"/>
              <a:t> yang </a:t>
            </a:r>
            <a:r>
              <a:rPr lang="en-ID" sz="1900" dirty="0" err="1"/>
              <a:t>dilakukan</a:t>
            </a:r>
            <a:r>
              <a:rPr lang="en-ID" sz="1900" dirty="0"/>
              <a:t> </a:t>
            </a:r>
            <a:r>
              <a:rPr lang="en-ID" sz="1900" dirty="0" err="1"/>
              <a:t>individu</a:t>
            </a:r>
            <a:r>
              <a:rPr lang="en-ID" sz="19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1900" dirty="0" err="1"/>
              <a:t>Individu</a:t>
            </a:r>
            <a:r>
              <a:rPr lang="en-ID" sz="1900" dirty="0"/>
              <a:t> </a:t>
            </a:r>
            <a:r>
              <a:rPr lang="en-ID" sz="1900" dirty="0" err="1"/>
              <a:t>terikat</a:t>
            </a:r>
            <a:r>
              <a:rPr lang="en-ID" sz="1900" dirty="0"/>
              <a:t> oleh </a:t>
            </a:r>
            <a:r>
              <a:rPr lang="en-ID" sz="1900" dirty="0" err="1"/>
              <a:t>ketentuan-ketentuan</a:t>
            </a:r>
            <a:r>
              <a:rPr lang="en-ID" sz="1900" dirty="0"/>
              <a:t> </a:t>
            </a:r>
            <a:r>
              <a:rPr lang="en-ID" sz="1900" dirty="0" err="1"/>
              <a:t>hukum</a:t>
            </a:r>
            <a:r>
              <a:rPr lang="en-ID" sz="1900" dirty="0"/>
              <a:t> </a:t>
            </a:r>
            <a:r>
              <a:rPr lang="en-ID" sz="1900" dirty="0" err="1"/>
              <a:t>nasional</a:t>
            </a:r>
            <a:r>
              <a:rPr lang="en-ID" sz="1900" dirty="0"/>
              <a:t> yang </a:t>
            </a:r>
            <a:r>
              <a:rPr lang="en-ID" sz="1900" dirty="0" err="1"/>
              <a:t>dibuat</a:t>
            </a:r>
            <a:r>
              <a:rPr lang="en-ID" sz="1900" dirty="0"/>
              <a:t> oleh </a:t>
            </a:r>
            <a:r>
              <a:rPr lang="en-ID" sz="1900" dirty="0" err="1"/>
              <a:t>negaranya</a:t>
            </a:r>
            <a:r>
              <a:rPr lang="en-ID" sz="19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1900" dirty="0" err="1"/>
              <a:t>Individu</a:t>
            </a:r>
            <a:r>
              <a:rPr lang="en-ID" sz="1900" dirty="0"/>
              <a:t> </a:t>
            </a:r>
            <a:r>
              <a:rPr lang="en-ID" sz="1900" dirty="0" err="1"/>
              <a:t>dapat</a:t>
            </a:r>
            <a:r>
              <a:rPr lang="en-ID" sz="1900" dirty="0"/>
              <a:t> </a:t>
            </a:r>
            <a:r>
              <a:rPr lang="en-ID" sz="1900" dirty="0" err="1"/>
              <a:t>mempertahankan</a:t>
            </a:r>
            <a:r>
              <a:rPr lang="en-ID" sz="1900" dirty="0"/>
              <a:t> </a:t>
            </a:r>
            <a:r>
              <a:rPr lang="en-ID" sz="1900" dirty="0" err="1"/>
              <a:t>hak</a:t>
            </a:r>
            <a:r>
              <a:rPr lang="en-ID" sz="1900" dirty="0"/>
              <a:t> dan </a:t>
            </a:r>
            <a:r>
              <a:rPr lang="en-ID" sz="1900" dirty="0" err="1"/>
              <a:t>kewajibannya</a:t>
            </a:r>
            <a:r>
              <a:rPr lang="en-ID" sz="1900" dirty="0"/>
              <a:t> yang </a:t>
            </a:r>
            <a:r>
              <a:rPr lang="en-ID" sz="1900" dirty="0" err="1"/>
              <a:t>berasal</a:t>
            </a:r>
            <a:r>
              <a:rPr lang="en-ID" sz="1900" dirty="0"/>
              <a:t> </a:t>
            </a:r>
            <a:r>
              <a:rPr lang="en-ID" sz="1900" dirty="0" err="1"/>
              <a:t>dari</a:t>
            </a:r>
            <a:r>
              <a:rPr lang="en-ID" sz="1900" dirty="0"/>
              <a:t> </a:t>
            </a:r>
            <a:r>
              <a:rPr lang="en-ID" sz="1900" dirty="0" err="1"/>
              <a:t>hukum</a:t>
            </a:r>
            <a:r>
              <a:rPr lang="en-ID" sz="1900" dirty="0"/>
              <a:t> </a:t>
            </a:r>
            <a:r>
              <a:rPr lang="en-ID" sz="1900" dirty="0" err="1"/>
              <a:t>nasionalnya</a:t>
            </a:r>
            <a:r>
              <a:rPr lang="en-ID" sz="1900" dirty="0"/>
              <a:t> </a:t>
            </a:r>
            <a:r>
              <a:rPr lang="en-ID" sz="1900" dirty="0" err="1"/>
              <a:t>dihadapan</a:t>
            </a:r>
            <a:r>
              <a:rPr lang="en-ID" sz="1900" dirty="0"/>
              <a:t> badan-badan </a:t>
            </a:r>
            <a:r>
              <a:rPr lang="en-ID" sz="1900" dirty="0" err="1"/>
              <a:t>peradilan</a:t>
            </a:r>
            <a:r>
              <a:rPr lang="en-ID" sz="1900" dirty="0"/>
              <a:t> </a:t>
            </a:r>
            <a:r>
              <a:rPr lang="en-ID" sz="1900" dirty="0" err="1"/>
              <a:t>nasional</a:t>
            </a:r>
            <a:r>
              <a:rPr lang="en-ID" sz="1900" dirty="0"/>
              <a:t>.</a:t>
            </a:r>
          </a:p>
          <a:p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orang </a:t>
            </a:r>
            <a:r>
              <a:rPr lang="en-ID" dirty="0" err="1"/>
              <a:t>perorangan</a:t>
            </a:r>
            <a:r>
              <a:rPr lang="en-ID" dirty="0"/>
              <a:t> (</a:t>
            </a:r>
            <a:r>
              <a:rPr lang="en-ID" dirty="0" err="1"/>
              <a:t>individu</a:t>
            </a:r>
            <a:r>
              <a:rPr lang="en-ID" dirty="0"/>
              <a:t>):</a:t>
            </a:r>
          </a:p>
          <a:p>
            <a:pPr marL="457200" indent="-457200">
              <a:buAutoNum type="arabicPeriod"/>
            </a:pPr>
            <a:r>
              <a:rPr lang="en-ID" dirty="0"/>
              <a:t>Warga Negara </a:t>
            </a:r>
          </a:p>
          <a:p>
            <a:pPr marL="457200" indent="-457200">
              <a:buAutoNum type="arabicPeriod"/>
            </a:pPr>
            <a:r>
              <a:rPr lang="en-ID" dirty="0" err="1"/>
              <a:t>Pengusaha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Pekerja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Pembeli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Tertuduh</a:t>
            </a:r>
            <a:r>
              <a:rPr lang="en-ID" dirty="0"/>
              <a:t>/</a:t>
            </a:r>
            <a:r>
              <a:rPr lang="en-ID" dirty="0" err="1"/>
              <a:t>Penggugat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5509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1ABD2-FB82-3B34-94CD-9E14AE138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338328"/>
          </a:xfrm>
        </p:spPr>
        <p:txBody>
          <a:bodyPr>
            <a:noAutofit/>
          </a:bodyPr>
          <a:lstStyle/>
          <a:p>
            <a:r>
              <a:rPr lang="en-US" sz="3200" dirty="0"/>
              <a:t>b. Badan </a:t>
            </a:r>
            <a:r>
              <a:rPr lang="en-US" sz="3200" dirty="0" err="1"/>
              <a:t>hukum</a:t>
            </a:r>
            <a:endParaRPr lang="en-ID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AAF80-7EA7-558F-92F0-6EF6A23AA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924560"/>
            <a:ext cx="10058400" cy="57200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/>
              <a:t>Badan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yang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individu-individu</a:t>
            </a:r>
            <a:r>
              <a:rPr lang="en-ID" dirty="0"/>
              <a:t> yang </a:t>
            </a:r>
            <a:r>
              <a:rPr lang="en-ID" dirty="0" err="1"/>
              <a:t>membentuknya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Badan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b="1" dirty="0" err="1"/>
              <a:t>karakteristik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: Badan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properti</a:t>
            </a:r>
            <a:r>
              <a:rPr lang="en-ID" dirty="0"/>
              <a:t>,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, dan </a:t>
            </a:r>
            <a:r>
              <a:rPr lang="en-ID" dirty="0" err="1"/>
              <a:t>menuntut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digugat</a:t>
            </a:r>
            <a:r>
              <a:rPr lang="en-ID" dirty="0"/>
              <a:t> di </a:t>
            </a:r>
            <a:r>
              <a:rPr lang="en-ID" dirty="0" err="1"/>
              <a:t>pengadilan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: Badan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wakil-</a:t>
            </a:r>
            <a:r>
              <a:rPr lang="en-ID" dirty="0" err="1"/>
              <a:t>wakilnya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direktur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: Badan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yang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individu-individu</a:t>
            </a:r>
            <a:r>
              <a:rPr lang="en-ID" dirty="0"/>
              <a:t> yang </a:t>
            </a:r>
            <a:r>
              <a:rPr lang="en-ID" dirty="0" err="1"/>
              <a:t>membentuknya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b="1" dirty="0" err="1"/>
              <a:t>contoh</a:t>
            </a:r>
            <a:r>
              <a:rPr lang="en-ID" b="1" dirty="0"/>
              <a:t> badan </a:t>
            </a:r>
            <a:r>
              <a:rPr lang="en-ID" b="1" dirty="0" err="1"/>
              <a:t>hukum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Perusahaan </a:t>
            </a:r>
            <a:r>
              <a:rPr lang="en-ID" dirty="0" err="1"/>
              <a:t>Terbatas</a:t>
            </a:r>
            <a:r>
              <a:rPr lang="en-ID" dirty="0"/>
              <a:t> (PT): </a:t>
            </a:r>
            <a:r>
              <a:rPr lang="en-ID" dirty="0" err="1"/>
              <a:t>Sebuah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Yayasan: </a:t>
            </a:r>
            <a:r>
              <a:rPr lang="en-ID" dirty="0" err="1"/>
              <a:t>Sebuah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keagamaan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kemanusiaan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Koperasi</a:t>
            </a:r>
            <a:r>
              <a:rPr lang="en-ID" dirty="0"/>
              <a:t>: </a:t>
            </a:r>
            <a:r>
              <a:rPr lang="en-ID" dirty="0" err="1"/>
              <a:t>Sebuah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didirikan</a:t>
            </a:r>
            <a:r>
              <a:rPr lang="en-ID" dirty="0"/>
              <a:t> oleh </a:t>
            </a:r>
            <a:r>
              <a:rPr lang="en-ID" dirty="0" err="1"/>
              <a:t>sekelompok</a:t>
            </a:r>
            <a:r>
              <a:rPr lang="en-ID" dirty="0"/>
              <a:t> orang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anggotanya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Organisasi</a:t>
            </a:r>
            <a:r>
              <a:rPr lang="en-ID" dirty="0"/>
              <a:t> Sosial: </a:t>
            </a:r>
            <a:r>
              <a:rPr lang="en-ID" dirty="0" err="1"/>
              <a:t>Sebuah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asasi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610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E4EBE-1312-644B-A7B9-E96B2A3BD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419608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C. Negara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7684-E3C8-964C-9582-BA41B9E37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904240"/>
            <a:ext cx="10058400" cy="558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PERAN NEGARA </a:t>
            </a:r>
            <a:r>
              <a:rPr lang="en-ID" dirty="0" err="1"/>
              <a:t>dapat</a:t>
            </a:r>
            <a:r>
              <a:rPr lang="en-ID" b="1" dirty="0"/>
              <a:t> 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kedaulatan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masuk</a:t>
            </a:r>
            <a:r>
              <a:rPr lang="en-ID" dirty="0"/>
              <a:t> dan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wilayahnya</a:t>
            </a:r>
            <a:r>
              <a:rPr lang="en-ID" dirty="0"/>
              <a:t>. 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kapasitasnya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regulator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pembuat</a:t>
            </a:r>
            <a:r>
              <a:rPr lang="en-ID" dirty="0"/>
              <a:t> </a:t>
            </a:r>
            <a:r>
              <a:rPr lang="en-ID" dirty="0" err="1"/>
              <a:t>kebijakan</a:t>
            </a:r>
            <a:endParaRPr lang="en-US" b="1" dirty="0"/>
          </a:p>
          <a:p>
            <a:pPr marL="0" lvl="0" indent="0">
              <a:buNone/>
            </a:pPr>
            <a:r>
              <a:rPr lang="en-ID" b="1" dirty="0" err="1"/>
              <a:t>Subjek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 </a:t>
            </a:r>
            <a:r>
              <a:rPr lang="en-ID" b="1" dirty="0" err="1"/>
              <a:t>utama</a:t>
            </a:r>
            <a:r>
              <a:rPr lang="en-ID" b="1" dirty="0"/>
              <a:t>:</a:t>
            </a:r>
            <a:r>
              <a:rPr lang="en-ID" dirty="0"/>
              <a:t> </a:t>
            </a:r>
          </a:p>
          <a:p>
            <a:r>
              <a:rPr lang="en-ID" dirty="0"/>
              <a:t>Negara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paling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kedaulatan</a:t>
            </a:r>
            <a:r>
              <a:rPr lang="en-ID" dirty="0"/>
              <a:t> dan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tertinggi</a:t>
            </a:r>
            <a:r>
              <a:rPr lang="en-ID" dirty="0"/>
              <a:t>. 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membedakannya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 lain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badan </a:t>
            </a:r>
            <a:r>
              <a:rPr lang="en-ID" dirty="0" err="1"/>
              <a:t>usaha</a:t>
            </a:r>
            <a:r>
              <a:rPr lang="en-ID" dirty="0"/>
              <a:t>. </a:t>
            </a:r>
          </a:p>
          <a:p>
            <a:pPr marL="0" lvl="0" indent="0">
              <a:buNone/>
            </a:pPr>
            <a:r>
              <a:rPr lang="en-ID" b="1" dirty="0" err="1"/>
              <a:t>Kedaulatan</a:t>
            </a:r>
            <a:r>
              <a:rPr lang="en-ID" dirty="0"/>
              <a:t>: </a:t>
            </a:r>
          </a:p>
          <a:p>
            <a:r>
              <a:rPr lang="en-ID" dirty="0" err="1"/>
              <a:t>Kedaulatan</a:t>
            </a:r>
            <a:r>
              <a:rPr lang="en-ID" dirty="0"/>
              <a:t> negara </a:t>
            </a:r>
            <a:r>
              <a:rPr lang="en-ID" dirty="0" err="1"/>
              <a:t>memberinya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yang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wilayahnya</a:t>
            </a:r>
            <a:r>
              <a:rPr lang="en-ID" dirty="0"/>
              <a:t>,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. </a:t>
            </a:r>
          </a:p>
          <a:p>
            <a:pPr marL="0" lvl="0" indent="0">
              <a:buNone/>
            </a:pPr>
            <a:r>
              <a:rPr lang="en-ID" b="1" dirty="0"/>
              <a:t>Peran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pedagang</a:t>
            </a:r>
            <a:r>
              <a:rPr lang="en-ID" dirty="0"/>
              <a:t>: </a:t>
            </a:r>
          </a:p>
          <a:p>
            <a:r>
              <a:rPr lang="en-ID" dirty="0" err="1"/>
              <a:t>Sebagai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, negara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. </a:t>
            </a:r>
            <a:r>
              <a:rPr lang="en-ID" dirty="0" err="1"/>
              <a:t>Contohnya</a:t>
            </a:r>
            <a:r>
              <a:rPr lang="en-ID" dirty="0"/>
              <a:t>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negara lain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komoditas</a:t>
            </a:r>
            <a:r>
              <a:rPr lang="en-ID" dirty="0"/>
              <a:t> negara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melalui</a:t>
            </a:r>
            <a:r>
              <a:rPr lang="en-ID" dirty="0"/>
              <a:t> BUMN),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.</a:t>
            </a:r>
          </a:p>
          <a:p>
            <a:pPr marL="0" lvl="0" indent="0">
              <a:buNone/>
            </a:pPr>
            <a:r>
              <a:rPr lang="en-ID" b="1" dirty="0" err="1"/>
              <a:t>Pengatur</a:t>
            </a:r>
            <a:r>
              <a:rPr lang="en-ID" b="1" dirty="0"/>
              <a:t> dan </a:t>
            </a:r>
            <a:r>
              <a:rPr lang="en-ID" b="1" dirty="0" err="1"/>
              <a:t>pelaku</a:t>
            </a:r>
            <a:r>
              <a:rPr lang="en-ID" dirty="0"/>
              <a:t>: </a:t>
            </a:r>
          </a:p>
          <a:p>
            <a:r>
              <a:rPr lang="en-ID" dirty="0"/>
              <a:t>Negara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pengatur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dan </a:t>
            </a:r>
            <a:r>
              <a:rPr lang="en-ID" dirty="0" err="1"/>
              <a:t>kuota</a:t>
            </a:r>
            <a:r>
              <a:rPr lang="en-ID" dirty="0"/>
              <a:t>),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yang </a:t>
            </a:r>
            <a:r>
              <a:rPr lang="en-ID" dirty="0" err="1"/>
              <a:t>setara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 </a:t>
            </a:r>
          </a:p>
          <a:p>
            <a:endParaRPr lang="en-ID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9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209D-48D5-334E-8439-5C7D2AAF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36880"/>
            <a:ext cx="10058400" cy="1524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 err="1"/>
              <a:t>Imunitas</a:t>
            </a:r>
            <a:r>
              <a:rPr lang="en-US" sz="3600" dirty="0"/>
              <a:t> negara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BF98A-7C42-F247-97E7-CE99F8908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22960"/>
            <a:ext cx="10058400" cy="534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Imunitas</a:t>
            </a:r>
            <a:r>
              <a:rPr lang="en-ID" dirty="0"/>
              <a:t> negara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negara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digugat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dipaksa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wilayahnya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negara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Artinya</a:t>
            </a:r>
            <a:r>
              <a:rPr lang="en-ID" dirty="0"/>
              <a:t>, negara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kekebalan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jurisdiksi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dipaksa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wilayahnya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US" dirty="0"/>
              <a:t> 4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pada negara:</a:t>
            </a:r>
          </a:p>
          <a:p>
            <a:pPr marL="457200" indent="-457200">
              <a:buAutoNum type="arabicPeriod"/>
            </a:pP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Negara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negara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negara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negara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: Perusahaan </a:t>
            </a:r>
            <a:r>
              <a:rPr lang="en-US" dirty="0" err="1"/>
              <a:t>swasta</a:t>
            </a:r>
            <a:r>
              <a:rPr lang="en-US" dirty="0"/>
              <a:t> A </a:t>
            </a:r>
            <a:r>
              <a:rPr lang="en-US" dirty="0" err="1"/>
              <a:t>dari</a:t>
            </a:r>
            <a:r>
              <a:rPr lang="en-US" dirty="0"/>
              <a:t> negara X </a:t>
            </a:r>
            <a:r>
              <a:rPr lang="en-US" dirty="0" err="1"/>
              <a:t>menggugat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negara B </a:t>
            </a:r>
            <a:r>
              <a:rPr lang="en-US" dirty="0" err="1"/>
              <a:t>dari</a:t>
            </a:r>
            <a:r>
              <a:rPr lang="en-US" dirty="0"/>
              <a:t> negara Y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 Negara Y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2. </a:t>
            </a:r>
            <a:r>
              <a:rPr lang="en-US" dirty="0" err="1"/>
              <a:t>Pembatasan</a:t>
            </a:r>
            <a:r>
              <a:rPr lang="en-US" dirty="0"/>
              <a:t> oleh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;</a:t>
            </a:r>
            <a:r>
              <a:rPr lang="en-ID" dirty="0" err="1"/>
              <a:t>suatu</a:t>
            </a:r>
            <a:r>
              <a:rPr lang="en-ID" dirty="0"/>
              <a:t> negara </a:t>
            </a:r>
            <a:r>
              <a:rPr lang="en-ID" dirty="0" err="1"/>
              <a:t>memiliki</a:t>
            </a:r>
            <a:r>
              <a:rPr lang="en-ID" dirty="0"/>
              <a:t> UU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Imunitas</a:t>
            </a:r>
            <a:r>
              <a:rPr lang="en-ID" dirty="0"/>
              <a:t> yang </a:t>
            </a:r>
            <a:r>
              <a:rPr lang="en-ID" dirty="0" err="1"/>
              <a:t>sifatnya</a:t>
            </a:r>
            <a:r>
              <a:rPr lang="en-ID" dirty="0"/>
              <a:t> </a:t>
            </a:r>
            <a:r>
              <a:rPr lang="en-ID" dirty="0" err="1"/>
              <a:t>membatasi</a:t>
            </a:r>
            <a:r>
              <a:rPr lang="en-ID" dirty="0"/>
              <a:t> </a:t>
            </a:r>
            <a:r>
              <a:rPr lang="en-ID" dirty="0" err="1"/>
              <a:t>imunitas</a:t>
            </a:r>
            <a:r>
              <a:rPr lang="en-ID" dirty="0"/>
              <a:t> negara- negara (</a:t>
            </a:r>
            <a:r>
              <a:rPr lang="en-ID" dirty="0" err="1"/>
              <a:t>asing</a:t>
            </a:r>
            <a:r>
              <a:rPr lang="en-ID" dirty="0"/>
              <a:t>) yang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wilayahnya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negaranya</a:t>
            </a:r>
            <a:r>
              <a:rPr lang="en-ID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82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DE06A-6997-3AEA-6FBB-541F35E23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05840"/>
            <a:ext cx="10058400" cy="51663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Hak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Negara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serius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genosida</a:t>
            </a:r>
            <a:r>
              <a:rPr lang="en-US" dirty="0"/>
              <a:t>,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negara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genosida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negara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digugat</a:t>
            </a:r>
            <a:r>
              <a:rPr lang="en-US" dirty="0"/>
              <a:t> di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: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bekas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Sudan, Omar al-Bashar, yang </a:t>
            </a:r>
            <a:r>
              <a:rPr lang="en-US" dirty="0" err="1"/>
              <a:t>didakwa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genosida</a:t>
            </a:r>
            <a:r>
              <a:rPr lang="en-US" dirty="0"/>
              <a:t> dan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di Darfur.</a:t>
            </a:r>
          </a:p>
          <a:p>
            <a:pPr marL="0" indent="0">
              <a:buNone/>
            </a:pPr>
            <a:r>
              <a:rPr lang="en-US" dirty="0"/>
              <a:t>4. 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Internasional. Negara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imunitas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diratifikasi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negara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meratifikasi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Anti-Torture dan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torture, </a:t>
            </a:r>
            <a:r>
              <a:rPr lang="en-US" dirty="0" err="1"/>
              <a:t>maka</a:t>
            </a:r>
            <a:r>
              <a:rPr lang="en-US" dirty="0"/>
              <a:t> negara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digugat</a:t>
            </a:r>
            <a:r>
              <a:rPr lang="en-US" dirty="0"/>
              <a:t> di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: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negara X yang </a:t>
            </a:r>
            <a:r>
              <a:rPr lang="en-US" dirty="0" err="1"/>
              <a:t>didakwa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tortur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,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Anti-Torture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diratifikasi</a:t>
            </a:r>
            <a:r>
              <a:rPr lang="en-US" dirty="0"/>
              <a:t> oleh negara X.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3868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9FEE0-9680-CB15-1105-0C6CE52E9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02640"/>
            <a:ext cx="10058400" cy="53695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3000" b="1" dirty="0"/>
              <a:t>D. ORGANISASI INTERNASIONAL</a:t>
            </a:r>
          </a:p>
          <a:p>
            <a:pPr marL="0" indent="0">
              <a:buNone/>
            </a:pP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yang </a:t>
            </a:r>
            <a:r>
              <a:rPr lang="en-ID" dirty="0" err="1"/>
              <a:t>dibentuk</a:t>
            </a:r>
            <a:r>
              <a:rPr lang="en-ID" dirty="0"/>
              <a:t> oleh negara-negara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/ </a:t>
            </a:r>
            <a:r>
              <a:rPr lang="en-ID" dirty="0" err="1"/>
              <a:t>Perdagangan</a:t>
            </a:r>
            <a:r>
              <a:rPr lang="en-ID" dirty="0"/>
              <a:t>, </a:t>
            </a:r>
            <a:r>
              <a:rPr lang="en-ID" dirty="0" err="1"/>
              <a:t>politik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:</a:t>
            </a:r>
          </a:p>
          <a:p>
            <a:pPr marL="457200" indent="-457200">
              <a:buAutoNum type="arabicPeriod"/>
            </a:pPr>
            <a:r>
              <a:rPr lang="en-ID" dirty="0" err="1"/>
              <a:t>Keanggotaan</a:t>
            </a:r>
            <a:r>
              <a:rPr lang="en-ID" dirty="0"/>
              <a:t>: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yang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negara-negara.</a:t>
            </a:r>
          </a:p>
          <a:p>
            <a:pPr marL="457200" indent="-457200">
              <a:buAutoNum type="arabicPeriod"/>
            </a:pPr>
            <a:r>
              <a:rPr lang="en-ID" dirty="0"/>
              <a:t>Tujuan: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spesifik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Struktur</a:t>
            </a:r>
            <a:r>
              <a:rPr lang="en-ID" dirty="0"/>
              <a:t>: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Kekuasaan</a:t>
            </a:r>
            <a:r>
              <a:rPr lang="en-ID" dirty="0"/>
              <a:t>: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kekuasaan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dan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Hukum </a:t>
            </a:r>
            <a:r>
              <a:rPr lang="en-ID" dirty="0" err="1"/>
              <a:t>Perdagangan</a:t>
            </a:r>
            <a:r>
              <a:rPr lang="en-ID" dirty="0"/>
              <a:t> Internasional Adalah</a:t>
            </a:r>
          </a:p>
          <a:p>
            <a:pPr marL="0" indent="0">
              <a:buNone/>
            </a:pPr>
            <a:r>
              <a:rPr lang="en-ID" dirty="0"/>
              <a:t>1. World Trade Organization (WTO).</a:t>
            </a:r>
          </a:p>
          <a:p>
            <a:pPr marL="0" indent="0">
              <a:buNone/>
            </a:pPr>
            <a:r>
              <a:rPr lang="en-ID" dirty="0"/>
              <a:t>2. United Nations Commission on International Trade Law (UNCITRAL). </a:t>
            </a:r>
          </a:p>
          <a:p>
            <a:pPr marL="0" indent="0">
              <a:buNone/>
            </a:pPr>
            <a:r>
              <a:rPr lang="en-ID" dirty="0"/>
              <a:t>3.  International Institute for the Unification of Private Law (UNIDROIT). </a:t>
            </a:r>
          </a:p>
          <a:p>
            <a:pPr marL="0" indent="0">
              <a:buNone/>
            </a:pPr>
            <a:r>
              <a:rPr lang="en-ID" dirty="0"/>
              <a:t>4. International Chamber of Commerce (ICC).</a:t>
            </a:r>
          </a:p>
        </p:txBody>
      </p:sp>
    </p:spTree>
    <p:extLst>
      <p:ext uri="{BB962C8B-B14F-4D97-AF65-F5344CB8AC3E}">
        <p14:creationId xmlns:p14="http://schemas.microsoft.com/office/powerpoint/2010/main" val="3804739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0D01B-6751-A94C-B67E-17CD7594E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73608"/>
          </a:xfrm>
        </p:spPr>
        <p:txBody>
          <a:bodyPr>
            <a:normAutofit/>
          </a:bodyPr>
          <a:lstStyle/>
          <a:p>
            <a:r>
              <a:rPr lang="en-US" sz="3200" dirty="0"/>
              <a:t>UNIFIKASI DAN HARMONISASI HUKUM PERDAGANGAN INTERNASIONAL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95628-CD2E-CB49-937C-52DC2FA3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59840"/>
            <a:ext cx="10058400" cy="49123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Unifikasi</a:t>
            </a:r>
            <a:r>
              <a:rPr lang="en-US" dirty="0"/>
              <a:t> dan </a:t>
            </a: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keseragaman</a:t>
            </a:r>
            <a:r>
              <a:rPr lang="en-US" dirty="0"/>
              <a:t> dan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dan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negara,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dan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Unifikasi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seragam</a:t>
            </a:r>
            <a:r>
              <a:rPr lang="en-US" dirty="0"/>
              <a:t> dan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negara-negara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keseragaman</a:t>
            </a:r>
            <a:r>
              <a:rPr lang="en-US" dirty="0"/>
              <a:t> dan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negara,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Tujuan </a:t>
            </a:r>
            <a:r>
              <a:rPr lang="en-US" dirty="0" err="1"/>
              <a:t>unifikasi</a:t>
            </a:r>
            <a:r>
              <a:rPr lang="en-US" dirty="0"/>
              <a:t> dan </a:t>
            </a: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dan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negara-negara</a:t>
            </a:r>
          </a:p>
        </p:txBody>
      </p:sp>
    </p:spTree>
    <p:extLst>
      <p:ext uri="{BB962C8B-B14F-4D97-AF65-F5344CB8AC3E}">
        <p14:creationId xmlns:p14="http://schemas.microsoft.com/office/powerpoint/2010/main" val="3190473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3817</TotalTime>
  <Words>2447</Words>
  <Application>Microsoft Office PowerPoint</Application>
  <PresentationFormat>Widescreen</PresentationFormat>
  <Paragraphs>157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Subyek hukum perdagangan internasional </vt:lpstr>
      <vt:lpstr>A. Individu</vt:lpstr>
      <vt:lpstr>b. Badan hukum</vt:lpstr>
      <vt:lpstr>C. Negara</vt:lpstr>
      <vt:lpstr> Imunitas negara </vt:lpstr>
      <vt:lpstr>PowerPoint Presentation</vt:lpstr>
      <vt:lpstr>PowerPoint Presentation</vt:lpstr>
      <vt:lpstr>UNIFIKASI DAN HARMONISASI HUKUM PERDAGANGAN INTERNASIONAL</vt:lpstr>
      <vt:lpstr>Lembaga-lembaga yang Bergerak Dalam Unifikasi dan Harmonisasi Hukum</vt:lpstr>
      <vt:lpstr>The United Nations Commission On International Trade Law (UNCITRAL)</vt:lpstr>
      <vt:lpstr>The International Institute for The Unification Of Private Law (UNIDROIT)</vt:lpstr>
      <vt:lpstr>The International Chamber of Commerce (ICC)</vt:lpstr>
      <vt:lpstr>World Trade Organization (WTO)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24</cp:revision>
  <cp:lastPrinted>2024-09-24T15:06:24Z</cp:lastPrinted>
  <dcterms:created xsi:type="dcterms:W3CDTF">2024-08-27T07:05:17Z</dcterms:created>
  <dcterms:modified xsi:type="dcterms:W3CDTF">2025-10-23T00:24:06Z</dcterms:modified>
</cp:coreProperties>
</file>