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22"/>
  </p:notesMasterIdLst>
  <p:sldIdLst>
    <p:sldId id="272" r:id="rId2"/>
    <p:sldId id="280" r:id="rId3"/>
    <p:sldId id="281" r:id="rId4"/>
    <p:sldId id="274" r:id="rId5"/>
    <p:sldId id="276" r:id="rId6"/>
    <p:sldId id="277" r:id="rId7"/>
    <p:sldId id="258" r:id="rId8"/>
    <p:sldId id="271" r:id="rId9"/>
    <p:sldId id="257" r:id="rId10"/>
    <p:sldId id="259" r:id="rId11"/>
    <p:sldId id="260" r:id="rId12"/>
    <p:sldId id="261" r:id="rId13"/>
    <p:sldId id="269" r:id="rId14"/>
    <p:sldId id="270" r:id="rId15"/>
    <p:sldId id="262" r:id="rId16"/>
    <p:sldId id="267" r:id="rId17"/>
    <p:sldId id="268" r:id="rId18"/>
    <p:sldId id="263" r:id="rId19"/>
    <p:sldId id="273" r:id="rId20"/>
    <p:sldId id="264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98"/>
    <p:restoredTop sz="94713"/>
  </p:normalViewPr>
  <p:slideViewPr>
    <p:cSldViewPr snapToGrid="0">
      <p:cViewPr varScale="1">
        <p:scale>
          <a:sx n="59" d="100"/>
          <a:sy n="59" d="100"/>
        </p:scale>
        <p:origin x="65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D3B468-E693-FD4C-AAEF-FE47D52F4EE7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8F6502-E82D-364F-B8C0-229D9ECA1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26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8F6502-E82D-364F-B8C0-229D9ECA121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090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526B-381A-7444-AA5F-B2A6BAC856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DFBEC86D-DA9B-7F4C-B450-D1B38FE2A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205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526B-381A-7444-AA5F-B2A6BAC856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EC86D-DA9B-7F4C-B450-D1B38FE2A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590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526B-381A-7444-AA5F-B2A6BAC856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EC86D-DA9B-7F4C-B450-D1B38FE2A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411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526B-381A-7444-AA5F-B2A6BAC856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EC86D-DA9B-7F4C-B450-D1B38FE2A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219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9527526B-381A-7444-AA5F-B2A6BAC856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DFBEC86D-DA9B-7F4C-B450-D1B38FE2A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043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526B-381A-7444-AA5F-B2A6BAC856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EC86D-DA9B-7F4C-B450-D1B38FE2A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500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526B-381A-7444-AA5F-B2A6BAC856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EC86D-DA9B-7F4C-B450-D1B38FE2A5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281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526B-381A-7444-AA5F-B2A6BAC856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EC86D-DA9B-7F4C-B450-D1B38FE2A53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2195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526B-381A-7444-AA5F-B2A6BAC856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EC86D-DA9B-7F4C-B450-D1B38FE2A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950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526B-381A-7444-AA5F-B2A6BAC856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EC86D-DA9B-7F4C-B450-D1B38FE2A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386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526B-381A-7444-AA5F-B2A6BAC856C4}" type="datetimeFigureOut">
              <a:rPr lang="en-US" smtClean="0"/>
              <a:t>10/11/2025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EC86D-DA9B-7F4C-B450-D1B38FE2A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71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9527526B-381A-7444-AA5F-B2A6BAC856C4}" type="datetimeFigureOut">
              <a:rPr lang="en-US" smtClean="0"/>
              <a:t>10/11/2025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DFBEC86D-DA9B-7F4C-B450-D1B38FE2A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60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9EF45A-E49D-7648-BC21-20F726E005B9}"/>
              </a:ext>
            </a:extLst>
          </p:cNvPr>
          <p:cNvSpPr/>
          <p:nvPr/>
        </p:nvSpPr>
        <p:spPr>
          <a:xfrm>
            <a:off x="7221479" y="431616"/>
            <a:ext cx="49705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+mj-lt"/>
              </a:rPr>
              <a:t>HUKUM PERDAGANGAN</a:t>
            </a:r>
          </a:p>
          <a:p>
            <a:r>
              <a:rPr lang="en-US" sz="3600" dirty="0">
                <a:latin typeface="+mj-lt"/>
              </a:rPr>
              <a:t>INTERNASIONAL BAB 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844B59-4F90-FF47-8F91-63AFBE84C9A2}"/>
              </a:ext>
            </a:extLst>
          </p:cNvPr>
          <p:cNvSpPr txBox="1">
            <a:spLocks/>
          </p:cNvSpPr>
          <p:nvPr/>
        </p:nvSpPr>
        <p:spPr>
          <a:xfrm>
            <a:off x="5297751" y="1646964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OLEH </a:t>
            </a:r>
          </a:p>
          <a:p>
            <a:pPr marL="0" indent="0" algn="ctr">
              <a:buNone/>
            </a:pPr>
            <a:r>
              <a:rPr lang="en-US" dirty="0"/>
              <a:t>Dr. Indah </a:t>
            </a:r>
            <a:r>
              <a:rPr lang="en-US" dirty="0" err="1"/>
              <a:t>Riyanti</a:t>
            </a:r>
            <a:r>
              <a:rPr lang="en-US" dirty="0"/>
              <a:t>, </a:t>
            </a:r>
            <a:r>
              <a:rPr lang="en-US" dirty="0" err="1"/>
              <a:t>S.Pd</a:t>
            </a:r>
            <a:r>
              <a:rPr lang="en-US" dirty="0"/>
              <a:t>., S.H., M.H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749AE1-E403-6644-B091-6AB80ECBB4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2568" y="2436517"/>
            <a:ext cx="2121638" cy="2997235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3B6115D9-D9A8-8947-8A04-330F2C9F4F7F}"/>
              </a:ext>
            </a:extLst>
          </p:cNvPr>
          <p:cNvSpPr txBox="1">
            <a:spLocks/>
          </p:cNvSpPr>
          <p:nvPr/>
        </p:nvSpPr>
        <p:spPr>
          <a:xfrm>
            <a:off x="5482200" y="5423940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PROGRAM </a:t>
            </a:r>
            <a:r>
              <a:rPr lang="en-US"/>
              <a:t>STUDI FAKULTAS </a:t>
            </a:r>
            <a:r>
              <a:rPr lang="en-US" dirty="0"/>
              <a:t>ILMU HUKUM </a:t>
            </a:r>
          </a:p>
          <a:p>
            <a:pPr marL="0" indent="0" algn="ctr">
              <a:buNone/>
            </a:pPr>
            <a:r>
              <a:rPr lang="en-US" dirty="0"/>
              <a:t>UNIVERSITAS JAYABAYA  </a:t>
            </a:r>
          </a:p>
          <a:p>
            <a:pPr marL="0" indent="0" algn="ctr">
              <a:buNone/>
            </a:pPr>
            <a:r>
              <a:rPr lang="en-US" dirty="0"/>
              <a:t>2024</a:t>
            </a:r>
          </a:p>
          <a:p>
            <a:pPr marL="0" indent="0" algn="ctr">
              <a:buNone/>
            </a:pPr>
            <a:endParaRPr lang="en-US" dirty="0"/>
          </a:p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137F3E0-E61B-9848-9A2E-9B74DBB85C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684"/>
            <a:ext cx="5847907" cy="6848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015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BDDE5-174F-D761-7974-5514FD566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1201"/>
            <a:ext cx="10515600" cy="5465762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b="1" u="sng" dirty="0"/>
              <a:t>M. Rafiqul Islam</a:t>
            </a:r>
            <a:r>
              <a:rPr lang="en-US" dirty="0"/>
              <a:t>;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keterkaitan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dan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(</a:t>
            </a:r>
            <a:r>
              <a:rPr lang="en-US" i="1" dirty="0"/>
              <a:t>financial </a:t>
            </a:r>
            <a:r>
              <a:rPr lang="en-US" i="1" dirty="0" err="1"/>
              <a:t>realtions</a:t>
            </a:r>
            <a:r>
              <a:rPr lang="en-US" dirty="0"/>
              <a:t>),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HPI 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dan </a:t>
            </a:r>
            <a:r>
              <a:rPr lang="en-US" dirty="0" err="1"/>
              <a:t>keuangan</a:t>
            </a:r>
            <a:r>
              <a:rPr lang="en-US" dirty="0"/>
              <a:t> (</a:t>
            </a:r>
            <a:r>
              <a:rPr lang="en-US" i="1" dirty="0"/>
              <a:t>international trade and finance law</a:t>
            </a:r>
            <a:r>
              <a:rPr lang="en-US" dirty="0"/>
              <a:t>)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, </a:t>
            </a:r>
            <a:r>
              <a:rPr lang="en-US" dirty="0" err="1"/>
              <a:t>prinsip</a:t>
            </a:r>
            <a:r>
              <a:rPr lang="en-US" dirty="0"/>
              <a:t>, </a:t>
            </a:r>
            <a:r>
              <a:rPr lang="en-US" dirty="0" err="1"/>
              <a:t>norma</a:t>
            </a:r>
            <a:r>
              <a:rPr lang="en-US" dirty="0"/>
              <a:t> dan </a:t>
            </a:r>
            <a:r>
              <a:rPr lang="en-US" dirty="0" err="1"/>
              <a:t>praktik</a:t>
            </a:r>
            <a:r>
              <a:rPr lang="en-US" dirty="0"/>
              <a:t> yang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(</a:t>
            </a:r>
            <a:r>
              <a:rPr lang="en-US" i="1" dirty="0"/>
              <a:t>regulatory regime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transaksi-transaksi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transnasional</a:t>
            </a:r>
            <a:r>
              <a:rPr lang="en-US" dirty="0"/>
              <a:t> dan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permbayarannya</a:t>
            </a:r>
            <a:r>
              <a:rPr lang="en-US" dirty="0"/>
              <a:t>,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komersial</a:t>
            </a:r>
            <a:r>
              <a:rPr lang="en-US" dirty="0"/>
              <a:t> Lembaga-Lembaga </a:t>
            </a:r>
            <a:r>
              <a:rPr lang="en-US" dirty="0" err="1"/>
              <a:t>perdagangan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297633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E9AD9-B1F1-9DFA-B50C-A99DD3CDF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8800"/>
            <a:ext cx="10515600" cy="561816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</a:t>
            </a:r>
            <a:r>
              <a:rPr lang="en-US" b="1" u="sng" dirty="0"/>
              <a:t>Michelle Sanson</a:t>
            </a:r>
            <a:r>
              <a:rPr lang="en-US" dirty="0"/>
              <a:t>; </a:t>
            </a:r>
            <a:r>
              <a:rPr lang="en-US" dirty="0" err="1"/>
              <a:t>memberi</a:t>
            </a:r>
            <a:r>
              <a:rPr lang="en-US" dirty="0"/>
              <a:t> Batasan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kata-kata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dagang</a:t>
            </a:r>
            <a:r>
              <a:rPr lang="en-US" dirty="0"/>
              <a:t> dan </a:t>
            </a:r>
            <a:r>
              <a:rPr lang="en-US" dirty="0" err="1"/>
              <a:t>internasional</a:t>
            </a:r>
            <a:r>
              <a:rPr lang="en-US" dirty="0"/>
              <a:t>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 err="1"/>
              <a:t>Definisi</a:t>
            </a:r>
            <a:r>
              <a:rPr lang="en-US" dirty="0"/>
              <a:t> Sanson “</a:t>
            </a:r>
            <a:r>
              <a:rPr lang="en-US" i="1" dirty="0"/>
              <a:t>can be defined as the regulation of conduct of parties involved in the exchange of goods, services, technology between nations.”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Hukum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terbagi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2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dirty="0"/>
              <a:t>Hukum </a:t>
            </a:r>
            <a:r>
              <a:rPr lang="en-US" dirty="0" err="1"/>
              <a:t>Perdagangan</a:t>
            </a:r>
            <a:r>
              <a:rPr lang="en-US" dirty="0"/>
              <a:t> Internasional Public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dagang</a:t>
            </a:r>
            <a:r>
              <a:rPr lang="en-US" dirty="0"/>
              <a:t> </a:t>
            </a:r>
            <a:r>
              <a:rPr lang="en-US" dirty="0" err="1"/>
              <a:t>antarnegera</a:t>
            </a:r>
            <a:endParaRPr lang="en-US" dirty="0"/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dirty="0"/>
              <a:t>Hukum </a:t>
            </a:r>
            <a:r>
              <a:rPr lang="en-US" dirty="0" err="1"/>
              <a:t>Perdagangan</a:t>
            </a:r>
            <a:r>
              <a:rPr lang="en-US" dirty="0"/>
              <a:t> Internasional Private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dagang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orang </a:t>
            </a:r>
            <a:r>
              <a:rPr lang="en-US" dirty="0" err="1"/>
              <a:t>perorangan</a:t>
            </a:r>
            <a:r>
              <a:rPr lang="en-US" dirty="0"/>
              <a:t> di negara-negara yang </a:t>
            </a:r>
            <a:r>
              <a:rPr lang="en-US" dirty="0" err="1"/>
              <a:t>berbeda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9566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74651-B428-9805-02BB-2630A7594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3400"/>
            <a:ext cx="10515600" cy="564356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b="1" u="sng" dirty="0"/>
              <a:t>Hercules </a:t>
            </a:r>
            <a:r>
              <a:rPr lang="en-US" b="1" u="sng" dirty="0" err="1"/>
              <a:t>Booysen</a:t>
            </a:r>
            <a:r>
              <a:rPr lang="en-US" b="1" u="sng" dirty="0"/>
              <a:t>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 err="1"/>
              <a:t>Booysen</a:t>
            </a:r>
            <a:r>
              <a:rPr lang="en-US" dirty="0"/>
              <a:t> </a:t>
            </a:r>
            <a:r>
              <a:rPr lang="en-US" dirty="0" err="1"/>
              <a:t>mengungkapkan</a:t>
            </a:r>
            <a:r>
              <a:rPr lang="en-US" dirty="0"/>
              <a:t> 3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</a:p>
          <a:p>
            <a:pPr algn="just">
              <a:lnSpc>
                <a:spcPct val="100000"/>
              </a:lnSpc>
            </a:pPr>
            <a:r>
              <a:rPr lang="en-US" dirty="0"/>
              <a:t>Hukum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dipandang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</a:t>
            </a:r>
          </a:p>
          <a:p>
            <a:pPr algn="just">
              <a:lnSpc>
                <a:spcPct val="100000"/>
              </a:lnSpc>
            </a:pPr>
            <a:r>
              <a:rPr lang="en-US" dirty="0"/>
              <a:t>Hukum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terhada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,  </a:t>
            </a:r>
            <a:r>
              <a:rPr lang="en-US" dirty="0" err="1"/>
              <a:t>jasa</a:t>
            </a:r>
            <a:r>
              <a:rPr lang="en-US" dirty="0"/>
              <a:t>, dan </a:t>
            </a:r>
            <a:r>
              <a:rPr lang="en-US" dirty="0" err="1"/>
              <a:t>perlindungan</a:t>
            </a:r>
            <a:r>
              <a:rPr lang="en-US" dirty="0"/>
              <a:t> Hak Atas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Intelektual</a:t>
            </a:r>
            <a:r>
              <a:rPr lang="en-US" dirty="0"/>
              <a:t> (HAKI).</a:t>
            </a:r>
          </a:p>
          <a:p>
            <a:pPr algn="just">
              <a:lnSpc>
                <a:spcPct val="100000"/>
              </a:lnSpc>
            </a:pPr>
            <a:r>
              <a:rPr lang="en-US" dirty="0"/>
              <a:t>Hukum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berpengaruh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. Karena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</a:t>
            </a:r>
          </a:p>
          <a:p>
            <a:pPr algn="just">
              <a:lnSpc>
                <a:spcPct val="100000"/>
              </a:lnSpc>
            </a:pPr>
            <a:endParaRPr lang="en-US" dirty="0"/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,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oleh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negara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negara lain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kesepakatan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85343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29CB58-CD53-0141-14AF-0B9FD67D3F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7113" y="1024569"/>
            <a:ext cx="5094567" cy="594911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pendorong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CCCFB-DF80-7221-467B-D520E3FCF9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19489" y="1619481"/>
            <a:ext cx="5505239" cy="4913522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en-US" sz="1400" dirty="0"/>
              <a:t>Adanya </a:t>
            </a:r>
            <a:r>
              <a:rPr lang="en-US" sz="1400" dirty="0" err="1"/>
              <a:t>kebutuhan</a:t>
            </a:r>
            <a:r>
              <a:rPr lang="en-US" sz="1400" dirty="0"/>
              <a:t> </a:t>
            </a:r>
            <a:r>
              <a:rPr lang="en-US" sz="1400" dirty="0" err="1"/>
              <a:t>barang</a:t>
            </a:r>
            <a:r>
              <a:rPr lang="en-US" sz="1400" dirty="0"/>
              <a:t> dan/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jasa</a:t>
            </a:r>
            <a:r>
              <a:rPr lang="en-US" sz="1400" dirty="0"/>
              <a:t> yang </a:t>
            </a:r>
            <a:r>
              <a:rPr lang="en-US" sz="1400" dirty="0" err="1"/>
              <a:t>belum</a:t>
            </a:r>
            <a:r>
              <a:rPr lang="en-US" sz="1400" dirty="0"/>
              <a:t>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diproduksi</a:t>
            </a:r>
            <a:r>
              <a:rPr lang="en-US" sz="1400" dirty="0"/>
              <a:t> di </a:t>
            </a:r>
            <a:r>
              <a:rPr lang="en-US" sz="1400" dirty="0" err="1"/>
              <a:t>dalam</a:t>
            </a:r>
            <a:r>
              <a:rPr lang="en-US" sz="1400" dirty="0"/>
              <a:t> negeri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en-US" sz="1400" dirty="0" err="1"/>
              <a:t>Adanya</a:t>
            </a:r>
            <a:r>
              <a:rPr lang="en-US" sz="1400" dirty="0"/>
              <a:t> </a:t>
            </a:r>
            <a:r>
              <a:rPr lang="en-US" sz="1400" dirty="0" err="1"/>
              <a:t>perbedaan</a:t>
            </a:r>
            <a:r>
              <a:rPr lang="en-US" sz="1400" dirty="0"/>
              <a:t> </a:t>
            </a:r>
            <a:r>
              <a:rPr lang="en-US" sz="1400" dirty="0" err="1"/>
              <a:t>kemampuan</a:t>
            </a:r>
            <a:r>
              <a:rPr lang="en-US" sz="1400" dirty="0"/>
              <a:t> </a:t>
            </a:r>
            <a:r>
              <a:rPr lang="en-US" sz="1400" dirty="0" err="1"/>
              <a:t>ilmu</a:t>
            </a:r>
            <a:r>
              <a:rPr lang="en-US" sz="1400" dirty="0"/>
              <a:t> </a:t>
            </a:r>
            <a:r>
              <a:rPr lang="en-US" sz="1400" dirty="0" err="1"/>
              <a:t>pengetahuan</a:t>
            </a:r>
            <a:r>
              <a:rPr lang="en-US" sz="1400" dirty="0"/>
              <a:t> dan </a:t>
            </a:r>
            <a:r>
              <a:rPr lang="en-US" sz="1400" dirty="0" err="1"/>
              <a:t>teknologi</a:t>
            </a:r>
            <a:r>
              <a:rPr lang="en-US" sz="1400" dirty="0"/>
              <a:t> (</a:t>
            </a:r>
            <a:r>
              <a:rPr lang="en-US" sz="1400" dirty="0" err="1"/>
              <a:t>iptek</a:t>
            </a:r>
            <a:r>
              <a:rPr lang="en-US" sz="1400" dirty="0"/>
              <a:t>)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mengolah</a:t>
            </a:r>
            <a:r>
              <a:rPr lang="en-US" sz="1400" dirty="0"/>
              <a:t> </a:t>
            </a:r>
            <a:r>
              <a:rPr lang="en-US" sz="1400" dirty="0" err="1"/>
              <a:t>sumber</a:t>
            </a:r>
            <a:r>
              <a:rPr lang="en-US" sz="1400" dirty="0"/>
              <a:t> </a:t>
            </a:r>
            <a:r>
              <a:rPr lang="en-US" sz="1400" dirty="0" err="1"/>
              <a:t>daya</a:t>
            </a:r>
            <a:r>
              <a:rPr lang="en-US" sz="1400" dirty="0"/>
              <a:t> </a:t>
            </a:r>
            <a:r>
              <a:rPr lang="en-US" sz="1400" dirty="0" err="1"/>
              <a:t>ekonomi</a:t>
            </a:r>
            <a:r>
              <a:rPr lang="en-US" sz="1400" dirty="0"/>
              <a:t>.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en-US" sz="1400" dirty="0" err="1"/>
              <a:t>Adanya</a:t>
            </a:r>
            <a:r>
              <a:rPr lang="en-US" sz="1400" dirty="0"/>
              <a:t> </a:t>
            </a:r>
            <a:r>
              <a:rPr lang="en-US" sz="1400" dirty="0" err="1"/>
              <a:t>kelebihan</a:t>
            </a:r>
            <a:r>
              <a:rPr lang="en-US" sz="1400" dirty="0"/>
              <a:t> </a:t>
            </a:r>
            <a:r>
              <a:rPr lang="en-US" sz="1400" dirty="0" err="1"/>
              <a:t>produksi</a:t>
            </a:r>
            <a:r>
              <a:rPr lang="en-US" sz="1400" dirty="0"/>
              <a:t> </a:t>
            </a:r>
            <a:r>
              <a:rPr lang="en-US" sz="1400" dirty="0" err="1"/>
              <a:t>sehingga</a:t>
            </a:r>
            <a:r>
              <a:rPr lang="en-US" sz="1400" dirty="0"/>
              <a:t> </a:t>
            </a:r>
            <a:r>
              <a:rPr lang="en-US" sz="1400" dirty="0" err="1"/>
              <a:t>perlu</a:t>
            </a:r>
            <a:r>
              <a:rPr lang="en-US" sz="1400" dirty="0"/>
              <a:t> </a:t>
            </a:r>
            <a:r>
              <a:rPr lang="en-US" sz="1400" dirty="0" err="1"/>
              <a:t>perluasan</a:t>
            </a:r>
            <a:r>
              <a:rPr lang="en-US" sz="1400" dirty="0"/>
              <a:t> </a:t>
            </a:r>
            <a:r>
              <a:rPr lang="en-US" sz="1400" dirty="0" err="1"/>
              <a:t>usaha</a:t>
            </a:r>
            <a:endParaRPr lang="en-US" sz="1400" dirty="0"/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en-US" sz="1400" dirty="0" err="1"/>
              <a:t>Adanya</a:t>
            </a:r>
            <a:r>
              <a:rPr lang="en-US" sz="1400" dirty="0"/>
              <a:t> </a:t>
            </a:r>
            <a:r>
              <a:rPr lang="en-US" sz="1400" dirty="0" err="1"/>
              <a:t>perbedaan</a:t>
            </a:r>
            <a:r>
              <a:rPr lang="en-US" sz="1400" dirty="0"/>
              <a:t> </a:t>
            </a:r>
            <a:r>
              <a:rPr lang="en-US" sz="1400" dirty="0" err="1"/>
              <a:t>sumber</a:t>
            </a:r>
            <a:r>
              <a:rPr lang="en-US" sz="1400" dirty="0"/>
              <a:t> </a:t>
            </a:r>
            <a:r>
              <a:rPr lang="en-US" sz="1400" dirty="0" err="1"/>
              <a:t>daya</a:t>
            </a:r>
            <a:r>
              <a:rPr lang="en-US" sz="1400" dirty="0"/>
              <a:t> </a:t>
            </a:r>
            <a:r>
              <a:rPr lang="en-US" sz="1400" dirty="0" err="1"/>
              <a:t>iklim</a:t>
            </a:r>
            <a:r>
              <a:rPr lang="en-US" sz="1400" dirty="0"/>
              <a:t> dan </a:t>
            </a:r>
            <a:r>
              <a:rPr lang="en-US" sz="1400" dirty="0" err="1"/>
              <a:t>kualitas</a:t>
            </a:r>
            <a:r>
              <a:rPr lang="en-US" sz="1400" dirty="0"/>
              <a:t> </a:t>
            </a:r>
            <a:r>
              <a:rPr lang="en-US" sz="1400" dirty="0" err="1"/>
              <a:t>sumber</a:t>
            </a:r>
            <a:r>
              <a:rPr lang="en-US" sz="1400" dirty="0"/>
              <a:t> </a:t>
            </a:r>
            <a:r>
              <a:rPr lang="en-US" sz="1400" dirty="0" err="1"/>
              <a:t>daya</a:t>
            </a:r>
            <a:r>
              <a:rPr lang="en-US" sz="1400" dirty="0"/>
              <a:t> </a:t>
            </a:r>
            <a:r>
              <a:rPr lang="en-US" sz="1400" dirty="0" err="1"/>
              <a:t>manusia</a:t>
            </a:r>
            <a:r>
              <a:rPr lang="en-US" sz="1400" dirty="0"/>
              <a:t> yang </a:t>
            </a:r>
            <a:r>
              <a:rPr lang="en-US" sz="1400" dirty="0" err="1"/>
              <a:t>menyebabkan</a:t>
            </a:r>
            <a:r>
              <a:rPr lang="en-US" sz="1400" dirty="0"/>
              <a:t> </a:t>
            </a:r>
            <a:r>
              <a:rPr lang="en-US" sz="1400" dirty="0" err="1"/>
              <a:t>perbedaan</a:t>
            </a:r>
            <a:r>
              <a:rPr lang="en-US" sz="1400" dirty="0"/>
              <a:t> </a:t>
            </a:r>
            <a:r>
              <a:rPr lang="en-US" sz="1400" dirty="0" err="1"/>
              <a:t>kuantitas</a:t>
            </a:r>
            <a:r>
              <a:rPr lang="en-US" sz="1400" dirty="0"/>
              <a:t> </a:t>
            </a:r>
            <a:r>
              <a:rPr lang="en-US" sz="1400" dirty="0" err="1"/>
              <a:t>hasil</a:t>
            </a:r>
            <a:r>
              <a:rPr lang="en-US" sz="1400" dirty="0"/>
              <a:t> </a:t>
            </a:r>
            <a:r>
              <a:rPr lang="en-US" sz="1400" dirty="0" err="1"/>
              <a:t>produksi</a:t>
            </a:r>
            <a:endParaRPr lang="en-US" sz="1400" dirty="0"/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en-US" sz="1400" dirty="0" err="1"/>
              <a:t>Adanya</a:t>
            </a:r>
            <a:r>
              <a:rPr lang="en-US" sz="1400" dirty="0"/>
              <a:t> </a:t>
            </a:r>
            <a:r>
              <a:rPr lang="en-US" sz="1400" dirty="0" err="1"/>
              <a:t>kesamaan</a:t>
            </a:r>
            <a:r>
              <a:rPr lang="en-US" sz="1400" dirty="0"/>
              <a:t> </a:t>
            </a:r>
            <a:r>
              <a:rPr lang="en-US" sz="1400" dirty="0" err="1"/>
              <a:t>selera</a:t>
            </a:r>
            <a:r>
              <a:rPr lang="en-US" sz="1400" dirty="0"/>
              <a:t> </a:t>
            </a:r>
            <a:r>
              <a:rPr lang="en-US" sz="1400" dirty="0" err="1"/>
              <a:t>masyarakat</a:t>
            </a:r>
            <a:r>
              <a:rPr lang="en-US" sz="1400" dirty="0"/>
              <a:t> dunia </a:t>
            </a:r>
            <a:r>
              <a:rPr lang="en-US" sz="1400" dirty="0" err="1"/>
              <a:t>terhadap</a:t>
            </a:r>
            <a:r>
              <a:rPr lang="en-US" sz="1400" dirty="0"/>
              <a:t> </a:t>
            </a:r>
            <a:r>
              <a:rPr lang="en-US" sz="1400" dirty="0" err="1"/>
              <a:t>suatu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 </a:t>
            </a:r>
            <a:r>
              <a:rPr lang="en-US" sz="1400" dirty="0" err="1"/>
              <a:t>tertentu</a:t>
            </a:r>
            <a:endParaRPr lang="en-US" sz="1400" dirty="0"/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en-US" sz="1400" dirty="0" err="1"/>
              <a:t>Keinginan</a:t>
            </a:r>
            <a:r>
              <a:rPr lang="en-US" sz="1400" dirty="0"/>
              <a:t> </a:t>
            </a:r>
            <a:r>
              <a:rPr lang="en-US" sz="1400" dirty="0" err="1"/>
              <a:t>menjalin</a:t>
            </a:r>
            <a:r>
              <a:rPr lang="en-US" sz="1400" dirty="0"/>
              <a:t> Kerjasama </a:t>
            </a:r>
            <a:r>
              <a:rPr lang="en-US" sz="1400" dirty="0" err="1"/>
              <a:t>ekonomi</a:t>
            </a:r>
            <a:r>
              <a:rPr lang="en-US" sz="1400" dirty="0"/>
              <a:t>, </a:t>
            </a:r>
            <a:r>
              <a:rPr lang="en-US" sz="1400" dirty="0" err="1"/>
              <a:t>hubungan</a:t>
            </a:r>
            <a:r>
              <a:rPr lang="en-US" sz="1400" dirty="0"/>
              <a:t> </a:t>
            </a:r>
            <a:r>
              <a:rPr lang="en-US" sz="1400" dirty="0" err="1"/>
              <a:t>politik</a:t>
            </a:r>
            <a:r>
              <a:rPr lang="en-US" sz="1400" dirty="0"/>
              <a:t>, dan </a:t>
            </a:r>
            <a:r>
              <a:rPr lang="en-US" sz="1400" dirty="0" err="1"/>
              <a:t>dukungan</a:t>
            </a:r>
            <a:r>
              <a:rPr lang="en-US" sz="1400" dirty="0"/>
              <a:t> negara lain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en-US" sz="1400" dirty="0" err="1"/>
              <a:t>Berkembangnya</a:t>
            </a:r>
            <a:r>
              <a:rPr lang="en-US" sz="1400" dirty="0"/>
              <a:t> </a:t>
            </a:r>
            <a:r>
              <a:rPr lang="en-US" sz="1400" dirty="0" err="1"/>
              <a:t>globalisasi</a:t>
            </a:r>
            <a:r>
              <a:rPr lang="en-US" sz="1400" dirty="0"/>
              <a:t> </a:t>
            </a:r>
            <a:r>
              <a:rPr lang="en-US" sz="1400" dirty="0" err="1"/>
              <a:t>ekonomi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kehidupan</a:t>
            </a:r>
            <a:r>
              <a:rPr lang="en-US" sz="1400" dirty="0"/>
              <a:t> </a:t>
            </a:r>
            <a:r>
              <a:rPr lang="en-US" sz="1400" dirty="0" err="1"/>
              <a:t>masyarakat</a:t>
            </a:r>
            <a:r>
              <a:rPr lang="en-US" sz="1400" dirty="0"/>
              <a:t> dunia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en-US" sz="1400" dirty="0" err="1"/>
              <a:t>Kemajuan</a:t>
            </a:r>
            <a:r>
              <a:rPr lang="en-US" sz="1400" dirty="0"/>
              <a:t> </a:t>
            </a:r>
            <a:r>
              <a:rPr lang="en-US" sz="1400" dirty="0" err="1"/>
              <a:t>telekomunikasi</a:t>
            </a:r>
            <a:r>
              <a:rPr lang="en-US" sz="1400" dirty="0"/>
              <a:t>, </a:t>
            </a:r>
            <a:r>
              <a:rPr lang="en-US" sz="1400" dirty="0" err="1"/>
              <a:t>informasi</a:t>
            </a:r>
            <a:r>
              <a:rPr lang="en-US" sz="1400" dirty="0"/>
              <a:t>, dan </a:t>
            </a:r>
            <a:r>
              <a:rPr lang="en-US" sz="1400" dirty="0" err="1"/>
              <a:t>transportasi</a:t>
            </a:r>
            <a:r>
              <a:rPr lang="en-US" sz="1400" dirty="0"/>
              <a:t> yang </a:t>
            </a:r>
            <a:r>
              <a:rPr lang="en-US" sz="1400" dirty="0" err="1"/>
              <a:t>memudahkan</a:t>
            </a:r>
            <a:r>
              <a:rPr lang="en-US" sz="1400" dirty="0"/>
              <a:t> </a:t>
            </a:r>
            <a:r>
              <a:rPr lang="en-US" sz="1400" dirty="0" err="1"/>
              <a:t>pelaksanaan</a:t>
            </a:r>
            <a:r>
              <a:rPr lang="en-US" sz="1400" dirty="0"/>
              <a:t> </a:t>
            </a:r>
            <a:r>
              <a:rPr lang="en-US" sz="1400" dirty="0" err="1"/>
              <a:t>perdagangan</a:t>
            </a:r>
            <a:r>
              <a:rPr lang="en-US" sz="1400" dirty="0"/>
              <a:t> </a:t>
            </a:r>
            <a:r>
              <a:rPr lang="en-US" sz="1400" dirty="0" err="1"/>
              <a:t>internasional</a:t>
            </a:r>
            <a:endParaRPr lang="en-US" sz="14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254D2D-BFFB-CBBD-E382-D1F30975D6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64224" y="936215"/>
            <a:ext cx="4754880" cy="683266"/>
          </a:xfrm>
        </p:spPr>
        <p:txBody>
          <a:bodyPr/>
          <a:lstStyle/>
          <a:p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penghambat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96D5FC-5D67-9811-7EBB-3E9D0B1E77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35723" y="1619480"/>
            <a:ext cx="5936788" cy="5040217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20000"/>
              </a:lnSpc>
              <a:buFont typeface="+mj-lt"/>
              <a:buAutoNum type="arabicPeriod"/>
            </a:pPr>
            <a:r>
              <a:rPr lang="en-US" sz="1400" dirty="0"/>
              <a:t>Nilai </a:t>
            </a:r>
            <a:r>
              <a:rPr lang="en-US" sz="1400" dirty="0" err="1"/>
              <a:t>Tukar</a:t>
            </a:r>
            <a:r>
              <a:rPr lang="en-US" sz="1400" dirty="0"/>
              <a:t> yang </a:t>
            </a:r>
            <a:r>
              <a:rPr lang="en-US" sz="1400" dirty="0" err="1"/>
              <a:t>Berbeda</a:t>
            </a:r>
            <a:r>
              <a:rPr lang="en-US" sz="1400" dirty="0"/>
              <a:t>. </a:t>
            </a:r>
            <a:r>
              <a:rPr lang="en-US" sz="1400" dirty="0" err="1"/>
              <a:t>Setiap</a:t>
            </a:r>
            <a:r>
              <a:rPr lang="en-US" sz="1400" dirty="0"/>
              <a:t> negara </a:t>
            </a:r>
            <a:r>
              <a:rPr lang="en-US" sz="1400" dirty="0" err="1"/>
              <a:t>memiliki</a:t>
            </a:r>
            <a:r>
              <a:rPr lang="en-US" sz="1400" dirty="0"/>
              <a:t> </a:t>
            </a:r>
            <a:r>
              <a:rPr lang="en-US" sz="1400" dirty="0" err="1"/>
              <a:t>mata</a:t>
            </a:r>
            <a:r>
              <a:rPr lang="en-US" sz="1400" dirty="0"/>
              <a:t> uang </a:t>
            </a:r>
            <a:r>
              <a:rPr lang="en-US" sz="1400" dirty="0" err="1"/>
              <a:t>sendiri</a:t>
            </a:r>
            <a:r>
              <a:rPr lang="en-US" sz="1400" dirty="0"/>
              <a:t>. Nilai </a:t>
            </a:r>
            <a:r>
              <a:rPr lang="en-US" sz="1400" dirty="0" err="1"/>
              <a:t>mata</a:t>
            </a:r>
            <a:r>
              <a:rPr lang="en-US" sz="1400" dirty="0"/>
              <a:t> uang </a:t>
            </a:r>
            <a:r>
              <a:rPr lang="en-US" sz="1400" dirty="0" err="1"/>
              <a:t>bersifat</a:t>
            </a:r>
            <a:r>
              <a:rPr lang="en-US" sz="1400" dirty="0"/>
              <a:t> </a:t>
            </a:r>
            <a:r>
              <a:rPr lang="en-US" sz="1400" dirty="0" err="1"/>
              <a:t>fluktuasi</a:t>
            </a:r>
            <a:r>
              <a:rPr lang="en-US" sz="1400" dirty="0"/>
              <a:t> </a:t>
            </a:r>
            <a:r>
              <a:rPr lang="en-US" sz="1400" dirty="0" err="1"/>
              <a:t>berdasarkan</a:t>
            </a:r>
            <a:r>
              <a:rPr lang="en-US" sz="1400" dirty="0"/>
              <a:t> </a:t>
            </a:r>
            <a:r>
              <a:rPr lang="en-US" sz="1400" dirty="0" err="1"/>
              <a:t>mekanisme</a:t>
            </a:r>
            <a:r>
              <a:rPr lang="en-US" sz="1400" dirty="0"/>
              <a:t> pasar. Mata uang </a:t>
            </a:r>
            <a:r>
              <a:rPr lang="en-US" sz="1400" dirty="0" err="1"/>
              <a:t>suatu</a:t>
            </a:r>
            <a:r>
              <a:rPr lang="en-US" sz="1400" dirty="0"/>
              <a:t> negara </a:t>
            </a:r>
            <a:r>
              <a:rPr lang="en-US" sz="1400" dirty="0" err="1"/>
              <a:t>hanya</a:t>
            </a:r>
            <a:r>
              <a:rPr lang="en-US" sz="1400" dirty="0"/>
              <a:t> </a:t>
            </a:r>
            <a:r>
              <a:rPr lang="en-US" sz="1400" dirty="0" err="1"/>
              <a:t>berlaku</a:t>
            </a:r>
            <a:r>
              <a:rPr lang="en-US" sz="1400" dirty="0"/>
              <a:t> di wilayah </a:t>
            </a:r>
            <a:r>
              <a:rPr lang="en-US" sz="1400" dirty="0" err="1"/>
              <a:t>pabean</a:t>
            </a:r>
            <a:r>
              <a:rPr lang="en-US" sz="1400" dirty="0"/>
              <a:t> negara </a:t>
            </a:r>
            <a:r>
              <a:rPr lang="en-US" sz="1400" dirty="0" err="1"/>
              <a:t>tersebut</a:t>
            </a:r>
            <a:r>
              <a:rPr lang="en-US" sz="1400" dirty="0"/>
              <a:t>. </a:t>
            </a:r>
            <a:r>
              <a:rPr lang="en-US" sz="1400" dirty="0" err="1"/>
              <a:t>Kondisi</a:t>
            </a:r>
            <a:r>
              <a:rPr lang="en-US" sz="1400" dirty="0"/>
              <a:t> </a:t>
            </a:r>
            <a:r>
              <a:rPr lang="en-US" sz="1400" dirty="0" err="1"/>
              <a:t>inilah</a:t>
            </a:r>
            <a:r>
              <a:rPr lang="en-US" sz="1400" dirty="0"/>
              <a:t> yang </a:t>
            </a:r>
            <a:r>
              <a:rPr lang="en-US" sz="1400" dirty="0" err="1"/>
              <a:t>menyebabkan</a:t>
            </a:r>
            <a:r>
              <a:rPr lang="en-US" sz="1400" dirty="0"/>
              <a:t> </a:t>
            </a:r>
            <a:r>
              <a:rPr lang="en-US" sz="1400" dirty="0" err="1"/>
              <a:t>pembayaran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perdagangan</a:t>
            </a:r>
            <a:r>
              <a:rPr lang="en-US" sz="1400" dirty="0"/>
              <a:t> </a:t>
            </a:r>
            <a:r>
              <a:rPr lang="en-US" sz="1400" dirty="0" err="1"/>
              <a:t>internasional</a:t>
            </a:r>
            <a:r>
              <a:rPr lang="en-US" sz="1400" dirty="0"/>
              <a:t> </a:t>
            </a:r>
            <a:r>
              <a:rPr lang="en-US" sz="1400" dirty="0" err="1"/>
              <a:t>menjadi</a:t>
            </a:r>
            <a:r>
              <a:rPr lang="en-US" sz="1400" dirty="0"/>
              <a:t> </a:t>
            </a:r>
            <a:r>
              <a:rPr lang="en-US" sz="1400" dirty="0" err="1"/>
              <a:t>rumit</a:t>
            </a:r>
            <a:r>
              <a:rPr lang="en-US" sz="1400" dirty="0"/>
              <a:t> </a:t>
            </a:r>
            <a:r>
              <a:rPr lang="en-US" sz="1400" dirty="0" err="1"/>
              <a:t>tidak</a:t>
            </a:r>
            <a:r>
              <a:rPr lang="en-US" sz="1400" dirty="0"/>
              <a:t> </a:t>
            </a:r>
            <a:r>
              <a:rPr lang="en-US" sz="1400" dirty="0" err="1"/>
              <a:t>berialan</a:t>
            </a:r>
            <a:r>
              <a:rPr lang="en-US" sz="1400" dirty="0"/>
              <a:t> </a:t>
            </a:r>
            <a:r>
              <a:rPr lang="en-US" sz="1400" dirty="0" err="1"/>
              <a:t>lancar</a:t>
            </a:r>
            <a:r>
              <a:rPr lang="en-US" sz="1400" dirty="0"/>
              <a:t> </a:t>
            </a:r>
            <a:r>
              <a:rPr lang="en-US" sz="1400" dirty="0" err="1"/>
              <a:t>jika</a:t>
            </a:r>
            <a:r>
              <a:rPr lang="en-US" sz="1400" dirty="0"/>
              <a:t> </a:t>
            </a:r>
            <a:r>
              <a:rPr lang="en-US" sz="1400" dirty="0" err="1"/>
              <a:t>suatu</a:t>
            </a:r>
            <a:r>
              <a:rPr lang="en-US" sz="1400" dirty="0"/>
              <a:t> negara </a:t>
            </a:r>
            <a:r>
              <a:rPr lang="en-US" sz="1400" dirty="0" err="1"/>
              <a:t>menerapkan</a:t>
            </a:r>
            <a:r>
              <a:rPr lang="en-US" sz="1400" dirty="0"/>
              <a:t> </a:t>
            </a:r>
            <a:r>
              <a:rPr lang="en-US" sz="1400" dirty="0" err="1"/>
              <a:t>kebijakan</a:t>
            </a:r>
            <a:r>
              <a:rPr lang="en-US" sz="1400" dirty="0"/>
              <a:t> </a:t>
            </a:r>
            <a:r>
              <a:rPr lang="en-US" sz="1400" dirty="0" err="1"/>
              <a:t>pembatasan</a:t>
            </a:r>
            <a:r>
              <a:rPr lang="en-US" sz="1400" dirty="0"/>
              <a:t> </a:t>
            </a:r>
            <a:r>
              <a:rPr lang="en-US" sz="1400" dirty="0" err="1"/>
              <a:t>impor</a:t>
            </a:r>
            <a:r>
              <a:rPr lang="en-US" sz="1400" dirty="0"/>
              <a:t>. 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</a:pPr>
            <a:r>
              <a:rPr lang="en-US" sz="1400" dirty="0" err="1"/>
              <a:t>Konflik</a:t>
            </a:r>
            <a:r>
              <a:rPr lang="en-US" sz="1400" dirty="0"/>
              <a:t> di </a:t>
            </a:r>
            <a:r>
              <a:rPr lang="en-US" sz="1400" dirty="0" err="1"/>
              <a:t>Suatu</a:t>
            </a:r>
            <a:r>
              <a:rPr lang="en-US" sz="1400" dirty="0"/>
              <a:t> Negara. </a:t>
            </a:r>
            <a:r>
              <a:rPr lang="en-US" sz="1400" dirty="0" err="1"/>
              <a:t>Berberapa</a:t>
            </a:r>
            <a:r>
              <a:rPr lang="en-US" sz="1400" dirty="0"/>
              <a:t> </a:t>
            </a:r>
            <a:r>
              <a:rPr lang="en-US" sz="1400" dirty="0" err="1"/>
              <a:t>Konflik</a:t>
            </a:r>
            <a:r>
              <a:rPr lang="en-US" sz="1400" dirty="0"/>
              <a:t> </a:t>
            </a:r>
            <a:r>
              <a:rPr lang="en-US" sz="1400" dirty="0" err="1"/>
              <a:t>memengaruhi</a:t>
            </a:r>
            <a:r>
              <a:rPr lang="en-US" sz="1400" dirty="0"/>
              <a:t> </a:t>
            </a:r>
            <a:r>
              <a:rPr lang="en-US" sz="1400" dirty="0" err="1"/>
              <a:t>kegiatan</a:t>
            </a:r>
            <a:r>
              <a:rPr lang="en-US" sz="1400" dirty="0"/>
              <a:t> investor di </a:t>
            </a:r>
            <a:r>
              <a:rPr lang="en-US" sz="1400" dirty="0" err="1"/>
              <a:t>finansial</a:t>
            </a:r>
            <a:r>
              <a:rPr lang="en-US" sz="1400" dirty="0"/>
              <a:t> dan </a:t>
            </a:r>
            <a:r>
              <a:rPr lang="en-US" sz="1400" dirty="0" err="1"/>
              <a:t>terhadap</a:t>
            </a:r>
            <a:r>
              <a:rPr lang="en-US" sz="1400" dirty="0"/>
              <a:t> </a:t>
            </a:r>
            <a:r>
              <a:rPr lang="en-US" sz="1400" dirty="0" err="1"/>
              <a:t>suplai</a:t>
            </a:r>
            <a:r>
              <a:rPr lang="en-US" sz="1400" dirty="0"/>
              <a:t> natural resources pasar di </a:t>
            </a:r>
            <a:r>
              <a:rPr lang="en-US" sz="1400" dirty="0" err="1"/>
              <a:t>beberapa</a:t>
            </a:r>
            <a:r>
              <a:rPr lang="en-US" sz="1400" dirty="0"/>
              <a:t> negara </a:t>
            </a:r>
            <a:r>
              <a:rPr lang="en-US" sz="1400" dirty="0" err="1"/>
              <a:t>Eropa</a:t>
            </a:r>
            <a:r>
              <a:rPr lang="en-US" sz="1400" dirty="0"/>
              <a:t>. </a:t>
            </a:r>
            <a:r>
              <a:rPr lang="en-US" sz="1400" dirty="0" err="1"/>
              <a:t>Konflik</a:t>
            </a:r>
            <a:r>
              <a:rPr lang="en-US" sz="1400" dirty="0"/>
              <a:t> </a:t>
            </a:r>
            <a:r>
              <a:rPr lang="en-US" sz="1400" dirty="0" err="1"/>
              <a:t>menyebabkan</a:t>
            </a:r>
            <a:r>
              <a:rPr lang="en-US" sz="1400" dirty="0"/>
              <a:t> </a:t>
            </a:r>
            <a:r>
              <a:rPr lang="en-US" sz="1400" dirty="0" err="1"/>
              <a:t>kegiatan</a:t>
            </a:r>
            <a:r>
              <a:rPr lang="en-US" sz="1400" dirty="0"/>
              <a:t> </a:t>
            </a:r>
            <a:r>
              <a:rPr lang="en-US" sz="1400" dirty="0" err="1"/>
              <a:t>perdagangan</a:t>
            </a:r>
            <a:r>
              <a:rPr lang="en-US" sz="1400" dirty="0"/>
              <a:t> </a:t>
            </a:r>
            <a:r>
              <a:rPr lang="en-US" sz="1400" dirty="0" err="1"/>
              <a:t>internasional</a:t>
            </a:r>
            <a:r>
              <a:rPr lang="en-US" sz="1400" dirty="0"/>
              <a:t> yang </a:t>
            </a:r>
            <a:r>
              <a:rPr lang="en-US" sz="1400" dirty="0" err="1"/>
              <a:t>dilakukan</a:t>
            </a:r>
            <a:r>
              <a:rPr lang="en-US" sz="1400" dirty="0"/>
              <a:t> negara </a:t>
            </a:r>
            <a:r>
              <a:rPr lang="en-US" sz="1400" dirty="0" err="1"/>
              <a:t>tersebut</a:t>
            </a:r>
            <a:r>
              <a:rPr lang="en-US" sz="1400" dirty="0"/>
              <a:t> </a:t>
            </a:r>
            <a:r>
              <a:rPr lang="en-US" sz="1400" dirty="0" err="1"/>
              <a:t>terganggu</a:t>
            </a:r>
            <a:r>
              <a:rPr lang="en-US" sz="1400" dirty="0"/>
              <a:t>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</a:pPr>
            <a:r>
              <a:rPr lang="en-US" sz="1400" dirty="0" err="1"/>
              <a:t>Kegiatan</a:t>
            </a:r>
            <a:r>
              <a:rPr lang="en-US" sz="1400" dirty="0"/>
              <a:t> </a:t>
            </a:r>
            <a:r>
              <a:rPr lang="en-US" sz="1400" dirty="0" err="1"/>
              <a:t>Ekspor</a:t>
            </a:r>
            <a:r>
              <a:rPr lang="en-US" sz="1400" dirty="0"/>
              <a:t> </a:t>
            </a:r>
            <a:r>
              <a:rPr lang="en-US" sz="1400" dirty="0" err="1"/>
              <a:t>Impor</a:t>
            </a:r>
            <a:r>
              <a:rPr lang="en-US" sz="1400" dirty="0"/>
              <a:t> </a:t>
            </a:r>
            <a:r>
              <a:rPr lang="en-US" sz="1400" dirty="0" err="1"/>
              <a:t>perlu</a:t>
            </a:r>
            <a:r>
              <a:rPr lang="en-US" sz="1400" dirty="0"/>
              <a:t> </a:t>
            </a:r>
            <a:r>
              <a:rPr lang="en-US" sz="1400" dirty="0" err="1"/>
              <a:t>waktu</a:t>
            </a:r>
            <a:r>
              <a:rPr lang="en-US" sz="1400" dirty="0"/>
              <a:t> lama. </a:t>
            </a:r>
            <a:r>
              <a:rPr lang="en-US" sz="1400" dirty="0" err="1"/>
              <a:t>Ekspor</a:t>
            </a:r>
            <a:r>
              <a:rPr lang="en-US" sz="1400" dirty="0"/>
              <a:t> </a:t>
            </a:r>
            <a:r>
              <a:rPr lang="en-US" sz="1400" dirty="0" err="1"/>
              <a:t>impor</a:t>
            </a:r>
            <a:r>
              <a:rPr lang="en-US" sz="1400" dirty="0"/>
              <a:t> </a:t>
            </a:r>
            <a:r>
              <a:rPr lang="en-US" sz="1400" dirty="0" err="1"/>
              <a:t>merupakan</a:t>
            </a:r>
            <a:r>
              <a:rPr lang="en-US" sz="1400" dirty="0"/>
              <a:t> </a:t>
            </a:r>
            <a:r>
              <a:rPr lang="en-US" sz="1400" dirty="0" err="1"/>
              <a:t>kegiatan</a:t>
            </a:r>
            <a:r>
              <a:rPr lang="en-US" sz="1400" dirty="0"/>
              <a:t> </a:t>
            </a:r>
            <a:r>
              <a:rPr lang="en-US" sz="1400" dirty="0" err="1"/>
              <a:t>utama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perdagangan</a:t>
            </a:r>
            <a:r>
              <a:rPr lang="en-US" sz="1400" dirty="0"/>
              <a:t> </a:t>
            </a:r>
            <a:r>
              <a:rPr lang="en-US" sz="1400" dirty="0" err="1"/>
              <a:t>internasional</a:t>
            </a:r>
            <a:r>
              <a:rPr lang="en-US" sz="1400" dirty="0"/>
              <a:t> </a:t>
            </a:r>
            <a:r>
              <a:rPr lang="en-US" sz="1400" dirty="0" err="1"/>
              <a:t>arus</a:t>
            </a:r>
            <a:r>
              <a:rPr lang="en-US" sz="1400" dirty="0"/>
              <a:t> </a:t>
            </a:r>
            <a:r>
              <a:rPr lang="en-US" sz="1400" dirty="0" err="1"/>
              <a:t>masuk</a:t>
            </a:r>
            <a:r>
              <a:rPr lang="en-US" sz="1400" dirty="0"/>
              <a:t> </a:t>
            </a:r>
            <a:r>
              <a:rPr lang="en-US" sz="1400" dirty="0" err="1"/>
              <a:t>keluar</a:t>
            </a:r>
            <a:r>
              <a:rPr lang="en-US" sz="1400" dirty="0"/>
              <a:t> </a:t>
            </a:r>
            <a:r>
              <a:rPr lang="en-US" sz="1400" dirty="0" err="1"/>
              <a:t>barang</a:t>
            </a:r>
            <a:r>
              <a:rPr lang="en-US" sz="1400" dirty="0"/>
              <a:t> </a:t>
            </a:r>
            <a:r>
              <a:rPr lang="en-US" sz="1400" dirty="0" err="1"/>
              <a:t>menunjukkan</a:t>
            </a:r>
            <a:r>
              <a:rPr lang="en-US" sz="1400" dirty="0"/>
              <a:t> </a:t>
            </a:r>
            <a:r>
              <a:rPr lang="en-US" sz="1400" dirty="0" err="1"/>
              <a:t>kerumitan</a:t>
            </a:r>
            <a:r>
              <a:rPr lang="en-US" sz="1400" dirty="0"/>
              <a:t> </a:t>
            </a:r>
            <a:r>
              <a:rPr lang="en-US" sz="1400" dirty="0" err="1"/>
              <a:t>kegiatan</a:t>
            </a:r>
            <a:r>
              <a:rPr lang="en-US" sz="1400" dirty="0"/>
              <a:t> </a:t>
            </a:r>
            <a:r>
              <a:rPr lang="en-US" sz="1400" dirty="0" err="1"/>
              <a:t>ekspor</a:t>
            </a:r>
            <a:r>
              <a:rPr lang="en-US" sz="1400" dirty="0"/>
              <a:t> </a:t>
            </a:r>
            <a:r>
              <a:rPr lang="en-US" sz="1400" dirty="0" err="1"/>
              <a:t>impor</a:t>
            </a:r>
            <a:r>
              <a:rPr lang="en-US" sz="1400" dirty="0"/>
              <a:t> </a:t>
            </a:r>
            <a:r>
              <a:rPr lang="en-US" sz="1400" dirty="0" err="1"/>
              <a:t>karena</a:t>
            </a:r>
            <a:r>
              <a:rPr lang="en-US" sz="1400" dirty="0"/>
              <a:t> </a:t>
            </a:r>
            <a:r>
              <a:rPr lang="en-US" sz="1400" dirty="0" err="1"/>
              <a:t>harus</a:t>
            </a:r>
            <a:r>
              <a:rPr lang="en-US" sz="1400" dirty="0"/>
              <a:t> </a:t>
            </a:r>
            <a:r>
              <a:rPr lang="en-US" sz="1400" dirty="0" err="1"/>
              <a:t>melewati</a:t>
            </a:r>
            <a:r>
              <a:rPr lang="en-US" sz="1400" dirty="0"/>
              <a:t> wilayah </a:t>
            </a:r>
            <a:r>
              <a:rPr lang="en-US" sz="1400" dirty="0" err="1"/>
              <a:t>pabean</a:t>
            </a:r>
            <a:r>
              <a:rPr lang="en-US" sz="1400" dirty="0"/>
              <a:t> </a:t>
            </a:r>
            <a:r>
              <a:rPr lang="en-US" sz="1400" dirty="0" err="1"/>
              <a:t>suatu</a:t>
            </a:r>
            <a:r>
              <a:rPr lang="en-US" sz="1400" dirty="0"/>
              <a:t> negara. </a:t>
            </a:r>
            <a:r>
              <a:rPr lang="en-US" sz="1400" dirty="0" err="1"/>
              <a:t>Akibatnya</a:t>
            </a:r>
            <a:r>
              <a:rPr lang="en-US" sz="1400" dirty="0"/>
              <a:t>, </a:t>
            </a:r>
            <a:r>
              <a:rPr lang="en-US" sz="1400" dirty="0" err="1"/>
              <a:t>kegiatan</a:t>
            </a:r>
            <a:r>
              <a:rPr lang="en-US" sz="1400" dirty="0"/>
              <a:t> </a:t>
            </a:r>
            <a:r>
              <a:rPr lang="en-US" sz="1400" dirty="0" err="1"/>
              <a:t>ekspor</a:t>
            </a:r>
            <a:r>
              <a:rPr lang="en-US" sz="1400" dirty="0"/>
              <a:t> </a:t>
            </a:r>
            <a:r>
              <a:rPr lang="en-US" sz="1400" dirty="0" err="1"/>
              <a:t>impor</a:t>
            </a:r>
            <a:r>
              <a:rPr lang="en-US" sz="1400" dirty="0"/>
              <a:t> </a:t>
            </a:r>
            <a:r>
              <a:rPr lang="en-US" sz="1400" dirty="0" err="1"/>
              <a:t>membutuhkan</a:t>
            </a:r>
            <a:r>
              <a:rPr lang="en-US" sz="1400" dirty="0"/>
              <a:t> </a:t>
            </a:r>
            <a:r>
              <a:rPr lang="en-US" sz="1400" dirty="0" err="1"/>
              <a:t>waktu</a:t>
            </a:r>
            <a:r>
              <a:rPr lang="en-US" sz="1400" dirty="0"/>
              <a:t> lama.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9F81C9-46DD-492B-D102-8D01B3822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945" y="243142"/>
            <a:ext cx="10502159" cy="881570"/>
          </a:xfrm>
        </p:spPr>
        <p:txBody>
          <a:bodyPr>
            <a:normAutofit/>
          </a:bodyPr>
          <a:lstStyle/>
          <a:p>
            <a:r>
              <a:rPr lang="en-US" sz="3200" dirty="0" err="1"/>
              <a:t>Faktor</a:t>
            </a:r>
            <a:r>
              <a:rPr lang="en-US" sz="3200" dirty="0"/>
              <a:t> </a:t>
            </a:r>
            <a:r>
              <a:rPr lang="en-US" sz="3200" dirty="0" err="1"/>
              <a:t>pendorong</a:t>
            </a:r>
            <a:r>
              <a:rPr lang="en-US" sz="3200" dirty="0"/>
              <a:t> dan </a:t>
            </a:r>
            <a:r>
              <a:rPr lang="en-US" sz="3200" dirty="0" err="1"/>
              <a:t>penghambat</a:t>
            </a:r>
            <a:r>
              <a:rPr lang="en-US" sz="3200" dirty="0"/>
              <a:t> </a:t>
            </a:r>
            <a:r>
              <a:rPr lang="en-US" sz="3200" dirty="0" err="1"/>
              <a:t>perdagangan</a:t>
            </a:r>
            <a:r>
              <a:rPr lang="en-US" sz="3200" dirty="0"/>
              <a:t> </a:t>
            </a:r>
            <a:r>
              <a:rPr lang="en-US" sz="3200" dirty="0" err="1"/>
              <a:t>internasional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520838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6922E-5D68-3B8A-A9F1-75941947A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81460"/>
          </a:xfrm>
        </p:spPr>
        <p:txBody>
          <a:bodyPr>
            <a:normAutofit/>
          </a:bodyPr>
          <a:lstStyle/>
          <a:p>
            <a:r>
              <a:rPr lang="en-US" sz="3600" dirty="0"/>
              <a:t>Ruang </a:t>
            </a:r>
            <a:r>
              <a:rPr lang="en-US" sz="3600" dirty="0" err="1"/>
              <a:t>lingkup</a:t>
            </a:r>
            <a:r>
              <a:rPr lang="en-US" sz="3600" dirty="0"/>
              <a:t> HUKUM </a:t>
            </a:r>
            <a:r>
              <a:rPr lang="en-US" sz="3600" dirty="0" err="1"/>
              <a:t>perdagangan</a:t>
            </a:r>
            <a:r>
              <a:rPr lang="en-US" sz="3600" dirty="0"/>
              <a:t> </a:t>
            </a:r>
            <a:r>
              <a:rPr lang="en-US" sz="3600" dirty="0" err="1"/>
              <a:t>internasional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D5AAA-4556-C87E-47C6-DBFF4EBC97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498295"/>
            <a:ext cx="10058400" cy="467390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D" dirty="0"/>
              <a:t>Ruang </a:t>
            </a:r>
            <a:r>
              <a:rPr lang="en-ID" dirty="0" err="1"/>
              <a:t>lingkup</a:t>
            </a:r>
            <a:r>
              <a:rPr lang="en-ID" dirty="0"/>
              <a:t> Hukum </a:t>
            </a:r>
            <a:r>
              <a:rPr lang="en-ID" dirty="0" err="1"/>
              <a:t>Perdagangan</a:t>
            </a:r>
            <a:r>
              <a:rPr lang="en-ID" dirty="0"/>
              <a:t> Internasional </a:t>
            </a:r>
            <a:r>
              <a:rPr lang="en-ID" dirty="0" err="1"/>
              <a:t>meliputi</a:t>
            </a:r>
            <a:r>
              <a:rPr lang="en-ID" dirty="0"/>
              <a:t>:</a:t>
            </a:r>
          </a:p>
          <a:p>
            <a:pPr marL="0" indent="0">
              <a:buNone/>
            </a:pPr>
            <a:r>
              <a:rPr lang="en-ID" dirty="0"/>
              <a:t>1. </a:t>
            </a:r>
            <a:r>
              <a:rPr lang="en-ID" dirty="0" err="1"/>
              <a:t>Perdagangan</a:t>
            </a:r>
            <a:r>
              <a:rPr lang="en-ID" dirty="0"/>
              <a:t> Barang dan Jasa: </a:t>
            </a:r>
            <a:r>
              <a:rPr lang="en-ID" dirty="0" err="1"/>
              <a:t>regulasi</a:t>
            </a:r>
            <a:r>
              <a:rPr lang="en-ID" dirty="0"/>
              <a:t> </a:t>
            </a:r>
            <a:r>
              <a:rPr lang="en-ID" dirty="0" err="1"/>
              <a:t>ekspor-impor</a:t>
            </a:r>
            <a:r>
              <a:rPr lang="en-ID" dirty="0"/>
              <a:t>, </a:t>
            </a:r>
            <a:r>
              <a:rPr lang="en-ID" dirty="0" err="1"/>
              <a:t>tarif</a:t>
            </a:r>
            <a:r>
              <a:rPr lang="en-ID" dirty="0"/>
              <a:t>, dan non-</a:t>
            </a:r>
            <a:r>
              <a:rPr lang="en-ID" dirty="0" err="1"/>
              <a:t>tarif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2. </a:t>
            </a:r>
            <a:r>
              <a:rPr lang="en-ID" dirty="0" err="1"/>
              <a:t>Kontrak</a:t>
            </a:r>
            <a:r>
              <a:rPr lang="en-ID" dirty="0"/>
              <a:t> Internasional: </a:t>
            </a:r>
            <a:r>
              <a:rPr lang="en-ID" dirty="0" err="1"/>
              <a:t>perjanjian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negara   </a:t>
            </a:r>
            <a:r>
              <a:rPr lang="en-ID" dirty="0" err="1"/>
              <a:t>berbeda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3. Hak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Intelektual</a:t>
            </a:r>
            <a:r>
              <a:rPr lang="en-ID" dirty="0"/>
              <a:t>: </a:t>
            </a:r>
            <a:r>
              <a:rPr lang="en-ID" dirty="0" err="1"/>
              <a:t>perlindungan</a:t>
            </a:r>
            <a:r>
              <a:rPr lang="en-ID" dirty="0"/>
              <a:t> paten, </a:t>
            </a:r>
            <a:r>
              <a:rPr lang="en-ID" dirty="0" err="1"/>
              <a:t>merek</a:t>
            </a:r>
            <a:r>
              <a:rPr lang="en-ID" dirty="0"/>
              <a:t> </a:t>
            </a:r>
            <a:r>
              <a:rPr lang="en-ID" dirty="0" err="1"/>
              <a:t>dagang</a:t>
            </a:r>
            <a:r>
              <a:rPr lang="en-ID" dirty="0"/>
              <a:t>, dan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cipta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4. </a:t>
            </a:r>
            <a:r>
              <a:rPr lang="en-ID" dirty="0" err="1"/>
              <a:t>Penyelesaian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: </a:t>
            </a:r>
            <a:r>
              <a:rPr lang="en-ID" dirty="0" err="1"/>
              <a:t>arbitrase</a:t>
            </a:r>
            <a:r>
              <a:rPr lang="en-ID" dirty="0"/>
              <a:t> dan </a:t>
            </a:r>
            <a:r>
              <a:rPr lang="en-ID" dirty="0" err="1"/>
              <a:t>mediasi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5.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Internasional: WTO (World Trade Organization) dan </a:t>
            </a:r>
            <a:r>
              <a:rPr lang="en-ID" dirty="0" err="1"/>
              <a:t>perannya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6. </a:t>
            </a:r>
            <a:r>
              <a:rPr lang="en-ID" dirty="0" err="1"/>
              <a:t>Ketentuan</a:t>
            </a:r>
            <a:r>
              <a:rPr lang="en-ID" dirty="0"/>
              <a:t> dan </a:t>
            </a:r>
            <a:r>
              <a:rPr lang="en-ID" dirty="0" err="1"/>
              <a:t>Regulasi</a:t>
            </a:r>
            <a:r>
              <a:rPr lang="en-ID" dirty="0"/>
              <a:t>: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keamanan</a:t>
            </a:r>
            <a:r>
              <a:rPr lang="en-ID" dirty="0"/>
              <a:t>, </a:t>
            </a:r>
            <a:r>
              <a:rPr lang="en-ID" dirty="0" err="1"/>
              <a:t>lingkungan</a:t>
            </a:r>
            <a:r>
              <a:rPr lang="en-ID" dirty="0"/>
              <a:t>, dan </a:t>
            </a:r>
            <a:r>
              <a:rPr lang="en-ID" dirty="0" err="1"/>
              <a:t>kesehatan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7. </a:t>
            </a:r>
            <a:r>
              <a:rPr lang="en-ID" dirty="0" err="1"/>
              <a:t>Investasi</a:t>
            </a:r>
            <a:r>
              <a:rPr lang="en-ID" dirty="0"/>
              <a:t> Asing: </a:t>
            </a:r>
            <a:r>
              <a:rPr lang="en-ID" dirty="0" err="1"/>
              <a:t>regulasi</a:t>
            </a:r>
            <a:r>
              <a:rPr lang="en-ID" dirty="0"/>
              <a:t> dan </a:t>
            </a:r>
            <a:r>
              <a:rPr lang="en-ID" dirty="0" err="1"/>
              <a:t>perlindungan</a:t>
            </a:r>
            <a:r>
              <a:rPr lang="en-ID" dirty="0"/>
              <a:t> </a:t>
            </a:r>
            <a:r>
              <a:rPr lang="en-ID" dirty="0" err="1"/>
              <a:t>investasi</a:t>
            </a:r>
            <a:r>
              <a:rPr lang="en-ID" dirty="0"/>
              <a:t> </a:t>
            </a:r>
            <a:r>
              <a:rPr lang="en-ID" dirty="0" err="1"/>
              <a:t>lintas</a:t>
            </a:r>
            <a:r>
              <a:rPr lang="en-ID" dirty="0"/>
              <a:t> batas. </a:t>
            </a:r>
          </a:p>
          <a:p>
            <a:pPr marL="0" indent="0">
              <a:buNone/>
            </a:pPr>
            <a:r>
              <a:rPr lang="en-ID" dirty="0"/>
              <a:t>8. </a:t>
            </a:r>
            <a:r>
              <a:rPr lang="en-ID" dirty="0" err="1"/>
              <a:t>Asuransi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mencegah</a:t>
            </a:r>
            <a:r>
              <a:rPr lang="en-ID" dirty="0"/>
              <a:t> </a:t>
            </a:r>
            <a:r>
              <a:rPr lang="en-ID" dirty="0" err="1"/>
              <a:t>resiko</a:t>
            </a:r>
            <a:r>
              <a:rPr lang="en-ID" dirty="0"/>
              <a:t> yang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ditanggung</a:t>
            </a:r>
            <a:r>
              <a:rPr lang="en-ID" dirty="0"/>
              <a:t>. </a:t>
            </a:r>
          </a:p>
          <a:p>
            <a:pPr marL="0" indent="0">
              <a:buNone/>
            </a:pPr>
            <a:r>
              <a:rPr lang="en-ID" dirty="0"/>
              <a:t>9. </a:t>
            </a:r>
            <a:r>
              <a:rPr lang="en-ID" dirty="0" err="1"/>
              <a:t>Pengangkutan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Transportasi</a:t>
            </a:r>
            <a:r>
              <a:rPr lang="en-ID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877458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D39FD-2C96-8AF2-0D08-E27871A6E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err="1"/>
              <a:t>Prinsip-prinsip</a:t>
            </a:r>
            <a:r>
              <a:rPr lang="en-US" sz="4400" dirty="0"/>
              <a:t> HUKUM PERDAGANGAN INTERNASIONAL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85BE4-195D-BBA3-6892-53D6AD386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 err="1"/>
              <a:t>Terdapat</a:t>
            </a:r>
            <a:r>
              <a:rPr lang="en-US" dirty="0"/>
              <a:t> 4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: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en-US" dirty="0" err="1"/>
              <a:t>Kebebasan</a:t>
            </a:r>
            <a:r>
              <a:rPr lang="en-US" dirty="0"/>
              <a:t> para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berkontrak</a:t>
            </a:r>
            <a:endParaRPr lang="en-US" dirty="0"/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i="1" dirty="0"/>
              <a:t>pacta sunt </a:t>
            </a:r>
            <a:r>
              <a:rPr lang="en-US" i="1" dirty="0" err="1"/>
              <a:t>servanda</a:t>
            </a:r>
            <a:endParaRPr lang="en-US" i="1" dirty="0"/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arbitrase</a:t>
            </a:r>
            <a:endParaRPr lang="en-US" dirty="0"/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endParaRPr lang="en-US" dirty="0"/>
          </a:p>
          <a:p>
            <a:pPr marL="0" indent="0" algn="just">
              <a:lnSpc>
                <a:spcPct val="10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6473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820079F-31A0-48F6-2F0F-B0B947A7F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462709"/>
            <a:ext cx="4754880" cy="804232"/>
          </a:xfrm>
        </p:spPr>
        <p:txBody>
          <a:bodyPr/>
          <a:lstStyle/>
          <a:p>
            <a:r>
              <a:rPr lang="en-US" dirty="0" err="1"/>
              <a:t>Kebebasan</a:t>
            </a:r>
            <a:r>
              <a:rPr lang="en-US" dirty="0"/>
              <a:t> para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berkontrak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67BBA-5122-749D-7272-9CF9DC1CB5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5423" y="1266941"/>
            <a:ext cx="5982158" cy="4768099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  <a:buFont typeface="Wingdings" pitchFamily="2" charset="2"/>
              <a:buChar char="Ø"/>
            </a:pPr>
            <a:r>
              <a:rPr lang="en-US" sz="1600" dirty="0" err="1"/>
              <a:t>Merupakan</a:t>
            </a:r>
            <a:r>
              <a:rPr lang="en-US" sz="1600" dirty="0"/>
              <a:t> </a:t>
            </a:r>
            <a:r>
              <a:rPr lang="en-US" sz="1600" dirty="0" err="1"/>
              <a:t>prinsip</a:t>
            </a:r>
            <a:r>
              <a:rPr lang="en-US" sz="1600" dirty="0"/>
              <a:t> universal </a:t>
            </a:r>
            <a:r>
              <a:rPr lang="en-US" sz="1600" dirty="0" err="1"/>
              <a:t>dasar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 </a:t>
            </a:r>
            <a:r>
              <a:rPr lang="en-US" sz="1600" dirty="0" err="1"/>
              <a:t>perdagangan</a:t>
            </a:r>
            <a:r>
              <a:rPr lang="en-US" sz="1600" dirty="0"/>
              <a:t> </a:t>
            </a:r>
            <a:r>
              <a:rPr lang="en-US" sz="1600" dirty="0" err="1"/>
              <a:t>internasional</a:t>
            </a:r>
            <a:r>
              <a:rPr lang="en-US" sz="1600" dirty="0"/>
              <a:t>.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Ø"/>
            </a:pPr>
            <a:r>
              <a:rPr lang="en-US" sz="1600" dirty="0" err="1"/>
              <a:t>Kebebasan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mencakup</a:t>
            </a:r>
            <a:r>
              <a:rPr lang="en-US" sz="1600" dirty="0"/>
              <a:t> </a:t>
            </a:r>
            <a:r>
              <a:rPr lang="en-US" sz="1600" dirty="0" err="1"/>
              <a:t>bidang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 yang </a:t>
            </a:r>
            <a:r>
              <a:rPr lang="en-US" sz="1600" dirty="0" err="1"/>
              <a:t>cukup</a:t>
            </a:r>
            <a:r>
              <a:rPr lang="en-US" sz="1600" dirty="0"/>
              <a:t> </a:t>
            </a:r>
            <a:r>
              <a:rPr lang="en-US" sz="1600" dirty="0" err="1"/>
              <a:t>luas</a:t>
            </a:r>
            <a:r>
              <a:rPr lang="en-US" sz="1600" dirty="0"/>
              <a:t>, </a:t>
            </a:r>
            <a:r>
              <a:rPr lang="en-US" sz="1600" dirty="0" err="1"/>
              <a:t>meliputi</a:t>
            </a:r>
            <a:r>
              <a:rPr lang="en-US" sz="1600" dirty="0"/>
              <a:t> </a:t>
            </a:r>
            <a:r>
              <a:rPr lang="en-US" sz="1600" dirty="0" err="1"/>
              <a:t>kebebasan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melakukan</a:t>
            </a:r>
            <a:r>
              <a:rPr lang="en-US" sz="1600" dirty="0"/>
              <a:t> </a:t>
            </a:r>
            <a:r>
              <a:rPr lang="en-US" sz="1600" dirty="0" err="1"/>
              <a:t>jens-jenis</a:t>
            </a:r>
            <a:r>
              <a:rPr lang="en-US" sz="1600" dirty="0"/>
              <a:t> </a:t>
            </a:r>
            <a:r>
              <a:rPr lang="en-US" sz="1600" dirty="0" err="1"/>
              <a:t>rontrak</a:t>
            </a:r>
            <a:r>
              <a:rPr lang="en-US" sz="1600" dirty="0"/>
              <a:t> yang para </a:t>
            </a:r>
            <a:r>
              <a:rPr lang="en-US" sz="1600" dirty="0" err="1"/>
              <a:t>phak</a:t>
            </a:r>
            <a:r>
              <a:rPr lang="en-US" sz="1600" dirty="0"/>
              <a:t> </a:t>
            </a:r>
            <a:r>
              <a:rPr lang="en-US" sz="1600" dirty="0" err="1"/>
              <a:t>sepakati</a:t>
            </a:r>
            <a:r>
              <a:rPr lang="en-US" sz="1600" dirty="0"/>
              <a:t>, </a:t>
            </a:r>
            <a:r>
              <a:rPr lang="en-US" sz="1600" dirty="0" err="1"/>
              <a:t>termasuk</a:t>
            </a:r>
            <a:r>
              <a:rPr lang="en-US" sz="1600" dirty="0"/>
              <a:t> </a:t>
            </a:r>
            <a:r>
              <a:rPr lang="en-US" sz="1600" dirty="0" err="1"/>
              <a:t>memilih</a:t>
            </a:r>
            <a:r>
              <a:rPr lang="en-US" sz="1600" dirty="0"/>
              <a:t> forum </a:t>
            </a:r>
            <a:r>
              <a:rPr lang="en-US" sz="1600" dirty="0" err="1"/>
              <a:t>penyelesaian</a:t>
            </a:r>
            <a:r>
              <a:rPr lang="en-US" sz="1600" dirty="0"/>
              <a:t> </a:t>
            </a:r>
            <a:r>
              <a:rPr lang="en-US" sz="1600" dirty="0" err="1"/>
              <a:t>sengketa</a:t>
            </a:r>
            <a:r>
              <a:rPr lang="en-US" sz="1600" dirty="0"/>
              <a:t>, dan </a:t>
            </a:r>
            <a:r>
              <a:rPr lang="en-US" sz="1600" dirty="0" err="1"/>
              <a:t>memilih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 yang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berlaku</a:t>
            </a:r>
            <a:r>
              <a:rPr lang="en-US" sz="1600" dirty="0"/>
              <a:t> </a:t>
            </a:r>
            <a:r>
              <a:rPr lang="en-US" sz="1600" dirty="0" err="1"/>
              <a:t>terhadap</a:t>
            </a:r>
            <a:r>
              <a:rPr lang="en-US" sz="1600" dirty="0"/>
              <a:t> </a:t>
            </a:r>
            <a:r>
              <a:rPr lang="en-US" sz="1600" dirty="0" err="1"/>
              <a:t>kontrak</a:t>
            </a:r>
            <a:r>
              <a:rPr lang="en-US" sz="1600" dirty="0"/>
              <a:t>.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Ø"/>
            </a:pPr>
            <a:r>
              <a:rPr lang="en-US" sz="1600" dirty="0" err="1"/>
              <a:t>Kebebasan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boleh</a:t>
            </a:r>
            <a:r>
              <a:rPr lang="en-US" sz="1600" dirty="0"/>
              <a:t> </a:t>
            </a:r>
            <a:r>
              <a:rPr lang="en-US" sz="1600" dirty="0" err="1"/>
              <a:t>bertentangan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undang-undang</a:t>
            </a:r>
            <a:r>
              <a:rPr lang="en-US" sz="1600" dirty="0"/>
              <a:t>, </a:t>
            </a:r>
            <a:r>
              <a:rPr lang="en-US" sz="1600" dirty="0" err="1"/>
              <a:t>kesusilaan</a:t>
            </a:r>
            <a:r>
              <a:rPr lang="en-US" sz="1600" dirty="0"/>
              <a:t>, </a:t>
            </a:r>
            <a:r>
              <a:rPr lang="en-US" sz="1600" dirty="0" err="1"/>
              <a:t>kesopanan</a:t>
            </a:r>
            <a:r>
              <a:rPr lang="en-US" sz="1600" dirty="0"/>
              <a:t>, </a:t>
            </a:r>
            <a:r>
              <a:rPr lang="en-US" sz="1600" dirty="0" err="1"/>
              <a:t>kepentingan</a:t>
            </a:r>
            <a:r>
              <a:rPr lang="en-US" sz="1600" dirty="0"/>
              <a:t> </a:t>
            </a:r>
            <a:r>
              <a:rPr lang="en-US" sz="1600" dirty="0" err="1"/>
              <a:t>umum</a:t>
            </a:r>
            <a:r>
              <a:rPr lang="en-US" sz="1600" dirty="0"/>
              <a:t>, </a:t>
            </a:r>
            <a:r>
              <a:rPr lang="en-US" sz="1600" dirty="0" err="1"/>
              <a:t>meliputi</a:t>
            </a:r>
            <a:r>
              <a:rPr lang="en-US" sz="1600" dirty="0"/>
              <a:t> </a:t>
            </a:r>
            <a:r>
              <a:rPr lang="en-US" sz="1600" dirty="0" err="1"/>
              <a:t>persyaratan</a:t>
            </a:r>
            <a:r>
              <a:rPr lang="en-US" sz="1600" dirty="0"/>
              <a:t> yang </a:t>
            </a:r>
            <a:r>
              <a:rPr lang="en-US" sz="1600" dirty="0" err="1"/>
              <a:t>ditetapkan</a:t>
            </a:r>
            <a:r>
              <a:rPr lang="en-US" sz="1600" dirty="0"/>
              <a:t> masing-masing </a:t>
            </a:r>
            <a:r>
              <a:rPr lang="en-US" sz="1600" dirty="0" err="1"/>
              <a:t>sistem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07A667-BB2B-91BD-C399-49206594D5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64224" y="462710"/>
            <a:ext cx="4754880" cy="804232"/>
          </a:xfrm>
        </p:spPr>
        <p:txBody>
          <a:bodyPr/>
          <a:lstStyle/>
          <a:p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i="1" dirty="0"/>
              <a:t>pacta sunt </a:t>
            </a:r>
            <a:r>
              <a:rPr lang="en-US" i="1" dirty="0" err="1"/>
              <a:t>servanda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3A7B704-487D-C328-FCF8-A94DA3FEBD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10120" y="1498294"/>
            <a:ext cx="5023692" cy="453674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800" dirty="0" err="1"/>
              <a:t>Prinsip</a:t>
            </a:r>
            <a:r>
              <a:rPr lang="en-US" sz="1800" dirty="0"/>
              <a:t> yang </a:t>
            </a:r>
            <a:r>
              <a:rPr lang="en-US" sz="1800" dirty="0" err="1"/>
              <a:t>mensyaratkan</a:t>
            </a:r>
            <a:r>
              <a:rPr lang="en-US" sz="1800" dirty="0"/>
              <a:t> </a:t>
            </a:r>
            <a:r>
              <a:rPr lang="en-US" sz="1800" dirty="0" err="1"/>
              <a:t>bahwa</a:t>
            </a:r>
            <a:r>
              <a:rPr lang="en-US" sz="1800" dirty="0"/>
              <a:t> </a:t>
            </a:r>
            <a:r>
              <a:rPr lang="en-US" sz="1800" dirty="0" err="1"/>
              <a:t>kesepakatan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kontrak</a:t>
            </a:r>
            <a:r>
              <a:rPr lang="en-US" sz="1800" dirty="0"/>
              <a:t> yang </a:t>
            </a:r>
            <a:r>
              <a:rPr lang="en-US" sz="1800" dirty="0" err="1"/>
              <a:t>telah</a:t>
            </a:r>
            <a:r>
              <a:rPr lang="en-US" sz="1800" dirty="0"/>
              <a:t> </a:t>
            </a:r>
            <a:r>
              <a:rPr lang="en-US" sz="1800" dirty="0" err="1"/>
              <a:t>ditandatangani</a:t>
            </a:r>
            <a:r>
              <a:rPr lang="en-US" sz="1800" dirty="0"/>
              <a:t> </a:t>
            </a: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dilaksanakan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sebaik-baiknya</a:t>
            </a:r>
            <a:r>
              <a:rPr lang="en-US" sz="1800" dirty="0"/>
              <a:t>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800" dirty="0" err="1"/>
              <a:t>Janji</a:t>
            </a:r>
            <a:r>
              <a:rPr lang="en-US" sz="1800" dirty="0"/>
              <a:t> </a:t>
            </a:r>
            <a:r>
              <a:rPr lang="en-US" sz="1800" dirty="0" err="1"/>
              <a:t>tersebut</a:t>
            </a:r>
            <a:r>
              <a:rPr lang="en-US" sz="1800" dirty="0"/>
              <a:t> </a:t>
            </a:r>
            <a:r>
              <a:rPr lang="en-US" sz="1800" dirty="0" err="1"/>
              <a:t>mengikat</a:t>
            </a:r>
            <a:r>
              <a:rPr lang="en-US" sz="1800" dirty="0"/>
              <a:t> para </a:t>
            </a:r>
            <a:r>
              <a:rPr lang="en-US" sz="1800" dirty="0" err="1"/>
              <a:t>pihak</a:t>
            </a:r>
            <a:r>
              <a:rPr lang="en-US" sz="1800" dirty="0"/>
              <a:t> </a:t>
            </a:r>
            <a:r>
              <a:rPr lang="en-US" sz="1800" dirty="0" err="1"/>
              <a:t>sebagaimana</a:t>
            </a:r>
            <a:r>
              <a:rPr lang="en-US" sz="1800" dirty="0"/>
              <a:t> </a:t>
            </a:r>
            <a:r>
              <a:rPr lang="en-US" sz="1800" dirty="0" err="1"/>
              <a:t>mengikatnya</a:t>
            </a:r>
            <a:r>
              <a:rPr lang="en-US" sz="1800" dirty="0"/>
              <a:t> UU.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semata-mata</a:t>
            </a:r>
            <a:r>
              <a:rPr lang="en-US" sz="1800" dirty="0"/>
              <a:t> yang </a:t>
            </a:r>
            <a:r>
              <a:rPr lang="en-US" sz="1800" dirty="0" err="1"/>
              <a:t>diperjanjikan</a:t>
            </a:r>
            <a:r>
              <a:rPr lang="en-US" sz="1800" dirty="0"/>
              <a:t> </a:t>
            </a:r>
            <a:r>
              <a:rPr lang="en-US" sz="1800" dirty="0" err="1"/>
              <a:t>tetapi</a:t>
            </a:r>
            <a:r>
              <a:rPr lang="en-US" sz="1800" dirty="0"/>
              <a:t> unsur2 lain </a:t>
            </a:r>
            <a:r>
              <a:rPr lang="en-US" sz="1800" dirty="0" err="1"/>
              <a:t>sepanjang</a:t>
            </a:r>
            <a:r>
              <a:rPr lang="en-US" sz="1800" dirty="0"/>
              <a:t> </a:t>
            </a:r>
            <a:r>
              <a:rPr lang="en-US" sz="1800" dirty="0" err="1"/>
              <a:t>dikehendaki</a:t>
            </a:r>
            <a:r>
              <a:rPr lang="en-US" sz="1800" dirty="0"/>
              <a:t> </a:t>
            </a:r>
            <a:r>
              <a:rPr lang="en-US" sz="1800" dirty="0" err="1"/>
              <a:t>olah</a:t>
            </a:r>
            <a:r>
              <a:rPr lang="en-US" sz="1800" dirty="0"/>
              <a:t> </a:t>
            </a:r>
            <a:r>
              <a:rPr lang="en-US" sz="1800" dirty="0" err="1"/>
              <a:t>kebiasaan</a:t>
            </a:r>
            <a:r>
              <a:rPr lang="en-US" sz="1800" dirty="0"/>
              <a:t> dan </a:t>
            </a:r>
            <a:r>
              <a:rPr lang="en-US" sz="1800" dirty="0" err="1"/>
              <a:t>kepatutan</a:t>
            </a:r>
            <a:r>
              <a:rPr lang="en-US" sz="1800" dirty="0"/>
              <a:t> moral.</a:t>
            </a:r>
          </a:p>
        </p:txBody>
      </p:sp>
    </p:spTree>
    <p:extLst>
      <p:ext uri="{BB962C8B-B14F-4D97-AF65-F5344CB8AC3E}">
        <p14:creationId xmlns:p14="http://schemas.microsoft.com/office/powerpoint/2010/main" val="9705457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C006932-76FD-AB42-3D37-84BFF6556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822961"/>
            <a:ext cx="4754880" cy="958468"/>
          </a:xfrm>
        </p:spPr>
        <p:txBody>
          <a:bodyPr/>
          <a:lstStyle/>
          <a:p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arbitrase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345E3-E613-7B69-7B52-1DE684064C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9848" y="1938970"/>
            <a:ext cx="4754880" cy="409607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 err="1"/>
              <a:t>Arbitrase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forum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yang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,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terbukti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seringnya</a:t>
            </a:r>
            <a:r>
              <a:rPr lang="en-US" dirty="0"/>
              <a:t> </a:t>
            </a:r>
            <a:r>
              <a:rPr lang="en-US" dirty="0" err="1"/>
              <a:t>klausul</a:t>
            </a:r>
            <a:r>
              <a:rPr lang="en-US" dirty="0"/>
              <a:t> </a:t>
            </a:r>
            <a:r>
              <a:rPr lang="en-US" dirty="0" err="1"/>
              <a:t>arbitrase</a:t>
            </a:r>
            <a:r>
              <a:rPr lang="en-US" dirty="0"/>
              <a:t> </a:t>
            </a:r>
            <a:r>
              <a:rPr lang="en-US" dirty="0" err="1"/>
              <a:t>dicantumkan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kontrak-kontrak</a:t>
            </a:r>
            <a:r>
              <a:rPr lang="en-US" dirty="0"/>
              <a:t> </a:t>
            </a:r>
            <a:r>
              <a:rPr lang="en-US" dirty="0" err="1"/>
              <a:t>dagang</a:t>
            </a:r>
            <a:r>
              <a:rPr lang="en-US" dirty="0"/>
              <a:t>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5F8490-A48A-0416-A37E-B961506EEB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822960"/>
            <a:ext cx="5023104" cy="829570"/>
          </a:xfrm>
        </p:spPr>
        <p:txBody>
          <a:bodyPr/>
          <a:lstStyle/>
          <a:p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4CA6828-81B0-4790-319B-B9BFFCDA90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1" y="1781429"/>
            <a:ext cx="5570862" cy="425361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D" dirty="0"/>
              <a:t>1. </a:t>
            </a:r>
            <a:r>
              <a:rPr lang="en-ID" dirty="0" err="1"/>
              <a:t>Kebebasan</a:t>
            </a:r>
            <a:r>
              <a:rPr lang="en-ID" dirty="0"/>
              <a:t> </a:t>
            </a:r>
            <a:r>
              <a:rPr lang="en-ID" dirty="0" err="1"/>
              <a:t>Berkontrak</a:t>
            </a:r>
            <a:r>
              <a:rPr lang="en-ID" dirty="0"/>
              <a:t>: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perjanjian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keinginan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2. </a:t>
            </a:r>
            <a:r>
              <a:rPr lang="en-ID" dirty="0" err="1"/>
              <a:t>Otonomi</a:t>
            </a:r>
            <a:r>
              <a:rPr lang="en-ID" dirty="0"/>
              <a:t> Para </a:t>
            </a:r>
            <a:r>
              <a:rPr lang="en-ID" dirty="0" err="1"/>
              <a:t>Pihak</a:t>
            </a:r>
            <a:r>
              <a:rPr lang="en-ID" dirty="0"/>
              <a:t>: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kebebasan</a:t>
            </a:r>
            <a:r>
              <a:rPr lang="en-ID" dirty="0"/>
              <a:t>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syarat</a:t>
            </a:r>
            <a:r>
              <a:rPr lang="en-ID" dirty="0"/>
              <a:t> dan </a:t>
            </a:r>
            <a:r>
              <a:rPr lang="en-ID" dirty="0" err="1"/>
              <a:t>ketentuan</a:t>
            </a:r>
            <a:r>
              <a:rPr lang="en-ID" dirty="0"/>
              <a:t> </a:t>
            </a:r>
            <a:r>
              <a:rPr lang="en-ID" dirty="0" err="1"/>
              <a:t>kontrak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3. </a:t>
            </a:r>
            <a:r>
              <a:rPr lang="en-ID" sz="2200" dirty="0" err="1"/>
              <a:t>Kebebasan</a:t>
            </a:r>
            <a:r>
              <a:rPr lang="en-ID" dirty="0"/>
              <a:t> </a:t>
            </a:r>
            <a:r>
              <a:rPr lang="en-ID" dirty="0" err="1"/>
              <a:t>Memilih</a:t>
            </a:r>
            <a:r>
              <a:rPr lang="en-ID" dirty="0"/>
              <a:t> Hukum yang </a:t>
            </a:r>
            <a:r>
              <a:rPr lang="en-ID" dirty="0" err="1"/>
              <a:t>Berlaku</a:t>
            </a:r>
            <a:r>
              <a:rPr lang="en-ID" dirty="0"/>
              <a:t>: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memilih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kontrak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4. </a:t>
            </a:r>
            <a:r>
              <a:rPr lang="en-ID" dirty="0" err="1"/>
              <a:t>Kebebasan</a:t>
            </a:r>
            <a:r>
              <a:rPr lang="en-ID" dirty="0"/>
              <a:t> </a:t>
            </a:r>
            <a:r>
              <a:rPr lang="en-ID" dirty="0" err="1"/>
              <a:t>Berkomunikasi</a:t>
            </a:r>
            <a:r>
              <a:rPr lang="en-ID" dirty="0"/>
              <a:t>: </a:t>
            </a:r>
            <a:r>
              <a:rPr lang="en-ID" dirty="0" err="1"/>
              <a:t>komunikasi</a:t>
            </a:r>
            <a:r>
              <a:rPr lang="en-ID" dirty="0"/>
              <a:t> yang </a:t>
            </a:r>
            <a:r>
              <a:rPr lang="en-ID" dirty="0" err="1"/>
              <a:t>efektif</a:t>
            </a:r>
            <a:r>
              <a:rPr lang="en-ID" dirty="0"/>
              <a:t> dan </a:t>
            </a:r>
            <a:r>
              <a:rPr lang="en-ID" dirty="0" err="1"/>
              <a:t>transparan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.</a:t>
            </a:r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r>
              <a:rPr lang="en-ID" dirty="0" err="1"/>
              <a:t>Prinsip-prinsip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memungkinkan</a:t>
            </a:r>
            <a:r>
              <a:rPr lang="en-ID" dirty="0"/>
              <a:t> </a:t>
            </a:r>
            <a:r>
              <a:rPr lang="en-ID" dirty="0" err="1"/>
              <a:t>fleksibilitas</a:t>
            </a:r>
            <a:r>
              <a:rPr lang="en-ID" dirty="0"/>
              <a:t> dan </a:t>
            </a:r>
            <a:r>
              <a:rPr lang="en-ID" dirty="0" err="1"/>
              <a:t>efisiensi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728655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74EA4-139F-7692-13EF-4B8B8F6AA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84631"/>
            <a:ext cx="10058400" cy="870444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/>
              <a:t>Tujuan</a:t>
            </a:r>
            <a:r>
              <a:rPr lang="en-US" sz="3600" dirty="0"/>
              <a:t> Hukum </a:t>
            </a:r>
            <a:r>
              <a:rPr lang="en-US" sz="3600" dirty="0" err="1"/>
              <a:t>Perdagangan</a:t>
            </a:r>
            <a:r>
              <a:rPr lang="en-US" sz="3600" dirty="0"/>
              <a:t> </a:t>
            </a:r>
            <a:r>
              <a:rPr lang="en-US" sz="3600" dirty="0" err="1"/>
              <a:t>Internasional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48BCC-4317-B989-A4B0-C2DFAC7D9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5075"/>
            <a:ext cx="10515600" cy="501829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r>
              <a:rPr lang="en-US" dirty="0" err="1"/>
              <a:t>Begitu</a:t>
            </a:r>
            <a:r>
              <a:rPr lang="en-US" dirty="0"/>
              <a:t> pula </a:t>
            </a:r>
            <a:r>
              <a:rPr lang="en-US" dirty="0" err="1"/>
              <a:t>dengan</a:t>
            </a:r>
            <a:r>
              <a:rPr lang="en-US" dirty="0"/>
              <a:t> Hukum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:</a:t>
            </a:r>
            <a:endParaRPr lang="en-ID" dirty="0"/>
          </a:p>
          <a:p>
            <a:pPr marL="0" indent="0">
              <a:buNone/>
            </a:pPr>
            <a:r>
              <a:rPr lang="en-ID" dirty="0"/>
              <a:t>1. </a:t>
            </a:r>
            <a:r>
              <a:rPr lang="en-ID" dirty="0" err="1"/>
              <a:t>Memfasilitasi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Global: </a:t>
            </a:r>
            <a:r>
              <a:rPr lang="en-ID" dirty="0" err="1"/>
              <a:t>menciptakan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yang </a:t>
            </a:r>
            <a:r>
              <a:rPr lang="en-ID" dirty="0" err="1"/>
              <a:t>jelas</a:t>
            </a:r>
            <a:r>
              <a:rPr lang="en-ID" dirty="0"/>
              <a:t> dan </a:t>
            </a:r>
            <a:r>
              <a:rPr lang="en-ID" dirty="0" err="1"/>
              <a:t>konsisten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2.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Ekonomi Internasional: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negara-negara dan </a:t>
            </a:r>
            <a:r>
              <a:rPr lang="en-ID" dirty="0" err="1"/>
              <a:t>pelaku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3. </a:t>
            </a:r>
            <a:r>
              <a:rPr lang="en-ID" dirty="0" err="1"/>
              <a:t>Melindungi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 Para </a:t>
            </a:r>
            <a:r>
              <a:rPr lang="en-ID" dirty="0" err="1"/>
              <a:t>Pihak</a:t>
            </a:r>
            <a:r>
              <a:rPr lang="en-ID" dirty="0"/>
              <a:t>: </a:t>
            </a:r>
            <a:r>
              <a:rPr lang="en-ID" dirty="0" err="1"/>
              <a:t>melindungi</a:t>
            </a:r>
            <a:r>
              <a:rPr lang="en-ID" dirty="0"/>
              <a:t> </a:t>
            </a:r>
            <a:r>
              <a:rPr lang="en-ID" dirty="0" err="1"/>
              <a:t>hak-hak</a:t>
            </a:r>
            <a:r>
              <a:rPr lang="en-ID" dirty="0"/>
              <a:t> dan </a:t>
            </a:r>
            <a:r>
              <a:rPr lang="en-ID" dirty="0" err="1"/>
              <a:t>kepentingan</a:t>
            </a:r>
            <a:r>
              <a:rPr lang="en-ID" dirty="0"/>
              <a:t> para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4.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Kepastian</a:t>
            </a:r>
            <a:r>
              <a:rPr lang="en-ID" dirty="0"/>
              <a:t> Hukum: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kepastian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pelaku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5. </a:t>
            </a: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Pertumbuhan</a:t>
            </a:r>
            <a:r>
              <a:rPr lang="en-ID" dirty="0"/>
              <a:t> Ekonomi: </a:t>
            </a: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pertumbuhan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yang </a:t>
            </a:r>
            <a:r>
              <a:rPr lang="en-ID" dirty="0" err="1"/>
              <a:t>bebas</a:t>
            </a:r>
            <a:r>
              <a:rPr lang="en-ID" dirty="0"/>
              <a:t> dan </a:t>
            </a:r>
            <a:r>
              <a:rPr lang="en-ID" dirty="0" err="1"/>
              <a:t>adil</a:t>
            </a:r>
            <a:r>
              <a:rPr lang="en-ID" dirty="0"/>
              <a:t>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984202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A28ED0-6D1E-21A9-E352-23FC829202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079652"/>
            <a:ext cx="10058400" cy="5092547"/>
          </a:xfrm>
        </p:spPr>
        <p:txBody>
          <a:bodyPr/>
          <a:lstStyle/>
          <a:p>
            <a:pPr marL="0" indent="0">
              <a:buNone/>
            </a:pPr>
            <a:r>
              <a:rPr lang="en-ID" dirty="0"/>
              <a:t>6.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Hambatan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: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hambatan</a:t>
            </a:r>
            <a:r>
              <a:rPr lang="en-ID" dirty="0"/>
              <a:t> </a:t>
            </a:r>
            <a:r>
              <a:rPr lang="en-ID" dirty="0" err="1"/>
              <a:t>tarif</a:t>
            </a:r>
            <a:r>
              <a:rPr lang="en-ID" dirty="0"/>
              <a:t> dan non-</a:t>
            </a:r>
            <a:r>
              <a:rPr lang="en-ID" dirty="0" err="1"/>
              <a:t>tarif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7. </a:t>
            </a:r>
            <a:r>
              <a:rPr lang="en-ID" dirty="0" err="1"/>
              <a:t>Meningkatkan</a:t>
            </a:r>
            <a:r>
              <a:rPr lang="en-ID" dirty="0"/>
              <a:t> Kerjasama Internasional: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kerjasama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negara-negara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8. </a:t>
            </a:r>
            <a:r>
              <a:rPr lang="en-ID" dirty="0" err="1"/>
              <a:t>Melindungi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: </a:t>
            </a:r>
            <a:r>
              <a:rPr lang="en-ID" dirty="0" err="1"/>
              <a:t>melindungi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praktik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adil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9.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Persaingan</a:t>
            </a:r>
            <a:r>
              <a:rPr lang="en-ID" dirty="0"/>
              <a:t>: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persaingan</a:t>
            </a:r>
            <a:r>
              <a:rPr lang="en-ID" dirty="0"/>
              <a:t> yang </a:t>
            </a:r>
            <a:r>
              <a:rPr lang="en-ID" dirty="0" err="1"/>
              <a:t>sehat</a:t>
            </a:r>
            <a:r>
              <a:rPr lang="en-ID" dirty="0"/>
              <a:t> dan </a:t>
            </a:r>
            <a:r>
              <a:rPr lang="en-ID" dirty="0" err="1"/>
              <a:t>mencegah</a:t>
            </a:r>
            <a:r>
              <a:rPr lang="en-ID" dirty="0"/>
              <a:t> </a:t>
            </a:r>
            <a:r>
              <a:rPr lang="en-ID" dirty="0" err="1"/>
              <a:t>praktik</a:t>
            </a:r>
            <a:r>
              <a:rPr lang="en-ID" dirty="0"/>
              <a:t> </a:t>
            </a:r>
            <a:r>
              <a:rPr lang="en-ID" dirty="0" err="1"/>
              <a:t>monopoli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10. </a:t>
            </a:r>
            <a:r>
              <a:rPr lang="en-ID" dirty="0" err="1"/>
              <a:t>Mengatur</a:t>
            </a:r>
            <a:r>
              <a:rPr lang="en-ID" dirty="0"/>
              <a:t> Hak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Intelektual</a:t>
            </a:r>
            <a:r>
              <a:rPr lang="en-ID" dirty="0"/>
              <a:t>: </a:t>
            </a:r>
            <a:r>
              <a:rPr lang="en-ID" dirty="0" err="1"/>
              <a:t>melindungi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intelektual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paten, </a:t>
            </a:r>
            <a:r>
              <a:rPr lang="en-ID" dirty="0" err="1"/>
              <a:t>merek</a:t>
            </a:r>
            <a:r>
              <a:rPr lang="en-ID" dirty="0"/>
              <a:t> </a:t>
            </a:r>
            <a:r>
              <a:rPr lang="en-ID" dirty="0" err="1"/>
              <a:t>dagang</a:t>
            </a:r>
            <a:r>
              <a:rPr lang="en-ID" dirty="0"/>
              <a:t>, dan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cipta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11.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Investasi</a:t>
            </a:r>
            <a:r>
              <a:rPr lang="en-ID" dirty="0"/>
              <a:t> Asing: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investasi</a:t>
            </a:r>
            <a:r>
              <a:rPr lang="en-ID" dirty="0"/>
              <a:t> </a:t>
            </a:r>
            <a:r>
              <a:rPr lang="en-ID" dirty="0" err="1"/>
              <a:t>asing</a:t>
            </a:r>
            <a:r>
              <a:rPr lang="en-ID" dirty="0"/>
              <a:t> dan </a:t>
            </a:r>
            <a:r>
              <a:rPr lang="en-ID" dirty="0" err="1"/>
              <a:t>melindungi</a:t>
            </a:r>
            <a:r>
              <a:rPr lang="en-ID" dirty="0"/>
              <a:t> investor.</a:t>
            </a:r>
          </a:p>
          <a:p>
            <a:pPr marL="0" indent="0">
              <a:buNone/>
            </a:pPr>
            <a:r>
              <a:rPr lang="en-ID" dirty="0"/>
              <a:t>12.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Risiko</a:t>
            </a:r>
            <a:r>
              <a:rPr lang="en-ID" dirty="0"/>
              <a:t>: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risiko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risiko</a:t>
            </a:r>
            <a:r>
              <a:rPr lang="en-ID" dirty="0"/>
              <a:t> </a:t>
            </a:r>
            <a:r>
              <a:rPr lang="en-ID" dirty="0" err="1"/>
              <a:t>pembayaran</a:t>
            </a:r>
            <a:r>
              <a:rPr lang="en-ID" dirty="0"/>
              <a:t>, </a:t>
            </a:r>
            <a:r>
              <a:rPr lang="en-ID" dirty="0" err="1"/>
              <a:t>pengiriman</a:t>
            </a:r>
            <a:r>
              <a:rPr lang="en-ID" dirty="0"/>
              <a:t>, dan </a:t>
            </a:r>
            <a:r>
              <a:rPr lang="en-ID" dirty="0" err="1"/>
              <a:t>kualitas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03309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67559-0642-8BFE-60F6-BE3DB6587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CC3DA-7E94-CCEA-8F64-16DA68983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178040" cy="803275"/>
          </a:xfrm>
        </p:spPr>
        <p:txBody>
          <a:bodyPr>
            <a:normAutofit/>
          </a:bodyPr>
          <a:lstStyle/>
          <a:p>
            <a:r>
              <a:rPr lang="en-ID" sz="3200" dirty="0"/>
              <a:t>Awal Mula Hukum </a:t>
            </a:r>
            <a:r>
              <a:rPr lang="en-ID" sz="3200" dirty="0" err="1"/>
              <a:t>Dagang</a:t>
            </a:r>
            <a:r>
              <a:rPr lang="en-ID" sz="3200" dirty="0">
                <a:effectLst/>
              </a:rPr>
              <a:t>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D5ACE2-0312-A605-9442-722828BC6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800"/>
            <a:ext cx="10515600" cy="4602163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en-ID" dirty="0"/>
              <a:t>Hukum </a:t>
            </a:r>
            <a:r>
              <a:rPr lang="en-ID" dirty="0" err="1"/>
              <a:t>dagang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sejarah</a:t>
            </a:r>
            <a:r>
              <a:rPr lang="en-ID" dirty="0"/>
              <a:t> yang </a:t>
            </a:r>
            <a:r>
              <a:rPr lang="en-ID" dirty="0" err="1"/>
              <a:t>panjang</a:t>
            </a:r>
            <a:r>
              <a:rPr lang="en-ID" dirty="0"/>
              <a:t> dan </a:t>
            </a:r>
            <a:r>
              <a:rPr lang="en-ID" dirty="0" err="1"/>
              <a:t>kompleks</a:t>
            </a:r>
            <a:r>
              <a:rPr lang="en-ID" dirty="0"/>
              <a:t>,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akar</a:t>
            </a:r>
            <a:r>
              <a:rPr lang="en-ID" dirty="0"/>
              <a:t> yang </a:t>
            </a:r>
            <a:r>
              <a:rPr lang="en-ID" dirty="0" err="1"/>
              <a:t>berasal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Romawi</a:t>
            </a:r>
            <a:r>
              <a:rPr lang="en-ID" dirty="0"/>
              <a:t> </a:t>
            </a:r>
            <a:r>
              <a:rPr lang="en-ID" dirty="0" err="1"/>
              <a:t>kuno</a:t>
            </a:r>
            <a:r>
              <a:rPr lang="en-ID" dirty="0"/>
              <a:t>. </a:t>
            </a:r>
          </a:p>
          <a:p>
            <a:pPr algn="just"/>
            <a:r>
              <a:rPr lang="en-ID" dirty="0" err="1"/>
              <a:t>Berikut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garis </a:t>
            </a:r>
            <a:r>
              <a:rPr lang="en-ID" dirty="0" err="1"/>
              <a:t>besar</a:t>
            </a:r>
            <a:r>
              <a:rPr lang="en-ID" dirty="0"/>
              <a:t> </a:t>
            </a:r>
            <a:r>
              <a:rPr lang="en-ID" dirty="0" err="1"/>
              <a:t>sejarah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dagang</a:t>
            </a:r>
            <a:r>
              <a:rPr lang="en-ID" dirty="0"/>
              <a:t>:</a:t>
            </a:r>
          </a:p>
          <a:p>
            <a:pPr algn="just">
              <a:buFontTx/>
              <a:buChar char="-"/>
            </a:pPr>
            <a:r>
              <a:rPr lang="en-ID" dirty="0"/>
              <a:t>Hukum </a:t>
            </a:r>
            <a:r>
              <a:rPr lang="en-ID" dirty="0" err="1"/>
              <a:t>dagang</a:t>
            </a:r>
            <a:r>
              <a:rPr lang="en-ID" dirty="0"/>
              <a:t> di Indonesia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akar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Belanda, yang </a:t>
            </a:r>
            <a:r>
              <a:rPr lang="en-ID" dirty="0" err="1"/>
              <a:t>berasal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Perancis</a:t>
            </a:r>
            <a:r>
              <a:rPr lang="en-ID" dirty="0"/>
              <a:t>.</a:t>
            </a:r>
          </a:p>
          <a:p>
            <a:pPr algn="just">
              <a:buFontTx/>
              <a:buChar char="-"/>
            </a:pPr>
            <a:r>
              <a:rPr lang="en-ID" dirty="0"/>
              <a:t>Hukum </a:t>
            </a:r>
            <a:r>
              <a:rPr lang="en-ID" dirty="0" err="1"/>
              <a:t>Perancis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</a:t>
            </a:r>
            <a:r>
              <a:rPr lang="en-ID" dirty="0" err="1"/>
              <a:t>dipengaruhi</a:t>
            </a:r>
            <a:r>
              <a:rPr lang="en-ID" dirty="0"/>
              <a:t> oleh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Romawi</a:t>
            </a:r>
            <a:r>
              <a:rPr lang="en-ID" dirty="0"/>
              <a:t> </a:t>
            </a:r>
            <a:r>
              <a:rPr lang="en-ID" dirty="0" err="1"/>
              <a:t>kuno</a:t>
            </a:r>
            <a:r>
              <a:rPr lang="en-ID" dirty="0"/>
              <a:t>, yang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pengaruh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peradaban</a:t>
            </a:r>
            <a:r>
              <a:rPr lang="en-ID" dirty="0"/>
              <a:t> Timur Tengah.</a:t>
            </a:r>
          </a:p>
          <a:p>
            <a:pPr algn="just">
              <a:buFontTx/>
              <a:buChar char="-"/>
            </a:pPr>
            <a:r>
              <a:rPr lang="en-ID" dirty="0"/>
              <a:t>Kitab </a:t>
            </a:r>
            <a:r>
              <a:rPr lang="en-ID" dirty="0" err="1"/>
              <a:t>Undang-Undang</a:t>
            </a:r>
            <a:r>
              <a:rPr lang="en-ID" dirty="0"/>
              <a:t> Hukum </a:t>
            </a:r>
            <a:r>
              <a:rPr lang="en-ID" dirty="0" err="1"/>
              <a:t>Dagang</a:t>
            </a:r>
            <a:r>
              <a:rPr lang="en-ID" dirty="0"/>
              <a:t> (KUHD) dan </a:t>
            </a:r>
            <a:r>
              <a:rPr lang="en-ID" dirty="0" err="1"/>
              <a:t>Burgerlijk</a:t>
            </a:r>
            <a:r>
              <a:rPr lang="en-ID" dirty="0"/>
              <a:t> </a:t>
            </a:r>
            <a:r>
              <a:rPr lang="en-ID" dirty="0" err="1"/>
              <a:t>Wetboek</a:t>
            </a:r>
            <a:r>
              <a:rPr lang="en-ID" dirty="0"/>
              <a:t> (BW) </a:t>
            </a:r>
            <a:r>
              <a:rPr lang="en-ID" dirty="0" err="1"/>
              <a:t>diberlakukan</a:t>
            </a:r>
            <a:r>
              <a:rPr lang="en-ID" dirty="0"/>
              <a:t> di Belanda pada 1 Oktober 1838.</a:t>
            </a:r>
          </a:p>
          <a:p>
            <a:pPr marL="0" indent="0" algn="just">
              <a:buNone/>
            </a:pPr>
            <a:endParaRPr lang="en-ID" dirty="0"/>
          </a:p>
          <a:p>
            <a:pPr marL="0" indent="0" algn="just">
              <a:buNone/>
            </a:pPr>
            <a:r>
              <a:rPr lang="en-ID" dirty="0" err="1"/>
              <a:t>Perkembangan</a:t>
            </a:r>
            <a:r>
              <a:rPr lang="en-ID" dirty="0"/>
              <a:t> Hukum </a:t>
            </a:r>
            <a:r>
              <a:rPr lang="en-ID" dirty="0" err="1"/>
              <a:t>Dagang</a:t>
            </a:r>
            <a:r>
              <a:rPr lang="en-ID" dirty="0"/>
              <a:t> di Indonesia</a:t>
            </a:r>
          </a:p>
          <a:p>
            <a:pPr marL="0" indent="0" algn="just">
              <a:buNone/>
            </a:pP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kemerdekaan</a:t>
            </a:r>
            <a:r>
              <a:rPr lang="en-ID" dirty="0"/>
              <a:t> Indonesia, KUHD dan BW </a:t>
            </a:r>
            <a:r>
              <a:rPr lang="en-ID" dirty="0" err="1"/>
              <a:t>tetap</a:t>
            </a:r>
            <a:r>
              <a:rPr lang="en-ID" dirty="0"/>
              <a:t>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positif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mengisi</a:t>
            </a:r>
            <a:r>
              <a:rPr lang="en-ID" dirty="0"/>
              <a:t> </a:t>
            </a:r>
            <a:r>
              <a:rPr lang="en-ID" dirty="0" err="1"/>
              <a:t>kekosongan</a:t>
            </a:r>
            <a:r>
              <a:rPr lang="en-ID" dirty="0"/>
              <a:t> </a:t>
            </a:r>
            <a:r>
              <a:rPr lang="en-ID" dirty="0" err="1"/>
              <a:t>hukum</a:t>
            </a:r>
            <a:endParaRPr lang="en-ID" dirty="0"/>
          </a:p>
          <a:p>
            <a:pPr algn="just">
              <a:buFontTx/>
              <a:buChar char="-"/>
            </a:pPr>
            <a:r>
              <a:rPr lang="en-ID" dirty="0"/>
              <a:t>Hukum </a:t>
            </a:r>
            <a:r>
              <a:rPr lang="en-ID" dirty="0" err="1"/>
              <a:t>dagang</a:t>
            </a:r>
            <a:r>
              <a:rPr lang="en-ID" dirty="0"/>
              <a:t> di Indonesia </a:t>
            </a:r>
            <a:r>
              <a:rPr lang="en-ID" dirty="0" err="1"/>
              <a:t>terus</a:t>
            </a:r>
            <a:r>
              <a:rPr lang="en-ID" dirty="0"/>
              <a:t> </a:t>
            </a:r>
            <a:r>
              <a:rPr lang="en-ID" dirty="0" err="1"/>
              <a:t>berkembang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 </a:t>
            </a:r>
            <a:r>
              <a:rPr lang="en-ID" dirty="0" err="1"/>
              <a:t>peraturan</a:t>
            </a:r>
            <a:r>
              <a:rPr lang="en-ID" dirty="0"/>
              <a:t> </a:t>
            </a:r>
            <a:r>
              <a:rPr lang="en-ID" dirty="0" err="1"/>
              <a:t>perundang-undangan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Nomor</a:t>
            </a:r>
            <a:r>
              <a:rPr lang="en-ID" dirty="0"/>
              <a:t> 37 </a:t>
            </a:r>
            <a:r>
              <a:rPr lang="en-ID" dirty="0" err="1"/>
              <a:t>Tahun</a:t>
            </a:r>
            <a:r>
              <a:rPr lang="en-ID" dirty="0"/>
              <a:t> 2004.</a:t>
            </a:r>
          </a:p>
          <a:p>
            <a:pPr marL="0" indent="0" algn="just">
              <a:buNone/>
            </a:pPr>
            <a:r>
              <a:rPr lang="en-ID" dirty="0"/>
              <a:t>Saat </a:t>
            </a:r>
            <a:r>
              <a:rPr lang="en-ID" dirty="0" err="1"/>
              <a:t>ini</a:t>
            </a:r>
            <a:r>
              <a:rPr lang="en-ID" dirty="0"/>
              <a:t>,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dagang</a:t>
            </a:r>
            <a:r>
              <a:rPr lang="en-ID" dirty="0"/>
              <a:t> di Indonesia </a:t>
            </a:r>
            <a:r>
              <a:rPr lang="en-ID" dirty="0" err="1"/>
              <a:t>mencakup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aspek</a:t>
            </a:r>
            <a:r>
              <a:rPr lang="en-ID" dirty="0"/>
              <a:t>, </a:t>
            </a:r>
            <a:r>
              <a:rPr lang="en-ID" dirty="0" err="1"/>
              <a:t>termasuk</a:t>
            </a:r>
            <a:r>
              <a:rPr lang="en-ID" dirty="0"/>
              <a:t> :</a:t>
            </a:r>
          </a:p>
          <a:p>
            <a:pPr algn="just">
              <a:buFontTx/>
              <a:buChar char="-"/>
            </a:pPr>
            <a:r>
              <a:rPr lang="en-ID" dirty="0" err="1"/>
              <a:t>perjanjian</a:t>
            </a:r>
            <a:r>
              <a:rPr lang="en-ID" dirty="0"/>
              <a:t> </a:t>
            </a:r>
            <a:r>
              <a:rPr lang="en-ID" dirty="0" err="1"/>
              <a:t>dagang</a:t>
            </a:r>
            <a:endParaRPr lang="en-ID" dirty="0"/>
          </a:p>
          <a:p>
            <a:pPr algn="just">
              <a:buFontTx/>
              <a:buChar char="-"/>
            </a:pPr>
            <a:r>
              <a:rPr lang="en-ID" dirty="0" err="1"/>
              <a:t>kepailitan</a:t>
            </a:r>
            <a:r>
              <a:rPr lang="en-ID" dirty="0"/>
              <a:t>, dan </a:t>
            </a:r>
            <a:r>
              <a:rPr lang="en-ID" dirty="0" err="1"/>
              <a:t>perlindungan</a:t>
            </a:r>
            <a:r>
              <a:rPr lang="en-ID" dirty="0"/>
              <a:t> </a:t>
            </a:r>
            <a:r>
              <a:rPr lang="en-ID" dirty="0" err="1"/>
              <a:t>konsumen</a:t>
            </a:r>
            <a:r>
              <a:rPr lang="en-ID" dirty="0"/>
              <a:t> </a:t>
            </a:r>
          </a:p>
          <a:p>
            <a:pPr algn="just">
              <a:buFontTx/>
              <a:buChar char="-"/>
            </a:pPr>
            <a:r>
              <a:rPr lang="en-ID" dirty="0"/>
              <a:t>Etc.</a:t>
            </a:r>
          </a:p>
          <a:p>
            <a:pPr marL="0" indent="0" algn="just">
              <a:buNone/>
            </a:pPr>
            <a:r>
              <a:rPr lang="en-ID" dirty="0"/>
              <a:t>Hukum </a:t>
            </a:r>
            <a:r>
              <a:rPr lang="en-ID" dirty="0" err="1"/>
              <a:t>Romawi</a:t>
            </a:r>
            <a:r>
              <a:rPr lang="en-ID" dirty="0"/>
              <a:t> yang </a:t>
            </a:r>
            <a:r>
              <a:rPr lang="en-ID" dirty="0" err="1"/>
              <a:t>dikenal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Corpus Juris Civilis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kodifikasi</a:t>
            </a:r>
            <a:r>
              <a:rPr lang="en-ID" dirty="0"/>
              <a:t> Kaisar Justinianus.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pengaturan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sipil</a:t>
            </a:r>
            <a:r>
              <a:rPr lang="en-ID" dirty="0"/>
              <a:t> di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. </a:t>
            </a:r>
          </a:p>
          <a:p>
            <a:pPr marL="0" indent="0" algn="just">
              <a:buNone/>
            </a:pPr>
            <a:endParaRPr lang="en-ID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4159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97198-571C-45F6-9E8D-36904BCAC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242371"/>
            <a:ext cx="10058400" cy="1057619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KELEMAHAN HUKUM PERDAGANGAN INTERNASIONAL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7EAF7-6CCC-55AF-CA1D-65B665D9F1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299991"/>
            <a:ext cx="10058400" cy="487221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D" sz="2400" dirty="0" err="1"/>
              <a:t>Kelemahan</a:t>
            </a:r>
            <a:r>
              <a:rPr lang="en-ID" sz="2400" dirty="0"/>
              <a:t> Hukum </a:t>
            </a:r>
            <a:r>
              <a:rPr lang="en-ID" sz="2400" dirty="0" err="1"/>
              <a:t>Perdagangan</a:t>
            </a:r>
            <a:r>
              <a:rPr lang="en-ID" sz="2400" dirty="0"/>
              <a:t> Internasional </a:t>
            </a:r>
            <a:r>
              <a:rPr lang="en-ID" sz="2400" dirty="0" err="1"/>
              <a:t>antara</a:t>
            </a:r>
            <a:r>
              <a:rPr lang="en-ID" sz="2400" dirty="0"/>
              <a:t> lain:</a:t>
            </a:r>
          </a:p>
          <a:p>
            <a:pPr marL="0" indent="0">
              <a:buNone/>
            </a:pPr>
            <a:r>
              <a:rPr lang="en-ID" sz="2400" dirty="0"/>
              <a:t>1. </a:t>
            </a:r>
            <a:r>
              <a:rPr lang="en-ID" sz="2400" dirty="0" err="1"/>
              <a:t>Kompleksitas</a:t>
            </a:r>
            <a:r>
              <a:rPr lang="en-ID" sz="2400" dirty="0"/>
              <a:t>: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perdagangan</a:t>
            </a:r>
            <a:r>
              <a:rPr lang="en-ID" sz="2400" dirty="0"/>
              <a:t> </a:t>
            </a:r>
            <a:r>
              <a:rPr lang="en-ID" sz="2400" dirty="0" err="1"/>
              <a:t>internasional</a:t>
            </a:r>
            <a:r>
              <a:rPr lang="en-ID" sz="2400" dirty="0"/>
              <a:t> </a:t>
            </a:r>
            <a:r>
              <a:rPr lang="en-ID" sz="2400" dirty="0" err="1"/>
              <a:t>seringkali</a:t>
            </a:r>
            <a:r>
              <a:rPr lang="en-ID" sz="2400" dirty="0"/>
              <a:t> </a:t>
            </a:r>
            <a:r>
              <a:rPr lang="en-ID" sz="2400" dirty="0" err="1"/>
              <a:t>kompleks</a:t>
            </a:r>
            <a:r>
              <a:rPr lang="en-ID" sz="2400" dirty="0"/>
              <a:t> dan </a:t>
            </a:r>
            <a:r>
              <a:rPr lang="en-ID" sz="2400" dirty="0" err="1"/>
              <a:t>sulit</a:t>
            </a:r>
            <a:r>
              <a:rPr lang="en-ID" sz="2400" dirty="0"/>
              <a:t> </a:t>
            </a:r>
            <a:r>
              <a:rPr lang="en-ID" sz="2400" dirty="0" err="1"/>
              <a:t>dipahami</a:t>
            </a:r>
            <a:r>
              <a:rPr lang="en-ID" sz="2400" dirty="0"/>
              <a:t>.</a:t>
            </a:r>
          </a:p>
          <a:p>
            <a:pPr marL="0" indent="0">
              <a:buNone/>
            </a:pPr>
            <a:r>
              <a:rPr lang="en-ID" sz="2400" dirty="0"/>
              <a:t>2. </a:t>
            </a:r>
            <a:r>
              <a:rPr lang="en-ID" sz="2400" dirty="0" err="1"/>
              <a:t>Perbedaan</a:t>
            </a:r>
            <a:r>
              <a:rPr lang="en-ID" sz="2400" dirty="0"/>
              <a:t> Hukum: </a:t>
            </a:r>
            <a:r>
              <a:rPr lang="en-ID" sz="2400" dirty="0" err="1"/>
              <a:t>perbedaan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dan </a:t>
            </a:r>
            <a:r>
              <a:rPr lang="en-ID" sz="2400" dirty="0" err="1"/>
              <a:t>regulasi</a:t>
            </a:r>
            <a:r>
              <a:rPr lang="en-ID" sz="2400" dirty="0"/>
              <a:t> </a:t>
            </a:r>
            <a:r>
              <a:rPr lang="en-ID" sz="2400" dirty="0" err="1"/>
              <a:t>antara</a:t>
            </a:r>
            <a:r>
              <a:rPr lang="en-ID" sz="2400" dirty="0"/>
              <a:t> negara-negara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menimbulkan</a:t>
            </a:r>
            <a:r>
              <a:rPr lang="en-ID" sz="2400" dirty="0"/>
              <a:t> </a:t>
            </a:r>
            <a:r>
              <a:rPr lang="en-ID" sz="2400" dirty="0" err="1"/>
              <a:t>kesulitan</a:t>
            </a:r>
            <a:r>
              <a:rPr lang="en-ID" sz="2400" dirty="0"/>
              <a:t>.</a:t>
            </a:r>
          </a:p>
          <a:p>
            <a:pPr marL="0" indent="0">
              <a:buNone/>
            </a:pPr>
            <a:r>
              <a:rPr lang="en-ID" sz="2400" dirty="0"/>
              <a:t>3. </a:t>
            </a:r>
            <a:r>
              <a:rPr lang="en-ID" sz="2400" dirty="0" err="1"/>
              <a:t>Ketergantungan</a:t>
            </a:r>
            <a:r>
              <a:rPr lang="en-ID" sz="2400" dirty="0"/>
              <a:t> pada </a:t>
            </a:r>
            <a:r>
              <a:rPr lang="en-ID" sz="2400" dirty="0" err="1"/>
              <a:t>Perjanjian</a:t>
            </a:r>
            <a:r>
              <a:rPr lang="en-ID" sz="2400" dirty="0"/>
              <a:t> Internasional: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perdagangan</a:t>
            </a:r>
            <a:r>
              <a:rPr lang="en-ID" sz="2400" dirty="0"/>
              <a:t> </a:t>
            </a:r>
            <a:r>
              <a:rPr lang="en-ID" sz="2400" dirty="0" err="1"/>
              <a:t>internasional</a:t>
            </a:r>
            <a:r>
              <a:rPr lang="en-ID" sz="2400" dirty="0"/>
              <a:t> sangat </a:t>
            </a:r>
            <a:r>
              <a:rPr lang="en-ID" sz="2400" dirty="0" err="1"/>
              <a:t>tergantung</a:t>
            </a:r>
            <a:r>
              <a:rPr lang="en-ID" sz="2400" dirty="0"/>
              <a:t> pada </a:t>
            </a:r>
            <a:r>
              <a:rPr lang="en-ID" sz="2400" dirty="0" err="1"/>
              <a:t>perjanjian</a:t>
            </a:r>
            <a:r>
              <a:rPr lang="en-ID" sz="2400" dirty="0"/>
              <a:t> </a:t>
            </a:r>
            <a:r>
              <a:rPr lang="en-ID" sz="2400" dirty="0" err="1"/>
              <a:t>internasional</a:t>
            </a:r>
            <a:r>
              <a:rPr lang="en-ID" sz="2400" dirty="0"/>
              <a:t> yang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berubah-ubah</a:t>
            </a:r>
            <a:r>
              <a:rPr lang="en-ID" sz="2400" dirty="0"/>
              <a:t>.</a:t>
            </a:r>
          </a:p>
          <a:p>
            <a:pPr marL="0" indent="0">
              <a:buNone/>
            </a:pPr>
            <a:r>
              <a:rPr lang="en-ID" sz="2400" dirty="0"/>
              <a:t>4. </a:t>
            </a:r>
            <a:r>
              <a:rPr lang="en-ID" sz="2400" dirty="0" err="1"/>
              <a:t>Keterbatasan</a:t>
            </a:r>
            <a:r>
              <a:rPr lang="en-ID" sz="2400" dirty="0"/>
              <a:t> </a:t>
            </a:r>
            <a:r>
              <a:rPr lang="en-ID" sz="2400" dirty="0" err="1"/>
              <a:t>Penegakan</a:t>
            </a:r>
            <a:r>
              <a:rPr lang="en-ID" sz="2400" dirty="0"/>
              <a:t> Hukum: </a:t>
            </a:r>
            <a:r>
              <a:rPr lang="en-ID" sz="2400" dirty="0" err="1"/>
              <a:t>penegakan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perdagangan</a:t>
            </a:r>
            <a:r>
              <a:rPr lang="en-ID" sz="2400" dirty="0"/>
              <a:t> </a:t>
            </a:r>
            <a:r>
              <a:rPr lang="en-ID" sz="2400" dirty="0" err="1"/>
              <a:t>internasional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terbatas</a:t>
            </a:r>
            <a:r>
              <a:rPr lang="en-ID" sz="2400" dirty="0"/>
              <a:t> </a:t>
            </a:r>
            <a:r>
              <a:rPr lang="en-ID" sz="2400" dirty="0" err="1"/>
              <a:t>karena</a:t>
            </a:r>
            <a:r>
              <a:rPr lang="en-ID" sz="2400" dirty="0"/>
              <a:t> </a:t>
            </a:r>
            <a:r>
              <a:rPr lang="en-ID" sz="2400" dirty="0" err="1"/>
              <a:t>kurangnya</a:t>
            </a:r>
            <a:r>
              <a:rPr lang="en-ID" sz="2400" dirty="0"/>
              <a:t> </a:t>
            </a:r>
            <a:r>
              <a:rPr lang="en-ID" sz="2400" dirty="0" err="1"/>
              <a:t>otoritas</a:t>
            </a:r>
            <a:r>
              <a:rPr lang="en-ID" sz="2400" dirty="0"/>
              <a:t> yang </a:t>
            </a:r>
            <a:r>
              <a:rPr lang="en-ID" sz="2400" dirty="0" err="1"/>
              <a:t>efektif</a:t>
            </a:r>
            <a:r>
              <a:rPr lang="en-ID" sz="2400" dirty="0"/>
              <a:t>.</a:t>
            </a:r>
          </a:p>
          <a:p>
            <a:pPr marL="0" indent="0">
              <a:buNone/>
            </a:pPr>
            <a:r>
              <a:rPr lang="en-ID" sz="2400" dirty="0"/>
              <a:t>5. </a:t>
            </a:r>
            <a:r>
              <a:rPr lang="en-ID" sz="2400" dirty="0" err="1"/>
              <a:t>Ketidakadilan</a:t>
            </a:r>
            <a:r>
              <a:rPr lang="en-ID" sz="2400" dirty="0"/>
              <a:t>: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perdagangan</a:t>
            </a:r>
            <a:r>
              <a:rPr lang="en-ID" sz="2400" dirty="0"/>
              <a:t> </a:t>
            </a:r>
            <a:r>
              <a:rPr lang="en-ID" sz="2400" dirty="0" err="1"/>
              <a:t>internasional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adil</a:t>
            </a:r>
            <a:r>
              <a:rPr lang="en-ID" sz="2400" dirty="0"/>
              <a:t> </a:t>
            </a:r>
            <a:r>
              <a:rPr lang="en-ID" sz="2400" dirty="0" err="1"/>
              <a:t>bagi</a:t>
            </a:r>
            <a:r>
              <a:rPr lang="en-ID" sz="2400" dirty="0"/>
              <a:t> negara-negara </a:t>
            </a:r>
            <a:r>
              <a:rPr lang="en-ID" sz="2400" dirty="0" err="1"/>
              <a:t>berkembang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pihak</a:t>
            </a:r>
            <a:r>
              <a:rPr lang="en-ID" sz="2400" dirty="0"/>
              <a:t> yang </a:t>
            </a:r>
            <a:r>
              <a:rPr lang="en-ID" sz="2400" dirty="0" err="1"/>
              <a:t>lemah</a:t>
            </a:r>
            <a:r>
              <a:rPr lang="en-ID" sz="2400" dirty="0"/>
              <a:t>.</a:t>
            </a:r>
          </a:p>
          <a:p>
            <a:pPr marL="0" indent="0">
              <a:buNone/>
            </a:pPr>
            <a:r>
              <a:rPr lang="en-ID" sz="2400" dirty="0"/>
              <a:t>6. </a:t>
            </a:r>
            <a:r>
              <a:rPr lang="en-ID" sz="2400" dirty="0" err="1"/>
              <a:t>Biaya</a:t>
            </a:r>
            <a:r>
              <a:rPr lang="en-ID" sz="2400" dirty="0"/>
              <a:t> yang Tinggi: </a:t>
            </a:r>
            <a:r>
              <a:rPr lang="en-ID" sz="2400" dirty="0" err="1"/>
              <a:t>penyelesaian</a:t>
            </a:r>
            <a:r>
              <a:rPr lang="en-ID" sz="2400" dirty="0"/>
              <a:t> </a:t>
            </a:r>
            <a:r>
              <a:rPr lang="en-ID" sz="2400" dirty="0" err="1"/>
              <a:t>sengketa</a:t>
            </a:r>
            <a:r>
              <a:rPr lang="en-ID" sz="2400" dirty="0"/>
              <a:t> </a:t>
            </a:r>
            <a:r>
              <a:rPr lang="en-ID" sz="2400" dirty="0" err="1"/>
              <a:t>perdagangan</a:t>
            </a:r>
            <a:r>
              <a:rPr lang="en-ID" sz="2400" dirty="0"/>
              <a:t> </a:t>
            </a:r>
            <a:r>
              <a:rPr lang="en-ID" sz="2400" dirty="0" err="1"/>
              <a:t>internasional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memakan</a:t>
            </a:r>
            <a:r>
              <a:rPr lang="en-ID" sz="2400" dirty="0"/>
              <a:t> </a:t>
            </a:r>
            <a:r>
              <a:rPr lang="en-ID" sz="2400" dirty="0" err="1"/>
              <a:t>biaya</a:t>
            </a:r>
            <a:r>
              <a:rPr lang="en-ID" sz="2400" dirty="0"/>
              <a:t> yang </a:t>
            </a:r>
            <a:r>
              <a:rPr lang="en-ID" sz="2400" dirty="0" err="1"/>
              <a:t>tinggi</a:t>
            </a:r>
            <a:r>
              <a:rPr lang="en-ID" sz="2400" dirty="0"/>
              <a:t>.</a:t>
            </a:r>
          </a:p>
          <a:p>
            <a:pPr marL="0" indent="0">
              <a:buNone/>
            </a:pPr>
            <a:r>
              <a:rPr lang="en-ID" sz="2400" dirty="0"/>
              <a:t>7. </a:t>
            </a:r>
            <a:r>
              <a:rPr lang="en-ID" sz="2400" dirty="0" err="1"/>
              <a:t>Ketergantungan</a:t>
            </a:r>
            <a:r>
              <a:rPr lang="en-ID" sz="2400" dirty="0"/>
              <a:t> pada Politik: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perdagangan</a:t>
            </a:r>
            <a:r>
              <a:rPr lang="en-ID" sz="2400" dirty="0"/>
              <a:t> </a:t>
            </a:r>
            <a:r>
              <a:rPr lang="en-ID" sz="2400" dirty="0" err="1"/>
              <a:t>internasional</a:t>
            </a:r>
            <a:r>
              <a:rPr lang="en-ID" sz="2400" dirty="0"/>
              <a:t> </a:t>
            </a:r>
            <a:r>
              <a:rPr lang="en-ID" sz="2400" dirty="0" err="1"/>
              <a:t>dapat</a:t>
            </a:r>
            <a:r>
              <a:rPr lang="en-ID" sz="2400" dirty="0"/>
              <a:t> </a:t>
            </a:r>
            <a:r>
              <a:rPr lang="en-ID" sz="2400" dirty="0" err="1"/>
              <a:t>dipengaruhi</a:t>
            </a:r>
            <a:r>
              <a:rPr lang="en-ID" sz="2400" dirty="0"/>
              <a:t> oleh </a:t>
            </a:r>
            <a:r>
              <a:rPr lang="en-ID" sz="2400" dirty="0" err="1"/>
              <a:t>faktor</a:t>
            </a:r>
            <a:r>
              <a:rPr lang="en-ID" sz="2400" dirty="0"/>
              <a:t> </a:t>
            </a:r>
            <a:r>
              <a:rPr lang="en-ID" sz="2400" dirty="0" err="1"/>
              <a:t>politik</a:t>
            </a:r>
            <a:r>
              <a:rPr lang="en-ID" sz="2400" dirty="0"/>
              <a:t>.</a:t>
            </a:r>
          </a:p>
          <a:p>
            <a:pPr marL="0" indent="0">
              <a:buNone/>
            </a:pPr>
            <a:r>
              <a:rPr lang="en-ID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7723386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6FA3C-51E7-D14D-87D3-CAC971597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058400" cy="494846"/>
          </a:xfrm>
        </p:spPr>
        <p:txBody>
          <a:bodyPr>
            <a:noAutofit/>
          </a:bodyPr>
          <a:lstStyle/>
          <a:p>
            <a:r>
              <a:rPr lang="en-ID" sz="3600" dirty="0" err="1"/>
              <a:t>Struktur</a:t>
            </a:r>
            <a:r>
              <a:rPr lang="en-ID" sz="3600" dirty="0"/>
              <a:t> Corpus Juris Civilis</a:t>
            </a:r>
            <a:r>
              <a:rPr lang="en-ID" sz="3600" dirty="0">
                <a:effectLst/>
              </a:rPr>
              <a:t> 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8C80B-9F6A-B24A-B334-BD8389E7D3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800" y="1016000"/>
            <a:ext cx="11206480" cy="51609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ID" dirty="0"/>
              <a:t>Hukum </a:t>
            </a:r>
            <a:r>
              <a:rPr lang="en-ID" dirty="0" err="1"/>
              <a:t>Romawi</a:t>
            </a:r>
            <a:r>
              <a:rPr lang="en-ID" dirty="0"/>
              <a:t> yang </a:t>
            </a:r>
            <a:r>
              <a:rPr lang="en-ID" dirty="0" err="1"/>
              <a:t>dikenal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Corpus Juris Civilis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kodifikasi</a:t>
            </a:r>
            <a:r>
              <a:rPr lang="en-ID" dirty="0"/>
              <a:t> Kaisar Justinianus.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pengaturan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sipil</a:t>
            </a:r>
            <a:r>
              <a:rPr lang="en-ID" dirty="0"/>
              <a:t> di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. </a:t>
            </a:r>
          </a:p>
          <a:p>
            <a:pPr marL="0" indent="0" algn="just">
              <a:buNone/>
            </a:pPr>
            <a:r>
              <a:rPr lang="en-ID" dirty="0"/>
              <a:t>Corpus Juris Civilis </a:t>
            </a:r>
            <a:r>
              <a:rPr lang="en-ID" dirty="0" err="1"/>
              <a:t>terdiri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empat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: </a:t>
            </a:r>
          </a:p>
          <a:p>
            <a:pPr algn="just">
              <a:buFontTx/>
              <a:buChar char="-"/>
            </a:pPr>
            <a:r>
              <a:rPr lang="en-ID" dirty="0" err="1"/>
              <a:t>Institutiones</a:t>
            </a:r>
            <a:r>
              <a:rPr lang="en-ID" dirty="0"/>
              <a:t>. </a:t>
            </a:r>
          </a:p>
          <a:p>
            <a:pPr marL="0" indent="0" algn="just">
              <a:buNone/>
            </a:pPr>
            <a:r>
              <a:rPr lang="en-ID" dirty="0"/>
              <a:t>    </a:t>
            </a:r>
            <a:r>
              <a:rPr lang="en-ID" dirty="0" err="1"/>
              <a:t>Institutiones</a:t>
            </a:r>
            <a:r>
              <a:rPr lang="en-ID" dirty="0"/>
              <a:t>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lembaga-lembaga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termasuk</a:t>
            </a:r>
            <a:r>
              <a:rPr lang="en-ID" dirty="0"/>
              <a:t> </a:t>
            </a:r>
            <a:r>
              <a:rPr lang="en-ID" dirty="0" err="1"/>
              <a:t>pengadilan</a:t>
            </a:r>
            <a:endParaRPr lang="en-ID" dirty="0"/>
          </a:p>
          <a:p>
            <a:pPr marL="0" indent="0" algn="just">
              <a:buNone/>
            </a:pPr>
            <a:r>
              <a:rPr lang="en-ID" dirty="0"/>
              <a:t>   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pedagang</a:t>
            </a:r>
            <a:r>
              <a:rPr lang="en-ID" dirty="0"/>
              <a:t> (</a:t>
            </a:r>
            <a:r>
              <a:rPr lang="en-ID" dirty="0" err="1"/>
              <a:t>Consules</a:t>
            </a:r>
            <a:r>
              <a:rPr lang="en-ID" dirty="0"/>
              <a:t> </a:t>
            </a:r>
            <a:r>
              <a:rPr lang="en-ID" dirty="0" err="1"/>
              <a:t>Mercatorum</a:t>
            </a:r>
            <a:r>
              <a:rPr lang="en-ID" dirty="0"/>
              <a:t>)</a:t>
            </a:r>
          </a:p>
          <a:p>
            <a:pPr algn="just">
              <a:buFontTx/>
              <a:buChar char="-"/>
            </a:pPr>
            <a:r>
              <a:rPr lang="en-ID" dirty="0" err="1"/>
              <a:t>Pandectae</a:t>
            </a:r>
            <a:r>
              <a:rPr lang="en-ID" dirty="0"/>
              <a:t> </a:t>
            </a:r>
            <a:r>
              <a:rPr lang="en-ID" dirty="0" err="1"/>
              <a:t>memuat</a:t>
            </a:r>
            <a:r>
              <a:rPr lang="en-ID" dirty="0"/>
              <a:t> </a:t>
            </a:r>
            <a:r>
              <a:rPr lang="en-ID" dirty="0" err="1"/>
              <a:t>asas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Pacta Sunt </a:t>
            </a:r>
            <a:r>
              <a:rPr lang="en-ID" dirty="0" err="1"/>
              <a:t>Servanda</a:t>
            </a:r>
            <a:r>
              <a:rPr lang="en-ID" dirty="0"/>
              <a:t> (</a:t>
            </a:r>
            <a:r>
              <a:rPr lang="en-ID" dirty="0" err="1"/>
              <a:t>janji</a:t>
            </a:r>
            <a:r>
              <a:rPr lang="en-ID" dirty="0"/>
              <a:t> </a:t>
            </a:r>
            <a:r>
              <a:rPr lang="en-ID" dirty="0" err="1"/>
              <a:t>harus</a:t>
            </a:r>
            <a:endParaRPr lang="en-ID" dirty="0"/>
          </a:p>
          <a:p>
            <a:pPr marL="0" indent="0" algn="just">
              <a:buNone/>
            </a:pPr>
            <a:r>
              <a:rPr lang="en-ID" dirty="0"/>
              <a:t>     </a:t>
            </a:r>
            <a:r>
              <a:rPr lang="en-ID" dirty="0" err="1"/>
              <a:t>ditepati</a:t>
            </a:r>
            <a:r>
              <a:rPr lang="en-ID" dirty="0"/>
              <a:t>).</a:t>
            </a:r>
          </a:p>
          <a:p>
            <a:pPr algn="just">
              <a:buFontTx/>
              <a:buChar char="-"/>
            </a:pPr>
            <a:r>
              <a:rPr lang="en-ID" dirty="0"/>
              <a:t>Codex </a:t>
            </a:r>
            <a:r>
              <a:rPr lang="en-ID" dirty="0" err="1"/>
              <a:t>berisi</a:t>
            </a:r>
            <a:r>
              <a:rPr lang="en-ID" dirty="0"/>
              <a:t> </a:t>
            </a:r>
            <a:r>
              <a:rPr lang="en-ID" dirty="0" err="1"/>
              <a:t>pasal-pasal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dan </a:t>
            </a:r>
            <a:r>
              <a:rPr lang="en-ID" dirty="0" err="1"/>
              <a:t>dagang</a:t>
            </a:r>
            <a:r>
              <a:rPr lang="en-ID" dirty="0"/>
              <a:t>, </a:t>
            </a:r>
            <a:r>
              <a:rPr lang="en-ID" dirty="0" err="1"/>
              <a:t>sementara</a:t>
            </a:r>
            <a:r>
              <a:rPr lang="en-ID" dirty="0"/>
              <a:t> </a:t>
            </a:r>
            <a:r>
              <a:rPr lang="en-ID" dirty="0" err="1"/>
              <a:t>Novellae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Kumpulan </a:t>
            </a:r>
          </a:p>
          <a:p>
            <a:pPr marL="0" indent="0" algn="just">
              <a:buNone/>
            </a:pPr>
            <a:r>
              <a:rPr lang="en-ID" dirty="0"/>
              <a:t>     </a:t>
            </a:r>
            <a:r>
              <a:rPr lang="en-ID" dirty="0" err="1"/>
              <a:t>amandemen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peraturan</a:t>
            </a:r>
            <a:r>
              <a:rPr lang="en-ID" dirty="0"/>
              <a:t> yang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. </a:t>
            </a:r>
            <a:r>
              <a:rPr lang="en-ID" dirty="0" err="1"/>
              <a:t>Empat</a:t>
            </a:r>
            <a:r>
              <a:rPr lang="en-ID" dirty="0"/>
              <a:t> </a:t>
            </a:r>
            <a:r>
              <a:rPr lang="en-ID" dirty="0" err="1"/>
              <a:t>karya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pondasi</a:t>
            </a:r>
            <a:r>
              <a:rPr lang="en-ID" dirty="0"/>
              <a:t> </a:t>
            </a:r>
            <a:r>
              <a:rPr lang="en-ID" dirty="0" err="1"/>
              <a:t>bagi</a:t>
            </a:r>
            <a:endParaRPr lang="en-ID" dirty="0"/>
          </a:p>
          <a:p>
            <a:pPr marL="0" indent="0" algn="just">
              <a:buNone/>
            </a:pPr>
            <a:r>
              <a:rPr lang="en-ID" dirty="0"/>
              <a:t>     system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dagang</a:t>
            </a:r>
            <a:r>
              <a:rPr lang="en-ID" dirty="0"/>
              <a:t> </a:t>
            </a:r>
            <a:r>
              <a:rPr lang="en-ID" dirty="0" err="1"/>
              <a:t>Eropa</a:t>
            </a:r>
            <a:r>
              <a:rPr lang="en-ID" dirty="0"/>
              <a:t> pada  masa </a:t>
            </a:r>
            <a:r>
              <a:rPr lang="en-ID" dirty="0" err="1"/>
              <a:t>selanjutnya</a:t>
            </a:r>
            <a:r>
              <a:rPr lang="en-ID" dirty="0"/>
              <a:t>.</a:t>
            </a:r>
          </a:p>
          <a:p>
            <a:pPr algn="just">
              <a:buFontTx/>
              <a:buChar char="-"/>
            </a:pPr>
            <a:r>
              <a:rPr lang="en-ID" dirty="0" err="1"/>
              <a:t>Novellae</a:t>
            </a:r>
            <a:r>
              <a:rPr lang="en-ID"/>
              <a:t> berisi</a:t>
            </a:r>
            <a:r>
              <a:rPr lang="en-ID" dirty="0"/>
              <a:t> </a:t>
            </a:r>
            <a:r>
              <a:rPr lang="en-ID" dirty="0" err="1"/>
              <a:t>peraturan-peraturan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yang </a:t>
            </a:r>
            <a:r>
              <a:rPr lang="en-ID" dirty="0" err="1"/>
              <a:t>dikeluarkan</a:t>
            </a:r>
            <a:r>
              <a:rPr lang="en-ID" dirty="0"/>
              <a:t> oleh Kaisar Justinian I </a:t>
            </a:r>
            <a:r>
              <a:rPr lang="en-ID" dirty="0" err="1"/>
              <a:t>setelah</a:t>
            </a:r>
            <a:r>
              <a:rPr lang="en-ID" dirty="0"/>
              <a:t> Codex Justinianus </a:t>
            </a:r>
            <a:r>
              <a:rPr lang="en-ID" dirty="0" err="1"/>
              <a:t>disusun</a:t>
            </a:r>
            <a:r>
              <a:rPr lang="en-ID" dirty="0"/>
              <a:t>. </a:t>
            </a:r>
            <a:r>
              <a:rPr lang="en-ID" dirty="0" err="1"/>
              <a:t>Novellae</a:t>
            </a:r>
            <a:r>
              <a:rPr lang="en-ID" dirty="0"/>
              <a:t> </a:t>
            </a:r>
            <a:r>
              <a:rPr lang="en-ID" dirty="0" err="1"/>
              <a:t>bertujuan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memperbarui</a:t>
            </a:r>
            <a:r>
              <a:rPr lang="en-ID" dirty="0"/>
              <a:t> dan </a:t>
            </a:r>
            <a:r>
              <a:rPr lang="en-ID" dirty="0" err="1"/>
              <a:t>menyempurnakan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Romawi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mengatasi</a:t>
            </a:r>
            <a:r>
              <a:rPr lang="en-ID" dirty="0"/>
              <a:t> </a:t>
            </a:r>
            <a:r>
              <a:rPr lang="en-ID" dirty="0" err="1"/>
              <a:t>masalah-masalah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muncul</a:t>
            </a:r>
            <a:r>
              <a:rPr lang="en-ID" dirty="0"/>
              <a:t> pada masa </a:t>
            </a:r>
            <a:r>
              <a:rPr lang="en-ID" dirty="0" err="1"/>
              <a:t>itu</a:t>
            </a:r>
            <a:r>
              <a:rPr lang="en-ID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661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731CD-5E31-E749-A858-59AADE52F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0715"/>
          </a:xfrm>
        </p:spPr>
        <p:txBody>
          <a:bodyPr>
            <a:normAutofit fontScale="90000"/>
          </a:bodyPr>
          <a:lstStyle/>
          <a:p>
            <a:r>
              <a:rPr lang="en-ID" dirty="0" err="1"/>
              <a:t>Kodifikasi</a:t>
            </a:r>
            <a:r>
              <a:rPr lang="en-ID" dirty="0"/>
              <a:t> Hukum di </a:t>
            </a:r>
            <a:r>
              <a:rPr lang="en-ID" dirty="0" err="1"/>
              <a:t>Prancis</a:t>
            </a:r>
            <a:r>
              <a:rPr lang="en-ID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EFE78-D9A2-8248-B777-37255B6AC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34720"/>
            <a:ext cx="10515600" cy="592328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ID" dirty="0"/>
              <a:t>Raja Louis XIV, </a:t>
            </a:r>
            <a:r>
              <a:rPr lang="en-ID" dirty="0" err="1"/>
              <a:t>Prancis</a:t>
            </a:r>
            <a:r>
              <a:rPr lang="en-ID" dirty="0"/>
              <a:t> </a:t>
            </a:r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kodifikasi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dagang</a:t>
            </a:r>
            <a:r>
              <a:rPr lang="en-ID" dirty="0"/>
              <a:t>.</a:t>
            </a:r>
          </a:p>
          <a:p>
            <a:pPr marL="0" indent="0" algn="just">
              <a:buNone/>
            </a:pPr>
            <a:r>
              <a:rPr lang="en-ID" dirty="0"/>
              <a:t> Menteri </a:t>
            </a:r>
            <a:r>
              <a:rPr lang="en-ID" dirty="0" err="1"/>
              <a:t>keuangan</a:t>
            </a:r>
            <a:r>
              <a:rPr lang="en-ID" dirty="0"/>
              <a:t> Colbert </a:t>
            </a:r>
            <a:r>
              <a:rPr lang="en-ID" dirty="0" err="1"/>
              <a:t>berperan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menyusun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yang </a:t>
            </a:r>
            <a:r>
              <a:rPr lang="en-ID" dirty="0" err="1"/>
              <a:t>dikenal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Ordonnance de Commerce (1673) yang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pedagang</a:t>
            </a:r>
            <a:r>
              <a:rPr lang="en-ID" dirty="0"/>
              <a:t>, </a:t>
            </a:r>
            <a:r>
              <a:rPr lang="en-ID" dirty="0" err="1"/>
              <a:t>makelar</a:t>
            </a:r>
            <a:r>
              <a:rPr lang="en-ID" dirty="0"/>
              <a:t>, dan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. </a:t>
            </a:r>
          </a:p>
          <a:p>
            <a:pPr marL="0" indent="0" algn="just">
              <a:buNone/>
            </a:pP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tahun</a:t>
            </a:r>
            <a:r>
              <a:rPr lang="en-ID" dirty="0"/>
              <a:t>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lahir</a:t>
            </a:r>
            <a:r>
              <a:rPr lang="en-ID" dirty="0"/>
              <a:t> Ordonnance de la Marine (1681) yang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laut</a:t>
            </a:r>
            <a:r>
              <a:rPr lang="en-ID" dirty="0"/>
              <a:t>. </a:t>
            </a:r>
            <a:r>
              <a:rPr lang="en-ID" dirty="0" err="1"/>
              <a:t>Kedua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pembentukan</a:t>
            </a:r>
            <a:r>
              <a:rPr lang="en-ID" dirty="0"/>
              <a:t> Code de Commerce pada </a:t>
            </a:r>
            <a:r>
              <a:rPr lang="en-ID" dirty="0" err="1"/>
              <a:t>tahun</a:t>
            </a:r>
            <a:r>
              <a:rPr lang="en-ID" dirty="0"/>
              <a:t> 1807 yang </a:t>
            </a:r>
            <a:r>
              <a:rPr lang="en-ID" dirty="0" err="1"/>
              <a:t>memisahkan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dagang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(Code Civil 1804). </a:t>
            </a:r>
          </a:p>
          <a:p>
            <a:pPr marL="0" indent="0" algn="just">
              <a:buNone/>
            </a:pPr>
            <a:r>
              <a:rPr lang="en-ID" dirty="0"/>
              <a:t>Code de Commerce </a:t>
            </a:r>
            <a:r>
              <a:rPr lang="en-ID" dirty="0" err="1"/>
              <a:t>Prancis</a:t>
            </a:r>
            <a:r>
              <a:rPr lang="en-ID" dirty="0"/>
              <a:t>. Hukum </a:t>
            </a:r>
            <a:r>
              <a:rPr lang="en-ID" dirty="0" err="1"/>
              <a:t>mengatur</a:t>
            </a:r>
            <a:r>
              <a:rPr lang="en-ID" dirty="0"/>
              <a:t>: </a:t>
            </a:r>
          </a:p>
          <a:p>
            <a:pPr marL="0" indent="0" algn="just">
              <a:buNone/>
            </a:pPr>
            <a:r>
              <a:rPr lang="en-ID" dirty="0"/>
              <a:t>- 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antar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. </a:t>
            </a:r>
          </a:p>
          <a:p>
            <a:pPr algn="just">
              <a:buFontTx/>
              <a:buChar char="-"/>
            </a:pP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maritim</a:t>
            </a:r>
            <a:r>
              <a:rPr lang="en-ID" dirty="0"/>
              <a:t>. </a:t>
            </a:r>
          </a:p>
          <a:p>
            <a:pPr algn="just">
              <a:buFontTx/>
              <a:buChar char="-"/>
            </a:pPr>
            <a:r>
              <a:rPr lang="en-ID" dirty="0" err="1"/>
              <a:t>kontrak</a:t>
            </a:r>
            <a:r>
              <a:rPr lang="en-ID" dirty="0"/>
              <a:t> </a:t>
            </a:r>
            <a:r>
              <a:rPr lang="en-ID" dirty="0" err="1"/>
              <a:t>dagang</a:t>
            </a:r>
            <a:r>
              <a:rPr lang="en-ID" dirty="0"/>
              <a:t>. </a:t>
            </a:r>
          </a:p>
          <a:p>
            <a:pPr algn="just">
              <a:buFontTx/>
              <a:buChar char="-"/>
            </a:pPr>
            <a:r>
              <a:rPr lang="en-ID" dirty="0" err="1"/>
              <a:t>kebangkrutan</a:t>
            </a:r>
            <a:r>
              <a:rPr lang="en-ID" dirty="0"/>
              <a:t>. </a:t>
            </a:r>
          </a:p>
          <a:p>
            <a:pPr marL="0" indent="0" algn="just">
              <a:buNone/>
            </a:pPr>
            <a:r>
              <a:rPr lang="en-ID" dirty="0" err="1"/>
              <a:t>Prancis</a:t>
            </a:r>
            <a:r>
              <a:rPr lang="en-ID" dirty="0"/>
              <a:t> </a:t>
            </a:r>
            <a:r>
              <a:rPr lang="en-ID" dirty="0" err="1"/>
              <a:t>membentuk</a:t>
            </a:r>
            <a:r>
              <a:rPr lang="en-ID" dirty="0"/>
              <a:t> </a:t>
            </a:r>
            <a:r>
              <a:rPr lang="en-ID" dirty="0" err="1"/>
              <a:t>pengadilan</a:t>
            </a:r>
            <a:r>
              <a:rPr lang="en-ID" dirty="0"/>
              <a:t> </a:t>
            </a:r>
            <a:r>
              <a:rPr lang="en-ID" dirty="0" err="1"/>
              <a:t>khusus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pedagang</a:t>
            </a:r>
            <a:r>
              <a:rPr lang="en-ID" dirty="0"/>
              <a:t> yang </a:t>
            </a:r>
            <a:r>
              <a:rPr lang="en-ID" dirty="0" err="1"/>
              <a:t>dikenal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Consules</a:t>
            </a:r>
            <a:r>
              <a:rPr lang="en-ID" dirty="0"/>
              <a:t> </a:t>
            </a:r>
            <a:r>
              <a:rPr lang="en-ID" dirty="0" err="1"/>
              <a:t>Mercatorum</a:t>
            </a:r>
            <a:r>
              <a:rPr lang="en-ID" dirty="0"/>
              <a:t>. Hakim-hakimnya </a:t>
            </a:r>
            <a:r>
              <a:rPr lang="en-ID" dirty="0" err="1"/>
              <a:t>diambil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kalangan</a:t>
            </a:r>
            <a:r>
              <a:rPr lang="en-ID" dirty="0"/>
              <a:t> </a:t>
            </a:r>
            <a:r>
              <a:rPr lang="en-ID" dirty="0" err="1"/>
              <a:t>pedagang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.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cikal</a:t>
            </a:r>
            <a:r>
              <a:rPr lang="en-ID" dirty="0"/>
              <a:t> </a:t>
            </a:r>
            <a:r>
              <a:rPr lang="en-ID" dirty="0" err="1"/>
              <a:t>bakal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penyelesaian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 </a:t>
            </a:r>
            <a:r>
              <a:rPr lang="en-ID" dirty="0" err="1"/>
              <a:t>dagang</a:t>
            </a:r>
            <a:r>
              <a:rPr lang="en-ID" dirty="0"/>
              <a:t> modern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arbitrase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 </a:t>
            </a:r>
          </a:p>
          <a:p>
            <a:pPr marL="0" indent="0" algn="just">
              <a:buNone/>
            </a:pPr>
            <a:endParaRPr lang="en-ID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374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6A0B5-188C-BF42-B2A9-E88044F93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295640" cy="569595"/>
          </a:xfrm>
        </p:spPr>
        <p:txBody>
          <a:bodyPr>
            <a:normAutofit fontScale="90000"/>
          </a:bodyPr>
          <a:lstStyle/>
          <a:p>
            <a:r>
              <a:rPr lang="en-ID" dirty="0" err="1"/>
              <a:t>Kodifikasi</a:t>
            </a:r>
            <a:r>
              <a:rPr lang="en-ID" dirty="0"/>
              <a:t> Hukum di Belanda</a:t>
            </a:r>
            <a:r>
              <a:rPr lang="en-ID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F56B94-B15F-4E41-A622-E056803C4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8057"/>
            <a:ext cx="10515600" cy="484890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Romawi</a:t>
            </a:r>
            <a:r>
              <a:rPr lang="en-ID" dirty="0"/>
              <a:t>, </a:t>
            </a:r>
            <a:r>
              <a:rPr lang="en-ID" dirty="0" err="1"/>
              <a:t>Prancis</a:t>
            </a:r>
            <a:r>
              <a:rPr lang="en-ID" dirty="0"/>
              <a:t>, </a:t>
            </a:r>
            <a:r>
              <a:rPr lang="en-ID" dirty="0" err="1"/>
              <a:t>Belgia</a:t>
            </a:r>
            <a:r>
              <a:rPr lang="en-ID" dirty="0"/>
              <a:t>, dan Jerman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bertumpuk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menimbulkan</a:t>
            </a:r>
            <a:r>
              <a:rPr lang="en-ID" dirty="0"/>
              <a:t> </a:t>
            </a:r>
            <a:r>
              <a:rPr lang="en-ID" dirty="0" err="1"/>
              <a:t>ketidakpastian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. </a:t>
            </a: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merdeka</a:t>
            </a:r>
            <a:r>
              <a:rPr lang="en-ID" dirty="0"/>
              <a:t> pada </a:t>
            </a:r>
            <a:r>
              <a:rPr lang="en-ID" dirty="0" err="1"/>
              <a:t>tahun</a:t>
            </a:r>
            <a:r>
              <a:rPr lang="en-ID" dirty="0"/>
              <a:t> 1813, Raja Belanda </a:t>
            </a:r>
            <a:r>
              <a:rPr lang="en-ID" dirty="0" err="1"/>
              <a:t>membentuk</a:t>
            </a:r>
            <a:r>
              <a:rPr lang="en-ID" dirty="0"/>
              <a:t> </a:t>
            </a:r>
            <a:r>
              <a:rPr lang="en-ID" dirty="0" err="1"/>
              <a:t>Komisi</a:t>
            </a:r>
            <a:r>
              <a:rPr lang="en-ID" dirty="0"/>
              <a:t> </a:t>
            </a:r>
            <a:r>
              <a:rPr lang="en-ID" dirty="0" err="1"/>
              <a:t>Kodifikasi</a:t>
            </a:r>
            <a:r>
              <a:rPr lang="en-ID" dirty="0"/>
              <a:t> yang </a:t>
            </a:r>
            <a:r>
              <a:rPr lang="en-ID" dirty="0" err="1"/>
              <a:t>dipimpin</a:t>
            </a:r>
            <a:r>
              <a:rPr lang="en-ID" dirty="0"/>
              <a:t> oleh </a:t>
            </a:r>
            <a:r>
              <a:rPr lang="en-ID" dirty="0" err="1"/>
              <a:t>ahli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Van Kemper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menyusun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nasional</a:t>
            </a:r>
            <a:r>
              <a:rPr lang="en-ID" dirty="0"/>
              <a:t>. </a:t>
            </a:r>
            <a:r>
              <a:rPr lang="en-ID" dirty="0" err="1"/>
              <a:t>Hasilnya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rancangan</a:t>
            </a:r>
            <a:r>
              <a:rPr lang="en-ID" dirty="0"/>
              <a:t> </a:t>
            </a:r>
            <a:r>
              <a:rPr lang="en-ID" dirty="0" err="1"/>
              <a:t>Ontwerp</a:t>
            </a:r>
            <a:r>
              <a:rPr lang="en-ID" dirty="0"/>
              <a:t> Kemper pada </a:t>
            </a:r>
            <a:r>
              <a:rPr lang="en-ID" dirty="0" err="1"/>
              <a:t>tahun</a:t>
            </a:r>
            <a:r>
              <a:rPr lang="en-ID" dirty="0"/>
              <a:t> 1816 yang </a:t>
            </a:r>
            <a:r>
              <a:rPr lang="en-ID" dirty="0" err="1"/>
              <a:t>berisi</a:t>
            </a:r>
            <a:r>
              <a:rPr lang="en-ID" dirty="0"/>
              <a:t> 4000 </a:t>
            </a:r>
            <a:r>
              <a:rPr lang="en-ID" dirty="0" err="1"/>
              <a:t>pasal</a:t>
            </a:r>
            <a:r>
              <a:rPr lang="en-ID" dirty="0"/>
              <a:t>. </a:t>
            </a:r>
          </a:p>
          <a:p>
            <a:pPr marL="0" indent="0" algn="just">
              <a:buNone/>
            </a:pPr>
            <a:r>
              <a:rPr lang="en-ID" dirty="0" err="1"/>
              <a:t>Walau</a:t>
            </a:r>
            <a:r>
              <a:rPr lang="en-ID" dirty="0"/>
              <a:t> </a:t>
            </a:r>
            <a:r>
              <a:rPr lang="en-ID" dirty="0" err="1"/>
              <a:t>sempat</a:t>
            </a:r>
            <a:r>
              <a:rPr lang="en-ID" dirty="0"/>
              <a:t> </a:t>
            </a:r>
            <a:r>
              <a:rPr lang="en-ID" dirty="0" err="1"/>
              <a:t>ditolak</a:t>
            </a:r>
            <a:r>
              <a:rPr lang="en-ID" dirty="0"/>
              <a:t> oleh </a:t>
            </a:r>
            <a:r>
              <a:rPr lang="en-ID" dirty="0" err="1"/>
              <a:t>parlemen</a:t>
            </a:r>
            <a:r>
              <a:rPr lang="en-ID" dirty="0"/>
              <a:t>, </a:t>
            </a:r>
            <a:r>
              <a:rPr lang="en-ID" dirty="0" err="1"/>
              <a:t>rancangan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direvisi</a:t>
            </a:r>
            <a:r>
              <a:rPr lang="en-ID" dirty="0"/>
              <a:t> dan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Wetboek</a:t>
            </a:r>
            <a:r>
              <a:rPr lang="en-ID" dirty="0"/>
              <a:t> van </a:t>
            </a:r>
            <a:r>
              <a:rPr lang="en-ID" dirty="0" err="1"/>
              <a:t>Koophandel</a:t>
            </a:r>
            <a:r>
              <a:rPr lang="en-ID" dirty="0"/>
              <a:t> (Kitab </a:t>
            </a:r>
            <a:r>
              <a:rPr lang="en-ID" dirty="0" err="1"/>
              <a:t>Undang-Undang</a:t>
            </a:r>
            <a:r>
              <a:rPr lang="en-ID" dirty="0"/>
              <a:t> Hukum </a:t>
            </a:r>
            <a:r>
              <a:rPr lang="en-ID" dirty="0" err="1"/>
              <a:t>Dagang</a:t>
            </a:r>
            <a:r>
              <a:rPr lang="en-ID" dirty="0"/>
              <a:t> Belanda). </a:t>
            </a:r>
          </a:p>
          <a:p>
            <a:pPr marL="0" indent="0" algn="just">
              <a:buNone/>
            </a:pPr>
            <a:r>
              <a:rPr lang="en-ID" dirty="0"/>
              <a:t>KUHD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 </a:t>
            </a:r>
          </a:p>
          <a:p>
            <a:pPr algn="just">
              <a:buFontTx/>
              <a:buChar char="-"/>
            </a:pPr>
            <a:r>
              <a:rPr lang="en-ID" dirty="0" err="1"/>
              <a:t>Perdagangan</a:t>
            </a:r>
            <a:endParaRPr lang="en-ID" dirty="0"/>
          </a:p>
          <a:p>
            <a:pPr algn="just">
              <a:buFontTx/>
              <a:buChar char="-"/>
            </a:pPr>
            <a:r>
              <a:rPr lang="en-ID" dirty="0"/>
              <a:t>Perusahaan. </a:t>
            </a:r>
          </a:p>
          <a:p>
            <a:pPr algn="just">
              <a:buFontTx/>
              <a:buChar char="-"/>
            </a:pPr>
            <a:r>
              <a:rPr lang="en-ID" dirty="0" err="1"/>
              <a:t>perjanjian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. </a:t>
            </a:r>
          </a:p>
          <a:p>
            <a:pPr marL="0" indent="0" algn="just">
              <a:buNone/>
            </a:pPr>
            <a:endParaRPr lang="en-ID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926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94E8B-0DBF-7349-8E71-6FCDF793F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9435"/>
          </a:xfrm>
        </p:spPr>
        <p:txBody>
          <a:bodyPr>
            <a:normAutofit fontScale="90000"/>
          </a:bodyPr>
          <a:lstStyle/>
          <a:p>
            <a:r>
              <a:rPr lang="en-ID" dirty="0"/>
              <a:t>Hukum </a:t>
            </a:r>
            <a:r>
              <a:rPr lang="en-ID" dirty="0" err="1"/>
              <a:t>Dagang</a:t>
            </a:r>
            <a:r>
              <a:rPr lang="en-ID" dirty="0"/>
              <a:t> di Indonesia</a:t>
            </a:r>
            <a:r>
              <a:rPr lang="en-ID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5F0F1-8C60-0644-9212-8B1AFA265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7440"/>
            <a:ext cx="10515600" cy="506952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n-ID" dirty="0"/>
              <a:t>Masa </a:t>
            </a:r>
            <a:r>
              <a:rPr lang="en-ID" dirty="0" err="1"/>
              <a:t>Penjajahan</a:t>
            </a:r>
            <a:r>
              <a:rPr lang="en-ID" dirty="0"/>
              <a:t>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ID" dirty="0"/>
              <a:t>Hukum </a:t>
            </a:r>
            <a:r>
              <a:rPr lang="en-ID" dirty="0" err="1"/>
              <a:t>perdata</a:t>
            </a:r>
            <a:r>
              <a:rPr lang="en-ID" dirty="0"/>
              <a:t> dan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dagang</a:t>
            </a:r>
            <a:r>
              <a:rPr lang="en-ID" dirty="0"/>
              <a:t> Belanda </a:t>
            </a:r>
            <a:r>
              <a:rPr lang="en-ID" dirty="0" err="1"/>
              <a:t>diberlakukan</a:t>
            </a:r>
            <a:r>
              <a:rPr lang="en-ID" dirty="0"/>
              <a:t>.   </a:t>
            </a:r>
            <a:r>
              <a:rPr lang="en-ID" dirty="0" err="1"/>
              <a:t>Lahirnya</a:t>
            </a:r>
            <a:r>
              <a:rPr lang="en-ID" dirty="0"/>
              <a:t> Kitab </a:t>
            </a:r>
            <a:r>
              <a:rPr lang="en-ID" dirty="0" err="1"/>
              <a:t>Undang-Undang</a:t>
            </a:r>
            <a:r>
              <a:rPr lang="en-ID" dirty="0"/>
              <a:t> Hukum </a:t>
            </a:r>
            <a:r>
              <a:rPr lang="en-ID" dirty="0" err="1"/>
              <a:t>Perdata</a:t>
            </a:r>
            <a:r>
              <a:rPr lang="en-ID" dirty="0"/>
              <a:t> (</a:t>
            </a:r>
            <a:r>
              <a:rPr lang="en-ID" dirty="0" err="1"/>
              <a:t>KUHPerdata</a:t>
            </a:r>
            <a:r>
              <a:rPr lang="en-ID" dirty="0"/>
              <a:t>) dan Kitab </a:t>
            </a:r>
            <a:r>
              <a:rPr lang="en-ID" dirty="0" err="1"/>
              <a:t>Undang-Undang</a:t>
            </a:r>
            <a:r>
              <a:rPr lang="en-ID" dirty="0"/>
              <a:t> Hukum </a:t>
            </a:r>
            <a:r>
              <a:rPr lang="en-ID" dirty="0" err="1"/>
              <a:t>Dagang</a:t>
            </a:r>
            <a:r>
              <a:rPr lang="en-ID" dirty="0"/>
              <a:t> (KUHD)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 di Indonesia </a:t>
            </a:r>
            <a:r>
              <a:rPr lang="en-ID" dirty="0" err="1"/>
              <a:t>hingga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. </a:t>
            </a:r>
          </a:p>
          <a:p>
            <a:pPr algn="just"/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kemerdekaan</a:t>
            </a:r>
            <a:r>
              <a:rPr lang="en-ID" dirty="0"/>
              <a:t>. </a:t>
            </a:r>
          </a:p>
          <a:p>
            <a:pPr marL="0" indent="0" algn="just">
              <a:buNone/>
            </a:pPr>
            <a:r>
              <a:rPr lang="en-ID" dirty="0"/>
              <a:t> Indonesia </a:t>
            </a:r>
            <a:r>
              <a:rPr lang="en-ID" dirty="0" err="1"/>
              <a:t>masih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kedua</a:t>
            </a:r>
            <a:r>
              <a:rPr lang="en-ID" dirty="0"/>
              <a:t> kitab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penyesuaian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kebutuhan</a:t>
            </a:r>
            <a:r>
              <a:rPr lang="en-ID" dirty="0"/>
              <a:t> </a:t>
            </a:r>
            <a:r>
              <a:rPr lang="en-ID" dirty="0" err="1"/>
              <a:t>nasional</a:t>
            </a:r>
            <a:r>
              <a:rPr lang="en-ID" dirty="0"/>
              <a:t>.</a:t>
            </a:r>
          </a:p>
          <a:p>
            <a:pPr algn="just"/>
            <a:r>
              <a:rPr lang="en-ID" dirty="0"/>
              <a:t>Pasca </a:t>
            </a:r>
            <a:r>
              <a:rPr lang="en-ID" dirty="0" err="1"/>
              <a:t>kemerdekaan</a:t>
            </a:r>
            <a:endParaRPr lang="en-ID" dirty="0"/>
          </a:p>
          <a:p>
            <a:pPr marL="514350" indent="-514350" algn="just">
              <a:buAutoNum type="arabicPeriod"/>
            </a:pPr>
            <a:r>
              <a:rPr lang="en-ID" dirty="0" err="1"/>
              <a:t>menerapkan</a:t>
            </a:r>
            <a:r>
              <a:rPr lang="en-ID" dirty="0"/>
              <a:t>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Belanda agar </a:t>
            </a:r>
            <a:r>
              <a:rPr lang="en-ID" dirty="0" err="1"/>
              <a:t>kontinuitas</a:t>
            </a:r>
            <a:r>
              <a:rPr lang="en-ID" dirty="0"/>
              <a:t> </a:t>
            </a:r>
            <a:r>
              <a:rPr lang="en-ID" dirty="0" err="1"/>
              <a:t>tetap</a:t>
            </a:r>
            <a:r>
              <a:rPr lang="en-ID" dirty="0"/>
              <a:t> </a:t>
            </a:r>
            <a:r>
              <a:rPr lang="en-ID" dirty="0" err="1"/>
              <a:t>terjaga</a:t>
            </a:r>
            <a:r>
              <a:rPr lang="en-ID" dirty="0"/>
              <a:t>.</a:t>
            </a:r>
          </a:p>
          <a:p>
            <a:pPr marL="514350" indent="-514350" algn="just">
              <a:buAutoNum type="arabicPeriod"/>
            </a:pPr>
            <a:r>
              <a:rPr lang="en-ID" dirty="0" err="1"/>
              <a:t>menyesuaikan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kolonial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kebutuhan</a:t>
            </a:r>
            <a:r>
              <a:rPr lang="en-ID" dirty="0"/>
              <a:t> Indonesia yang </a:t>
            </a:r>
            <a:r>
              <a:rPr lang="en-ID" dirty="0" err="1"/>
              <a:t>merdeka</a:t>
            </a:r>
            <a:r>
              <a:rPr lang="en-ID" dirty="0"/>
              <a:t>. </a:t>
            </a:r>
          </a:p>
          <a:p>
            <a:pPr marL="0" indent="0" algn="just">
              <a:buNone/>
            </a:pP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akhirnya</a:t>
            </a:r>
            <a:r>
              <a:rPr lang="en-ID" dirty="0"/>
              <a:t> </a:t>
            </a:r>
            <a:r>
              <a:rPr lang="en-ID" dirty="0" err="1"/>
              <a:t>memilih</a:t>
            </a:r>
            <a:r>
              <a:rPr lang="en-ID" dirty="0"/>
              <a:t> </a:t>
            </a:r>
            <a:r>
              <a:rPr lang="en-ID" dirty="0" err="1"/>
              <a:t>pendekatan</a:t>
            </a:r>
            <a:r>
              <a:rPr lang="en-ID" dirty="0"/>
              <a:t> gradual,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mempertahankan</a:t>
            </a:r>
            <a:r>
              <a:rPr lang="en-ID" dirty="0"/>
              <a:t> KUHD </a:t>
            </a:r>
            <a:r>
              <a:rPr lang="en-ID" dirty="0" err="1"/>
              <a:t>sambil</a:t>
            </a:r>
            <a:r>
              <a:rPr lang="en-ID" dirty="0"/>
              <a:t> </a:t>
            </a:r>
            <a:r>
              <a:rPr lang="en-ID" dirty="0" err="1"/>
              <a:t>menyusun</a:t>
            </a:r>
            <a:r>
              <a:rPr lang="en-ID" dirty="0"/>
              <a:t> </a:t>
            </a:r>
            <a:r>
              <a:rPr lang="en-ID" dirty="0" err="1"/>
              <a:t>undang-undang</a:t>
            </a:r>
            <a:r>
              <a:rPr lang="en-ID" dirty="0"/>
              <a:t> </a:t>
            </a:r>
            <a:r>
              <a:rPr lang="en-ID" dirty="0" err="1"/>
              <a:t>dagang</a:t>
            </a:r>
            <a:r>
              <a:rPr lang="en-ID" dirty="0"/>
              <a:t> </a:t>
            </a:r>
            <a:r>
              <a:rPr lang="en-ID" dirty="0" err="1"/>
              <a:t>nasional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modern dan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kondisi</a:t>
            </a:r>
            <a:r>
              <a:rPr lang="en-ID" dirty="0"/>
              <a:t> </a:t>
            </a:r>
            <a:r>
              <a:rPr lang="en-ID" dirty="0" err="1"/>
              <a:t>perekonomian</a:t>
            </a:r>
            <a:r>
              <a:rPr lang="en-ID" dirty="0"/>
              <a:t> global.</a:t>
            </a:r>
          </a:p>
          <a:p>
            <a:pPr marL="0" indent="0" algn="just">
              <a:buNone/>
            </a:pPr>
            <a:endParaRPr lang="en-ID" dirty="0"/>
          </a:p>
          <a:p>
            <a:pPr marL="0" indent="0" algn="just">
              <a:buNone/>
            </a:pPr>
            <a:endParaRPr lang="en-ID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69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6786D-7141-C5DA-758E-3212CD738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300625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/>
              <a:t>Pengertian</a:t>
            </a:r>
            <a:r>
              <a:rPr lang="en-US" sz="4400" dirty="0"/>
              <a:t> </a:t>
            </a:r>
            <a:r>
              <a:rPr lang="en-US" sz="4400" dirty="0" err="1"/>
              <a:t>Perdagangan</a:t>
            </a:r>
            <a:r>
              <a:rPr lang="en-US" sz="4400" dirty="0"/>
              <a:t> </a:t>
            </a:r>
            <a:r>
              <a:rPr lang="en-US" sz="4400" dirty="0" err="1"/>
              <a:t>Internasional</a:t>
            </a:r>
            <a:r>
              <a:rPr lang="en-US" sz="4400" dirty="0"/>
              <a:t> </a:t>
            </a:r>
            <a:r>
              <a:rPr lang="en-US" sz="4400" dirty="0" err="1"/>
              <a:t>menurut</a:t>
            </a:r>
            <a:r>
              <a:rPr lang="en-US" sz="4400" dirty="0"/>
              <a:t> al-</a:t>
            </a:r>
            <a:r>
              <a:rPr lang="en-US" sz="4400" dirty="0" err="1"/>
              <a:t>quran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3DC7E-CF60-9E0C-A0BF-FE0ED7DF0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785257"/>
            <a:ext cx="10058400" cy="4325749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ID" sz="8000" spc="-150" dirty="0" err="1"/>
              <a:t>Dalam</a:t>
            </a:r>
            <a:r>
              <a:rPr lang="en-ID" sz="8000" spc="-150" dirty="0"/>
              <a:t> Al-Qur'an, </a:t>
            </a:r>
            <a:r>
              <a:rPr lang="en-ID" sz="8000" spc="-150" dirty="0" err="1"/>
              <a:t>terdapat</a:t>
            </a:r>
            <a:r>
              <a:rPr lang="en-ID" sz="8000" spc="-150" dirty="0"/>
              <a:t> </a:t>
            </a:r>
            <a:r>
              <a:rPr lang="en-ID" sz="8000" spc="-150" dirty="0" err="1"/>
              <a:t>beberapa</a:t>
            </a:r>
            <a:r>
              <a:rPr lang="en-ID" sz="8000" spc="-150" dirty="0"/>
              <a:t> </a:t>
            </a:r>
            <a:r>
              <a:rPr lang="en-ID" sz="8000" spc="-150" dirty="0" err="1"/>
              <a:t>ayat</a:t>
            </a:r>
            <a:r>
              <a:rPr lang="en-ID" sz="8000" spc="-150" dirty="0"/>
              <a:t> yang </a:t>
            </a:r>
            <a:r>
              <a:rPr lang="en-ID" sz="8000" spc="-150" dirty="0" err="1"/>
              <a:t>membahas</a:t>
            </a:r>
            <a:r>
              <a:rPr lang="en-ID" sz="8000" spc="-150" dirty="0"/>
              <a:t> </a:t>
            </a:r>
            <a:r>
              <a:rPr lang="en-ID" sz="8000" spc="-150" dirty="0" err="1"/>
              <a:t>tentang</a:t>
            </a:r>
            <a:r>
              <a:rPr lang="en-ID" sz="8000" spc="-150" dirty="0"/>
              <a:t> </a:t>
            </a:r>
            <a:r>
              <a:rPr lang="en-ID" sz="8000" spc="-150" dirty="0" err="1"/>
              <a:t>perdagangan</a:t>
            </a:r>
            <a:r>
              <a:rPr lang="en-ID" sz="8000" spc="-150" dirty="0"/>
              <a:t> </a:t>
            </a:r>
            <a:r>
              <a:rPr lang="en-ID" sz="8000" spc="-150" dirty="0" err="1"/>
              <a:t>dan</a:t>
            </a:r>
            <a:r>
              <a:rPr lang="en-ID" sz="8000" spc="-150" dirty="0"/>
              <a:t> </a:t>
            </a:r>
            <a:r>
              <a:rPr lang="en-ID" sz="8000" spc="-150" dirty="0" err="1"/>
              <a:t>perdagangan</a:t>
            </a:r>
            <a:r>
              <a:rPr lang="en-ID" sz="8000" spc="-150" dirty="0"/>
              <a:t> </a:t>
            </a:r>
            <a:r>
              <a:rPr lang="en-ID" sz="8000" spc="-150" dirty="0" err="1"/>
              <a:t>internasional</a:t>
            </a:r>
            <a:r>
              <a:rPr lang="en-ID" sz="8000" spc="-150" dirty="0"/>
              <a:t>. </a:t>
            </a:r>
            <a:r>
              <a:rPr lang="en-ID" sz="8000" spc="-150" dirty="0" err="1"/>
              <a:t>antara</a:t>
            </a:r>
            <a:r>
              <a:rPr lang="en-ID" sz="8000" spc="-150" dirty="0"/>
              <a:t> lain: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ID" sz="8000" spc="-150" dirty="0"/>
              <a:t>.</a:t>
            </a:r>
            <a:r>
              <a:rPr lang="en-ID" sz="8000" spc="-150" dirty="0" err="1"/>
              <a:t>Prinsip</a:t>
            </a:r>
            <a:r>
              <a:rPr lang="en-ID" sz="8000" spc="-150" dirty="0"/>
              <a:t> Halal </a:t>
            </a:r>
            <a:r>
              <a:rPr lang="en-ID" sz="8000" spc="-150" dirty="0" err="1"/>
              <a:t>dan</a:t>
            </a:r>
            <a:r>
              <a:rPr lang="en-ID" sz="8000" spc="-150" dirty="0"/>
              <a:t> Haram:  Al-Qur'an </a:t>
            </a:r>
            <a:r>
              <a:rPr lang="en-ID" sz="8000" spc="-150" dirty="0" err="1"/>
              <a:t>menekankan</a:t>
            </a:r>
            <a:r>
              <a:rPr lang="en-ID" sz="8000" spc="-150" dirty="0"/>
              <a:t> </a:t>
            </a:r>
            <a:r>
              <a:rPr lang="en-ID" sz="8000" spc="-150" dirty="0" err="1"/>
              <a:t>pentingnya</a:t>
            </a:r>
            <a:r>
              <a:rPr lang="en-ID" sz="8000" spc="-150" dirty="0"/>
              <a:t> </a:t>
            </a:r>
            <a:r>
              <a:rPr lang="en-ID" sz="8000" spc="-150" dirty="0" err="1"/>
              <a:t>melakukan</a:t>
            </a:r>
            <a:r>
              <a:rPr lang="en-ID" sz="8000" spc="-150" dirty="0"/>
              <a:t> </a:t>
            </a:r>
            <a:r>
              <a:rPr lang="en-ID" sz="8000" spc="-150" dirty="0" err="1"/>
              <a:t>perdagangan</a:t>
            </a:r>
            <a:r>
              <a:rPr lang="en-ID" sz="8000" spc="-150" dirty="0"/>
              <a:t> yang halal </a:t>
            </a:r>
            <a:r>
              <a:rPr lang="en-ID" sz="8000" spc="-150" dirty="0" err="1"/>
              <a:t>dan</a:t>
            </a:r>
            <a:r>
              <a:rPr lang="en-ID" sz="8000" spc="-150" dirty="0"/>
              <a:t> </a:t>
            </a:r>
            <a:r>
              <a:rPr lang="en-ID" sz="8000" spc="-150" dirty="0" err="1"/>
              <a:t>menghindarkan</a:t>
            </a:r>
            <a:r>
              <a:rPr lang="en-ID" sz="8000" spc="-150" dirty="0"/>
              <a:t> </a:t>
            </a:r>
            <a:r>
              <a:rPr lang="en-ID" sz="8000" spc="-150" dirty="0" err="1"/>
              <a:t>diri</a:t>
            </a:r>
            <a:r>
              <a:rPr lang="en-ID" sz="8000" spc="-150" dirty="0"/>
              <a:t> </a:t>
            </a:r>
            <a:r>
              <a:rPr lang="en-ID" sz="8000" spc="-150" dirty="0" err="1"/>
              <a:t>dari</a:t>
            </a:r>
            <a:r>
              <a:rPr lang="en-ID" sz="8000" spc="-150" dirty="0"/>
              <a:t> </a:t>
            </a:r>
            <a:r>
              <a:rPr lang="en-ID" sz="8000" spc="-150" dirty="0" err="1"/>
              <a:t>praktik</a:t>
            </a:r>
            <a:r>
              <a:rPr lang="en-ID" sz="8000" spc="-150" dirty="0"/>
              <a:t> </a:t>
            </a:r>
            <a:r>
              <a:rPr lang="en-ID" sz="8000" spc="-150" dirty="0" err="1"/>
              <a:t>perdagangan</a:t>
            </a:r>
            <a:r>
              <a:rPr lang="en-ID" sz="8000" spc="-150" dirty="0"/>
              <a:t> yang haram, </a:t>
            </a:r>
            <a:r>
              <a:rPr lang="en-ID" sz="8000" spc="-150" dirty="0" err="1"/>
              <a:t>seperti</a:t>
            </a:r>
            <a:r>
              <a:rPr lang="en-ID" sz="8000" spc="-150" dirty="0"/>
              <a:t> </a:t>
            </a:r>
            <a:r>
              <a:rPr lang="en-ID" sz="8000" spc="-150" dirty="0" err="1"/>
              <a:t>riba</a:t>
            </a:r>
            <a:r>
              <a:rPr lang="en-ID" sz="8000" spc="-150" dirty="0"/>
              <a:t>, </a:t>
            </a:r>
            <a:r>
              <a:rPr lang="en-ID" sz="8000" spc="-150" dirty="0" err="1"/>
              <a:t>penipuan</a:t>
            </a:r>
            <a:r>
              <a:rPr lang="en-ID" sz="8000" spc="-150" dirty="0"/>
              <a:t>, </a:t>
            </a:r>
            <a:r>
              <a:rPr lang="en-ID" sz="8000" spc="-150" dirty="0" err="1"/>
              <a:t>dan</a:t>
            </a:r>
            <a:r>
              <a:rPr lang="en-ID" sz="8000" spc="-150" dirty="0"/>
              <a:t> </a:t>
            </a:r>
            <a:r>
              <a:rPr lang="en-ID" sz="8000" spc="-150" dirty="0" err="1"/>
              <a:t>kecurangan</a:t>
            </a:r>
            <a:r>
              <a:rPr lang="en-ID" sz="8000" spc="-150" dirty="0"/>
              <a:t> (QS. Al-Baqarah: 275, QS. An-</a:t>
            </a:r>
            <a:r>
              <a:rPr lang="en-ID" sz="8000" spc="-150" dirty="0" err="1"/>
              <a:t>Nisa</a:t>
            </a:r>
            <a:r>
              <a:rPr lang="en-ID" sz="8000" spc="-150" dirty="0"/>
              <a:t>': 29).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ID" sz="8000" spc="-150" dirty="0"/>
              <a:t> </a:t>
            </a:r>
            <a:r>
              <a:rPr lang="en-ID" sz="8000" spc="-150" dirty="0" err="1"/>
              <a:t>Prinsip</a:t>
            </a:r>
            <a:r>
              <a:rPr lang="en-ID" sz="8000" spc="-150" dirty="0"/>
              <a:t> </a:t>
            </a:r>
            <a:r>
              <a:rPr lang="en-ID" sz="8000" spc="-150" dirty="0" err="1"/>
              <a:t>Kejujuran</a:t>
            </a:r>
            <a:r>
              <a:rPr lang="en-ID" sz="8000" spc="-150" dirty="0"/>
              <a:t> </a:t>
            </a:r>
            <a:r>
              <a:rPr lang="en-ID" sz="8000" spc="-150" dirty="0" err="1"/>
              <a:t>dan</a:t>
            </a:r>
            <a:r>
              <a:rPr lang="en-ID" sz="8000" spc="-150" dirty="0"/>
              <a:t> </a:t>
            </a:r>
            <a:r>
              <a:rPr lang="en-ID" sz="8000" spc="-150" dirty="0" err="1"/>
              <a:t>Keadilan</a:t>
            </a:r>
            <a:r>
              <a:rPr lang="en-ID" sz="8000" spc="-150" dirty="0"/>
              <a:t>:  Al-Qur'an </a:t>
            </a:r>
            <a:r>
              <a:rPr lang="en-ID" sz="8000" spc="-150" dirty="0" err="1"/>
              <a:t>menekankan</a:t>
            </a:r>
            <a:r>
              <a:rPr lang="en-ID" sz="8000" spc="-150" dirty="0"/>
              <a:t> </a:t>
            </a:r>
            <a:r>
              <a:rPr lang="en-ID" sz="8000" spc="-150" dirty="0" err="1"/>
              <a:t>pentingnya</a:t>
            </a:r>
            <a:r>
              <a:rPr lang="en-ID" sz="8000" spc="-150" dirty="0"/>
              <a:t> </a:t>
            </a:r>
            <a:r>
              <a:rPr lang="en-ID" sz="8000" spc="-150" dirty="0" err="1"/>
              <a:t>bersikap</a:t>
            </a:r>
            <a:r>
              <a:rPr lang="en-ID" sz="8000" spc="-150" dirty="0"/>
              <a:t> </a:t>
            </a:r>
            <a:r>
              <a:rPr lang="en-ID" sz="8000" spc="-150" dirty="0" err="1"/>
              <a:t>jujur</a:t>
            </a:r>
            <a:r>
              <a:rPr lang="en-ID" sz="8000" spc="-150" dirty="0"/>
              <a:t>, </a:t>
            </a:r>
            <a:r>
              <a:rPr lang="en-ID" sz="8000" spc="-150" dirty="0" err="1"/>
              <a:t>adil</a:t>
            </a:r>
            <a:r>
              <a:rPr lang="en-ID" sz="8000" spc="-150" dirty="0"/>
              <a:t>, </a:t>
            </a:r>
            <a:r>
              <a:rPr lang="en-ID" sz="8000" spc="-150" dirty="0" err="1"/>
              <a:t>dan</a:t>
            </a:r>
            <a:r>
              <a:rPr lang="en-ID" sz="8000" spc="-150" dirty="0"/>
              <a:t> </a:t>
            </a:r>
            <a:r>
              <a:rPr lang="en-ID" sz="8000" spc="-150" dirty="0" err="1"/>
              <a:t>tidak</a:t>
            </a:r>
            <a:r>
              <a:rPr lang="en-ID" sz="8000" spc="-150" dirty="0"/>
              <a:t> </a:t>
            </a:r>
            <a:r>
              <a:rPr lang="en-ID" sz="8000" spc="-150" dirty="0" err="1"/>
              <a:t>menipu</a:t>
            </a:r>
            <a:r>
              <a:rPr lang="en-ID" sz="8000" spc="-150" dirty="0"/>
              <a:t> </a:t>
            </a:r>
            <a:r>
              <a:rPr lang="en-ID" sz="8000" spc="-150" dirty="0" err="1"/>
              <a:t>dalam</a:t>
            </a:r>
            <a:r>
              <a:rPr lang="en-ID" sz="8000" spc="-150" dirty="0"/>
              <a:t> </a:t>
            </a:r>
            <a:r>
              <a:rPr lang="en-ID" sz="8000" spc="-150" dirty="0" err="1"/>
              <a:t>perdagangan</a:t>
            </a:r>
            <a:r>
              <a:rPr lang="en-ID" sz="8000" spc="-150" dirty="0"/>
              <a:t> (QS. Al-</a:t>
            </a:r>
            <a:r>
              <a:rPr lang="en-ID" sz="8000" spc="-150" dirty="0" err="1"/>
              <a:t>Mutaffifin</a:t>
            </a:r>
            <a:r>
              <a:rPr lang="en-ID" sz="8000" spc="-150" dirty="0"/>
              <a:t>: 1-3, QS. </a:t>
            </a:r>
            <a:r>
              <a:rPr lang="en-ID" sz="8000" spc="-150" dirty="0" err="1"/>
              <a:t>Asy-Syu'ara</a:t>
            </a:r>
            <a:r>
              <a:rPr lang="en-ID" sz="8000" spc="-150" dirty="0"/>
              <a:t>': 181-183).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ID" sz="8000" spc="-150" dirty="0"/>
              <a:t> </a:t>
            </a:r>
            <a:r>
              <a:rPr lang="en-ID" sz="8000" spc="-150" dirty="0" err="1"/>
              <a:t>Prinsip</a:t>
            </a:r>
            <a:r>
              <a:rPr lang="en-ID" sz="8000" spc="-150" dirty="0"/>
              <a:t> </a:t>
            </a:r>
            <a:r>
              <a:rPr lang="en-ID" sz="8000" spc="-150" dirty="0" err="1"/>
              <a:t>Tanggung</a:t>
            </a:r>
            <a:r>
              <a:rPr lang="en-ID" sz="8000" spc="-150" dirty="0"/>
              <a:t> </a:t>
            </a:r>
            <a:r>
              <a:rPr lang="en-ID" sz="8000" spc="-150" dirty="0" err="1"/>
              <a:t>Jawab</a:t>
            </a:r>
            <a:r>
              <a:rPr lang="en-ID" sz="8000" spc="-150" dirty="0"/>
              <a:t> </a:t>
            </a:r>
            <a:r>
              <a:rPr lang="en-ID" sz="8000" spc="-150" dirty="0" err="1"/>
              <a:t>Sosial</a:t>
            </a:r>
            <a:r>
              <a:rPr lang="en-ID" sz="8000" spc="-150" dirty="0"/>
              <a:t>:  Al-Qur'an </a:t>
            </a:r>
            <a:r>
              <a:rPr lang="en-ID" sz="8000" spc="-150" dirty="0" err="1"/>
              <a:t>menekankan</a:t>
            </a:r>
            <a:r>
              <a:rPr lang="en-ID" sz="8000" spc="-150" dirty="0"/>
              <a:t> </a:t>
            </a:r>
            <a:r>
              <a:rPr lang="en-ID" sz="8000" spc="-150" dirty="0" err="1"/>
              <a:t>pentingnya</a:t>
            </a:r>
            <a:r>
              <a:rPr lang="en-ID" sz="8000" spc="-150" dirty="0"/>
              <a:t> </a:t>
            </a:r>
            <a:r>
              <a:rPr lang="en-ID" sz="8000" spc="-150" dirty="0" err="1"/>
              <a:t>memperhatikan</a:t>
            </a:r>
            <a:r>
              <a:rPr lang="en-ID" sz="8000" spc="-150" dirty="0"/>
              <a:t> </a:t>
            </a:r>
            <a:r>
              <a:rPr lang="en-ID" sz="8000" spc="-150" dirty="0" err="1"/>
              <a:t>dimensi</a:t>
            </a:r>
            <a:r>
              <a:rPr lang="en-ID" sz="8000" spc="-150" dirty="0"/>
              <a:t> </a:t>
            </a:r>
            <a:r>
              <a:rPr lang="en-ID" sz="8000" spc="-150" dirty="0" err="1"/>
              <a:t>sosial</a:t>
            </a:r>
            <a:r>
              <a:rPr lang="en-ID" sz="8000" spc="-150" dirty="0"/>
              <a:t> </a:t>
            </a:r>
            <a:r>
              <a:rPr lang="en-ID" sz="8000" spc="-150" dirty="0" err="1"/>
              <a:t>dalam</a:t>
            </a:r>
            <a:r>
              <a:rPr lang="en-ID" sz="8000" spc="-150" dirty="0"/>
              <a:t> </a:t>
            </a:r>
            <a:r>
              <a:rPr lang="en-ID" sz="8000" spc="-150" dirty="0" err="1"/>
              <a:t>aktivitas</a:t>
            </a:r>
            <a:r>
              <a:rPr lang="en-ID" sz="8000" spc="-150" dirty="0"/>
              <a:t> </a:t>
            </a:r>
            <a:r>
              <a:rPr lang="en-ID" sz="8000" spc="-150" dirty="0" err="1"/>
              <a:t>perdagangan</a:t>
            </a:r>
            <a:r>
              <a:rPr lang="en-ID" sz="8000" spc="-150" dirty="0"/>
              <a:t>, </a:t>
            </a:r>
            <a:r>
              <a:rPr lang="en-ID" sz="8000" spc="-150" dirty="0" err="1"/>
              <a:t>seperti</a:t>
            </a:r>
            <a:r>
              <a:rPr lang="en-ID" sz="8000" spc="-150" dirty="0"/>
              <a:t> </a:t>
            </a:r>
            <a:r>
              <a:rPr lang="en-ID" sz="8000" spc="-150" dirty="0" err="1"/>
              <a:t>membayar</a:t>
            </a:r>
            <a:r>
              <a:rPr lang="en-ID" sz="8000" spc="-150" dirty="0"/>
              <a:t> zakat </a:t>
            </a:r>
            <a:r>
              <a:rPr lang="en-ID" sz="8000" spc="-150" dirty="0" err="1"/>
              <a:t>dan</a:t>
            </a:r>
            <a:r>
              <a:rPr lang="en-ID" sz="8000" spc="-150" dirty="0"/>
              <a:t> </a:t>
            </a:r>
            <a:r>
              <a:rPr lang="en-ID" sz="8000" spc="-150" dirty="0" err="1"/>
              <a:t>membantu</a:t>
            </a:r>
            <a:r>
              <a:rPr lang="en-ID" sz="8000" spc="-150" dirty="0"/>
              <a:t> orang-orang yang </a:t>
            </a:r>
            <a:r>
              <a:rPr lang="en-ID" sz="8000" spc="-150" dirty="0" err="1"/>
              <a:t>membutuhkan</a:t>
            </a:r>
            <a:r>
              <a:rPr lang="en-ID" sz="8000" spc="-150" dirty="0"/>
              <a:t> (QS. At-</a:t>
            </a:r>
            <a:r>
              <a:rPr lang="en-ID" sz="8000" spc="-150" dirty="0" err="1"/>
              <a:t>Taubah</a:t>
            </a:r>
            <a:r>
              <a:rPr lang="en-ID" sz="8000" spc="-150" dirty="0"/>
              <a:t>: 103, QS. </a:t>
            </a:r>
            <a:r>
              <a:rPr lang="en-ID" sz="8000" spc="-150" dirty="0" err="1"/>
              <a:t>Adz-Dzariyat</a:t>
            </a:r>
            <a:r>
              <a:rPr lang="en-ID" sz="8000" spc="-150" dirty="0"/>
              <a:t>: 19).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ID" sz="8000" spc="-150" dirty="0" err="1"/>
              <a:t>Secara</a:t>
            </a:r>
            <a:r>
              <a:rPr lang="en-ID" sz="8000" spc="-150" dirty="0"/>
              <a:t> </a:t>
            </a:r>
            <a:r>
              <a:rPr lang="en-ID" sz="8000" spc="-150" dirty="0" err="1"/>
              <a:t>keseluruhan</a:t>
            </a:r>
            <a:r>
              <a:rPr lang="en-ID" sz="8000" spc="-150" dirty="0"/>
              <a:t>, Al-Qur'an </a:t>
            </a:r>
            <a:r>
              <a:rPr lang="en-ID" sz="8000" spc="-150" dirty="0" err="1"/>
              <a:t>memberikan</a:t>
            </a:r>
            <a:r>
              <a:rPr lang="en-ID" sz="8000" spc="-150" dirty="0"/>
              <a:t> </a:t>
            </a:r>
            <a:r>
              <a:rPr lang="en-ID" sz="8000" spc="-150" dirty="0" err="1"/>
              <a:t>panduan</a:t>
            </a:r>
            <a:r>
              <a:rPr lang="en-ID" sz="8000" spc="-150" dirty="0"/>
              <a:t> yang </a:t>
            </a:r>
            <a:r>
              <a:rPr lang="en-ID" sz="8000" spc="-150" dirty="0" err="1"/>
              <a:t>komprehensif</a:t>
            </a:r>
            <a:r>
              <a:rPr lang="en-ID" sz="8000" spc="-150" dirty="0"/>
              <a:t> </a:t>
            </a:r>
            <a:r>
              <a:rPr lang="en-ID" sz="8000" spc="-150" dirty="0" err="1"/>
              <a:t>dalam</a:t>
            </a:r>
            <a:r>
              <a:rPr lang="en-ID" sz="8000" spc="-150" dirty="0"/>
              <a:t> </a:t>
            </a:r>
            <a:r>
              <a:rPr lang="en-ID" sz="8000" spc="-150" dirty="0" err="1"/>
              <a:t>aktivitas</a:t>
            </a:r>
            <a:r>
              <a:rPr lang="en-ID" sz="8000" spc="-150" dirty="0"/>
              <a:t> </a:t>
            </a:r>
            <a:r>
              <a:rPr lang="en-ID" sz="8000" spc="-150" dirty="0" err="1"/>
              <a:t>perdagangan</a:t>
            </a:r>
            <a:r>
              <a:rPr lang="en-ID" sz="8000" spc="-150" dirty="0"/>
              <a:t>, </a:t>
            </a:r>
            <a:r>
              <a:rPr lang="en-ID" sz="8000" spc="-150" dirty="0" err="1"/>
              <a:t>termasuk</a:t>
            </a:r>
            <a:r>
              <a:rPr lang="en-ID" sz="8000" spc="-150" dirty="0"/>
              <a:t> </a:t>
            </a:r>
            <a:r>
              <a:rPr lang="en-ID" sz="8000" spc="-150" dirty="0" err="1"/>
              <a:t>perdagangan</a:t>
            </a:r>
            <a:r>
              <a:rPr lang="en-ID" sz="8000" spc="-150" dirty="0"/>
              <a:t> </a:t>
            </a:r>
            <a:r>
              <a:rPr lang="en-ID" sz="8000" spc="-150" dirty="0" err="1"/>
              <a:t>internasional</a:t>
            </a:r>
            <a:r>
              <a:rPr lang="en-ID" sz="8000" spc="-150" dirty="0"/>
              <a:t>, </a:t>
            </a:r>
            <a:r>
              <a:rPr lang="en-ID" sz="8000" spc="-150" dirty="0" err="1"/>
              <a:t>dengan</a:t>
            </a:r>
            <a:r>
              <a:rPr lang="en-ID" sz="8000" spc="-150" dirty="0"/>
              <a:t> </a:t>
            </a:r>
            <a:r>
              <a:rPr lang="en-ID" sz="8000" spc="-150" dirty="0" err="1"/>
              <a:t>menekankan</a:t>
            </a:r>
            <a:r>
              <a:rPr lang="en-ID" sz="8000" spc="-150" dirty="0"/>
              <a:t> </a:t>
            </a:r>
            <a:r>
              <a:rPr lang="en-ID" sz="8000" spc="-150" dirty="0" err="1"/>
              <a:t>prinsip-prinsip</a:t>
            </a:r>
            <a:r>
              <a:rPr lang="en-ID" sz="8000" spc="-150" dirty="0"/>
              <a:t> </a:t>
            </a:r>
            <a:r>
              <a:rPr lang="en-ID" sz="8000" spc="-150" dirty="0" err="1"/>
              <a:t>etika</a:t>
            </a:r>
            <a:r>
              <a:rPr lang="en-ID" sz="8000" spc="-150" dirty="0"/>
              <a:t>, </a:t>
            </a:r>
            <a:r>
              <a:rPr lang="en-ID" sz="8000" spc="-150" dirty="0" err="1"/>
              <a:t>keadilan</a:t>
            </a:r>
            <a:r>
              <a:rPr lang="en-ID" sz="8000" spc="-150" dirty="0"/>
              <a:t>, dan </a:t>
            </a:r>
            <a:r>
              <a:rPr lang="en-ID" sz="8000" spc="-150" dirty="0" err="1"/>
              <a:t>tanggung</a:t>
            </a:r>
            <a:r>
              <a:rPr lang="en-ID" sz="8000" spc="-150" dirty="0"/>
              <a:t> </a:t>
            </a:r>
            <a:r>
              <a:rPr lang="en-ID" sz="8000" spc="-150" dirty="0" err="1"/>
              <a:t>jawab</a:t>
            </a:r>
            <a:r>
              <a:rPr lang="en-ID" sz="8000" spc="-150" dirty="0"/>
              <a:t> </a:t>
            </a:r>
            <a:r>
              <a:rPr lang="en-ID" sz="8000" spc="-150" dirty="0" err="1"/>
              <a:t>sosial</a:t>
            </a:r>
            <a:r>
              <a:rPr lang="en-ID" sz="8000" spc="-150" dirty="0"/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7121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6786D-7141-C5DA-758E-3212CD738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err="1"/>
              <a:t>Pengertian</a:t>
            </a:r>
            <a:r>
              <a:rPr lang="en-US" sz="4400" dirty="0"/>
              <a:t> </a:t>
            </a:r>
            <a:r>
              <a:rPr lang="en-US" sz="4400" dirty="0" err="1"/>
              <a:t>Perdagangan</a:t>
            </a:r>
            <a:r>
              <a:rPr lang="en-US" sz="4400" dirty="0"/>
              <a:t> </a:t>
            </a:r>
            <a:r>
              <a:rPr lang="en-US" sz="4400" dirty="0" err="1"/>
              <a:t>Internasional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3DC7E-CF60-9E0C-A0BF-FE0ED7DF0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antarnegara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negara </a:t>
            </a:r>
            <a:r>
              <a:rPr lang="en-US" dirty="0" err="1"/>
              <a:t>dengan</a:t>
            </a:r>
            <a:r>
              <a:rPr lang="en-US" dirty="0"/>
              <a:t> negara lain yang </a:t>
            </a:r>
            <a:r>
              <a:rPr lang="en-US" dirty="0" err="1"/>
              <a:t>menjalani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kesepakatan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belah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proses </a:t>
            </a:r>
            <a:r>
              <a:rPr lang="en-US" dirty="0" err="1"/>
              <a:t>tukar-menukar</a:t>
            </a:r>
            <a:r>
              <a:rPr lang="en-US" dirty="0"/>
              <a:t> yang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kehendak</a:t>
            </a:r>
            <a:r>
              <a:rPr lang="en-US" dirty="0"/>
              <a:t> </a:t>
            </a:r>
            <a:r>
              <a:rPr lang="en-US" dirty="0" err="1"/>
              <a:t>sukarela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masing-masing negara.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6058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B0F7C-13F4-0012-8A49-E09374ADC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222982"/>
          </a:xfrm>
        </p:spPr>
        <p:txBody>
          <a:bodyPr>
            <a:normAutofit fontScale="90000"/>
          </a:bodyPr>
          <a:lstStyle/>
          <a:p>
            <a:r>
              <a:rPr lang="en-US" sz="4400" dirty="0" err="1"/>
              <a:t>Pengertian</a:t>
            </a:r>
            <a:r>
              <a:rPr lang="en-US" sz="4400" dirty="0"/>
              <a:t> Hukum </a:t>
            </a:r>
            <a:r>
              <a:rPr lang="en-US" sz="4400" dirty="0" err="1"/>
              <a:t>PerdagangAn</a:t>
            </a:r>
            <a:r>
              <a:rPr lang="en-US" sz="4400" dirty="0"/>
              <a:t> </a:t>
            </a:r>
            <a:r>
              <a:rPr lang="en-US" sz="4400" dirty="0" err="1"/>
              <a:t>internasional</a:t>
            </a:r>
            <a:r>
              <a:rPr lang="en-US" sz="4400" dirty="0"/>
              <a:t> MENURUT BEBERAPA AHLI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615BA-FEFB-D284-EFB1-4F8CF244F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b="1" u="sng" dirty="0" err="1"/>
              <a:t>Schmitthoff</a:t>
            </a:r>
            <a:r>
              <a:rPr lang="en-US" dirty="0"/>
              <a:t>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i="1" dirty="0"/>
              <a:t>”……the body of rules governing commercial relationship of a private law nature involving different nations.”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tampak</a:t>
            </a:r>
            <a:r>
              <a:rPr lang="en-US" dirty="0"/>
              <a:t> </a:t>
            </a:r>
            <a:r>
              <a:rPr lang="en-US" dirty="0" err="1"/>
              <a:t>unsur-unsur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dirty="0"/>
              <a:t>Hukum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hubungan-hubungan</a:t>
            </a:r>
            <a:r>
              <a:rPr lang="en-US" dirty="0"/>
              <a:t> </a:t>
            </a:r>
            <a:r>
              <a:rPr lang="en-US" dirty="0" err="1"/>
              <a:t>komersial</a:t>
            </a:r>
            <a:r>
              <a:rPr lang="en-US" dirty="0"/>
              <a:t> yang </a:t>
            </a:r>
            <a:r>
              <a:rPr lang="en-US" dirty="0" err="1"/>
              <a:t>sifatnya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perdata</a:t>
            </a:r>
            <a:endParaRPr lang="en-US" dirty="0"/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transaksi-transaksi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negara.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Wilayah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/</a:t>
            </a:r>
            <a:r>
              <a:rPr lang="en-US" dirty="0" err="1"/>
              <a:t>terlepas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/</a:t>
            </a:r>
            <a:r>
              <a:rPr lang="en-US" dirty="0" err="1"/>
              <a:t>peran</a:t>
            </a:r>
            <a:r>
              <a:rPr lang="en-US" dirty="0"/>
              <a:t> negara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hubungan-hubungan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  <a:p>
            <a:pPr marL="514350" indent="-514350">
              <a:lnSpc>
                <a:spcPct val="150000"/>
              </a:lnSpc>
              <a:buAutoNum type="arabicPeriod"/>
            </a:pPr>
            <a:endParaRPr lang="en-US" dirty="0"/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  <a:p>
            <a:pPr marL="514350" indent="-514350">
              <a:lnSpc>
                <a:spcPct val="150000"/>
              </a:lnSpc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8249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{58762437-56C3-E440-8993-DDBE60A7BC34}tf10001070</Template>
  <TotalTime>438</TotalTime>
  <Words>2193</Words>
  <Application>Microsoft Office PowerPoint</Application>
  <PresentationFormat>Widescreen</PresentationFormat>
  <Paragraphs>170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Calibri</vt:lpstr>
      <vt:lpstr>Rockwell</vt:lpstr>
      <vt:lpstr>Rockwell Condensed</vt:lpstr>
      <vt:lpstr>Rockwell Extra Bold</vt:lpstr>
      <vt:lpstr>Wingdings</vt:lpstr>
      <vt:lpstr>Wood Type</vt:lpstr>
      <vt:lpstr>PowerPoint Presentation</vt:lpstr>
      <vt:lpstr>Awal Mula Hukum Dagang </vt:lpstr>
      <vt:lpstr>Struktur Corpus Juris Civilis </vt:lpstr>
      <vt:lpstr>Kodifikasi Hukum di Prancis </vt:lpstr>
      <vt:lpstr>Kodifikasi Hukum di Belanda </vt:lpstr>
      <vt:lpstr>Hukum Dagang di Indonesia </vt:lpstr>
      <vt:lpstr>Pengertian Perdagangan Internasional menurut al-quran</vt:lpstr>
      <vt:lpstr>Pengertian Perdagangan Internasional</vt:lpstr>
      <vt:lpstr>Pengertian Hukum PerdagangAn internasional MENURUT BEBERAPA AHLI </vt:lpstr>
      <vt:lpstr>PowerPoint Presentation</vt:lpstr>
      <vt:lpstr>PowerPoint Presentation</vt:lpstr>
      <vt:lpstr>PowerPoint Presentation</vt:lpstr>
      <vt:lpstr>Faktor pendorong dan penghambat perdagangan internasional</vt:lpstr>
      <vt:lpstr>Ruang lingkup HUKUM perdagangan internasional</vt:lpstr>
      <vt:lpstr>Prinsip-prinsip HUKUM PERDAGANGAN INTERNASIONAL </vt:lpstr>
      <vt:lpstr>PowerPoint Presentation</vt:lpstr>
      <vt:lpstr>PowerPoint Presentation</vt:lpstr>
      <vt:lpstr>Tujuan Hukum Perdagangan Internasional</vt:lpstr>
      <vt:lpstr>PowerPoint Presentation</vt:lpstr>
      <vt:lpstr>KELEMAHAN HUKUM PERDAGANGAN INTERNASIONAL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PERDAGANGAN INTERNASIONAL</dc:title>
  <dc:creator>elvira ridapasha</dc:creator>
  <cp:lastModifiedBy>indah.uj@outlook.com</cp:lastModifiedBy>
  <cp:revision>19</cp:revision>
  <dcterms:created xsi:type="dcterms:W3CDTF">2023-09-05T06:01:23Z</dcterms:created>
  <dcterms:modified xsi:type="dcterms:W3CDTF">2025-10-11T03:54:17Z</dcterms:modified>
</cp:coreProperties>
</file>