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48DD09-CB99-4EEB-9D48-139657A2E179}" type="datetimeFigureOut">
              <a:rPr lang="en-ID" smtClean="0"/>
              <a:t>01/11/2025</a:t>
            </a:fld>
            <a:endParaRPr lang="en-ID"/>
          </a:p>
        </p:txBody>
      </p:sp>
      <p:sp>
        <p:nvSpPr>
          <p:cNvPr id="5" name="Footer Placeholder 4"/>
          <p:cNvSpPr>
            <a:spLocks noGrp="1"/>
          </p:cNvSpPr>
          <p:nvPr>
            <p:ph type="ftr" sz="quarter" idx="11"/>
          </p:nvPr>
        </p:nvSpPr>
        <p:spPr>
          <a:xfrm>
            <a:off x="2416500" y="329307"/>
            <a:ext cx="4973915" cy="309201"/>
          </a:xfrm>
        </p:spPr>
        <p:txBody>
          <a:bodyPr/>
          <a:lstStyle/>
          <a:p>
            <a:endParaRPr lang="en-ID"/>
          </a:p>
        </p:txBody>
      </p:sp>
      <p:sp>
        <p:nvSpPr>
          <p:cNvPr id="6" name="Slide Number Placeholder 5"/>
          <p:cNvSpPr>
            <a:spLocks noGrp="1"/>
          </p:cNvSpPr>
          <p:nvPr>
            <p:ph type="sldNum" sz="quarter" idx="12"/>
          </p:nvPr>
        </p:nvSpPr>
        <p:spPr>
          <a:xfrm>
            <a:off x="1437664" y="798973"/>
            <a:ext cx="811019" cy="503578"/>
          </a:xfrm>
        </p:spPr>
        <p:txBody>
          <a:bodyPr/>
          <a:lstStyle/>
          <a:p>
            <a:fld id="{972FBC69-9D76-4E18-A0B8-38AABCACB26B}" type="slidenum">
              <a:rPr lang="en-ID" smtClean="0"/>
              <a:t>‹#›</a:t>
            </a:fld>
            <a:endParaRPr lang="en-ID"/>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625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48DD09-CB99-4EEB-9D48-139657A2E179}" type="datetimeFigureOut">
              <a:rPr lang="en-ID" smtClean="0"/>
              <a:t>01/11/2025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972FBC69-9D76-4E18-A0B8-38AABCACB26B}" type="slidenum">
              <a:rPr lang="en-ID" smtClean="0"/>
              <a:t>‹#›</a:t>
            </a:fld>
            <a:endParaRPr lang="en-ID"/>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8716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48DD09-CB99-4EEB-9D48-139657A2E179}" type="datetimeFigureOut">
              <a:rPr lang="en-ID" smtClean="0"/>
              <a:t>01/11/2025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972FBC69-9D76-4E18-A0B8-38AABCACB26B}" type="slidenum">
              <a:rPr lang="en-ID" smtClean="0"/>
              <a:t>‹#›</a:t>
            </a:fld>
            <a:endParaRPr lang="en-ID"/>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81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48DD09-CB99-4EEB-9D48-139657A2E179}" type="datetimeFigureOut">
              <a:rPr lang="en-ID" smtClean="0"/>
              <a:t>01/11/2025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972FBC69-9D76-4E18-A0B8-38AABCACB26B}" type="slidenum">
              <a:rPr lang="en-ID" smtClean="0"/>
              <a:t>‹#›</a:t>
            </a:fld>
            <a:endParaRPr lang="en-ID"/>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32490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48DD09-CB99-4EEB-9D48-139657A2E179}" type="datetimeFigureOut">
              <a:rPr lang="en-ID" smtClean="0"/>
              <a:t>01/11/2025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972FBC69-9D76-4E18-A0B8-38AABCACB26B}" type="slidenum">
              <a:rPr lang="en-ID" smtClean="0"/>
              <a:t>‹#›</a:t>
            </a:fld>
            <a:endParaRPr lang="en-ID"/>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9159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48DD09-CB99-4EEB-9D48-139657A2E179}" type="datetimeFigureOut">
              <a:rPr lang="en-ID" smtClean="0"/>
              <a:t>01/11/2025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972FBC69-9D76-4E18-A0B8-38AABCACB26B}" type="slidenum">
              <a:rPr lang="en-ID" smtClean="0"/>
              <a:t>‹#›</a:t>
            </a:fld>
            <a:endParaRPr lang="en-ID"/>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309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48DD09-CB99-4EEB-9D48-139657A2E179}" type="datetimeFigureOut">
              <a:rPr lang="en-ID" smtClean="0"/>
              <a:t>01/11/2025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972FBC69-9D76-4E18-A0B8-38AABCACB26B}" type="slidenum">
              <a:rPr lang="en-ID" smtClean="0"/>
              <a:t>‹#›</a:t>
            </a:fld>
            <a:endParaRPr lang="en-ID"/>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7697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48DD09-CB99-4EEB-9D48-139657A2E179}" type="datetimeFigureOut">
              <a:rPr lang="en-ID" smtClean="0"/>
              <a:t>01/11/2025</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972FBC69-9D76-4E18-A0B8-38AABCACB26B}" type="slidenum">
              <a:rPr lang="en-ID" smtClean="0"/>
              <a:t>‹#›</a:t>
            </a:fld>
            <a:endParaRPr lang="en-ID"/>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6864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8DD09-CB99-4EEB-9D48-139657A2E179}" type="datetimeFigureOut">
              <a:rPr lang="en-ID" smtClean="0"/>
              <a:t>01/11/2025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972FBC69-9D76-4E18-A0B8-38AABCACB26B}" type="slidenum">
              <a:rPr lang="en-ID" smtClean="0"/>
              <a:t>‹#›</a:t>
            </a:fld>
            <a:endParaRPr lang="en-ID"/>
          </a:p>
        </p:txBody>
      </p:sp>
    </p:spTree>
    <p:extLst>
      <p:ext uri="{BB962C8B-B14F-4D97-AF65-F5344CB8AC3E}">
        <p14:creationId xmlns:p14="http://schemas.microsoft.com/office/powerpoint/2010/main" val="1185924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48DD09-CB99-4EEB-9D48-139657A2E179}" type="datetimeFigureOut">
              <a:rPr lang="en-ID" smtClean="0"/>
              <a:t>01/11/2025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972FBC69-9D76-4E18-A0B8-38AABCACB26B}" type="slidenum">
              <a:rPr lang="en-ID" smtClean="0"/>
              <a:t>‹#›</a:t>
            </a:fld>
            <a:endParaRPr lang="en-ID"/>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16404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F48DD09-CB99-4EEB-9D48-139657A2E179}" type="datetimeFigureOut">
              <a:rPr lang="en-ID" smtClean="0"/>
              <a:t>01/11/2025</a:t>
            </a:fld>
            <a:endParaRPr lang="en-ID"/>
          </a:p>
        </p:txBody>
      </p:sp>
      <p:sp>
        <p:nvSpPr>
          <p:cNvPr id="6" name="Footer Placeholder 5"/>
          <p:cNvSpPr>
            <a:spLocks noGrp="1"/>
          </p:cNvSpPr>
          <p:nvPr>
            <p:ph type="ftr" sz="quarter" idx="11"/>
          </p:nvPr>
        </p:nvSpPr>
        <p:spPr>
          <a:xfrm>
            <a:off x="1447382" y="318640"/>
            <a:ext cx="5541004" cy="320931"/>
          </a:xfrm>
        </p:spPr>
        <p:txBody>
          <a:bodyPr/>
          <a:lstStyle/>
          <a:p>
            <a:endParaRPr lang="en-ID"/>
          </a:p>
        </p:txBody>
      </p:sp>
      <p:sp>
        <p:nvSpPr>
          <p:cNvPr id="7" name="Slide Number Placeholder 6"/>
          <p:cNvSpPr>
            <a:spLocks noGrp="1"/>
          </p:cNvSpPr>
          <p:nvPr>
            <p:ph type="sldNum" sz="quarter" idx="12"/>
          </p:nvPr>
        </p:nvSpPr>
        <p:spPr/>
        <p:txBody>
          <a:bodyPr/>
          <a:lstStyle/>
          <a:p>
            <a:fld id="{972FBC69-9D76-4E18-A0B8-38AABCACB26B}" type="slidenum">
              <a:rPr lang="en-ID" smtClean="0"/>
              <a:t>‹#›</a:t>
            </a:fld>
            <a:endParaRPr lang="en-ID"/>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264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F48DD09-CB99-4EEB-9D48-139657A2E179}" type="datetimeFigureOut">
              <a:rPr lang="en-ID" smtClean="0"/>
              <a:t>01/11/2025</a:t>
            </a:fld>
            <a:endParaRPr lang="en-ID"/>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72FBC69-9D76-4E18-A0B8-38AABCACB26B}" type="slidenum">
              <a:rPr lang="en-ID" smtClean="0"/>
              <a:t>‹#›</a:t>
            </a:fld>
            <a:endParaRPr lang="en-ID"/>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7983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A6765-C7E5-0F65-21A4-9BB042F157E6}"/>
              </a:ext>
            </a:extLst>
          </p:cNvPr>
          <p:cNvSpPr>
            <a:spLocks noGrp="1"/>
          </p:cNvSpPr>
          <p:nvPr>
            <p:ph type="ctrTitle"/>
          </p:nvPr>
        </p:nvSpPr>
        <p:spPr/>
        <p:txBody>
          <a:bodyPr>
            <a:normAutofit fontScale="90000"/>
          </a:bodyPr>
          <a:lstStyle/>
          <a:p>
            <a:r>
              <a:rPr lang="id-ID" b="1" dirty="0"/>
              <a:t>INTERNATIONAL CHAMBER OF COMMERCE</a:t>
            </a:r>
            <a:br>
              <a:rPr lang="en-ID" dirty="0"/>
            </a:br>
            <a:endParaRPr lang="en-ID" dirty="0"/>
          </a:p>
        </p:txBody>
      </p:sp>
      <p:sp>
        <p:nvSpPr>
          <p:cNvPr id="3" name="Subtitle 2">
            <a:extLst>
              <a:ext uri="{FF2B5EF4-FFF2-40B4-BE49-F238E27FC236}">
                <a16:creationId xmlns:a16="http://schemas.microsoft.com/office/drawing/2014/main" id="{5E96A02E-EC42-973D-D40D-9BA201B637A4}"/>
              </a:ext>
            </a:extLst>
          </p:cNvPr>
          <p:cNvSpPr>
            <a:spLocks noGrp="1"/>
          </p:cNvSpPr>
          <p:nvPr>
            <p:ph type="subTitle" idx="1"/>
          </p:nvPr>
        </p:nvSpPr>
        <p:spPr/>
        <p:txBody>
          <a:bodyPr>
            <a:noAutofit/>
          </a:bodyPr>
          <a:lstStyle/>
          <a:p>
            <a:pPr algn="l"/>
            <a:r>
              <a:rPr lang="id-ID" sz="1600" dirty="0"/>
              <a:t>Kelompok 4</a:t>
            </a:r>
            <a:endParaRPr lang="en-ID" sz="1600" dirty="0"/>
          </a:p>
          <a:p>
            <a:pPr marL="457200" indent="-457200" algn="l">
              <a:buAutoNum type="arabicParenR"/>
            </a:pPr>
            <a:r>
              <a:rPr lang="id-ID" sz="1600" dirty="0"/>
              <a:t>Catur Ary Widodo </a:t>
            </a:r>
            <a:endParaRPr lang="en-US" sz="1600" dirty="0"/>
          </a:p>
          <a:p>
            <a:pPr marL="457200" indent="-457200" algn="l">
              <a:buAutoNum type="arabicParenR"/>
            </a:pPr>
            <a:r>
              <a:rPr lang="id-ID" sz="1600" dirty="0"/>
              <a:t>Windriaty </a:t>
            </a:r>
            <a:endParaRPr lang="en-US" sz="1600" dirty="0"/>
          </a:p>
          <a:p>
            <a:pPr marL="457200" indent="-457200" algn="l">
              <a:buAutoNum type="arabicParenR"/>
            </a:pPr>
            <a:r>
              <a:rPr lang="id-ID" sz="1600" dirty="0"/>
              <a:t>Rully Sihombing</a:t>
            </a:r>
            <a:endParaRPr lang="en-US" sz="1600" dirty="0"/>
          </a:p>
          <a:p>
            <a:pPr marL="457200" indent="-457200" algn="l">
              <a:buAutoNum type="arabicParenR"/>
            </a:pPr>
            <a:r>
              <a:rPr lang="id-ID" sz="1600" dirty="0"/>
              <a:t>Yohanes K G Namang</a:t>
            </a:r>
            <a:endParaRPr lang="en-ID" sz="1600" dirty="0"/>
          </a:p>
        </p:txBody>
      </p:sp>
    </p:spTree>
    <p:extLst>
      <p:ext uri="{BB962C8B-B14F-4D97-AF65-F5344CB8AC3E}">
        <p14:creationId xmlns:p14="http://schemas.microsoft.com/office/powerpoint/2010/main" val="4059485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B31A4-8064-BE7E-C988-911701005313}"/>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956E6BC8-ED3B-6E3E-6106-D4749E7070E8}"/>
              </a:ext>
            </a:extLst>
          </p:cNvPr>
          <p:cNvSpPr>
            <a:spLocks noGrp="1"/>
          </p:cNvSpPr>
          <p:nvPr>
            <p:ph idx="1"/>
          </p:nvPr>
        </p:nvSpPr>
        <p:spPr/>
        <p:txBody>
          <a:bodyPr>
            <a:normAutofit fontScale="85000" lnSpcReduction="10000"/>
          </a:bodyPr>
          <a:lstStyle/>
          <a:p>
            <a:r>
              <a:rPr lang="id-ID" dirty="0"/>
              <a:t>Putusan arbitrase internasional yang menghukum Pemerintah Indonesia untuk membayar ganti rugi sebesar 24,1 juta dolar AS serta denda keterlambatan, tidak hanya merugikan secara finansial, tetapi juga memicu persoalan hukum lanjutan, termasuk ancaman penyitaan aset negara di luar negeri. </a:t>
            </a:r>
            <a:endParaRPr lang="en-US" dirty="0"/>
          </a:p>
          <a:p>
            <a:r>
              <a:rPr lang="id-ID" dirty="0"/>
              <a:t>Tindakan ini menimbulkan kekhawatiran terhadap prinsip kekebalan diplomatik yang dijamin dalam Konvensi Wina tentang Hubungan Diplomatik 1961 (Vienna Convention on Diplomatic Relations, 1961). Di sisi lain, penyelidikan dalam negeri oleh Kejaksaan Agung mengungkap indikasi korupsi dan wanprestasi, yang dapat menjadi dasar untuk meninjau ulang validitas kontrak tersebut secara hukum.</a:t>
            </a:r>
            <a:endParaRPr lang="en-ID" dirty="0"/>
          </a:p>
          <a:p>
            <a:r>
              <a:rPr lang="id-ID" dirty="0"/>
              <a:t>Kasus ini menjadi pelajaran penting bahwa dalam hubungan hukum internasional, terutama dalam proyek strategis negara, diperlukan kehati-hatian, transparansi, dan kepastian hukum dalam perjanjian agar tidak menimbulkan kerugian negara di kemudian hari.</a:t>
            </a:r>
            <a:endParaRPr lang="en-ID" dirty="0"/>
          </a:p>
          <a:p>
            <a:endParaRPr lang="en-ID" dirty="0"/>
          </a:p>
        </p:txBody>
      </p:sp>
    </p:spTree>
    <p:extLst>
      <p:ext uri="{BB962C8B-B14F-4D97-AF65-F5344CB8AC3E}">
        <p14:creationId xmlns:p14="http://schemas.microsoft.com/office/powerpoint/2010/main" val="4135080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9685-F330-5C10-EAD2-AEDE2A5A753F}"/>
              </a:ext>
            </a:extLst>
          </p:cNvPr>
          <p:cNvSpPr>
            <a:spLocks noGrp="1"/>
          </p:cNvSpPr>
          <p:nvPr>
            <p:ph type="title"/>
          </p:nvPr>
        </p:nvSpPr>
        <p:spPr/>
        <p:txBody>
          <a:bodyPr/>
          <a:lstStyle/>
          <a:p>
            <a:r>
              <a:rPr lang="id-ID" b="1" dirty="0"/>
              <a:t>SEJARAH INTERNATIONAL CHAMBER OF COMMERCE</a:t>
            </a:r>
            <a:endParaRPr lang="en-ID" dirty="0"/>
          </a:p>
        </p:txBody>
      </p:sp>
      <p:sp>
        <p:nvSpPr>
          <p:cNvPr id="3" name="Content Placeholder 2">
            <a:extLst>
              <a:ext uri="{FF2B5EF4-FFF2-40B4-BE49-F238E27FC236}">
                <a16:creationId xmlns:a16="http://schemas.microsoft.com/office/drawing/2014/main" id="{CDC4BB5E-FE23-F494-EAB2-2F7B9C93AC13}"/>
              </a:ext>
            </a:extLst>
          </p:cNvPr>
          <p:cNvSpPr>
            <a:spLocks noGrp="1"/>
          </p:cNvSpPr>
          <p:nvPr>
            <p:ph idx="1"/>
          </p:nvPr>
        </p:nvSpPr>
        <p:spPr/>
        <p:txBody>
          <a:bodyPr>
            <a:normAutofit fontScale="92500" lnSpcReduction="10000"/>
          </a:bodyPr>
          <a:lstStyle/>
          <a:p>
            <a:r>
              <a:rPr lang="id-ID" dirty="0"/>
              <a:t>International Chamber of Commerce (“ICC”) merupakan sebuah organisasi nirlaba internasional yang bekerja mempromosikan dan mendukung perdagangan global dan globalisasi</a:t>
            </a:r>
            <a:endParaRPr lang="en-US" dirty="0"/>
          </a:p>
          <a:p>
            <a:r>
              <a:rPr lang="id-ID" dirty="0"/>
              <a:t>Misi ICC adalah membuat bisnis bekerja untuk semua orang, setiap hari, di mana saja dengan mempromosikan sistem perdagangan dan investasi internasional terbuka yang mendorong perdamaian, kesejahteraan, dan peluang bagi semua.</a:t>
            </a:r>
            <a:endParaRPr lang="en-US" dirty="0"/>
          </a:p>
          <a:p>
            <a:r>
              <a:rPr lang="id-ID" dirty="0"/>
              <a:t>ICC didirikan pada tahun 1919 setelah Perang Dunia I, ketika belum ada sistem aturan dunia yang mengatur perdagangan, investasi, keuangan, atau hubungan komersial. </a:t>
            </a:r>
            <a:endParaRPr lang="en-US" dirty="0"/>
          </a:p>
          <a:p>
            <a:r>
              <a:rPr lang="id-ID" dirty="0"/>
              <a:t>ICC sendiri </a:t>
            </a:r>
            <a:r>
              <a:rPr lang="en-US" dirty="0" err="1"/>
              <a:t>berpartner</a:t>
            </a:r>
            <a:r>
              <a:rPr lang="en-US" dirty="0"/>
              <a:t> </a:t>
            </a:r>
            <a:r>
              <a:rPr lang="en-US" dirty="0" err="1"/>
              <a:t>dengan</a:t>
            </a:r>
            <a:r>
              <a:rPr lang="id-ID" dirty="0"/>
              <a:t> sekitar 45 juta perusahaan yang tersebar di lebih dari 170 negara.</a:t>
            </a:r>
            <a:endParaRPr lang="en-ID" dirty="0"/>
          </a:p>
        </p:txBody>
      </p:sp>
    </p:spTree>
    <p:extLst>
      <p:ext uri="{BB962C8B-B14F-4D97-AF65-F5344CB8AC3E}">
        <p14:creationId xmlns:p14="http://schemas.microsoft.com/office/powerpoint/2010/main" val="2919513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41739-C73F-4402-CDAB-02DED2DD4464}"/>
              </a:ext>
            </a:extLst>
          </p:cNvPr>
          <p:cNvSpPr>
            <a:spLocks noGrp="1"/>
          </p:cNvSpPr>
          <p:nvPr>
            <p:ph type="title"/>
          </p:nvPr>
        </p:nvSpPr>
        <p:spPr/>
        <p:txBody>
          <a:bodyPr/>
          <a:lstStyle/>
          <a:p>
            <a:r>
              <a:rPr lang="en-US" dirty="0" err="1"/>
              <a:t>Deklarasi</a:t>
            </a:r>
            <a:r>
              <a:rPr lang="en-US" dirty="0"/>
              <a:t> Merchant of Peace</a:t>
            </a:r>
            <a:endParaRPr lang="en-ID" dirty="0"/>
          </a:p>
        </p:txBody>
      </p:sp>
      <p:sp>
        <p:nvSpPr>
          <p:cNvPr id="3" name="Content Placeholder 2">
            <a:extLst>
              <a:ext uri="{FF2B5EF4-FFF2-40B4-BE49-F238E27FC236}">
                <a16:creationId xmlns:a16="http://schemas.microsoft.com/office/drawing/2014/main" id="{264EFC16-2FC9-41E8-4872-72E097FA8824}"/>
              </a:ext>
            </a:extLst>
          </p:cNvPr>
          <p:cNvSpPr>
            <a:spLocks noGrp="1"/>
          </p:cNvSpPr>
          <p:nvPr>
            <p:ph idx="1"/>
          </p:nvPr>
        </p:nvSpPr>
        <p:spPr/>
        <p:txBody>
          <a:bodyPr>
            <a:normAutofit lnSpcReduction="10000"/>
          </a:bodyPr>
          <a:lstStyle/>
          <a:p>
            <a:r>
              <a:rPr lang="id-ID" dirty="0"/>
              <a:t>Di tahun 2019 yang lalu, ICC merayakan 100 tahunnya dengan menerbitkan deklarasi yang dikenal sebagai “</a:t>
            </a:r>
            <a:r>
              <a:rPr lang="id-ID" i="1" dirty="0"/>
              <a:t>Merchant of Peace</a:t>
            </a:r>
            <a:r>
              <a:rPr lang="id-ID" dirty="0"/>
              <a:t>” atau “Pedagang Perdamaian”. Deklarasi ini berisi prinsip-prinsip panduan bagi ICC sebagai organisasi internasional yang berorientasi pada tujuan, bekerja dengan tujuan yang selalu terbarukan dan terupdate untuk membantu bisnis dapat berjalan bagi semua orang, setiap hari, di mana saja. </a:t>
            </a:r>
            <a:endParaRPr lang="en-US" dirty="0"/>
          </a:p>
          <a:p>
            <a:r>
              <a:rPr lang="id-ID" dirty="0"/>
              <a:t>Beberapa poin prinsip dalam deklarasi Merchant of Peace tersebut antara lain terkait dukungan atas sistem perdagangan global yang lebih modern, perhatian terhadap </a:t>
            </a:r>
            <a:r>
              <a:rPr lang="id-ID" i="1" dirty="0"/>
              <a:t>climate change </a:t>
            </a:r>
            <a:r>
              <a:rPr lang="id-ID" dirty="0"/>
              <a:t>atau perubahan iklim yang semakin gawat, serta memperkuat teknologi digital dan bekerjasama dengan pemerintah untuk merancang pemerintahan yang modern. </a:t>
            </a:r>
            <a:endParaRPr lang="en-ID" dirty="0"/>
          </a:p>
          <a:p>
            <a:endParaRPr lang="en-ID" dirty="0"/>
          </a:p>
        </p:txBody>
      </p:sp>
    </p:spTree>
    <p:extLst>
      <p:ext uri="{BB962C8B-B14F-4D97-AF65-F5344CB8AC3E}">
        <p14:creationId xmlns:p14="http://schemas.microsoft.com/office/powerpoint/2010/main" val="745775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462D0-FF12-B9FD-BBFB-416C78BED86D}"/>
              </a:ext>
            </a:extLst>
          </p:cNvPr>
          <p:cNvSpPr>
            <a:spLocks noGrp="1"/>
          </p:cNvSpPr>
          <p:nvPr>
            <p:ph type="title"/>
          </p:nvPr>
        </p:nvSpPr>
        <p:spPr/>
        <p:txBody>
          <a:bodyPr>
            <a:normAutofit fontScale="90000"/>
          </a:bodyPr>
          <a:lstStyle/>
          <a:p>
            <a:r>
              <a:rPr lang="id-ID" b="1" dirty="0"/>
              <a:t>SENGKETA BISNIS PERDAGANGAN ANTARPERUSAHAAN SWASTA INTERNASIONAL</a:t>
            </a:r>
            <a:br>
              <a:rPr lang="en-ID" dirty="0"/>
            </a:br>
            <a:endParaRPr lang="en-ID" dirty="0"/>
          </a:p>
        </p:txBody>
      </p:sp>
      <p:sp>
        <p:nvSpPr>
          <p:cNvPr id="3" name="Content Placeholder 2">
            <a:extLst>
              <a:ext uri="{FF2B5EF4-FFF2-40B4-BE49-F238E27FC236}">
                <a16:creationId xmlns:a16="http://schemas.microsoft.com/office/drawing/2014/main" id="{CDE650D4-7921-3391-A56A-64783F8808EE}"/>
              </a:ext>
            </a:extLst>
          </p:cNvPr>
          <p:cNvSpPr>
            <a:spLocks noGrp="1"/>
          </p:cNvSpPr>
          <p:nvPr>
            <p:ph idx="1"/>
          </p:nvPr>
        </p:nvSpPr>
        <p:spPr/>
        <p:txBody>
          <a:bodyPr>
            <a:normAutofit fontScale="85000" lnSpcReduction="20000"/>
          </a:bodyPr>
          <a:lstStyle/>
          <a:p>
            <a:pPr marL="0" indent="0">
              <a:buNone/>
            </a:pPr>
            <a:r>
              <a:rPr lang="en-ID" b="1" dirty="0"/>
              <a:t>1. </a:t>
            </a:r>
            <a:r>
              <a:rPr lang="en-ID" b="1" dirty="0" err="1"/>
              <a:t>Kebijakan</a:t>
            </a:r>
            <a:r>
              <a:rPr lang="en-ID" b="1" dirty="0"/>
              <a:t> </a:t>
            </a:r>
            <a:r>
              <a:rPr lang="en-ID" b="1" dirty="0" err="1"/>
              <a:t>Suatu</a:t>
            </a:r>
            <a:r>
              <a:rPr lang="en-ID" b="1" dirty="0"/>
              <a:t> Negara</a:t>
            </a:r>
            <a:endParaRPr lang="en-ID" dirty="0"/>
          </a:p>
          <a:p>
            <a:pPr marL="0" indent="0">
              <a:buNone/>
            </a:pPr>
            <a:r>
              <a:rPr lang="en-ID" dirty="0"/>
              <a:t>Salah </a:t>
            </a:r>
            <a:r>
              <a:rPr lang="en-ID" dirty="0" err="1"/>
              <a:t>satu</a:t>
            </a:r>
            <a:r>
              <a:rPr lang="en-ID" dirty="0"/>
              <a:t> </a:t>
            </a:r>
            <a:r>
              <a:rPr lang="en-ID" dirty="0" err="1"/>
              <a:t>hambatan</a:t>
            </a:r>
            <a:r>
              <a:rPr lang="en-ID" dirty="0"/>
              <a:t> </a:t>
            </a:r>
            <a:r>
              <a:rPr lang="en-ID" dirty="0" err="1"/>
              <a:t>perdagangan</a:t>
            </a:r>
            <a:r>
              <a:rPr lang="en-ID" dirty="0"/>
              <a:t> </a:t>
            </a:r>
            <a:r>
              <a:rPr lang="en-ID" dirty="0" err="1"/>
              <a:t>internasional</a:t>
            </a:r>
            <a:r>
              <a:rPr lang="en-ID" dirty="0"/>
              <a:t> </a:t>
            </a:r>
            <a:r>
              <a:rPr lang="en-ID" dirty="0" err="1"/>
              <a:t>adalah</a:t>
            </a:r>
            <a:r>
              <a:rPr lang="en-ID" dirty="0"/>
              <a:t> </a:t>
            </a:r>
            <a:r>
              <a:rPr lang="en-ID" dirty="0" err="1"/>
              <a:t>adanya</a:t>
            </a:r>
            <a:r>
              <a:rPr lang="en-ID" dirty="0"/>
              <a:t> </a:t>
            </a:r>
            <a:r>
              <a:rPr lang="en-ID" dirty="0" err="1"/>
              <a:t>kebijakan</a:t>
            </a:r>
            <a:r>
              <a:rPr lang="en-ID" dirty="0"/>
              <a:t> </a:t>
            </a:r>
            <a:r>
              <a:rPr lang="en-ID" dirty="0" err="1"/>
              <a:t>suatu</a:t>
            </a:r>
            <a:r>
              <a:rPr lang="en-ID" dirty="0"/>
              <a:t> negara yang </a:t>
            </a:r>
            <a:r>
              <a:rPr lang="en-ID" dirty="0" err="1"/>
              <a:t>membatasi</a:t>
            </a:r>
            <a:r>
              <a:rPr lang="en-ID" dirty="0"/>
              <a:t> </a:t>
            </a:r>
            <a:r>
              <a:rPr lang="en-ID" dirty="0" err="1"/>
              <a:t>masuknya</a:t>
            </a:r>
            <a:r>
              <a:rPr lang="en-ID" dirty="0"/>
              <a:t> </a:t>
            </a:r>
            <a:r>
              <a:rPr lang="en-ID" dirty="0" err="1"/>
              <a:t>beberapa</a:t>
            </a:r>
            <a:r>
              <a:rPr lang="en-ID" dirty="0"/>
              <a:t> </a:t>
            </a:r>
            <a:r>
              <a:rPr lang="en-ID" dirty="0" err="1"/>
              <a:t>produk</a:t>
            </a:r>
            <a:r>
              <a:rPr lang="en-ID" dirty="0"/>
              <a:t> </a:t>
            </a:r>
            <a:r>
              <a:rPr lang="en-ID" dirty="0" err="1"/>
              <a:t>luar</a:t>
            </a:r>
            <a:r>
              <a:rPr lang="en-ID" dirty="0"/>
              <a:t> negeri. Pada </a:t>
            </a:r>
            <a:r>
              <a:rPr lang="en-ID" dirty="0" err="1"/>
              <a:t>umumnya</a:t>
            </a:r>
            <a:r>
              <a:rPr lang="en-ID" dirty="0"/>
              <a:t>, </a:t>
            </a:r>
            <a:r>
              <a:rPr lang="en-ID" dirty="0" err="1"/>
              <a:t>peraturan</a:t>
            </a:r>
            <a:r>
              <a:rPr lang="en-ID" dirty="0"/>
              <a:t> </a:t>
            </a:r>
            <a:r>
              <a:rPr lang="en-ID" dirty="0" err="1"/>
              <a:t>tersebut</a:t>
            </a:r>
            <a:r>
              <a:rPr lang="en-ID" dirty="0"/>
              <a:t> </a:t>
            </a:r>
            <a:r>
              <a:rPr lang="en-ID" dirty="0" err="1"/>
              <a:t>diterapkan</a:t>
            </a:r>
            <a:r>
              <a:rPr lang="en-ID" dirty="0"/>
              <a:t> </a:t>
            </a:r>
            <a:r>
              <a:rPr lang="en-ID" dirty="0" err="1"/>
              <a:t>untuk</a:t>
            </a:r>
            <a:r>
              <a:rPr lang="en-ID" dirty="0"/>
              <a:t> </a:t>
            </a:r>
            <a:r>
              <a:rPr lang="en-ID" dirty="0" err="1"/>
              <a:t>meningkatkan</a:t>
            </a:r>
            <a:r>
              <a:rPr lang="en-ID" dirty="0"/>
              <a:t> </a:t>
            </a:r>
            <a:r>
              <a:rPr lang="en-ID" dirty="0" err="1"/>
              <a:t>pendapatan</a:t>
            </a:r>
            <a:r>
              <a:rPr lang="en-ID" dirty="0"/>
              <a:t> </a:t>
            </a:r>
            <a:r>
              <a:rPr lang="en-ID" dirty="0" err="1"/>
              <a:t>pengusaha</a:t>
            </a:r>
            <a:r>
              <a:rPr lang="en-ID" dirty="0"/>
              <a:t> </a:t>
            </a:r>
            <a:r>
              <a:rPr lang="en-ID" dirty="0" err="1"/>
              <a:t>dalam</a:t>
            </a:r>
            <a:r>
              <a:rPr lang="en-ID" dirty="0"/>
              <a:t> negeri</a:t>
            </a:r>
          </a:p>
          <a:p>
            <a:pPr marL="0" indent="0">
              <a:buNone/>
            </a:pPr>
            <a:r>
              <a:rPr lang="en-ID" b="1" dirty="0"/>
              <a:t>2. </a:t>
            </a:r>
            <a:r>
              <a:rPr lang="en-ID" b="1" dirty="0" err="1"/>
              <a:t>Kebijakan</a:t>
            </a:r>
            <a:r>
              <a:rPr lang="en-ID" b="1" dirty="0"/>
              <a:t> </a:t>
            </a:r>
            <a:r>
              <a:rPr lang="en-ID" b="1" dirty="0" err="1"/>
              <a:t>Perdagangan</a:t>
            </a:r>
            <a:r>
              <a:rPr lang="en-ID" b="1" dirty="0"/>
              <a:t> Internasional</a:t>
            </a:r>
            <a:endParaRPr lang="en-ID" dirty="0"/>
          </a:p>
          <a:p>
            <a:pPr marL="0" indent="0">
              <a:buNone/>
            </a:pPr>
            <a:r>
              <a:rPr lang="en-ID" dirty="0"/>
              <a:t>Sering kali </a:t>
            </a:r>
            <a:r>
              <a:rPr lang="en-ID" dirty="0" err="1"/>
              <a:t>kebijakan</a:t>
            </a:r>
            <a:r>
              <a:rPr lang="en-ID" dirty="0"/>
              <a:t> </a:t>
            </a:r>
            <a:r>
              <a:rPr lang="en-ID" dirty="0" err="1"/>
              <a:t>ekonomi</a:t>
            </a:r>
            <a:r>
              <a:rPr lang="en-ID" dirty="0"/>
              <a:t> dan </a:t>
            </a:r>
            <a:r>
              <a:rPr lang="en-ID" dirty="0" err="1"/>
              <a:t>politik</a:t>
            </a:r>
            <a:r>
              <a:rPr lang="en-ID" dirty="0"/>
              <a:t> </a:t>
            </a:r>
            <a:r>
              <a:rPr lang="en-ID" dirty="0" err="1"/>
              <a:t>menjadi</a:t>
            </a:r>
            <a:r>
              <a:rPr lang="en-ID" dirty="0"/>
              <a:t> </a:t>
            </a:r>
            <a:r>
              <a:rPr lang="en-ID" dirty="0" err="1"/>
              <a:t>hambatan</a:t>
            </a:r>
            <a:r>
              <a:rPr lang="en-ID" dirty="0"/>
              <a:t> </a:t>
            </a:r>
            <a:r>
              <a:rPr lang="en-ID" dirty="0" err="1"/>
              <a:t>perdagangan</a:t>
            </a:r>
            <a:r>
              <a:rPr lang="en-ID" dirty="0"/>
              <a:t> </a:t>
            </a:r>
            <a:r>
              <a:rPr lang="en-ID" dirty="0" err="1"/>
              <a:t>internasional</a:t>
            </a:r>
            <a:r>
              <a:rPr lang="en-ID" dirty="0"/>
              <a:t>. Pada </a:t>
            </a:r>
            <a:r>
              <a:rPr lang="en-ID" dirty="0" err="1"/>
              <a:t>umumnya</a:t>
            </a:r>
            <a:r>
              <a:rPr lang="en-ID" dirty="0"/>
              <a:t>, </a:t>
            </a:r>
            <a:r>
              <a:rPr lang="en-ID" dirty="0" err="1"/>
              <a:t>pemberlakuan</a:t>
            </a:r>
            <a:r>
              <a:rPr lang="en-ID" dirty="0"/>
              <a:t> </a:t>
            </a:r>
            <a:r>
              <a:rPr lang="en-ID" dirty="0" err="1"/>
              <a:t>pembatasan</a:t>
            </a:r>
            <a:r>
              <a:rPr lang="en-ID" dirty="0"/>
              <a:t> </a:t>
            </a:r>
            <a:r>
              <a:rPr lang="en-ID" dirty="0" err="1"/>
              <a:t>produk</a:t>
            </a:r>
            <a:r>
              <a:rPr lang="en-ID" dirty="0"/>
              <a:t> </a:t>
            </a:r>
            <a:r>
              <a:rPr lang="en-ID" dirty="0" err="1"/>
              <a:t>impor</a:t>
            </a:r>
            <a:r>
              <a:rPr lang="en-ID" dirty="0"/>
              <a:t> </a:t>
            </a:r>
            <a:r>
              <a:rPr lang="en-ID" dirty="0" err="1"/>
              <a:t>merupakan</a:t>
            </a:r>
            <a:r>
              <a:rPr lang="en-ID" dirty="0"/>
              <a:t> </a:t>
            </a:r>
            <a:r>
              <a:rPr lang="en-ID" dirty="0" err="1"/>
              <a:t>alasan</a:t>
            </a:r>
            <a:r>
              <a:rPr lang="en-ID" dirty="0"/>
              <a:t> </a:t>
            </a:r>
            <a:r>
              <a:rPr lang="en-ID" dirty="0" err="1"/>
              <a:t>mengapa</a:t>
            </a:r>
            <a:r>
              <a:rPr lang="en-ID" dirty="0"/>
              <a:t> </a:t>
            </a:r>
            <a:r>
              <a:rPr lang="en-ID" dirty="0" err="1"/>
              <a:t>perdagangan</a:t>
            </a:r>
            <a:r>
              <a:rPr lang="en-ID" dirty="0"/>
              <a:t> </a:t>
            </a:r>
            <a:r>
              <a:rPr lang="en-ID" dirty="0" err="1"/>
              <a:t>internasional</a:t>
            </a:r>
            <a:r>
              <a:rPr lang="en-ID" dirty="0"/>
              <a:t> </a:t>
            </a:r>
            <a:r>
              <a:rPr lang="en-ID" dirty="0" err="1"/>
              <a:t>menjadi</a:t>
            </a:r>
            <a:r>
              <a:rPr lang="en-ID" dirty="0"/>
              <a:t> </a:t>
            </a:r>
            <a:r>
              <a:rPr lang="en-ID" dirty="0" err="1"/>
              <a:t>berkurang</a:t>
            </a:r>
            <a:r>
              <a:rPr lang="en-ID" dirty="0"/>
              <a:t> </a:t>
            </a:r>
            <a:r>
              <a:rPr lang="en-ID" dirty="0" err="1"/>
              <a:t>dari</a:t>
            </a:r>
            <a:r>
              <a:rPr lang="en-ID" dirty="0"/>
              <a:t> </a:t>
            </a:r>
            <a:r>
              <a:rPr lang="en-ID" dirty="0" err="1"/>
              <a:t>sisi</a:t>
            </a:r>
            <a:r>
              <a:rPr lang="en-ID" dirty="0"/>
              <a:t> </a:t>
            </a:r>
            <a:r>
              <a:rPr lang="en-ID" dirty="0" err="1"/>
              <a:t>kuantitas</a:t>
            </a:r>
            <a:r>
              <a:rPr lang="en-ID" dirty="0"/>
              <a:t>.</a:t>
            </a:r>
          </a:p>
          <a:p>
            <a:pPr marL="0" indent="0">
              <a:buNone/>
            </a:pPr>
            <a:r>
              <a:rPr lang="en-ID" dirty="0"/>
              <a:t>Adapun </a:t>
            </a:r>
            <a:r>
              <a:rPr lang="en-ID" dirty="0" err="1"/>
              <a:t>kebijakan</a:t>
            </a:r>
            <a:r>
              <a:rPr lang="en-ID" dirty="0"/>
              <a:t> </a:t>
            </a:r>
            <a:r>
              <a:rPr lang="en-ID" dirty="0" err="1"/>
              <a:t>tersebut</a:t>
            </a:r>
            <a:r>
              <a:rPr lang="en-ID" dirty="0"/>
              <a:t> </a:t>
            </a:r>
            <a:r>
              <a:rPr lang="en-ID" dirty="0" err="1"/>
              <a:t>diterapkan</a:t>
            </a:r>
            <a:r>
              <a:rPr lang="en-ID" dirty="0"/>
              <a:t> </a:t>
            </a:r>
            <a:r>
              <a:rPr lang="en-ID" dirty="0" err="1"/>
              <a:t>supaya</a:t>
            </a:r>
            <a:r>
              <a:rPr lang="en-ID" dirty="0"/>
              <a:t> </a:t>
            </a:r>
            <a:r>
              <a:rPr lang="en-ID" dirty="0" err="1"/>
              <a:t>tingkat</a:t>
            </a:r>
            <a:r>
              <a:rPr lang="en-ID" dirty="0"/>
              <a:t> </a:t>
            </a:r>
            <a:r>
              <a:rPr lang="en-ID" dirty="0" err="1"/>
              <a:t>penjualan</a:t>
            </a:r>
            <a:r>
              <a:rPr lang="en-ID" dirty="0"/>
              <a:t> </a:t>
            </a:r>
            <a:r>
              <a:rPr lang="en-ID" dirty="0" err="1"/>
              <a:t>produk</a:t>
            </a:r>
            <a:r>
              <a:rPr lang="en-ID" dirty="0"/>
              <a:t> </a:t>
            </a:r>
            <a:r>
              <a:rPr lang="en-ID" dirty="0" err="1"/>
              <a:t>dalam</a:t>
            </a:r>
            <a:r>
              <a:rPr lang="en-ID" dirty="0"/>
              <a:t> negeri </a:t>
            </a:r>
            <a:r>
              <a:rPr lang="en-ID" dirty="0" err="1"/>
              <a:t>meningkat</a:t>
            </a:r>
            <a:r>
              <a:rPr lang="en-ID" dirty="0"/>
              <a:t>. </a:t>
            </a:r>
            <a:r>
              <a:rPr lang="en-ID" dirty="0" err="1"/>
              <a:t>Dengan</a:t>
            </a:r>
            <a:r>
              <a:rPr lang="en-ID" dirty="0"/>
              <a:t> </a:t>
            </a:r>
            <a:r>
              <a:rPr lang="en-ID" dirty="0" err="1"/>
              <a:t>sedikitnya</a:t>
            </a:r>
            <a:r>
              <a:rPr lang="en-ID" dirty="0"/>
              <a:t> </a:t>
            </a:r>
            <a:r>
              <a:rPr lang="en-ID" dirty="0" err="1"/>
              <a:t>produk</a:t>
            </a:r>
            <a:r>
              <a:rPr lang="en-ID" dirty="0"/>
              <a:t> </a:t>
            </a:r>
            <a:r>
              <a:rPr lang="en-ID" dirty="0" err="1"/>
              <a:t>asing</a:t>
            </a:r>
            <a:r>
              <a:rPr lang="en-ID" dirty="0"/>
              <a:t> di pasar </a:t>
            </a:r>
            <a:r>
              <a:rPr lang="en-ID" dirty="0" err="1"/>
              <a:t>domestik</a:t>
            </a:r>
            <a:r>
              <a:rPr lang="en-ID" dirty="0"/>
              <a:t>, rakyat </a:t>
            </a:r>
            <a:r>
              <a:rPr lang="en-ID" dirty="0" err="1"/>
              <a:t>akan</a:t>
            </a:r>
            <a:r>
              <a:rPr lang="en-ID" dirty="0"/>
              <a:t> </a:t>
            </a:r>
            <a:r>
              <a:rPr lang="en-ID" dirty="0" err="1"/>
              <a:t>memilih</a:t>
            </a:r>
            <a:r>
              <a:rPr lang="en-ID" dirty="0"/>
              <a:t> </a:t>
            </a:r>
            <a:r>
              <a:rPr lang="en-ID" dirty="0" err="1"/>
              <a:t>untuk</a:t>
            </a:r>
            <a:r>
              <a:rPr lang="en-ID" dirty="0"/>
              <a:t> </a:t>
            </a:r>
            <a:r>
              <a:rPr lang="en-ID" dirty="0" err="1"/>
              <a:t>membeli</a:t>
            </a:r>
            <a:r>
              <a:rPr lang="en-ID" dirty="0"/>
              <a:t> </a:t>
            </a:r>
            <a:r>
              <a:rPr lang="en-ID" dirty="0" err="1"/>
              <a:t>barang</a:t>
            </a:r>
            <a:r>
              <a:rPr lang="en-ID" dirty="0"/>
              <a:t> </a:t>
            </a:r>
            <a:r>
              <a:rPr lang="en-ID" dirty="0" err="1"/>
              <a:t>buatan</a:t>
            </a:r>
            <a:r>
              <a:rPr lang="en-ID" dirty="0"/>
              <a:t> </a:t>
            </a:r>
            <a:r>
              <a:rPr lang="en-ID" dirty="0" err="1"/>
              <a:t>dalam</a:t>
            </a:r>
            <a:r>
              <a:rPr lang="en-ID" dirty="0"/>
              <a:t> negeri </a:t>
            </a:r>
            <a:r>
              <a:rPr lang="en-ID" dirty="0" err="1"/>
              <a:t>sehingga</a:t>
            </a:r>
            <a:r>
              <a:rPr lang="en-ID" dirty="0"/>
              <a:t> </a:t>
            </a:r>
            <a:r>
              <a:rPr lang="en-ID" dirty="0" err="1"/>
              <a:t>meningkatkan</a:t>
            </a:r>
            <a:r>
              <a:rPr lang="en-ID" dirty="0"/>
              <a:t> </a:t>
            </a:r>
            <a:r>
              <a:rPr lang="en-ID" dirty="0" err="1"/>
              <a:t>perekonomian</a:t>
            </a:r>
            <a:r>
              <a:rPr lang="en-ID" dirty="0"/>
              <a:t> negara.</a:t>
            </a:r>
          </a:p>
          <a:p>
            <a:pPr marL="0" indent="0">
              <a:buNone/>
            </a:pPr>
            <a:endParaRPr lang="en-ID" dirty="0"/>
          </a:p>
        </p:txBody>
      </p:sp>
    </p:spTree>
    <p:extLst>
      <p:ext uri="{BB962C8B-B14F-4D97-AF65-F5344CB8AC3E}">
        <p14:creationId xmlns:p14="http://schemas.microsoft.com/office/powerpoint/2010/main" val="69756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FF1BA-B648-544A-2CF9-D4EF647B5949}"/>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0FB9C695-A94A-0B12-38CC-AA8067792A86}"/>
              </a:ext>
            </a:extLst>
          </p:cNvPr>
          <p:cNvSpPr>
            <a:spLocks noGrp="1"/>
          </p:cNvSpPr>
          <p:nvPr>
            <p:ph idx="1"/>
          </p:nvPr>
        </p:nvSpPr>
        <p:spPr/>
        <p:txBody>
          <a:bodyPr/>
          <a:lstStyle/>
          <a:p>
            <a:pPr marL="0" indent="0">
              <a:buNone/>
            </a:pPr>
            <a:r>
              <a:rPr lang="en-ID" b="1" dirty="0"/>
              <a:t>3. </a:t>
            </a:r>
            <a:r>
              <a:rPr lang="en-ID" b="1" dirty="0" err="1"/>
              <a:t>Terjadi</a:t>
            </a:r>
            <a:r>
              <a:rPr lang="en-ID" b="1" dirty="0"/>
              <a:t> </a:t>
            </a:r>
            <a:r>
              <a:rPr lang="en-ID" b="1" dirty="0" err="1"/>
              <a:t>Konflik</a:t>
            </a:r>
            <a:r>
              <a:rPr lang="en-ID" b="1" dirty="0"/>
              <a:t> </a:t>
            </a:r>
            <a:r>
              <a:rPr lang="en-ID" b="1" dirty="0" err="1"/>
              <a:t>Domestik</a:t>
            </a:r>
            <a:r>
              <a:rPr lang="en-ID" b="1" dirty="0"/>
              <a:t> di </a:t>
            </a:r>
            <a:r>
              <a:rPr lang="en-ID" b="1" dirty="0" err="1"/>
              <a:t>Suatu</a:t>
            </a:r>
            <a:r>
              <a:rPr lang="en-ID" b="1" dirty="0"/>
              <a:t> Negara</a:t>
            </a:r>
            <a:endParaRPr lang="en-ID" dirty="0"/>
          </a:p>
          <a:p>
            <a:pPr marL="0" indent="0">
              <a:buNone/>
            </a:pPr>
            <a:r>
              <a:rPr lang="en-ID" dirty="0"/>
              <a:t>Salah </a:t>
            </a:r>
            <a:r>
              <a:rPr lang="en-ID" dirty="0" err="1"/>
              <a:t>satu</a:t>
            </a:r>
            <a:r>
              <a:rPr lang="en-ID" dirty="0"/>
              <a:t> </a:t>
            </a:r>
            <a:r>
              <a:rPr lang="en-ID" dirty="0" err="1"/>
              <a:t>hambatan</a:t>
            </a:r>
            <a:r>
              <a:rPr lang="en-ID" dirty="0"/>
              <a:t> </a:t>
            </a:r>
            <a:r>
              <a:rPr lang="en-ID" dirty="0" err="1"/>
              <a:t>perdagangan</a:t>
            </a:r>
            <a:r>
              <a:rPr lang="en-ID" dirty="0"/>
              <a:t> </a:t>
            </a:r>
            <a:r>
              <a:rPr lang="en-ID" dirty="0" err="1"/>
              <a:t>internasional</a:t>
            </a:r>
            <a:r>
              <a:rPr lang="en-ID" dirty="0"/>
              <a:t> </a:t>
            </a:r>
            <a:r>
              <a:rPr lang="en-ID" dirty="0" err="1"/>
              <a:t>adalah</a:t>
            </a:r>
            <a:r>
              <a:rPr lang="en-ID" dirty="0"/>
              <a:t> </a:t>
            </a:r>
            <a:r>
              <a:rPr lang="en-ID" dirty="0" err="1"/>
              <a:t>konflik</a:t>
            </a:r>
            <a:r>
              <a:rPr lang="en-ID" dirty="0"/>
              <a:t> </a:t>
            </a:r>
            <a:r>
              <a:rPr lang="en-ID" dirty="0" err="1"/>
              <a:t>besar</a:t>
            </a:r>
            <a:r>
              <a:rPr lang="en-ID" dirty="0"/>
              <a:t> di </a:t>
            </a:r>
            <a:r>
              <a:rPr lang="en-ID" dirty="0" err="1"/>
              <a:t>suatu</a:t>
            </a:r>
            <a:r>
              <a:rPr lang="en-ID" dirty="0"/>
              <a:t> negara. Pada </a:t>
            </a:r>
            <a:r>
              <a:rPr lang="en-ID" dirty="0" err="1"/>
              <a:t>umumnya</a:t>
            </a:r>
            <a:r>
              <a:rPr lang="en-ID" dirty="0"/>
              <a:t>, </a:t>
            </a:r>
            <a:r>
              <a:rPr lang="en-ID" dirty="0" err="1"/>
              <a:t>isu</a:t>
            </a:r>
            <a:r>
              <a:rPr lang="en-ID" dirty="0"/>
              <a:t> yang </a:t>
            </a:r>
            <a:r>
              <a:rPr lang="en-ID" dirty="0" err="1"/>
              <a:t>berasal</a:t>
            </a:r>
            <a:r>
              <a:rPr lang="en-ID" dirty="0"/>
              <a:t> </a:t>
            </a:r>
            <a:r>
              <a:rPr lang="en-ID" dirty="0" err="1"/>
              <a:t>dari</a:t>
            </a:r>
            <a:r>
              <a:rPr lang="en-ID" dirty="0"/>
              <a:t> </a:t>
            </a:r>
            <a:r>
              <a:rPr lang="en-ID" dirty="0" err="1"/>
              <a:t>perbedaan</a:t>
            </a:r>
            <a:r>
              <a:rPr lang="en-ID" dirty="0"/>
              <a:t> </a:t>
            </a:r>
            <a:r>
              <a:rPr lang="en-ID" dirty="0" err="1"/>
              <a:t>pendapat</a:t>
            </a:r>
            <a:r>
              <a:rPr lang="en-ID" dirty="0"/>
              <a:t> </a:t>
            </a:r>
            <a:r>
              <a:rPr lang="en-ID" dirty="0" err="1"/>
              <a:t>politik</a:t>
            </a:r>
            <a:r>
              <a:rPr lang="en-ID" dirty="0"/>
              <a:t> </a:t>
            </a:r>
            <a:r>
              <a:rPr lang="en-ID" dirty="0" err="1"/>
              <a:t>menjadi</a:t>
            </a:r>
            <a:r>
              <a:rPr lang="en-ID" dirty="0"/>
              <a:t> </a:t>
            </a:r>
            <a:r>
              <a:rPr lang="en-ID" dirty="0" err="1"/>
              <a:t>pemicu</a:t>
            </a:r>
            <a:r>
              <a:rPr lang="en-ID" dirty="0"/>
              <a:t> </a:t>
            </a:r>
            <a:r>
              <a:rPr lang="en-ID" dirty="0" err="1"/>
              <a:t>terjadinya</a:t>
            </a:r>
            <a:r>
              <a:rPr lang="en-ID" dirty="0"/>
              <a:t> </a:t>
            </a:r>
            <a:r>
              <a:rPr lang="en-ID" dirty="0" err="1"/>
              <a:t>konflik</a:t>
            </a:r>
            <a:r>
              <a:rPr lang="en-ID" dirty="0"/>
              <a:t> di </a:t>
            </a:r>
            <a:r>
              <a:rPr lang="en-ID" dirty="0" err="1"/>
              <a:t>masyarakat</a:t>
            </a:r>
            <a:r>
              <a:rPr lang="en-ID" dirty="0"/>
              <a:t>.</a:t>
            </a:r>
          </a:p>
          <a:p>
            <a:pPr marL="0" indent="0">
              <a:buNone/>
            </a:pPr>
            <a:r>
              <a:rPr lang="en-ID" dirty="0"/>
              <a:t>Adapun salah </a:t>
            </a:r>
            <a:r>
              <a:rPr lang="en-ID" dirty="0" err="1"/>
              <a:t>satu</a:t>
            </a:r>
            <a:r>
              <a:rPr lang="en-ID" dirty="0"/>
              <a:t> </a:t>
            </a:r>
            <a:r>
              <a:rPr lang="en-ID" dirty="0" err="1"/>
              <a:t>contoh</a:t>
            </a:r>
            <a:r>
              <a:rPr lang="en-ID" dirty="0"/>
              <a:t> </a:t>
            </a:r>
            <a:r>
              <a:rPr lang="en-ID" dirty="0" err="1"/>
              <a:t>hambatan</a:t>
            </a:r>
            <a:r>
              <a:rPr lang="en-ID" dirty="0"/>
              <a:t> </a:t>
            </a:r>
            <a:r>
              <a:rPr lang="en-ID" dirty="0" err="1"/>
              <a:t>perdagangan</a:t>
            </a:r>
            <a:r>
              <a:rPr lang="en-ID" dirty="0"/>
              <a:t> </a:t>
            </a:r>
            <a:r>
              <a:rPr lang="en-ID" dirty="0" err="1"/>
              <a:t>internasional</a:t>
            </a:r>
            <a:r>
              <a:rPr lang="en-ID" dirty="0"/>
              <a:t> </a:t>
            </a:r>
            <a:r>
              <a:rPr lang="en-ID" dirty="0" err="1"/>
              <a:t>dalam</a:t>
            </a:r>
            <a:r>
              <a:rPr lang="en-ID" dirty="0"/>
              <a:t> </a:t>
            </a:r>
            <a:r>
              <a:rPr lang="en-ID" dirty="0" err="1"/>
              <a:t>subjek</a:t>
            </a:r>
            <a:r>
              <a:rPr lang="en-ID" dirty="0"/>
              <a:t> </a:t>
            </a:r>
            <a:r>
              <a:rPr lang="en-ID" dirty="0" err="1"/>
              <a:t>ini</a:t>
            </a:r>
            <a:r>
              <a:rPr lang="en-ID" dirty="0"/>
              <a:t> </a:t>
            </a:r>
            <a:r>
              <a:rPr lang="en-ID" dirty="0" err="1"/>
              <a:t>adalah</a:t>
            </a:r>
            <a:r>
              <a:rPr lang="en-ID" dirty="0"/>
              <a:t> </a:t>
            </a:r>
            <a:r>
              <a:rPr lang="en-ID" dirty="0" err="1"/>
              <a:t>konflik</a:t>
            </a:r>
            <a:r>
              <a:rPr lang="en-ID" dirty="0"/>
              <a:t> </a:t>
            </a:r>
            <a:r>
              <a:rPr lang="en-ID" dirty="0" err="1"/>
              <a:t>etnis</a:t>
            </a:r>
            <a:r>
              <a:rPr lang="en-ID" dirty="0"/>
              <a:t> di </a:t>
            </a:r>
            <a:r>
              <a:rPr lang="en-ID" dirty="0" err="1"/>
              <a:t>suatu</a:t>
            </a:r>
            <a:r>
              <a:rPr lang="en-ID" dirty="0"/>
              <a:t> </a:t>
            </a:r>
            <a:r>
              <a:rPr lang="en-ID" dirty="0" err="1"/>
              <a:t>daerah</a:t>
            </a:r>
            <a:r>
              <a:rPr lang="en-ID" dirty="0"/>
              <a:t>. </a:t>
            </a:r>
            <a:r>
              <a:rPr lang="en-ID" dirty="0" err="1"/>
              <a:t>Biasanya</a:t>
            </a:r>
            <a:r>
              <a:rPr lang="en-ID" dirty="0"/>
              <a:t> </a:t>
            </a:r>
            <a:r>
              <a:rPr lang="en-ID" dirty="0" err="1"/>
              <a:t>pengiriman</a:t>
            </a:r>
            <a:r>
              <a:rPr lang="en-ID" dirty="0"/>
              <a:t> </a:t>
            </a:r>
            <a:r>
              <a:rPr lang="en-ID" dirty="0" err="1"/>
              <a:t>ekspor</a:t>
            </a:r>
            <a:r>
              <a:rPr lang="en-ID" dirty="0"/>
              <a:t> </a:t>
            </a:r>
            <a:r>
              <a:rPr lang="en-ID" dirty="0" err="1"/>
              <a:t>bisa</a:t>
            </a:r>
            <a:r>
              <a:rPr lang="en-ID" dirty="0"/>
              <a:t> </a:t>
            </a:r>
            <a:r>
              <a:rPr lang="en-ID" dirty="0" err="1"/>
              <a:t>terhambat</a:t>
            </a:r>
            <a:r>
              <a:rPr lang="en-ID" dirty="0"/>
              <a:t> </a:t>
            </a:r>
            <a:r>
              <a:rPr lang="en-ID" dirty="0" err="1"/>
              <a:t>karena</a:t>
            </a:r>
            <a:r>
              <a:rPr lang="en-ID" dirty="0"/>
              <a:t> </a:t>
            </a:r>
            <a:r>
              <a:rPr lang="en-ID" dirty="0" err="1"/>
              <a:t>kondisi</a:t>
            </a:r>
            <a:r>
              <a:rPr lang="en-ID" dirty="0"/>
              <a:t> </a:t>
            </a:r>
            <a:r>
              <a:rPr lang="en-ID" dirty="0" err="1"/>
              <a:t>keamanan</a:t>
            </a:r>
            <a:r>
              <a:rPr lang="en-ID" dirty="0"/>
              <a:t> yang </a:t>
            </a:r>
            <a:r>
              <a:rPr lang="en-ID" dirty="0" err="1"/>
              <a:t>tidak</a:t>
            </a:r>
            <a:r>
              <a:rPr lang="en-ID" dirty="0"/>
              <a:t> </a:t>
            </a:r>
            <a:r>
              <a:rPr lang="en-ID" dirty="0" err="1"/>
              <a:t>kondusif</a:t>
            </a:r>
            <a:r>
              <a:rPr lang="en-ID" dirty="0"/>
              <a:t> dan </a:t>
            </a:r>
            <a:r>
              <a:rPr lang="en-ID" dirty="0" err="1"/>
              <a:t>berpotensi</a:t>
            </a:r>
            <a:r>
              <a:rPr lang="en-ID" dirty="0"/>
              <a:t> </a:t>
            </a:r>
            <a:r>
              <a:rPr lang="en-ID" dirty="0" err="1"/>
              <a:t>merugikan</a:t>
            </a:r>
            <a:r>
              <a:rPr lang="en-ID" dirty="0"/>
              <a:t> </a:t>
            </a:r>
            <a:r>
              <a:rPr lang="en-ID" dirty="0" err="1"/>
              <a:t>pihak</a:t>
            </a:r>
            <a:r>
              <a:rPr lang="en-ID" dirty="0"/>
              <a:t> </a:t>
            </a:r>
            <a:r>
              <a:rPr lang="en-ID" dirty="0" err="1"/>
              <a:t>eksportir</a:t>
            </a:r>
            <a:endParaRPr lang="en-ID" dirty="0"/>
          </a:p>
        </p:txBody>
      </p:sp>
    </p:spTree>
    <p:extLst>
      <p:ext uri="{BB962C8B-B14F-4D97-AF65-F5344CB8AC3E}">
        <p14:creationId xmlns:p14="http://schemas.microsoft.com/office/powerpoint/2010/main" val="2936802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78198-580E-AAE9-5861-99E22F321059}"/>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5F1D1468-4D85-3863-AE9C-1AD4731CE249}"/>
              </a:ext>
            </a:extLst>
          </p:cNvPr>
          <p:cNvSpPr>
            <a:spLocks noGrp="1"/>
          </p:cNvSpPr>
          <p:nvPr>
            <p:ph idx="1"/>
          </p:nvPr>
        </p:nvSpPr>
        <p:spPr/>
        <p:txBody>
          <a:bodyPr>
            <a:normAutofit fontScale="77500" lnSpcReduction="20000"/>
          </a:bodyPr>
          <a:lstStyle/>
          <a:p>
            <a:pPr marL="0" indent="0">
              <a:buNone/>
            </a:pPr>
            <a:r>
              <a:rPr lang="en-ID" b="1" dirty="0"/>
              <a:t>4. Waktu dan Persyaratan </a:t>
            </a:r>
            <a:r>
              <a:rPr lang="en-ID" b="1" dirty="0" err="1"/>
              <a:t>Impor</a:t>
            </a:r>
            <a:r>
              <a:rPr lang="en-ID" b="1" dirty="0"/>
              <a:t> dan </a:t>
            </a:r>
            <a:r>
              <a:rPr lang="en-ID" b="1" dirty="0" err="1"/>
              <a:t>Ekspor</a:t>
            </a:r>
            <a:endParaRPr lang="en-ID" dirty="0"/>
          </a:p>
          <a:p>
            <a:pPr marL="0" indent="0">
              <a:buNone/>
            </a:pPr>
            <a:r>
              <a:rPr lang="en-ID" dirty="0"/>
              <a:t>Proses </a:t>
            </a:r>
            <a:r>
              <a:rPr lang="en-ID" dirty="0" err="1"/>
              <a:t>ekspor</a:t>
            </a:r>
            <a:r>
              <a:rPr lang="en-ID" dirty="0"/>
              <a:t> dan </a:t>
            </a:r>
            <a:r>
              <a:rPr lang="en-ID" dirty="0" err="1"/>
              <a:t>impor</a:t>
            </a:r>
            <a:r>
              <a:rPr lang="en-ID" dirty="0"/>
              <a:t> </a:t>
            </a:r>
            <a:r>
              <a:rPr lang="en-ID" dirty="0" err="1"/>
              <a:t>dalam</a:t>
            </a:r>
            <a:r>
              <a:rPr lang="en-ID" dirty="0"/>
              <a:t> </a:t>
            </a:r>
            <a:r>
              <a:rPr lang="en-ID" dirty="0" err="1"/>
              <a:t>perdagangan</a:t>
            </a:r>
            <a:r>
              <a:rPr lang="en-ID" dirty="0"/>
              <a:t> </a:t>
            </a:r>
            <a:r>
              <a:rPr lang="en-ID" dirty="0" err="1"/>
              <a:t>internasional</a:t>
            </a:r>
            <a:r>
              <a:rPr lang="en-ID" dirty="0"/>
              <a:t> pada </a:t>
            </a:r>
            <a:r>
              <a:rPr lang="en-ID" dirty="0" err="1"/>
              <a:t>umumnya</a:t>
            </a:r>
            <a:r>
              <a:rPr lang="en-ID" dirty="0"/>
              <a:t> </a:t>
            </a:r>
            <a:r>
              <a:rPr lang="en-ID" dirty="0" err="1"/>
              <a:t>memakan</a:t>
            </a:r>
            <a:r>
              <a:rPr lang="en-ID" dirty="0"/>
              <a:t> </a:t>
            </a:r>
            <a:r>
              <a:rPr lang="en-ID" dirty="0" err="1"/>
              <a:t>waktu</a:t>
            </a:r>
            <a:r>
              <a:rPr lang="en-ID" dirty="0"/>
              <a:t> lama. Dalam </a:t>
            </a:r>
            <a:r>
              <a:rPr lang="en-ID" dirty="0" err="1"/>
              <a:t>kurun</a:t>
            </a:r>
            <a:r>
              <a:rPr lang="en-ID" dirty="0"/>
              <a:t> </a:t>
            </a:r>
            <a:r>
              <a:rPr lang="en-ID" dirty="0" err="1"/>
              <a:t>waktu</a:t>
            </a:r>
            <a:r>
              <a:rPr lang="en-ID" dirty="0"/>
              <a:t> </a:t>
            </a:r>
            <a:r>
              <a:rPr lang="en-ID" dirty="0" err="1"/>
              <a:t>tertentu</a:t>
            </a:r>
            <a:r>
              <a:rPr lang="en-ID" dirty="0"/>
              <a:t>, </a:t>
            </a:r>
            <a:r>
              <a:rPr lang="en-ID" dirty="0" err="1"/>
              <a:t>produk</a:t>
            </a:r>
            <a:r>
              <a:rPr lang="en-ID" dirty="0"/>
              <a:t> </a:t>
            </a:r>
            <a:r>
              <a:rPr lang="en-ID" dirty="0" err="1"/>
              <a:t>harus</a:t>
            </a:r>
            <a:r>
              <a:rPr lang="en-ID" dirty="0"/>
              <a:t> </a:t>
            </a:r>
            <a:r>
              <a:rPr lang="en-ID" dirty="0" err="1"/>
              <a:t>melalui</a:t>
            </a:r>
            <a:r>
              <a:rPr lang="en-ID" dirty="0"/>
              <a:t> </a:t>
            </a:r>
            <a:r>
              <a:rPr lang="en-ID" dirty="0" err="1"/>
              <a:t>inspeksi</a:t>
            </a:r>
            <a:r>
              <a:rPr lang="en-ID" dirty="0"/>
              <a:t> dan </a:t>
            </a:r>
            <a:r>
              <a:rPr lang="en-ID" dirty="0" err="1"/>
              <a:t>dilihat</a:t>
            </a:r>
            <a:r>
              <a:rPr lang="en-ID" dirty="0"/>
              <a:t> </a:t>
            </a:r>
            <a:r>
              <a:rPr lang="en-ID" dirty="0" err="1"/>
              <a:t>apakah</a:t>
            </a:r>
            <a:r>
              <a:rPr lang="en-ID" dirty="0"/>
              <a:t> </a:t>
            </a:r>
            <a:r>
              <a:rPr lang="en-ID" dirty="0" err="1"/>
              <a:t>sudah</a:t>
            </a:r>
            <a:r>
              <a:rPr lang="en-ID" dirty="0"/>
              <a:t> </a:t>
            </a:r>
            <a:r>
              <a:rPr lang="en-ID" dirty="0" err="1"/>
              <a:t>memenuhi</a:t>
            </a:r>
            <a:r>
              <a:rPr lang="en-ID" dirty="0"/>
              <a:t> </a:t>
            </a:r>
            <a:r>
              <a:rPr lang="en-ID" dirty="0" err="1"/>
              <a:t>persyaratan</a:t>
            </a:r>
            <a:r>
              <a:rPr lang="en-ID" dirty="0"/>
              <a:t> yang </a:t>
            </a:r>
            <a:r>
              <a:rPr lang="en-ID" dirty="0" err="1"/>
              <a:t>ditentukan</a:t>
            </a:r>
            <a:r>
              <a:rPr lang="en-ID" dirty="0"/>
              <a:t> </a:t>
            </a:r>
            <a:r>
              <a:rPr lang="en-ID" dirty="0" err="1"/>
              <a:t>atau</a:t>
            </a:r>
            <a:r>
              <a:rPr lang="en-ID" dirty="0"/>
              <a:t> </a:t>
            </a:r>
            <a:r>
              <a:rPr lang="en-ID" dirty="0" err="1"/>
              <a:t>tidak</a:t>
            </a:r>
            <a:r>
              <a:rPr lang="en-ID" dirty="0"/>
              <a:t>.</a:t>
            </a:r>
          </a:p>
          <a:p>
            <a:endParaRPr lang="en-ID" dirty="0"/>
          </a:p>
          <a:p>
            <a:pPr marL="0" indent="0">
              <a:buNone/>
            </a:pPr>
            <a:r>
              <a:rPr lang="en-ID" b="1" dirty="0"/>
              <a:t>5. </a:t>
            </a:r>
            <a:r>
              <a:rPr lang="en-ID" b="1" dirty="0" err="1"/>
              <a:t>Perbedaan</a:t>
            </a:r>
            <a:r>
              <a:rPr lang="en-ID" b="1" dirty="0"/>
              <a:t> Mata Uang</a:t>
            </a:r>
            <a:endParaRPr lang="en-ID" dirty="0"/>
          </a:p>
          <a:p>
            <a:pPr marL="0" indent="0">
              <a:buNone/>
            </a:pPr>
            <a:r>
              <a:rPr lang="en-ID" dirty="0"/>
              <a:t>Dalam </a:t>
            </a:r>
            <a:r>
              <a:rPr lang="en-ID" dirty="0" err="1"/>
              <a:t>kegiatan</a:t>
            </a:r>
            <a:r>
              <a:rPr lang="en-ID" dirty="0"/>
              <a:t> </a:t>
            </a:r>
            <a:r>
              <a:rPr lang="en-ID" dirty="0" err="1"/>
              <a:t>perdagangan</a:t>
            </a:r>
            <a:r>
              <a:rPr lang="en-ID" dirty="0"/>
              <a:t> </a:t>
            </a:r>
            <a:r>
              <a:rPr lang="en-ID" dirty="0" err="1"/>
              <a:t>antar</a:t>
            </a:r>
            <a:r>
              <a:rPr lang="en-ID" dirty="0"/>
              <a:t> negara, </a:t>
            </a:r>
            <a:r>
              <a:rPr lang="en-ID" dirty="0" err="1"/>
              <a:t>biasanya</a:t>
            </a:r>
            <a:r>
              <a:rPr lang="en-ID" dirty="0"/>
              <a:t> </a:t>
            </a:r>
            <a:r>
              <a:rPr lang="en-ID" dirty="0" err="1"/>
              <a:t>pihak</a:t>
            </a:r>
            <a:r>
              <a:rPr lang="en-ID" dirty="0"/>
              <a:t> </a:t>
            </a:r>
            <a:r>
              <a:rPr lang="en-ID" dirty="0" err="1"/>
              <a:t>eksportir</a:t>
            </a:r>
            <a:r>
              <a:rPr lang="en-ID" dirty="0"/>
              <a:t> </a:t>
            </a:r>
            <a:r>
              <a:rPr lang="en-ID" dirty="0" err="1"/>
              <a:t>akan</a:t>
            </a:r>
            <a:r>
              <a:rPr lang="en-ID" dirty="0"/>
              <a:t> </a:t>
            </a:r>
            <a:r>
              <a:rPr lang="en-ID" dirty="0" err="1"/>
              <a:t>meminta</a:t>
            </a:r>
            <a:r>
              <a:rPr lang="en-ID" dirty="0"/>
              <a:t> </a:t>
            </a:r>
            <a:r>
              <a:rPr lang="en-ID" dirty="0" err="1"/>
              <a:t>pembayaran</a:t>
            </a:r>
            <a:r>
              <a:rPr lang="en-ID" dirty="0"/>
              <a:t> </a:t>
            </a:r>
            <a:r>
              <a:rPr lang="en-ID" dirty="0" err="1"/>
              <a:t>dilakukan</a:t>
            </a:r>
            <a:r>
              <a:rPr lang="en-ID" dirty="0"/>
              <a:t> </a:t>
            </a:r>
            <a:r>
              <a:rPr lang="en-ID" dirty="0" err="1"/>
              <a:t>dengan</a:t>
            </a:r>
            <a:r>
              <a:rPr lang="en-ID" dirty="0"/>
              <a:t> </a:t>
            </a:r>
            <a:r>
              <a:rPr lang="en-ID" dirty="0" err="1"/>
              <a:t>mata</a:t>
            </a:r>
            <a:r>
              <a:rPr lang="en-ID" dirty="0"/>
              <a:t> uang </a:t>
            </a:r>
            <a:r>
              <a:rPr lang="en-ID" dirty="0" err="1"/>
              <a:t>negaranya</a:t>
            </a:r>
            <a:r>
              <a:rPr lang="en-ID" dirty="0"/>
              <a:t>. </a:t>
            </a:r>
            <a:r>
              <a:rPr lang="en-ID" dirty="0" err="1"/>
              <a:t>Sebagai</a:t>
            </a:r>
            <a:r>
              <a:rPr lang="en-ID" dirty="0"/>
              <a:t> </a:t>
            </a:r>
            <a:r>
              <a:rPr lang="en-ID" dirty="0" err="1"/>
              <a:t>contoh</a:t>
            </a:r>
            <a:r>
              <a:rPr lang="en-ID" dirty="0"/>
              <a:t>, </a:t>
            </a:r>
            <a:r>
              <a:rPr lang="en-ID" dirty="0" err="1"/>
              <a:t>Jepang</a:t>
            </a:r>
            <a:r>
              <a:rPr lang="en-ID" dirty="0"/>
              <a:t> </a:t>
            </a:r>
            <a:r>
              <a:rPr lang="en-ID" dirty="0" err="1"/>
              <a:t>membayarkan</a:t>
            </a:r>
            <a:r>
              <a:rPr lang="en-ID" dirty="0"/>
              <a:t> </a:t>
            </a:r>
            <a:r>
              <a:rPr lang="en-ID" dirty="0" err="1"/>
              <a:t>ekspor</a:t>
            </a:r>
            <a:r>
              <a:rPr lang="en-ID" dirty="0"/>
              <a:t> </a:t>
            </a:r>
            <a:r>
              <a:rPr lang="en-ID" dirty="0" err="1"/>
              <a:t>minyak</a:t>
            </a:r>
            <a:r>
              <a:rPr lang="en-ID" dirty="0"/>
              <a:t> </a:t>
            </a:r>
            <a:r>
              <a:rPr lang="en-ID" dirty="0" err="1"/>
              <a:t>dalam</a:t>
            </a:r>
            <a:r>
              <a:rPr lang="en-ID" dirty="0"/>
              <a:t> rupiah </a:t>
            </a:r>
            <a:r>
              <a:rPr lang="en-ID" dirty="0" err="1"/>
              <a:t>ke</a:t>
            </a:r>
            <a:r>
              <a:rPr lang="en-ID" dirty="0"/>
              <a:t> Indonesia.</a:t>
            </a:r>
          </a:p>
          <a:p>
            <a:pPr marL="0" indent="0">
              <a:buNone/>
            </a:pPr>
            <a:r>
              <a:rPr lang="en-ID" dirty="0" err="1"/>
              <a:t>Namun</a:t>
            </a:r>
            <a:r>
              <a:rPr lang="en-ID" dirty="0"/>
              <a:t> pada </a:t>
            </a:r>
            <a:r>
              <a:rPr lang="en-ID" dirty="0" err="1"/>
              <a:t>umumnya</a:t>
            </a:r>
            <a:r>
              <a:rPr lang="en-ID" dirty="0"/>
              <a:t> </a:t>
            </a:r>
            <a:r>
              <a:rPr lang="en-ID" dirty="0" err="1"/>
              <a:t>digunakan</a:t>
            </a:r>
            <a:r>
              <a:rPr lang="en-ID" dirty="0"/>
              <a:t> </a:t>
            </a:r>
            <a:r>
              <a:rPr lang="en-ID" dirty="0" err="1"/>
              <a:t>mata</a:t>
            </a:r>
            <a:r>
              <a:rPr lang="en-ID" dirty="0"/>
              <a:t> uang </a:t>
            </a:r>
            <a:r>
              <a:rPr lang="en-ID" dirty="0" err="1"/>
              <a:t>internasional</a:t>
            </a:r>
            <a:r>
              <a:rPr lang="en-ID" dirty="0"/>
              <a:t> </a:t>
            </a:r>
            <a:r>
              <a:rPr lang="en-ID" dirty="0" err="1"/>
              <a:t>untuk</a:t>
            </a:r>
            <a:r>
              <a:rPr lang="en-ID" dirty="0"/>
              <a:t> </a:t>
            </a:r>
            <a:r>
              <a:rPr lang="en-ID" dirty="0" err="1"/>
              <a:t>menghindari</a:t>
            </a:r>
            <a:r>
              <a:rPr lang="en-ID" dirty="0"/>
              <a:t> </a:t>
            </a:r>
            <a:r>
              <a:rPr lang="en-ID" dirty="0" err="1"/>
              <a:t>hambatan</a:t>
            </a:r>
            <a:r>
              <a:rPr lang="en-ID" dirty="0"/>
              <a:t> </a:t>
            </a:r>
            <a:r>
              <a:rPr lang="en-ID" dirty="0" err="1"/>
              <a:t>perdagangan</a:t>
            </a:r>
            <a:r>
              <a:rPr lang="en-ID" dirty="0"/>
              <a:t> </a:t>
            </a:r>
            <a:r>
              <a:rPr lang="en-ID" dirty="0" err="1"/>
              <a:t>internasional</a:t>
            </a:r>
            <a:r>
              <a:rPr lang="en-ID" dirty="0"/>
              <a:t> </a:t>
            </a:r>
            <a:r>
              <a:rPr lang="en-ID" dirty="0" err="1"/>
              <a:t>dalam</a:t>
            </a:r>
            <a:r>
              <a:rPr lang="en-ID" dirty="0"/>
              <a:t> </a:t>
            </a:r>
            <a:r>
              <a:rPr lang="en-ID" dirty="0" err="1"/>
              <a:t>hal</a:t>
            </a:r>
            <a:r>
              <a:rPr lang="en-ID" dirty="0"/>
              <a:t> </a:t>
            </a:r>
            <a:r>
              <a:rPr lang="en-ID" dirty="0" err="1"/>
              <a:t>ini</a:t>
            </a:r>
            <a:r>
              <a:rPr lang="en-ID" dirty="0"/>
              <a:t>. </a:t>
            </a:r>
            <a:r>
              <a:rPr lang="en-ID" dirty="0" err="1"/>
              <a:t>Biasanya</a:t>
            </a:r>
            <a:r>
              <a:rPr lang="en-ID" dirty="0"/>
              <a:t> </a:t>
            </a:r>
            <a:r>
              <a:rPr lang="en-ID" dirty="0" err="1"/>
              <a:t>mata</a:t>
            </a:r>
            <a:r>
              <a:rPr lang="en-ID" dirty="0"/>
              <a:t> uang yang </a:t>
            </a:r>
            <a:r>
              <a:rPr lang="en-ID" dirty="0" err="1"/>
              <a:t>digunakan</a:t>
            </a:r>
            <a:r>
              <a:rPr lang="en-ID" dirty="0"/>
              <a:t> </a:t>
            </a:r>
            <a:r>
              <a:rPr lang="en-ID" dirty="0" err="1"/>
              <a:t>adalah</a:t>
            </a:r>
            <a:r>
              <a:rPr lang="en-ID" dirty="0"/>
              <a:t> </a:t>
            </a:r>
            <a:r>
              <a:rPr lang="en-ID" dirty="0" err="1"/>
              <a:t>dolar</a:t>
            </a:r>
            <a:r>
              <a:rPr lang="en-ID" dirty="0"/>
              <a:t> </a:t>
            </a:r>
            <a:r>
              <a:rPr lang="en-ID" dirty="0" err="1"/>
              <a:t>atau</a:t>
            </a:r>
            <a:r>
              <a:rPr lang="en-ID" dirty="0"/>
              <a:t> euro.</a:t>
            </a:r>
          </a:p>
          <a:p>
            <a:pPr marL="0" indent="0">
              <a:buNone/>
            </a:pPr>
            <a:endParaRPr lang="en-ID" dirty="0"/>
          </a:p>
        </p:txBody>
      </p:sp>
    </p:spTree>
    <p:extLst>
      <p:ext uri="{BB962C8B-B14F-4D97-AF65-F5344CB8AC3E}">
        <p14:creationId xmlns:p14="http://schemas.microsoft.com/office/powerpoint/2010/main" val="3283152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56830-262A-D9D1-4CC0-37653B01091B}"/>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AA410E64-177C-9EB2-7294-7BAD205026FA}"/>
              </a:ext>
            </a:extLst>
          </p:cNvPr>
          <p:cNvSpPr>
            <a:spLocks noGrp="1"/>
          </p:cNvSpPr>
          <p:nvPr>
            <p:ph idx="1"/>
          </p:nvPr>
        </p:nvSpPr>
        <p:spPr/>
        <p:txBody>
          <a:bodyPr>
            <a:normAutofit fontScale="92500"/>
          </a:bodyPr>
          <a:lstStyle/>
          <a:p>
            <a:pPr marL="0" indent="0">
              <a:buNone/>
            </a:pPr>
            <a:r>
              <a:rPr lang="en-ID" b="1" dirty="0"/>
              <a:t>6. </a:t>
            </a:r>
            <a:r>
              <a:rPr lang="en-ID" b="1" dirty="0" err="1"/>
              <a:t>Kualitas</a:t>
            </a:r>
            <a:r>
              <a:rPr lang="en-ID" b="1" dirty="0"/>
              <a:t> </a:t>
            </a:r>
            <a:r>
              <a:rPr lang="en-ID" b="1" dirty="0" err="1"/>
              <a:t>Sumber</a:t>
            </a:r>
            <a:r>
              <a:rPr lang="en-ID" b="1" dirty="0"/>
              <a:t> Daya </a:t>
            </a:r>
            <a:r>
              <a:rPr lang="en-ID" b="1" dirty="0" err="1"/>
              <a:t>Manusia</a:t>
            </a:r>
            <a:endParaRPr lang="en-ID" dirty="0"/>
          </a:p>
          <a:p>
            <a:pPr marL="0" indent="0">
              <a:buNone/>
            </a:pPr>
            <a:r>
              <a:rPr lang="en-ID" dirty="0" err="1"/>
              <a:t>Rendahnya</a:t>
            </a:r>
            <a:r>
              <a:rPr lang="en-ID" dirty="0"/>
              <a:t> </a:t>
            </a:r>
            <a:r>
              <a:rPr lang="en-ID" dirty="0" err="1"/>
              <a:t>kualitas</a:t>
            </a:r>
            <a:r>
              <a:rPr lang="en-ID" dirty="0"/>
              <a:t> SDM </a:t>
            </a:r>
            <a:r>
              <a:rPr lang="en-ID" dirty="0" err="1"/>
              <a:t>merupakan</a:t>
            </a:r>
            <a:r>
              <a:rPr lang="en-ID" dirty="0"/>
              <a:t> salah </a:t>
            </a:r>
            <a:r>
              <a:rPr lang="en-ID" dirty="0" err="1"/>
              <a:t>satu</a:t>
            </a:r>
            <a:r>
              <a:rPr lang="en-ID" dirty="0"/>
              <a:t> </a:t>
            </a:r>
            <a:r>
              <a:rPr lang="en-ID" dirty="0" err="1"/>
              <a:t>faktor</a:t>
            </a:r>
            <a:r>
              <a:rPr lang="en-ID" dirty="0"/>
              <a:t> </a:t>
            </a:r>
            <a:r>
              <a:rPr lang="en-ID" dirty="0" err="1"/>
              <a:t>hambatan</a:t>
            </a:r>
            <a:r>
              <a:rPr lang="en-ID" dirty="0"/>
              <a:t> </a:t>
            </a:r>
            <a:r>
              <a:rPr lang="en-ID" dirty="0" err="1"/>
              <a:t>perdagangan</a:t>
            </a:r>
            <a:r>
              <a:rPr lang="en-ID" dirty="0"/>
              <a:t> </a:t>
            </a:r>
            <a:r>
              <a:rPr lang="en-ID" dirty="0" err="1"/>
              <a:t>internasional</a:t>
            </a:r>
            <a:r>
              <a:rPr lang="en-ID" dirty="0"/>
              <a:t>. Hal </a:t>
            </a:r>
            <a:r>
              <a:rPr lang="en-ID" dirty="0" err="1"/>
              <a:t>tersebut</a:t>
            </a:r>
            <a:r>
              <a:rPr lang="en-ID" dirty="0"/>
              <a:t> </a:t>
            </a:r>
            <a:r>
              <a:rPr lang="en-ID" dirty="0" err="1"/>
              <a:t>bisa</a:t>
            </a:r>
            <a:r>
              <a:rPr lang="en-ID" dirty="0"/>
              <a:t> </a:t>
            </a:r>
            <a:r>
              <a:rPr lang="en-ID" dirty="0" err="1"/>
              <a:t>berdampak</a:t>
            </a:r>
            <a:r>
              <a:rPr lang="en-ID" dirty="0"/>
              <a:t> </a:t>
            </a:r>
            <a:r>
              <a:rPr lang="en-ID" dirty="0" err="1"/>
              <a:t>buruk</a:t>
            </a:r>
            <a:r>
              <a:rPr lang="en-ID" dirty="0"/>
              <a:t> pada proses </a:t>
            </a:r>
            <a:r>
              <a:rPr lang="en-ID" dirty="0" err="1"/>
              <a:t>pengolahan</a:t>
            </a:r>
            <a:r>
              <a:rPr lang="en-ID" dirty="0"/>
              <a:t> </a:t>
            </a:r>
            <a:r>
              <a:rPr lang="en-ID" dirty="0" err="1"/>
              <a:t>produk</a:t>
            </a:r>
            <a:r>
              <a:rPr lang="en-ID" dirty="0"/>
              <a:t> </a:t>
            </a:r>
            <a:r>
              <a:rPr lang="en-ID" dirty="0" err="1"/>
              <a:t>ekspor</a:t>
            </a:r>
            <a:r>
              <a:rPr lang="en-ID" dirty="0"/>
              <a:t>. Jika </a:t>
            </a:r>
            <a:r>
              <a:rPr lang="en-ID" dirty="0" err="1"/>
              <a:t>produk</a:t>
            </a:r>
            <a:r>
              <a:rPr lang="en-ID" dirty="0"/>
              <a:t> </a:t>
            </a:r>
            <a:r>
              <a:rPr lang="en-ID" dirty="0" err="1"/>
              <a:t>dinilai</a:t>
            </a:r>
            <a:r>
              <a:rPr lang="en-ID" dirty="0"/>
              <a:t> </a:t>
            </a:r>
            <a:r>
              <a:rPr lang="en-ID" dirty="0" err="1"/>
              <a:t>kurang</a:t>
            </a:r>
            <a:r>
              <a:rPr lang="en-ID" dirty="0"/>
              <a:t> </a:t>
            </a:r>
            <a:r>
              <a:rPr lang="en-ID" dirty="0" err="1"/>
              <a:t>berkualitas</a:t>
            </a:r>
            <a:r>
              <a:rPr lang="en-ID" dirty="0"/>
              <a:t>, </a:t>
            </a:r>
            <a:r>
              <a:rPr lang="en-ID" dirty="0" err="1"/>
              <a:t>maka</a:t>
            </a:r>
            <a:r>
              <a:rPr lang="en-ID" dirty="0"/>
              <a:t> </a:t>
            </a:r>
            <a:r>
              <a:rPr lang="en-ID" dirty="0" err="1"/>
              <a:t>nilai</a:t>
            </a:r>
            <a:r>
              <a:rPr lang="en-ID" dirty="0"/>
              <a:t> </a:t>
            </a:r>
            <a:r>
              <a:rPr lang="en-ID" dirty="0" err="1"/>
              <a:t>jualnya</a:t>
            </a:r>
            <a:r>
              <a:rPr lang="en-ID" dirty="0"/>
              <a:t> juga </a:t>
            </a:r>
            <a:r>
              <a:rPr lang="en-ID" dirty="0" err="1"/>
              <a:t>akan</a:t>
            </a:r>
            <a:r>
              <a:rPr lang="en-ID" dirty="0"/>
              <a:t> </a:t>
            </a:r>
            <a:r>
              <a:rPr lang="en-ID" dirty="0" err="1"/>
              <a:t>menjadi</a:t>
            </a:r>
            <a:r>
              <a:rPr lang="en-ID" dirty="0"/>
              <a:t> </a:t>
            </a:r>
            <a:r>
              <a:rPr lang="en-ID" dirty="0" err="1"/>
              <a:t>lebih</a:t>
            </a:r>
            <a:r>
              <a:rPr lang="en-ID" dirty="0"/>
              <a:t> </a:t>
            </a:r>
            <a:r>
              <a:rPr lang="en-ID" dirty="0" err="1"/>
              <a:t>rendah</a:t>
            </a:r>
            <a:r>
              <a:rPr lang="en-ID" dirty="0"/>
              <a:t> </a:t>
            </a:r>
            <a:r>
              <a:rPr lang="en-ID" dirty="0" err="1"/>
              <a:t>dari</a:t>
            </a:r>
            <a:r>
              <a:rPr lang="en-ID" dirty="0"/>
              <a:t> yang </a:t>
            </a:r>
            <a:r>
              <a:rPr lang="en-ID" dirty="0" err="1"/>
              <a:t>diharapkan</a:t>
            </a:r>
            <a:endParaRPr lang="en-ID" dirty="0"/>
          </a:p>
          <a:p>
            <a:pPr marL="0" indent="0">
              <a:buNone/>
            </a:pPr>
            <a:r>
              <a:rPr lang="en-ID" b="1" dirty="0"/>
              <a:t>7. </a:t>
            </a:r>
            <a:r>
              <a:rPr lang="en-ID" b="1" dirty="0" err="1"/>
              <a:t>Keterlibatan</a:t>
            </a:r>
            <a:r>
              <a:rPr lang="en-ID" b="1" dirty="0"/>
              <a:t> </a:t>
            </a:r>
            <a:r>
              <a:rPr lang="en-ID" b="1" dirty="0" err="1"/>
              <a:t>Organisasi</a:t>
            </a:r>
            <a:r>
              <a:rPr lang="en-ID" b="1" dirty="0"/>
              <a:t> Ekonomi Regional</a:t>
            </a:r>
            <a:endParaRPr lang="en-ID" dirty="0"/>
          </a:p>
          <a:p>
            <a:pPr marL="0" indent="0">
              <a:buNone/>
            </a:pPr>
            <a:r>
              <a:rPr lang="en-ID" dirty="0" err="1"/>
              <a:t>Kebijakan</a:t>
            </a:r>
            <a:r>
              <a:rPr lang="en-ID" dirty="0"/>
              <a:t> </a:t>
            </a:r>
            <a:r>
              <a:rPr lang="en-ID" dirty="0" err="1"/>
              <a:t>suatu</a:t>
            </a:r>
            <a:r>
              <a:rPr lang="en-ID" dirty="0"/>
              <a:t> </a:t>
            </a:r>
            <a:r>
              <a:rPr lang="en-ID" dirty="0" err="1"/>
              <a:t>organisasi</a:t>
            </a:r>
            <a:r>
              <a:rPr lang="en-ID" dirty="0"/>
              <a:t> </a:t>
            </a:r>
            <a:r>
              <a:rPr lang="en-ID" dirty="0" err="1"/>
              <a:t>ekonomi</a:t>
            </a:r>
            <a:r>
              <a:rPr lang="en-ID" dirty="0"/>
              <a:t> regional </a:t>
            </a:r>
            <a:r>
              <a:rPr lang="en-ID" dirty="0" err="1"/>
              <a:t>bisa</a:t>
            </a:r>
            <a:r>
              <a:rPr lang="en-ID" dirty="0"/>
              <a:t> </a:t>
            </a:r>
            <a:r>
              <a:rPr lang="en-ID" dirty="0" err="1"/>
              <a:t>menjadi</a:t>
            </a:r>
            <a:r>
              <a:rPr lang="en-ID" dirty="0"/>
              <a:t> </a:t>
            </a:r>
            <a:r>
              <a:rPr lang="en-ID" dirty="0" err="1"/>
              <a:t>faktor</a:t>
            </a:r>
            <a:r>
              <a:rPr lang="en-ID" dirty="0"/>
              <a:t> </a:t>
            </a:r>
            <a:r>
              <a:rPr lang="en-ID" dirty="0" err="1"/>
              <a:t>hambatan</a:t>
            </a:r>
            <a:r>
              <a:rPr lang="en-ID" dirty="0"/>
              <a:t> </a:t>
            </a:r>
            <a:r>
              <a:rPr lang="en-ID" dirty="0" err="1"/>
              <a:t>perdagangan</a:t>
            </a:r>
            <a:r>
              <a:rPr lang="en-ID" dirty="0"/>
              <a:t> </a:t>
            </a:r>
            <a:r>
              <a:rPr lang="en-ID" dirty="0" err="1"/>
              <a:t>internasional</a:t>
            </a:r>
            <a:r>
              <a:rPr lang="en-ID" dirty="0"/>
              <a:t>. Dalam </a:t>
            </a:r>
            <a:r>
              <a:rPr lang="en-ID" dirty="0" err="1"/>
              <a:t>hal</a:t>
            </a:r>
            <a:r>
              <a:rPr lang="en-ID" dirty="0"/>
              <a:t> </a:t>
            </a:r>
            <a:r>
              <a:rPr lang="en-ID" dirty="0" err="1"/>
              <a:t>ini</a:t>
            </a:r>
            <a:r>
              <a:rPr lang="en-ID" dirty="0"/>
              <a:t>, </a:t>
            </a:r>
            <a:r>
              <a:rPr lang="en-ID" dirty="0" err="1"/>
              <a:t>peraturan</a:t>
            </a:r>
            <a:r>
              <a:rPr lang="en-ID" dirty="0"/>
              <a:t> </a:t>
            </a:r>
            <a:r>
              <a:rPr lang="en-ID" dirty="0" err="1"/>
              <a:t>tertentu</a:t>
            </a:r>
            <a:r>
              <a:rPr lang="en-ID" dirty="0"/>
              <a:t> </a:t>
            </a:r>
            <a:r>
              <a:rPr lang="en-ID" dirty="0" err="1"/>
              <a:t>dapat</a:t>
            </a:r>
            <a:r>
              <a:rPr lang="en-ID" dirty="0"/>
              <a:t> </a:t>
            </a:r>
            <a:r>
              <a:rPr lang="en-ID" dirty="0" err="1"/>
              <a:t>menghalangi</a:t>
            </a:r>
            <a:r>
              <a:rPr lang="en-ID" dirty="0"/>
              <a:t> </a:t>
            </a:r>
            <a:r>
              <a:rPr lang="en-ID" dirty="0" err="1"/>
              <a:t>masuknya</a:t>
            </a:r>
            <a:r>
              <a:rPr lang="en-ID" dirty="0"/>
              <a:t> </a:t>
            </a:r>
            <a:r>
              <a:rPr lang="en-ID" dirty="0" err="1"/>
              <a:t>produk</a:t>
            </a:r>
            <a:r>
              <a:rPr lang="en-ID" dirty="0"/>
              <a:t> </a:t>
            </a:r>
            <a:r>
              <a:rPr lang="en-ID" dirty="0" err="1"/>
              <a:t>ekspor</a:t>
            </a:r>
            <a:r>
              <a:rPr lang="en-ID" dirty="0"/>
              <a:t> </a:t>
            </a:r>
            <a:r>
              <a:rPr lang="en-ID" dirty="0" err="1"/>
              <a:t>dari</a:t>
            </a:r>
            <a:r>
              <a:rPr lang="en-ID" dirty="0"/>
              <a:t> </a:t>
            </a:r>
            <a:r>
              <a:rPr lang="en-ID" dirty="0" err="1"/>
              <a:t>beberapa</a:t>
            </a:r>
            <a:r>
              <a:rPr lang="en-ID" dirty="0"/>
              <a:t> negara </a:t>
            </a:r>
            <a:r>
              <a:rPr lang="en-ID" dirty="0" err="1"/>
              <a:t>tertentu</a:t>
            </a:r>
            <a:r>
              <a:rPr lang="en-ID" dirty="0"/>
              <a:t> yang </a:t>
            </a:r>
            <a:r>
              <a:rPr lang="en-ID" dirty="0" err="1"/>
              <a:t>tidak</a:t>
            </a:r>
            <a:r>
              <a:rPr lang="en-ID" dirty="0"/>
              <a:t> </a:t>
            </a:r>
            <a:r>
              <a:rPr lang="en-ID" dirty="0" err="1"/>
              <a:t>termasuk</a:t>
            </a:r>
            <a:r>
              <a:rPr lang="en-ID" dirty="0"/>
              <a:t> </a:t>
            </a:r>
            <a:r>
              <a:rPr lang="en-ID" dirty="0" err="1"/>
              <a:t>sebagai</a:t>
            </a:r>
            <a:r>
              <a:rPr lang="en-ID" dirty="0"/>
              <a:t> </a:t>
            </a:r>
            <a:r>
              <a:rPr lang="en-ID" dirty="0" err="1"/>
              <a:t>anggota</a:t>
            </a:r>
            <a:r>
              <a:rPr lang="en-ID" dirty="0"/>
              <a:t> </a:t>
            </a:r>
            <a:r>
              <a:rPr lang="en-ID" dirty="0" err="1"/>
              <a:t>organisasi</a:t>
            </a:r>
            <a:r>
              <a:rPr lang="en-ID" dirty="0"/>
              <a:t>.</a:t>
            </a:r>
          </a:p>
          <a:p>
            <a:pPr marL="0" indent="0">
              <a:buNone/>
            </a:pPr>
            <a:endParaRPr lang="en-ID" dirty="0"/>
          </a:p>
        </p:txBody>
      </p:sp>
    </p:spTree>
    <p:extLst>
      <p:ext uri="{BB962C8B-B14F-4D97-AF65-F5344CB8AC3E}">
        <p14:creationId xmlns:p14="http://schemas.microsoft.com/office/powerpoint/2010/main" val="3830612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24320-FAFE-0968-5CD2-4926C2AC727E}"/>
              </a:ext>
            </a:extLst>
          </p:cNvPr>
          <p:cNvSpPr>
            <a:spLocks noGrp="1"/>
          </p:cNvSpPr>
          <p:nvPr>
            <p:ph type="title"/>
          </p:nvPr>
        </p:nvSpPr>
        <p:spPr/>
        <p:txBody>
          <a:bodyPr>
            <a:normAutofit fontScale="90000"/>
          </a:bodyPr>
          <a:lstStyle/>
          <a:p>
            <a:r>
              <a:rPr lang="id-ID" b="1" dirty="0"/>
              <a:t>PROSES PENGAJUAN SENGKETA KE INTERNATIONAL CHAMBER OF COMMERCE</a:t>
            </a:r>
            <a:br>
              <a:rPr lang="en-ID" dirty="0"/>
            </a:br>
            <a:endParaRPr lang="en-ID" dirty="0"/>
          </a:p>
        </p:txBody>
      </p:sp>
      <p:sp>
        <p:nvSpPr>
          <p:cNvPr id="3" name="Content Placeholder 2">
            <a:extLst>
              <a:ext uri="{FF2B5EF4-FFF2-40B4-BE49-F238E27FC236}">
                <a16:creationId xmlns:a16="http://schemas.microsoft.com/office/drawing/2014/main" id="{9994F600-F6C4-D920-A7E6-A7095637B16A}"/>
              </a:ext>
            </a:extLst>
          </p:cNvPr>
          <p:cNvSpPr>
            <a:spLocks noGrp="1"/>
          </p:cNvSpPr>
          <p:nvPr>
            <p:ph idx="1"/>
          </p:nvPr>
        </p:nvSpPr>
        <p:spPr/>
        <p:txBody>
          <a:bodyPr>
            <a:normAutofit fontScale="92500" lnSpcReduction="20000"/>
          </a:bodyPr>
          <a:lstStyle/>
          <a:p>
            <a:r>
              <a:rPr lang="id-ID" dirty="0"/>
              <a:t>Para Penggugat bebas menentukan bentuk Permohonan. Tidak ada bentuk wajib atau model, dan dalam praktiknya, Permohonan tersedia dalam berbagai gaya dan format. Para pihak didorong untuk mengajukan Permohonan mereka secara elektronik menggunakan ICC Case Connect. Melalui formulir Permohonan, penggugat akan diminta untuk memberikan informasi penting terkait Permohonan mereka, dan mengunggah Permohonan beserta lampiran yang relevan.</a:t>
            </a:r>
            <a:endParaRPr lang="en-US" dirty="0"/>
          </a:p>
          <a:p>
            <a:r>
              <a:rPr lang="id-ID" dirty="0"/>
              <a:t>ICC Case Connect adalah platform manajemen perkara digital ICC yang menghubungkan para pihak, majelis arbitrase, dan Sekretariat ICC. ICC Case Connect memfasilitasi komunikasi dan berbagi dokumen serta menawarkan ruang daring</a:t>
            </a:r>
            <a:r>
              <a:rPr lang="en-US" dirty="0"/>
              <a:t> (online)</a:t>
            </a:r>
            <a:r>
              <a:rPr lang="id-ID" dirty="0"/>
              <a:t> yang aman dan khusus di mana semua dokumen dan informasi perkara terpusat dan mudah diakses oleh semua pengguna perkara.</a:t>
            </a:r>
            <a:endParaRPr lang="en-ID" dirty="0"/>
          </a:p>
        </p:txBody>
      </p:sp>
    </p:spTree>
    <p:extLst>
      <p:ext uri="{BB962C8B-B14F-4D97-AF65-F5344CB8AC3E}">
        <p14:creationId xmlns:p14="http://schemas.microsoft.com/office/powerpoint/2010/main" val="4073593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0C4E2-CDE6-77A5-F298-18DB8AE2F973}"/>
              </a:ext>
            </a:extLst>
          </p:cNvPr>
          <p:cNvSpPr>
            <a:spLocks noGrp="1"/>
          </p:cNvSpPr>
          <p:nvPr>
            <p:ph type="title"/>
          </p:nvPr>
        </p:nvSpPr>
        <p:spPr/>
        <p:txBody>
          <a:bodyPr/>
          <a:lstStyle/>
          <a:p>
            <a:r>
              <a:rPr lang="id-ID" b="1" dirty="0"/>
              <a:t>CONTOH KASUS</a:t>
            </a:r>
            <a:endParaRPr lang="en-ID" dirty="0"/>
          </a:p>
        </p:txBody>
      </p:sp>
      <p:sp>
        <p:nvSpPr>
          <p:cNvPr id="3" name="Content Placeholder 2">
            <a:extLst>
              <a:ext uri="{FF2B5EF4-FFF2-40B4-BE49-F238E27FC236}">
                <a16:creationId xmlns:a16="http://schemas.microsoft.com/office/drawing/2014/main" id="{7D4365B8-08E5-2D14-031E-88CB4EAA3C60}"/>
              </a:ext>
            </a:extLst>
          </p:cNvPr>
          <p:cNvSpPr>
            <a:spLocks noGrp="1"/>
          </p:cNvSpPr>
          <p:nvPr>
            <p:ph idx="1"/>
          </p:nvPr>
        </p:nvSpPr>
        <p:spPr/>
        <p:txBody>
          <a:bodyPr>
            <a:normAutofit fontScale="92500"/>
          </a:bodyPr>
          <a:lstStyle/>
          <a:p>
            <a:r>
              <a:rPr lang="id-ID" dirty="0"/>
              <a:t>Kasus sengketa antara Pemerintah Indonesia, melalui Kementerian Pertahanan, dan perusahaan asing Navayo International AG, menjadi contoh konkret bagaimana sengketa kontraktual dalam proyek strategis pertahanan dapat menimbulkan konsekuensi hukum internasional yang serius. Sengketa ini bermula dari perjanjian kerja sama tahun 2015 mengenai pengadaan satelit pertahanan yang memanfaatkan slot orbit 123 derajat bujur timur. </a:t>
            </a:r>
            <a:endParaRPr lang="en-US" dirty="0"/>
          </a:p>
          <a:p>
            <a:r>
              <a:rPr lang="id-ID" dirty="0"/>
              <a:t>Ketidaksesuaian pelaksanaan kontrak, serta dugaan pelanggaran prosedur pengadaan dan tidak tersedianya anggaran, mengakibatkan gugatan arbitrase oleh pihak Navayo di International Chamber of Commerce (ICC), yang kemudian dimenangkan oleh pihak perusahaan. </a:t>
            </a:r>
            <a:endParaRPr lang="en-ID" dirty="0"/>
          </a:p>
        </p:txBody>
      </p:sp>
    </p:spTree>
    <p:extLst>
      <p:ext uri="{BB962C8B-B14F-4D97-AF65-F5344CB8AC3E}">
        <p14:creationId xmlns:p14="http://schemas.microsoft.com/office/powerpoint/2010/main" val="11761763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47</TotalTime>
  <Words>959</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Gallery</vt:lpstr>
      <vt:lpstr>INTERNATIONAL CHAMBER OF COMMERCE </vt:lpstr>
      <vt:lpstr>SEJARAH INTERNATIONAL CHAMBER OF COMMERCE</vt:lpstr>
      <vt:lpstr>Deklarasi Merchant of Peace</vt:lpstr>
      <vt:lpstr>SENGKETA BISNIS PERDAGANGAN ANTARPERUSAHAAN SWASTA INTERNASIONAL </vt:lpstr>
      <vt:lpstr>PowerPoint Presentation</vt:lpstr>
      <vt:lpstr>PowerPoint Presentation</vt:lpstr>
      <vt:lpstr>PowerPoint Presentation</vt:lpstr>
      <vt:lpstr>PROSES PENGAJUAN SENGKETA KE INTERNATIONAL CHAMBER OF COMMERCE </vt:lpstr>
      <vt:lpstr>CONTOH KASUS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Catur Widodo</dc:creator>
  <cp:lastModifiedBy>Catur Widodo</cp:lastModifiedBy>
  <cp:revision>8</cp:revision>
  <dcterms:created xsi:type="dcterms:W3CDTF">2025-11-01T04:10:06Z</dcterms:created>
  <dcterms:modified xsi:type="dcterms:W3CDTF">2025-11-01T04:58:57Z</dcterms:modified>
</cp:coreProperties>
</file>