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2"/>
  </p:notesMasterIdLst>
  <p:sldIdLst>
    <p:sldId id="272" r:id="rId2"/>
    <p:sldId id="290" r:id="rId3"/>
    <p:sldId id="291" r:id="rId4"/>
    <p:sldId id="294" r:id="rId5"/>
    <p:sldId id="297" r:id="rId6"/>
    <p:sldId id="299" r:id="rId7"/>
    <p:sldId id="300" r:id="rId8"/>
    <p:sldId id="302" r:id="rId9"/>
    <p:sldId id="303" r:id="rId10"/>
    <p:sldId id="30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0EF4A8-DBB7-694D-8BCE-BE878EF1DF08}" v="80" dt="2025-09-24T07:37:56.0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522"/>
    <p:restoredTop sz="95637"/>
  </p:normalViewPr>
  <p:slideViewPr>
    <p:cSldViewPr snapToGrid="0" snapToObjects="1">
      <p:cViewPr>
        <p:scale>
          <a:sx n="58" d="100"/>
          <a:sy n="58" d="100"/>
        </p:scale>
        <p:origin x="204" y="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AEA750-EE85-0446-8B98-88DD5B1405B0}" type="datetimeFigureOut">
              <a:rPr lang="en-US" smtClean="0"/>
              <a:t>10/18/2025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B969C4-2FBF-B94A-BA32-8B71423CFED9}" type="slidenum">
              <a:rPr lang="en-US" smtClean="0"/>
              <a:t>‹#›</a:t>
            </a:fld>
            <a:endParaRPr lang="en-US"/>
          </a:p>
        </p:txBody>
      </p:sp>
    </p:spTree>
    <p:extLst>
      <p:ext uri="{BB962C8B-B14F-4D97-AF65-F5344CB8AC3E}">
        <p14:creationId xmlns:p14="http://schemas.microsoft.com/office/powerpoint/2010/main" val="407253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EDFE9-C44B-DF37-18D9-6BB482F3A7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882B7C-6C62-3FE1-2DCB-D207DE2798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97B60C-87D9-710F-C45F-7D8B2E036BF0}"/>
              </a:ext>
            </a:extLst>
          </p:cNvPr>
          <p:cNvSpPr>
            <a:spLocks noGrp="1"/>
          </p:cNvSpPr>
          <p:nvPr>
            <p:ph type="dt" sz="half" idx="10"/>
          </p:nvPr>
        </p:nvSpPr>
        <p:spPr/>
        <p:txBody>
          <a:bodyPr/>
          <a:lstStyle/>
          <a:p>
            <a:fld id="{86781B6B-10CD-684C-974F-D5DBBBF38A12}" type="datetime1">
              <a:rPr lang="en-ID" smtClean="0"/>
              <a:t>18/10/2025</a:t>
            </a:fld>
            <a:endParaRPr lang="en-US"/>
          </a:p>
        </p:txBody>
      </p:sp>
      <p:sp>
        <p:nvSpPr>
          <p:cNvPr id="5" name="Footer Placeholder 4">
            <a:extLst>
              <a:ext uri="{FF2B5EF4-FFF2-40B4-BE49-F238E27FC236}">
                <a16:creationId xmlns:a16="http://schemas.microsoft.com/office/drawing/2014/main" id="{96C9D05B-6579-F267-D368-D44027D1C8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56660-128F-7AE4-E4A4-C9666319D037}"/>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701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8C316-D271-D775-D347-039C89F2DB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77597A-E4FC-660E-1FC0-0F540588FC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B00766-232C-DECE-9FF2-E851D9AF302F}"/>
              </a:ext>
            </a:extLst>
          </p:cNvPr>
          <p:cNvSpPr>
            <a:spLocks noGrp="1"/>
          </p:cNvSpPr>
          <p:nvPr>
            <p:ph type="dt" sz="half" idx="10"/>
          </p:nvPr>
        </p:nvSpPr>
        <p:spPr/>
        <p:txBody>
          <a:bodyPr/>
          <a:lstStyle/>
          <a:p>
            <a:fld id="{5F306DE2-150B-6E42-A049-6E47E5D06865}" type="datetime1">
              <a:rPr lang="en-ID" smtClean="0"/>
              <a:t>18/10/2025</a:t>
            </a:fld>
            <a:endParaRPr lang="en-US"/>
          </a:p>
        </p:txBody>
      </p:sp>
      <p:sp>
        <p:nvSpPr>
          <p:cNvPr id="5" name="Footer Placeholder 4">
            <a:extLst>
              <a:ext uri="{FF2B5EF4-FFF2-40B4-BE49-F238E27FC236}">
                <a16:creationId xmlns:a16="http://schemas.microsoft.com/office/drawing/2014/main" id="{BB223357-A155-9B09-77CA-51662C2B6C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EFE7A-4DB2-88BF-F89E-52AC02C785AD}"/>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03830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2901D4-029F-91D2-5EB1-1C0F3493F5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EE5145-FB6B-B74B-E2ED-7D384EC6AA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0E5E41-0F56-E50D-0353-EE1B9E214024}"/>
              </a:ext>
            </a:extLst>
          </p:cNvPr>
          <p:cNvSpPr>
            <a:spLocks noGrp="1"/>
          </p:cNvSpPr>
          <p:nvPr>
            <p:ph type="dt" sz="half" idx="10"/>
          </p:nvPr>
        </p:nvSpPr>
        <p:spPr/>
        <p:txBody>
          <a:bodyPr/>
          <a:lstStyle/>
          <a:p>
            <a:fld id="{60B44258-CE8D-6A40-8DE1-F3939CD57DDE}" type="datetime1">
              <a:rPr lang="en-ID" smtClean="0"/>
              <a:t>18/10/2025</a:t>
            </a:fld>
            <a:endParaRPr lang="en-US"/>
          </a:p>
        </p:txBody>
      </p:sp>
      <p:sp>
        <p:nvSpPr>
          <p:cNvPr id="5" name="Footer Placeholder 4">
            <a:extLst>
              <a:ext uri="{FF2B5EF4-FFF2-40B4-BE49-F238E27FC236}">
                <a16:creationId xmlns:a16="http://schemas.microsoft.com/office/drawing/2014/main" id="{F5AB0D11-2FF6-0A2D-F7C3-9BEEA5B83C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624870-0AF6-2A53-0C05-4267293EDABB}"/>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70580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25F32-A8C5-28A1-84B3-7B978FBCFD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0625C8-12DD-D984-4F7F-1CF8EDBB3C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51B1AE-F935-A8D3-9C5F-1B7C9BDA15F8}"/>
              </a:ext>
            </a:extLst>
          </p:cNvPr>
          <p:cNvSpPr>
            <a:spLocks noGrp="1"/>
          </p:cNvSpPr>
          <p:nvPr>
            <p:ph type="dt" sz="half" idx="10"/>
          </p:nvPr>
        </p:nvSpPr>
        <p:spPr/>
        <p:txBody>
          <a:bodyPr/>
          <a:lstStyle/>
          <a:p>
            <a:fld id="{CBCD1CE6-1267-264D-BF7A-D29167D92D70}" type="datetime1">
              <a:rPr lang="en-ID" smtClean="0"/>
              <a:t>18/10/2025</a:t>
            </a:fld>
            <a:endParaRPr lang="en-US"/>
          </a:p>
        </p:txBody>
      </p:sp>
      <p:sp>
        <p:nvSpPr>
          <p:cNvPr id="5" name="Footer Placeholder 4">
            <a:extLst>
              <a:ext uri="{FF2B5EF4-FFF2-40B4-BE49-F238E27FC236}">
                <a16:creationId xmlns:a16="http://schemas.microsoft.com/office/drawing/2014/main" id="{7A498513-0643-6E35-CF82-1AB97B59CC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A3585-4BF5-7184-1E65-B3E0508D06CA}"/>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751286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A26B0-D411-D97A-5E00-06D95EE9E2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98D80B-DFAA-4198-F135-2E744BBB0B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07C7C-ABAE-083C-6FDE-0D6646F14BD6}"/>
              </a:ext>
            </a:extLst>
          </p:cNvPr>
          <p:cNvSpPr>
            <a:spLocks noGrp="1"/>
          </p:cNvSpPr>
          <p:nvPr>
            <p:ph type="dt" sz="half" idx="10"/>
          </p:nvPr>
        </p:nvSpPr>
        <p:spPr/>
        <p:txBody>
          <a:bodyPr/>
          <a:lstStyle/>
          <a:p>
            <a:fld id="{6F524202-3B22-1D4F-8F8F-22723A86869C}" type="datetime1">
              <a:rPr lang="en-ID" smtClean="0"/>
              <a:t>18/10/2025</a:t>
            </a:fld>
            <a:endParaRPr lang="en-US" dirty="0"/>
          </a:p>
        </p:txBody>
      </p:sp>
      <p:sp>
        <p:nvSpPr>
          <p:cNvPr id="5" name="Footer Placeholder 4">
            <a:extLst>
              <a:ext uri="{FF2B5EF4-FFF2-40B4-BE49-F238E27FC236}">
                <a16:creationId xmlns:a16="http://schemas.microsoft.com/office/drawing/2014/main" id="{6CF08352-F10F-3AE3-4160-3ADF7FB3A0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66C6E86-0AD4-8D9B-3147-73743F4E0991}"/>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3001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0E102-9875-7D36-BD9B-7E89D136F9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C446CE-A910-3A39-F399-5CF4DFA914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7A03D7-FBE9-1105-B759-B70C47AA6F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7E1B49-4CE1-8C75-BC49-5879E0FC2F29}"/>
              </a:ext>
            </a:extLst>
          </p:cNvPr>
          <p:cNvSpPr>
            <a:spLocks noGrp="1"/>
          </p:cNvSpPr>
          <p:nvPr>
            <p:ph type="dt" sz="half" idx="10"/>
          </p:nvPr>
        </p:nvSpPr>
        <p:spPr/>
        <p:txBody>
          <a:bodyPr/>
          <a:lstStyle/>
          <a:p>
            <a:fld id="{CB0C5FF9-1066-E245-B0D8-3AE1635721A3}" type="datetime1">
              <a:rPr lang="en-ID" smtClean="0"/>
              <a:t>18/10/2025</a:t>
            </a:fld>
            <a:endParaRPr lang="en-US"/>
          </a:p>
        </p:txBody>
      </p:sp>
      <p:sp>
        <p:nvSpPr>
          <p:cNvPr id="6" name="Footer Placeholder 5">
            <a:extLst>
              <a:ext uri="{FF2B5EF4-FFF2-40B4-BE49-F238E27FC236}">
                <a16:creationId xmlns:a16="http://schemas.microsoft.com/office/drawing/2014/main" id="{3E4975F1-8AFF-0F61-2EE1-83D89BB7E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FA4BF4-A052-4716-3585-981D13A0AC98}"/>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065459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92D2-B69D-FF4D-CC51-0F42C6305C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8A8574-5E24-C8E1-F312-C43EF7E4F8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B4C1DC-28AF-E853-422E-207D2A71BC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5BCA66-F93A-9637-BD24-B40FC436C6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FD8BF7-3814-DC37-AEED-84B2A61F72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A0D5D4-08A4-91BC-C0ED-222554161236}"/>
              </a:ext>
            </a:extLst>
          </p:cNvPr>
          <p:cNvSpPr>
            <a:spLocks noGrp="1"/>
          </p:cNvSpPr>
          <p:nvPr>
            <p:ph type="dt" sz="half" idx="10"/>
          </p:nvPr>
        </p:nvSpPr>
        <p:spPr/>
        <p:txBody>
          <a:bodyPr/>
          <a:lstStyle/>
          <a:p>
            <a:fld id="{10803A4C-5494-4B47-A542-A1BD325A0DC0}" type="datetime1">
              <a:rPr lang="en-ID" smtClean="0"/>
              <a:t>18/10/2025</a:t>
            </a:fld>
            <a:endParaRPr lang="en-US"/>
          </a:p>
        </p:txBody>
      </p:sp>
      <p:sp>
        <p:nvSpPr>
          <p:cNvPr id="8" name="Footer Placeholder 7">
            <a:extLst>
              <a:ext uri="{FF2B5EF4-FFF2-40B4-BE49-F238E27FC236}">
                <a16:creationId xmlns:a16="http://schemas.microsoft.com/office/drawing/2014/main" id="{173BF720-FBF8-AD60-84FD-6C889434B9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F91C3F-C265-23AB-EBCD-89AF559405A2}"/>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009084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3380C-8D04-4E31-2439-9E3C797000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4024C5-2CF5-DF5C-85B9-BC7D10C1E2A1}"/>
              </a:ext>
            </a:extLst>
          </p:cNvPr>
          <p:cNvSpPr>
            <a:spLocks noGrp="1"/>
          </p:cNvSpPr>
          <p:nvPr>
            <p:ph type="dt" sz="half" idx="10"/>
          </p:nvPr>
        </p:nvSpPr>
        <p:spPr/>
        <p:txBody>
          <a:bodyPr/>
          <a:lstStyle/>
          <a:p>
            <a:fld id="{AD62ED73-C38B-8A40-910D-1D7D8520B891}" type="datetime1">
              <a:rPr lang="en-ID" smtClean="0"/>
              <a:t>18/10/2025</a:t>
            </a:fld>
            <a:endParaRPr lang="en-US"/>
          </a:p>
        </p:txBody>
      </p:sp>
      <p:sp>
        <p:nvSpPr>
          <p:cNvPr id="4" name="Footer Placeholder 3">
            <a:extLst>
              <a:ext uri="{FF2B5EF4-FFF2-40B4-BE49-F238E27FC236}">
                <a16:creationId xmlns:a16="http://schemas.microsoft.com/office/drawing/2014/main" id="{D98CC6FA-B3C6-1145-DF8C-BB48B1DEEE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9E8865-F5B5-822D-7390-924327DA70CA}"/>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58174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7D9D0-41EC-F886-3883-1B1CE4856B38}"/>
              </a:ext>
            </a:extLst>
          </p:cNvPr>
          <p:cNvSpPr>
            <a:spLocks noGrp="1"/>
          </p:cNvSpPr>
          <p:nvPr>
            <p:ph type="dt" sz="half" idx="10"/>
          </p:nvPr>
        </p:nvSpPr>
        <p:spPr/>
        <p:txBody>
          <a:bodyPr/>
          <a:lstStyle/>
          <a:p>
            <a:fld id="{C1C7340A-6E13-054F-88BA-EE0715652AB2}" type="datetime1">
              <a:rPr lang="en-ID" smtClean="0"/>
              <a:t>18/10/2025</a:t>
            </a:fld>
            <a:endParaRPr lang="en-US"/>
          </a:p>
        </p:txBody>
      </p:sp>
      <p:sp>
        <p:nvSpPr>
          <p:cNvPr id="3" name="Footer Placeholder 2">
            <a:extLst>
              <a:ext uri="{FF2B5EF4-FFF2-40B4-BE49-F238E27FC236}">
                <a16:creationId xmlns:a16="http://schemas.microsoft.com/office/drawing/2014/main" id="{121E41FD-CAE0-84A8-7C72-C72099349C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2CF45D-E06B-4437-1C01-A5F78DE4DB93}"/>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791789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FAA63-E3B5-43E8-FF54-A187661519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2AECD4-41D2-3F77-B877-A67E109683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34EB97-C998-2A68-71A8-4FDE40F00B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79FC9-BFF0-243B-C637-538A7F63ABB2}"/>
              </a:ext>
            </a:extLst>
          </p:cNvPr>
          <p:cNvSpPr>
            <a:spLocks noGrp="1"/>
          </p:cNvSpPr>
          <p:nvPr>
            <p:ph type="dt" sz="half" idx="10"/>
          </p:nvPr>
        </p:nvSpPr>
        <p:spPr/>
        <p:txBody>
          <a:bodyPr/>
          <a:lstStyle/>
          <a:p>
            <a:fld id="{07196542-36F3-BE47-AF1C-039E746F11C5}" type="datetime1">
              <a:rPr lang="en-ID" smtClean="0"/>
              <a:t>18/10/2025</a:t>
            </a:fld>
            <a:endParaRPr lang="en-US"/>
          </a:p>
        </p:txBody>
      </p:sp>
      <p:sp>
        <p:nvSpPr>
          <p:cNvPr id="6" name="Footer Placeholder 5">
            <a:extLst>
              <a:ext uri="{FF2B5EF4-FFF2-40B4-BE49-F238E27FC236}">
                <a16:creationId xmlns:a16="http://schemas.microsoft.com/office/drawing/2014/main" id="{CB1D3648-89AD-76CD-54ED-668A470C32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E65ABC-87BC-F402-E28A-A31058008431}"/>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270114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8B300-E3B8-D67E-2C04-E3D85172F7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86FBAB-6D58-9C66-1724-F1CD99E87B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5C810D-B7AB-2487-9085-80C05DEB54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35F95D-DE20-1C42-6342-9A6A85C50D6C}"/>
              </a:ext>
            </a:extLst>
          </p:cNvPr>
          <p:cNvSpPr>
            <a:spLocks noGrp="1"/>
          </p:cNvSpPr>
          <p:nvPr>
            <p:ph type="dt" sz="half" idx="10"/>
          </p:nvPr>
        </p:nvSpPr>
        <p:spPr/>
        <p:txBody>
          <a:bodyPr/>
          <a:lstStyle/>
          <a:p>
            <a:fld id="{495B07DA-A446-0344-AFB1-C5515D7D8152}" type="datetime1">
              <a:rPr lang="en-ID" smtClean="0"/>
              <a:t>18/10/2025</a:t>
            </a:fld>
            <a:endParaRPr lang="en-US"/>
          </a:p>
        </p:txBody>
      </p:sp>
      <p:sp>
        <p:nvSpPr>
          <p:cNvPr id="6" name="Footer Placeholder 5">
            <a:extLst>
              <a:ext uri="{FF2B5EF4-FFF2-40B4-BE49-F238E27FC236}">
                <a16:creationId xmlns:a16="http://schemas.microsoft.com/office/drawing/2014/main" id="{4193F94E-3A3A-C18C-4BBB-15642C9E25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AE42DA-11AA-BE13-C2D8-D3560F0BD5AC}"/>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700117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683B65-830C-99AD-5F2C-FC3F25A917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A67939-1150-10FB-265D-B3BCF08249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1A983B-278B-7EBD-A9C1-822836D77D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D7146E-5E93-D844-A353-D4A2CC0D89FA}" type="datetime1">
              <a:rPr lang="en-ID" smtClean="0"/>
              <a:t>18/10/2025</a:t>
            </a:fld>
            <a:endParaRPr lang="en-US" dirty="0"/>
          </a:p>
        </p:txBody>
      </p:sp>
      <p:sp>
        <p:nvSpPr>
          <p:cNvPr id="5" name="Footer Placeholder 4">
            <a:extLst>
              <a:ext uri="{FF2B5EF4-FFF2-40B4-BE49-F238E27FC236}">
                <a16:creationId xmlns:a16="http://schemas.microsoft.com/office/drawing/2014/main" id="{82207824-015F-67C4-CB2E-683898875D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06B46C4-1B1E-A2D3-9FC8-5F59737EAB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8820902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9EF45A-E49D-7648-BC21-20F726E005B9}"/>
              </a:ext>
            </a:extLst>
          </p:cNvPr>
          <p:cNvSpPr/>
          <p:nvPr/>
        </p:nvSpPr>
        <p:spPr>
          <a:xfrm>
            <a:off x="6518116" y="469858"/>
            <a:ext cx="5450542" cy="830997"/>
          </a:xfrm>
          <a:prstGeom prst="rect">
            <a:avLst/>
          </a:prstGeom>
        </p:spPr>
        <p:txBody>
          <a:bodyPr wrap="square">
            <a:spAutoFit/>
          </a:bodyPr>
          <a:lstStyle/>
          <a:p>
            <a:pPr algn="ctr"/>
            <a:r>
              <a:rPr lang="en-US" sz="2400" dirty="0">
                <a:latin typeface="+mj-lt"/>
              </a:rPr>
              <a:t>BAHASA INGGRIS HUKUM</a:t>
            </a:r>
          </a:p>
          <a:p>
            <a:pPr algn="ctr"/>
            <a:r>
              <a:rPr lang="en-US" sz="2400" dirty="0">
                <a:latin typeface="+mj-lt"/>
              </a:rPr>
              <a:t>BAB II</a:t>
            </a:r>
          </a:p>
        </p:txBody>
      </p:sp>
      <p:sp>
        <p:nvSpPr>
          <p:cNvPr id="3" name="Subtitle 2">
            <a:extLst>
              <a:ext uri="{FF2B5EF4-FFF2-40B4-BE49-F238E27FC236}">
                <a16:creationId xmlns:a16="http://schemas.microsoft.com/office/drawing/2014/main" id="{D5844B59-4F90-FF47-8F91-63AFBE84C9A2}"/>
              </a:ext>
            </a:extLst>
          </p:cNvPr>
          <p:cNvSpPr txBox="1">
            <a:spLocks/>
          </p:cNvSpPr>
          <p:nvPr/>
        </p:nvSpPr>
        <p:spPr>
          <a:xfrm>
            <a:off x="5297751" y="1646964"/>
            <a:ext cx="7891272" cy="1069848"/>
          </a:xfrm>
          <a:prstGeom prst="rect">
            <a:avLst/>
          </a:prstGeom>
        </p:spPr>
        <p:txBody>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n-US" dirty="0"/>
              <a:t>OLEH </a:t>
            </a:r>
          </a:p>
          <a:p>
            <a:pPr marL="0" indent="0" algn="ctr">
              <a:buNone/>
            </a:pPr>
            <a:r>
              <a:rPr lang="en-US" dirty="0"/>
              <a:t>Dr. Indah </a:t>
            </a:r>
            <a:r>
              <a:rPr lang="en-US" dirty="0" err="1"/>
              <a:t>Riyanti</a:t>
            </a:r>
            <a:r>
              <a:rPr lang="en-US" dirty="0"/>
              <a:t>, </a:t>
            </a:r>
            <a:r>
              <a:rPr lang="en-US" dirty="0" err="1"/>
              <a:t>S.Pd</a:t>
            </a:r>
            <a:r>
              <a:rPr lang="en-US" dirty="0"/>
              <a:t>., S.H., M.H</a:t>
            </a:r>
          </a:p>
          <a:p>
            <a:pPr algn="ctr"/>
            <a:endParaRPr lang="en-US" dirty="0"/>
          </a:p>
          <a:p>
            <a:pPr algn="ctr"/>
            <a:endParaRPr lang="en-US" dirty="0"/>
          </a:p>
        </p:txBody>
      </p:sp>
      <p:pic>
        <p:nvPicPr>
          <p:cNvPr id="7" name="Picture 6">
            <a:extLst>
              <a:ext uri="{FF2B5EF4-FFF2-40B4-BE49-F238E27FC236}">
                <a16:creationId xmlns:a16="http://schemas.microsoft.com/office/drawing/2014/main" id="{97749AE1-E403-6644-B091-6AB80ECBB44A}"/>
              </a:ext>
            </a:extLst>
          </p:cNvPr>
          <p:cNvPicPr>
            <a:picLocks noChangeAspect="1"/>
          </p:cNvPicPr>
          <p:nvPr/>
        </p:nvPicPr>
        <p:blipFill>
          <a:blip r:embed="rId2"/>
          <a:stretch>
            <a:fillRect/>
          </a:stretch>
        </p:blipFill>
        <p:spPr>
          <a:xfrm>
            <a:off x="8182568" y="2436517"/>
            <a:ext cx="2121638" cy="2997235"/>
          </a:xfrm>
          <a:prstGeom prst="rect">
            <a:avLst/>
          </a:prstGeom>
        </p:spPr>
      </p:pic>
      <p:sp>
        <p:nvSpPr>
          <p:cNvPr id="8" name="Subtitle 2">
            <a:extLst>
              <a:ext uri="{FF2B5EF4-FFF2-40B4-BE49-F238E27FC236}">
                <a16:creationId xmlns:a16="http://schemas.microsoft.com/office/drawing/2014/main" id="{3B6115D9-D9A8-8947-8A04-330F2C9F4F7F}"/>
              </a:ext>
            </a:extLst>
          </p:cNvPr>
          <p:cNvSpPr txBox="1">
            <a:spLocks/>
          </p:cNvSpPr>
          <p:nvPr/>
        </p:nvSpPr>
        <p:spPr>
          <a:xfrm>
            <a:off x="5482200" y="5423940"/>
            <a:ext cx="7891272" cy="1069848"/>
          </a:xfrm>
          <a:prstGeom prst="rect">
            <a:avLst/>
          </a:prstGeom>
        </p:spPr>
        <p:txBody>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n-US" dirty="0"/>
              <a:t>PROGRAM STUDI  ILMU HUKUM </a:t>
            </a:r>
          </a:p>
          <a:p>
            <a:pPr marL="0" indent="0" algn="ctr">
              <a:buNone/>
            </a:pPr>
            <a:r>
              <a:rPr lang="en-US" dirty="0"/>
              <a:t>UNIVERSITAS JAYABAYA </a:t>
            </a:r>
          </a:p>
          <a:p>
            <a:pPr marL="0" indent="0" algn="ctr">
              <a:buNone/>
            </a:pPr>
            <a:r>
              <a:rPr lang="en-US" dirty="0"/>
              <a:t>2025</a:t>
            </a:r>
          </a:p>
          <a:p>
            <a:pPr marL="0" indent="0" algn="ctr">
              <a:buNone/>
            </a:pPr>
            <a:endParaRPr lang="en-US" dirty="0"/>
          </a:p>
          <a:p>
            <a:pPr algn="ctr"/>
            <a:endParaRPr lang="en-US" dirty="0"/>
          </a:p>
        </p:txBody>
      </p:sp>
      <p:pic>
        <p:nvPicPr>
          <p:cNvPr id="10" name="Picture 9">
            <a:extLst>
              <a:ext uri="{FF2B5EF4-FFF2-40B4-BE49-F238E27FC236}">
                <a16:creationId xmlns:a16="http://schemas.microsoft.com/office/drawing/2014/main" id="{4137F3E0-E61B-9848-9A2E-9B74DBB85C91}"/>
              </a:ext>
            </a:extLst>
          </p:cNvPr>
          <p:cNvPicPr>
            <a:picLocks noChangeAspect="1"/>
          </p:cNvPicPr>
          <p:nvPr/>
        </p:nvPicPr>
        <p:blipFill>
          <a:blip r:embed="rId3"/>
          <a:stretch>
            <a:fillRect/>
          </a:stretch>
        </p:blipFill>
        <p:spPr>
          <a:xfrm>
            <a:off x="1" y="0"/>
            <a:ext cx="5870930" cy="6875278"/>
          </a:xfrm>
          <a:prstGeom prst="rect">
            <a:avLst/>
          </a:prstGeom>
        </p:spPr>
      </p:pic>
    </p:spTree>
    <p:extLst>
      <p:ext uri="{BB962C8B-B14F-4D97-AF65-F5344CB8AC3E}">
        <p14:creationId xmlns:p14="http://schemas.microsoft.com/office/powerpoint/2010/main" val="126859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E1B559-549F-F7F3-FEAE-0EDAC56FEE86}"/>
              </a:ext>
            </a:extLst>
          </p:cNvPr>
          <p:cNvSpPr>
            <a:spLocks noGrp="1"/>
          </p:cNvSpPr>
          <p:nvPr>
            <p:ph idx="1"/>
          </p:nvPr>
        </p:nvSpPr>
        <p:spPr/>
        <p:txBody>
          <a:bodyPr/>
          <a:lstStyle/>
          <a:p>
            <a:pPr marL="0" indent="0">
              <a:buNone/>
            </a:pPr>
            <a:r>
              <a:rPr lang="en-ID" dirty="0"/>
              <a:t>12. The Act No. 4, 2004 concerning</a:t>
            </a:r>
          </a:p>
          <a:p>
            <a:pPr marL="0" indent="0">
              <a:buNone/>
            </a:pPr>
            <a:r>
              <a:rPr lang="en-ID" dirty="0"/>
              <a:t>(A) Judicial power </a:t>
            </a:r>
          </a:p>
          <a:p>
            <a:pPr marL="0" indent="0">
              <a:buNone/>
            </a:pPr>
            <a:r>
              <a:rPr lang="en-ID" dirty="0"/>
              <a:t>(B) Copyright </a:t>
            </a:r>
          </a:p>
          <a:p>
            <a:pPr marL="0" indent="0">
              <a:buNone/>
            </a:pPr>
            <a:r>
              <a:rPr lang="en-ID" dirty="0"/>
              <a:t>(C) Civil Law System </a:t>
            </a:r>
          </a:p>
          <a:p>
            <a:pPr marL="0" indent="0">
              <a:buNone/>
            </a:pPr>
            <a:r>
              <a:rPr lang="en-ID" dirty="0"/>
              <a:t>(D) Common Law System </a:t>
            </a:r>
          </a:p>
        </p:txBody>
      </p:sp>
      <p:sp>
        <p:nvSpPr>
          <p:cNvPr id="4" name="Slide Number Placeholder 3">
            <a:extLst>
              <a:ext uri="{FF2B5EF4-FFF2-40B4-BE49-F238E27FC236}">
                <a16:creationId xmlns:a16="http://schemas.microsoft.com/office/drawing/2014/main" id="{47797C78-2EB8-1A8D-2884-66EBC3E4A3BE}"/>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441588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1F60-5CCD-FA69-5B01-849C226AB44A}"/>
              </a:ext>
            </a:extLst>
          </p:cNvPr>
          <p:cNvSpPr>
            <a:spLocks noGrp="1"/>
          </p:cNvSpPr>
          <p:nvPr>
            <p:ph type="title"/>
          </p:nvPr>
        </p:nvSpPr>
        <p:spPr/>
        <p:txBody>
          <a:bodyPr/>
          <a:lstStyle/>
          <a:p>
            <a:r>
              <a:rPr lang="en-ID" b="1" dirty="0"/>
              <a:t>TWO MAJOR LEGAL SYSTEM IN THE WORLD</a:t>
            </a:r>
            <a:endParaRPr lang="en-US" dirty="0"/>
          </a:p>
        </p:txBody>
      </p:sp>
      <p:sp>
        <p:nvSpPr>
          <p:cNvPr id="3" name="Content Placeholder 2">
            <a:extLst>
              <a:ext uri="{FF2B5EF4-FFF2-40B4-BE49-F238E27FC236}">
                <a16:creationId xmlns:a16="http://schemas.microsoft.com/office/drawing/2014/main" id="{D4373347-5411-FCA5-F83F-D29196CE5F55}"/>
              </a:ext>
            </a:extLst>
          </p:cNvPr>
          <p:cNvSpPr>
            <a:spLocks noGrp="1"/>
          </p:cNvSpPr>
          <p:nvPr>
            <p:ph idx="1"/>
          </p:nvPr>
        </p:nvSpPr>
        <p:spPr/>
        <p:txBody>
          <a:bodyPr>
            <a:normAutofit fontScale="77500" lnSpcReduction="20000"/>
          </a:bodyPr>
          <a:lstStyle/>
          <a:p>
            <a:pPr marL="0" indent="0">
              <a:buNone/>
            </a:pPr>
            <a:r>
              <a:rPr lang="en-ID" dirty="0"/>
              <a:t>Two major legal systems developed in the world are : </a:t>
            </a:r>
          </a:p>
          <a:p>
            <a:pPr marL="0" lvl="0" indent="0">
              <a:buNone/>
            </a:pPr>
            <a:r>
              <a:rPr lang="en-ID" dirty="0"/>
              <a:t>1. The Anglo –American Common Law System and </a:t>
            </a:r>
          </a:p>
          <a:p>
            <a:pPr marL="0" lvl="0" indent="0">
              <a:buNone/>
            </a:pPr>
            <a:r>
              <a:rPr lang="en-ID" dirty="0"/>
              <a:t>2. The Romano –Germanic Civil Law System. </a:t>
            </a:r>
          </a:p>
          <a:p>
            <a:pPr marL="0" indent="0">
              <a:buNone/>
            </a:pPr>
            <a:endParaRPr lang="en-ID" dirty="0"/>
          </a:p>
          <a:p>
            <a:pPr marL="0" lvl="0" indent="0">
              <a:buNone/>
            </a:pPr>
            <a:r>
              <a:rPr lang="en-ID" dirty="0"/>
              <a:t>1. The Romano-Germanic Civil Law System, which is commonly called the Civil Law System or continental civil law followed by some countries such as: Austria, Belgium, Greece, Indochina, Indonesia, Latin America, The Netherlands, Poland, Portugal, Spain, South Korea, Turkey, and Switzerland. Historically, the term “</a:t>
            </a:r>
            <a:r>
              <a:rPr lang="en-ID" b="1" dirty="0"/>
              <a:t>civil law</a:t>
            </a:r>
            <a:r>
              <a:rPr lang="en-ID" dirty="0"/>
              <a:t>” comes from Latin word </a:t>
            </a:r>
            <a:r>
              <a:rPr lang="en-ID" i="1" dirty="0"/>
              <a:t>jus civile</a:t>
            </a:r>
            <a:r>
              <a:rPr lang="en-ID" dirty="0"/>
              <a:t> which was opposed to </a:t>
            </a:r>
            <a:r>
              <a:rPr lang="en-ID" i="1" dirty="0"/>
              <a:t>jus gentium</a:t>
            </a:r>
            <a:r>
              <a:rPr lang="en-ID" dirty="0"/>
              <a:t>. </a:t>
            </a:r>
          </a:p>
          <a:p>
            <a:pPr marL="0" indent="0">
              <a:buNone/>
            </a:pPr>
            <a:endParaRPr lang="en-ID" dirty="0"/>
          </a:p>
          <a:p>
            <a:pPr marL="0" lvl="0" indent="0">
              <a:buNone/>
            </a:pPr>
            <a:r>
              <a:rPr lang="en-ID" dirty="0"/>
              <a:t>2. On the other hand, the Anglo American Common Law System, which is commonly called the Common Law System or the Anglo Saxon or the Case Law System followed by The United States of America, The United Kingdom, Australian, and Singapore. </a:t>
            </a:r>
          </a:p>
          <a:p>
            <a:pPr marL="0" indent="0" algn="just">
              <a:buNone/>
            </a:pPr>
            <a:endParaRPr lang="en-US" dirty="0"/>
          </a:p>
        </p:txBody>
      </p:sp>
      <p:sp>
        <p:nvSpPr>
          <p:cNvPr id="4" name="Slide Number Placeholder 3">
            <a:extLst>
              <a:ext uri="{FF2B5EF4-FFF2-40B4-BE49-F238E27FC236}">
                <a16:creationId xmlns:a16="http://schemas.microsoft.com/office/drawing/2014/main" id="{21D81BB5-44C7-227D-C18A-A6502DE6CCB6}"/>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273150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FA8DF2-1770-73FE-C6ED-15C4300C1DFF}"/>
              </a:ext>
            </a:extLst>
          </p:cNvPr>
          <p:cNvSpPr>
            <a:spLocks noGrp="1"/>
          </p:cNvSpPr>
          <p:nvPr>
            <p:ph idx="1"/>
          </p:nvPr>
        </p:nvSpPr>
        <p:spPr>
          <a:xfrm>
            <a:off x="838200" y="1153886"/>
            <a:ext cx="10515600" cy="5023077"/>
          </a:xfrm>
        </p:spPr>
        <p:txBody>
          <a:bodyPr>
            <a:normAutofit fontScale="77500" lnSpcReduction="20000"/>
          </a:bodyPr>
          <a:lstStyle/>
          <a:p>
            <a:pPr marL="0" indent="0" algn="just">
              <a:buNone/>
            </a:pPr>
            <a:r>
              <a:rPr lang="en-ID" dirty="0"/>
              <a:t>These legal systems are different each other especially from their source.</a:t>
            </a:r>
          </a:p>
          <a:p>
            <a:pPr algn="just">
              <a:buFont typeface="Wingdings" panose="05000000000000000000" pitchFamily="2" charset="2"/>
              <a:buChar char="Ø"/>
            </a:pPr>
            <a:r>
              <a:rPr lang="en-ID" dirty="0"/>
              <a:t>In the Civil Law System the as the primary source of law in this system. Consequently, when the court has a case, it is usually unbound by precedent. </a:t>
            </a:r>
          </a:p>
          <a:p>
            <a:pPr marL="0" indent="0" algn="just">
              <a:buNone/>
            </a:pPr>
            <a:endParaRPr lang="en-ID" dirty="0"/>
          </a:p>
          <a:p>
            <a:pPr algn="just">
              <a:buFont typeface="Wingdings" panose="05000000000000000000" pitchFamily="2" charset="2"/>
              <a:buChar char="Ø"/>
            </a:pPr>
            <a:r>
              <a:rPr lang="en-ID" dirty="0"/>
              <a:t>While in Common law system is the system of laws originated and developed in England and based on court decisions. The system law such as codified law. Under the common-law system, when a court decides and reports its decision concerning a particular case, the case becomes part of the body of law and can be used This use of precedents is known as stare decisis. In the US, this decision is known as the Doctrine of Stare Decisis (to stand by the decision).1. </a:t>
            </a:r>
          </a:p>
          <a:p>
            <a:pPr marL="0" indent="0" algn="just">
              <a:buNone/>
            </a:pPr>
            <a:r>
              <a:rPr lang="en-ID" dirty="0"/>
              <a:t> Generally the term “</a:t>
            </a:r>
            <a:r>
              <a:rPr lang="en-ID" b="1" dirty="0"/>
              <a:t>common law</a:t>
            </a:r>
            <a:r>
              <a:rPr lang="en-ID" dirty="0"/>
              <a:t>” is used to describe a system where the law is built up through the decisions of the courts. Judicial decision is a decision about an individual lawsuit issued by the courts. Through judicial decision the judge explains the legal reasoning used to decide the case. This system has been used since the Middle Ages. Philosophically, in this system law is rooted from custom and precedent. Therefore, neither the creation of a sovereign nor dictated or invented by legal dictation, but handed down in a continuous process of interpretation and reinterpretation of the significance of previous custom. </a:t>
            </a:r>
          </a:p>
        </p:txBody>
      </p:sp>
      <p:sp>
        <p:nvSpPr>
          <p:cNvPr id="4" name="Slide Number Placeholder 3">
            <a:extLst>
              <a:ext uri="{FF2B5EF4-FFF2-40B4-BE49-F238E27FC236}">
                <a16:creationId xmlns:a16="http://schemas.microsoft.com/office/drawing/2014/main" id="{DB24662F-1D5A-5096-0609-35040926B7C7}"/>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3244327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75DC5-A7BF-A9B6-7B7E-DE83BF6FE6C4}"/>
              </a:ext>
            </a:extLst>
          </p:cNvPr>
          <p:cNvSpPr>
            <a:spLocks noGrp="1"/>
          </p:cNvSpPr>
          <p:nvPr>
            <p:ph idx="1"/>
          </p:nvPr>
        </p:nvSpPr>
        <p:spPr>
          <a:xfrm>
            <a:off x="838200" y="685800"/>
            <a:ext cx="10515600" cy="5491163"/>
          </a:xfrm>
        </p:spPr>
        <p:txBody>
          <a:bodyPr>
            <a:normAutofit fontScale="92500" lnSpcReduction="10000"/>
          </a:bodyPr>
          <a:lstStyle/>
          <a:p>
            <a:pPr algn="just">
              <a:buFont typeface="Wingdings" panose="05000000000000000000" pitchFamily="2" charset="2"/>
              <a:buChar char="Ø"/>
            </a:pPr>
            <a:r>
              <a:rPr lang="en-ID" dirty="0"/>
              <a:t>The law in the civil law system was adopted from the Romans where the compilation of Roman law known as the </a:t>
            </a:r>
            <a:r>
              <a:rPr lang="en-ID" i="1" dirty="0"/>
              <a:t>Corpus Juris Civilis</a:t>
            </a:r>
            <a:r>
              <a:rPr lang="en-ID" dirty="0"/>
              <a:t>. The further important sources of the civil law system are the French Civil Code of 1804 or known as the Napoleonic Code and the German Civil Code of 1896, later on the two of latest code become models for countries that followed civil law system.</a:t>
            </a:r>
          </a:p>
          <a:p>
            <a:pPr algn="just">
              <a:buFont typeface="Wingdings" panose="05000000000000000000" pitchFamily="2" charset="2"/>
              <a:buChar char="Ø"/>
            </a:pPr>
            <a:r>
              <a:rPr lang="en-ID" dirty="0"/>
              <a:t>In some Civil law countries, even though their formal prime enacted by the legislative branch or the House of Representative or parliaments, they also have other important sources of law, namely: Custom, Treaty both Multilateral Treaty and Bilateral Treaty, also Judicial decisions. </a:t>
            </a:r>
          </a:p>
          <a:p>
            <a:pPr algn="just">
              <a:buFont typeface="Wingdings" panose="05000000000000000000" pitchFamily="2" charset="2"/>
              <a:buChar char="Ø"/>
            </a:pPr>
            <a:r>
              <a:rPr lang="en-ID" dirty="0"/>
              <a:t>On contrary, in some Common Law System countries, such as the United States, they also have of modern law in the United States are Constitutions, Statutes and Treaties. Treaty is an agreement formally signed, ratified, or adhered to between nations or sovereigns: an international and governed by international law.</a:t>
            </a:r>
          </a:p>
        </p:txBody>
      </p:sp>
      <p:sp>
        <p:nvSpPr>
          <p:cNvPr id="4" name="Slide Number Placeholder 3">
            <a:extLst>
              <a:ext uri="{FF2B5EF4-FFF2-40B4-BE49-F238E27FC236}">
                <a16:creationId xmlns:a16="http://schemas.microsoft.com/office/drawing/2014/main" id="{42B85D6A-E998-524B-6F51-B9DAF54C7427}"/>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565644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D09AFC-BC3D-25E7-42B3-F7503EFA0778}"/>
              </a:ext>
            </a:extLst>
          </p:cNvPr>
          <p:cNvSpPr>
            <a:spLocks noGrp="1"/>
          </p:cNvSpPr>
          <p:nvPr>
            <p:ph idx="1"/>
          </p:nvPr>
        </p:nvSpPr>
        <p:spPr/>
        <p:txBody>
          <a:bodyPr>
            <a:normAutofit/>
          </a:bodyPr>
          <a:lstStyle/>
          <a:p>
            <a:pPr marL="0" lvl="0" indent="0">
              <a:buNone/>
            </a:pPr>
            <a:r>
              <a:rPr lang="en-ID" dirty="0"/>
              <a:t>Recently, it is difficult to say that a country has only followed one Legal System because practically they tend to follow both common law and civil law system. For instance, even though Indonesia in general known as a part of Civil Law Country which has many Acts or laws to regulate its society such as; the Act No.4, 2004 concerning Judicial Power, the Act No. 19, 2002 concerning Copyright, etc. However, in some practices it has also followed Common Law System especially in fi eld of Business Law.</a:t>
            </a:r>
            <a:r>
              <a:rPr lang="en-ID" sz="1500" dirty="0"/>
              <a:t> </a:t>
            </a:r>
          </a:p>
          <a:p>
            <a:pPr marL="342900" lvl="0" indent="-342900">
              <a:buAutoNum type="arabicPeriod"/>
            </a:pPr>
            <a:r>
              <a:rPr lang="en-ID" sz="1500" dirty="0"/>
              <a:t>Henry R. </a:t>
            </a:r>
            <a:r>
              <a:rPr lang="en-ID" sz="1500" dirty="0" err="1"/>
              <a:t>Cheeseman,Contemporary</a:t>
            </a:r>
            <a:r>
              <a:rPr lang="en-ID" sz="1500" dirty="0"/>
              <a:t> Business &amp; E-Commerce Law, Fourth Edition, 2000, Prentice –Hall International (UK) Limited, London, page 12. Ibid, page 9. 1</a:t>
            </a:r>
          </a:p>
          <a:p>
            <a:pPr marL="342900" lvl="0" indent="-342900">
              <a:buAutoNum type="arabicPeriod"/>
            </a:pPr>
            <a:r>
              <a:rPr lang="en-ID" sz="1500" dirty="0"/>
              <a:t>Bryan A Garner, 2004, Black’s Law Dictionary, Eighth Edition, Thomson West, the USA, page 1540</a:t>
            </a:r>
          </a:p>
          <a:p>
            <a:pPr marL="0" indent="0">
              <a:buNone/>
            </a:pPr>
            <a:endParaRPr lang="en-ID" dirty="0"/>
          </a:p>
        </p:txBody>
      </p:sp>
      <p:sp>
        <p:nvSpPr>
          <p:cNvPr id="4" name="Slide Number Placeholder 3">
            <a:extLst>
              <a:ext uri="{FF2B5EF4-FFF2-40B4-BE49-F238E27FC236}">
                <a16:creationId xmlns:a16="http://schemas.microsoft.com/office/drawing/2014/main" id="{359B7100-72AE-AE3D-E6EA-20F765424371}"/>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404166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C1F5F-CE32-5330-72DC-DD3C44F8E648}"/>
              </a:ext>
            </a:extLst>
          </p:cNvPr>
          <p:cNvSpPr>
            <a:spLocks noGrp="1"/>
          </p:cNvSpPr>
          <p:nvPr>
            <p:ph type="title"/>
          </p:nvPr>
        </p:nvSpPr>
        <p:spPr/>
        <p:txBody>
          <a:bodyPr>
            <a:normAutofit/>
          </a:bodyPr>
          <a:lstStyle/>
          <a:p>
            <a:pPr algn="ctr"/>
            <a:r>
              <a:rPr lang="en-ID" sz="3600" b="1" dirty="0"/>
              <a:t>Question and Answers using the TOEFL-like Model</a:t>
            </a:r>
            <a:endParaRPr lang="en-US" sz="3600" dirty="0"/>
          </a:p>
        </p:txBody>
      </p:sp>
      <p:sp>
        <p:nvSpPr>
          <p:cNvPr id="3" name="Content Placeholder 2">
            <a:extLst>
              <a:ext uri="{FF2B5EF4-FFF2-40B4-BE49-F238E27FC236}">
                <a16:creationId xmlns:a16="http://schemas.microsoft.com/office/drawing/2014/main" id="{E1ECC91C-6B34-EE9A-586D-EDE754ECB155}"/>
              </a:ext>
            </a:extLst>
          </p:cNvPr>
          <p:cNvSpPr>
            <a:spLocks noGrp="1"/>
          </p:cNvSpPr>
          <p:nvPr>
            <p:ph idx="1"/>
          </p:nvPr>
        </p:nvSpPr>
        <p:spPr>
          <a:xfrm>
            <a:off x="838200" y="1564395"/>
            <a:ext cx="10515600" cy="4612568"/>
          </a:xfrm>
        </p:spPr>
        <p:txBody>
          <a:bodyPr>
            <a:normAutofit fontScale="85000" lnSpcReduction="20000"/>
          </a:bodyPr>
          <a:lstStyle/>
          <a:p>
            <a:pPr marL="0" indent="0">
              <a:buNone/>
            </a:pPr>
            <a:r>
              <a:rPr lang="en-ID" sz="2000" dirty="0"/>
              <a:t>Test Answer all questions about the information in the passage on the basis of what is stated or implied in that passage by choosing the one best answer (A), (B), (C),or (D) to each question.</a:t>
            </a:r>
          </a:p>
          <a:p>
            <a:pPr marL="0" indent="0">
              <a:buNone/>
            </a:pPr>
            <a:r>
              <a:rPr lang="en-ID" sz="2000" dirty="0"/>
              <a:t> Questions 1-12 </a:t>
            </a:r>
          </a:p>
          <a:p>
            <a:pPr marL="0" indent="0">
              <a:buNone/>
            </a:pPr>
            <a:r>
              <a:rPr lang="en-ID" sz="2000" dirty="0"/>
              <a:t>1. What does this passage mainly discuss? </a:t>
            </a:r>
          </a:p>
          <a:p>
            <a:pPr marL="0" indent="0">
              <a:buNone/>
            </a:pPr>
            <a:r>
              <a:rPr lang="en-ID" sz="2000" dirty="0"/>
              <a:t>(A) The Court System </a:t>
            </a:r>
          </a:p>
          <a:p>
            <a:pPr marL="0" indent="0">
              <a:buNone/>
            </a:pPr>
            <a:r>
              <a:rPr lang="en-ID" sz="2000" dirty="0"/>
              <a:t>(B) The Legal System in Indonesia </a:t>
            </a:r>
          </a:p>
          <a:p>
            <a:pPr marL="0" indent="0">
              <a:buNone/>
            </a:pPr>
            <a:r>
              <a:rPr lang="en-ID" sz="2000" dirty="0"/>
              <a:t>(C) The Legal System in the world </a:t>
            </a:r>
          </a:p>
          <a:p>
            <a:pPr marL="0" indent="0">
              <a:buNone/>
            </a:pPr>
            <a:r>
              <a:rPr lang="en-ID" sz="2000" dirty="0"/>
              <a:t>(D) The Doctrine of Stare Decisis. </a:t>
            </a:r>
          </a:p>
          <a:p>
            <a:pPr marL="0" indent="0">
              <a:buNone/>
            </a:pPr>
            <a:endParaRPr lang="en-ID" sz="2000" dirty="0"/>
          </a:p>
          <a:p>
            <a:pPr marL="0" indent="0">
              <a:buNone/>
            </a:pPr>
            <a:r>
              <a:rPr lang="en-ID" sz="2400" dirty="0"/>
              <a:t>2. What is the purpose of the passage?</a:t>
            </a:r>
          </a:p>
          <a:p>
            <a:pPr marL="0" indent="0">
              <a:buNone/>
            </a:pPr>
            <a:r>
              <a:rPr lang="en-ID" sz="2400" dirty="0"/>
              <a:t>(A) To inform </a:t>
            </a:r>
          </a:p>
          <a:p>
            <a:pPr marL="0" indent="0">
              <a:buNone/>
            </a:pPr>
            <a:r>
              <a:rPr lang="en-ID" sz="2400" dirty="0"/>
              <a:t>(B) To persuade </a:t>
            </a:r>
          </a:p>
          <a:p>
            <a:pPr marL="0" indent="0">
              <a:buNone/>
            </a:pPr>
            <a:r>
              <a:rPr lang="en-ID" sz="2400" dirty="0"/>
              <a:t>(C) To criticize </a:t>
            </a:r>
          </a:p>
          <a:p>
            <a:pPr marL="0" indent="0">
              <a:buNone/>
            </a:pPr>
            <a:r>
              <a:rPr lang="en-ID" sz="2400" dirty="0"/>
              <a:t>(D) To apologize </a:t>
            </a:r>
          </a:p>
          <a:p>
            <a:pPr marL="0" indent="0">
              <a:buNone/>
            </a:pPr>
            <a:endParaRPr lang="en-ID" dirty="0"/>
          </a:p>
          <a:p>
            <a:pPr marL="0" indent="0" algn="just">
              <a:buNone/>
            </a:pPr>
            <a:endParaRPr lang="en-US" dirty="0"/>
          </a:p>
        </p:txBody>
      </p:sp>
      <p:sp>
        <p:nvSpPr>
          <p:cNvPr id="4" name="Slide Number Placeholder 3">
            <a:extLst>
              <a:ext uri="{FF2B5EF4-FFF2-40B4-BE49-F238E27FC236}">
                <a16:creationId xmlns:a16="http://schemas.microsoft.com/office/drawing/2014/main" id="{92CCBCFA-C294-79EC-9158-85FB2C8BA824}"/>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2816405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FB9654-4AF4-5ED2-0668-BD42231ACE09}"/>
              </a:ext>
            </a:extLst>
          </p:cNvPr>
          <p:cNvSpPr>
            <a:spLocks noGrp="1"/>
          </p:cNvSpPr>
          <p:nvPr>
            <p:ph idx="1"/>
          </p:nvPr>
        </p:nvSpPr>
        <p:spPr>
          <a:xfrm>
            <a:off x="838200" y="319489"/>
            <a:ext cx="10515600" cy="5857474"/>
          </a:xfrm>
        </p:spPr>
        <p:txBody>
          <a:bodyPr>
            <a:normAutofit fontScale="47500" lnSpcReduction="20000"/>
          </a:bodyPr>
          <a:lstStyle/>
          <a:p>
            <a:pPr marL="0" indent="0">
              <a:buNone/>
            </a:pPr>
            <a:r>
              <a:rPr lang="en-ID" dirty="0"/>
              <a:t> </a:t>
            </a:r>
          </a:p>
          <a:p>
            <a:pPr marL="0" indent="0">
              <a:buNone/>
            </a:pPr>
            <a:r>
              <a:rPr lang="en-ID" sz="3600" dirty="0"/>
              <a:t>3.  The words “ Civil Law ” in paragraph 2 line 6-7 refers to </a:t>
            </a:r>
          </a:p>
          <a:p>
            <a:pPr marL="0" indent="0">
              <a:buNone/>
            </a:pPr>
            <a:r>
              <a:rPr lang="en-ID" sz="3600" dirty="0"/>
              <a:t>(A) The Common Law System </a:t>
            </a:r>
          </a:p>
          <a:p>
            <a:pPr marL="0" indent="0">
              <a:buNone/>
            </a:pPr>
            <a:r>
              <a:rPr lang="en-ID" sz="3600" dirty="0"/>
              <a:t>(B) The Romano-Germanic Civil Law System </a:t>
            </a:r>
          </a:p>
          <a:p>
            <a:pPr marL="0" indent="0">
              <a:buNone/>
            </a:pPr>
            <a:r>
              <a:rPr lang="en-ID" sz="3600" dirty="0"/>
              <a:t>(C) The Doctrine of Stare Decisis </a:t>
            </a:r>
          </a:p>
          <a:p>
            <a:pPr marL="0" indent="0">
              <a:buNone/>
            </a:pPr>
            <a:r>
              <a:rPr lang="en-ID" sz="3600" dirty="0"/>
              <a:t>(D) The Constitution  </a:t>
            </a:r>
          </a:p>
          <a:p>
            <a:pPr marL="0" indent="0">
              <a:buNone/>
            </a:pPr>
            <a:endParaRPr lang="en-ID" sz="3600" dirty="0"/>
          </a:p>
          <a:p>
            <a:pPr marL="0" lvl="0" indent="0">
              <a:buNone/>
            </a:pPr>
            <a:r>
              <a:rPr lang="en-ID" sz="3600" dirty="0"/>
              <a:t>4. The term “civil law” comes from word jus civile which is </a:t>
            </a:r>
          </a:p>
          <a:p>
            <a:pPr marL="0" indent="0">
              <a:buNone/>
            </a:pPr>
            <a:r>
              <a:rPr lang="en-ID" sz="3600" dirty="0"/>
              <a:t>(A) French</a:t>
            </a:r>
          </a:p>
          <a:p>
            <a:pPr marL="0" indent="0">
              <a:buNone/>
            </a:pPr>
            <a:r>
              <a:rPr lang="en-ID" sz="3600" dirty="0"/>
              <a:t>(B) English </a:t>
            </a:r>
          </a:p>
          <a:p>
            <a:pPr marL="0" indent="0">
              <a:buNone/>
            </a:pPr>
            <a:r>
              <a:rPr lang="en-ID" sz="3600" dirty="0"/>
              <a:t>(C) Latin </a:t>
            </a:r>
          </a:p>
          <a:p>
            <a:pPr marL="0" indent="0">
              <a:buNone/>
            </a:pPr>
            <a:r>
              <a:rPr lang="en-ID" sz="3600" dirty="0"/>
              <a:t>(D) Roman</a:t>
            </a:r>
          </a:p>
          <a:p>
            <a:pPr marL="0" indent="0">
              <a:buNone/>
            </a:pPr>
            <a:r>
              <a:rPr lang="en-ID" sz="3600" dirty="0"/>
              <a:t> </a:t>
            </a:r>
          </a:p>
          <a:p>
            <a:pPr marL="0" lvl="0" indent="0">
              <a:buNone/>
            </a:pPr>
            <a:r>
              <a:rPr lang="en-ID" sz="3600" dirty="0"/>
              <a:t>5. According to this passage, which country follows The Civil Law System? </a:t>
            </a:r>
          </a:p>
          <a:p>
            <a:pPr marL="0" indent="0">
              <a:buNone/>
            </a:pPr>
            <a:r>
              <a:rPr lang="en-ID" sz="3600" dirty="0"/>
              <a:t>(A) The United States of America </a:t>
            </a:r>
          </a:p>
          <a:p>
            <a:pPr marL="0" indent="0">
              <a:buNone/>
            </a:pPr>
            <a:r>
              <a:rPr lang="en-ID" sz="3600" dirty="0"/>
              <a:t>(B) Australia </a:t>
            </a:r>
          </a:p>
          <a:p>
            <a:pPr marL="0" indent="0">
              <a:buNone/>
            </a:pPr>
            <a:r>
              <a:rPr lang="en-ID" sz="3600" dirty="0"/>
              <a:t>(C) Singapore </a:t>
            </a:r>
          </a:p>
          <a:p>
            <a:pPr marL="0" indent="0">
              <a:buNone/>
            </a:pPr>
            <a:r>
              <a:rPr lang="en-ID" sz="3600" dirty="0"/>
              <a:t>D) Indonesia </a:t>
            </a:r>
          </a:p>
          <a:p>
            <a:pPr marL="0" indent="0">
              <a:buNone/>
            </a:pPr>
            <a:endParaRPr lang="en-US" dirty="0"/>
          </a:p>
        </p:txBody>
      </p:sp>
      <p:sp>
        <p:nvSpPr>
          <p:cNvPr id="4" name="Slide Number Placeholder 3">
            <a:extLst>
              <a:ext uri="{FF2B5EF4-FFF2-40B4-BE49-F238E27FC236}">
                <a16:creationId xmlns:a16="http://schemas.microsoft.com/office/drawing/2014/main" id="{0AF735E2-7172-0B0F-1379-81E56C9D8D56}"/>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3787652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587517-4380-6333-C125-4A9B5A4B1B86}"/>
              </a:ext>
            </a:extLst>
          </p:cNvPr>
          <p:cNvSpPr>
            <a:spLocks noGrp="1"/>
          </p:cNvSpPr>
          <p:nvPr>
            <p:ph idx="1"/>
          </p:nvPr>
        </p:nvSpPr>
        <p:spPr>
          <a:xfrm>
            <a:off x="838200" y="738130"/>
            <a:ext cx="10515600" cy="5438833"/>
          </a:xfrm>
        </p:spPr>
        <p:txBody>
          <a:bodyPr>
            <a:normAutofit fontScale="92500" lnSpcReduction="20000"/>
          </a:bodyPr>
          <a:lstStyle/>
          <a:p>
            <a:pPr marL="0" lvl="0" indent="0">
              <a:buNone/>
            </a:pPr>
            <a:r>
              <a:rPr lang="en-ID" sz="1900" dirty="0"/>
              <a:t>6. In Common Law System the important source of the law is : </a:t>
            </a:r>
          </a:p>
          <a:p>
            <a:pPr marL="0" lvl="0" indent="0">
              <a:buNone/>
            </a:pPr>
            <a:r>
              <a:rPr lang="en-ID" sz="1900" dirty="0"/>
              <a:t>(A) Written Law. </a:t>
            </a:r>
          </a:p>
          <a:p>
            <a:pPr marL="0" lvl="0" indent="0">
              <a:buNone/>
            </a:pPr>
            <a:r>
              <a:rPr lang="en-ID" sz="1900" dirty="0"/>
              <a:t>(B) Statute</a:t>
            </a:r>
          </a:p>
          <a:p>
            <a:pPr marL="0" lvl="0" indent="0">
              <a:buNone/>
            </a:pPr>
            <a:r>
              <a:rPr lang="en-ID" sz="1900" dirty="0"/>
              <a:t>(C) Unwritten Law</a:t>
            </a:r>
          </a:p>
          <a:p>
            <a:pPr marL="0" lvl="0" indent="0">
              <a:buNone/>
            </a:pPr>
            <a:r>
              <a:rPr lang="en-ID" sz="1900" dirty="0"/>
              <a:t>(D) Code </a:t>
            </a:r>
          </a:p>
          <a:p>
            <a:pPr marL="0" lvl="0" indent="0">
              <a:buNone/>
            </a:pPr>
            <a:r>
              <a:rPr lang="en-ID" sz="1900" dirty="0"/>
              <a:t>7. The phrase “the legislative branch” in line 10 paragraph 4 is closest in meaning to </a:t>
            </a:r>
          </a:p>
          <a:p>
            <a:pPr marL="0" indent="0">
              <a:buNone/>
            </a:pPr>
            <a:r>
              <a:rPr lang="en-ID" sz="1900" dirty="0"/>
              <a:t>(A) The House of Representative </a:t>
            </a:r>
          </a:p>
          <a:p>
            <a:pPr marL="0" indent="0">
              <a:buNone/>
            </a:pPr>
            <a:r>
              <a:rPr lang="en-ID" sz="1900" dirty="0"/>
              <a:t>(B) The Executive </a:t>
            </a:r>
          </a:p>
          <a:p>
            <a:pPr marL="0" indent="0">
              <a:buNone/>
            </a:pPr>
            <a:r>
              <a:rPr lang="en-ID" sz="1900" dirty="0"/>
              <a:t>(C) The Consultative Assembly </a:t>
            </a:r>
          </a:p>
          <a:p>
            <a:pPr marL="0" indent="0">
              <a:buNone/>
            </a:pPr>
            <a:r>
              <a:rPr lang="en-ID" sz="1900" dirty="0"/>
              <a:t>(D) The Court</a:t>
            </a:r>
          </a:p>
          <a:p>
            <a:pPr marL="0" indent="0">
              <a:buNone/>
            </a:pPr>
            <a:r>
              <a:rPr lang="en-ID" sz="2000" dirty="0"/>
              <a:t>8. When the court has a case in the civil law country is usually </a:t>
            </a:r>
          </a:p>
          <a:p>
            <a:pPr marL="0" indent="0">
              <a:buNone/>
            </a:pPr>
            <a:r>
              <a:rPr lang="en-ID" sz="2000" dirty="0"/>
              <a:t>(A) Unbound by precedent </a:t>
            </a:r>
          </a:p>
          <a:p>
            <a:pPr marL="0" indent="0">
              <a:buNone/>
            </a:pPr>
            <a:r>
              <a:rPr lang="en-ID" sz="2000" dirty="0"/>
              <a:t>(B) Bound by precedent </a:t>
            </a:r>
          </a:p>
          <a:p>
            <a:pPr marL="0" indent="0">
              <a:buNone/>
            </a:pPr>
            <a:r>
              <a:rPr lang="en-ID" sz="2000" dirty="0"/>
              <a:t>(C) Bound by the Doctrine of Stare Decisis</a:t>
            </a:r>
          </a:p>
          <a:p>
            <a:pPr marL="0" indent="0">
              <a:buNone/>
            </a:pPr>
            <a:r>
              <a:rPr lang="en-ID" sz="2000" dirty="0"/>
              <a:t>(D) Unbound by written Law. </a:t>
            </a:r>
          </a:p>
          <a:p>
            <a:pPr marL="0" indent="0">
              <a:buNone/>
            </a:pPr>
            <a:r>
              <a:rPr lang="en-ID" sz="2000" dirty="0"/>
              <a:t> </a:t>
            </a:r>
          </a:p>
          <a:p>
            <a:pPr marL="0" indent="0">
              <a:buNone/>
            </a:pPr>
            <a:endParaRPr lang="en-ID" sz="1900" dirty="0"/>
          </a:p>
          <a:p>
            <a:endParaRPr lang="en-US" dirty="0"/>
          </a:p>
        </p:txBody>
      </p:sp>
      <p:sp>
        <p:nvSpPr>
          <p:cNvPr id="4" name="Slide Number Placeholder 3">
            <a:extLst>
              <a:ext uri="{FF2B5EF4-FFF2-40B4-BE49-F238E27FC236}">
                <a16:creationId xmlns:a16="http://schemas.microsoft.com/office/drawing/2014/main" id="{91494ED7-F368-828F-3D33-AAD997548ABB}"/>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1312946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12CD9A-DB6B-4807-0D9B-E5143604C25F}"/>
              </a:ext>
            </a:extLst>
          </p:cNvPr>
          <p:cNvSpPr>
            <a:spLocks noGrp="1"/>
          </p:cNvSpPr>
          <p:nvPr>
            <p:ph idx="1"/>
          </p:nvPr>
        </p:nvSpPr>
        <p:spPr>
          <a:xfrm>
            <a:off x="838200" y="771181"/>
            <a:ext cx="10515600" cy="5405782"/>
          </a:xfrm>
        </p:spPr>
        <p:txBody>
          <a:bodyPr>
            <a:normAutofit fontScale="62500" lnSpcReduction="20000"/>
          </a:bodyPr>
          <a:lstStyle/>
          <a:p>
            <a:pPr marL="0" indent="0">
              <a:buNone/>
            </a:pPr>
            <a:r>
              <a:rPr lang="en-ID" dirty="0"/>
              <a:t>9. To decide a case at the court it is very important for judges to explain their </a:t>
            </a:r>
          </a:p>
          <a:p>
            <a:pPr marL="0" indent="0">
              <a:buNone/>
            </a:pPr>
            <a:r>
              <a:rPr lang="en-ID" dirty="0"/>
              <a:t>(A) Legal reasoning </a:t>
            </a:r>
          </a:p>
          <a:p>
            <a:pPr marL="0" indent="0">
              <a:buNone/>
            </a:pPr>
            <a:r>
              <a:rPr lang="en-ID" dirty="0"/>
              <a:t>(B) Legal meaning </a:t>
            </a:r>
          </a:p>
          <a:p>
            <a:pPr marL="0" indent="0">
              <a:buNone/>
            </a:pPr>
            <a:r>
              <a:rPr lang="en-ID" dirty="0"/>
              <a:t>(C) Legal wording </a:t>
            </a:r>
          </a:p>
          <a:p>
            <a:pPr marL="0" indent="0">
              <a:buNone/>
            </a:pPr>
            <a:r>
              <a:rPr lang="en-ID" dirty="0"/>
              <a:t>(D) Legal improving</a:t>
            </a:r>
          </a:p>
          <a:p>
            <a:pPr marL="0" lvl="0" indent="0">
              <a:buNone/>
            </a:pPr>
            <a:endParaRPr lang="en-ID" dirty="0"/>
          </a:p>
          <a:p>
            <a:pPr marL="0" lvl="0" indent="0">
              <a:buNone/>
            </a:pPr>
            <a:r>
              <a:rPr lang="en-ID" dirty="0"/>
              <a:t>10. The French Civil Code of 1804 also known as </a:t>
            </a:r>
          </a:p>
          <a:p>
            <a:pPr marL="0" indent="0">
              <a:buNone/>
            </a:pPr>
            <a:r>
              <a:rPr lang="en-ID" dirty="0"/>
              <a:t>(A) The German Civil Code </a:t>
            </a:r>
          </a:p>
          <a:p>
            <a:pPr marL="0" indent="0">
              <a:buNone/>
            </a:pPr>
            <a:r>
              <a:rPr lang="en-ID" dirty="0"/>
              <a:t>(B) The Napoleonic Code </a:t>
            </a:r>
          </a:p>
          <a:p>
            <a:pPr marL="0" indent="0">
              <a:buNone/>
            </a:pPr>
            <a:r>
              <a:rPr lang="en-ID" dirty="0"/>
              <a:t>(C) The Romano code </a:t>
            </a:r>
          </a:p>
          <a:p>
            <a:pPr marL="0" indent="0">
              <a:buNone/>
            </a:pPr>
            <a:r>
              <a:rPr lang="en-ID" dirty="0"/>
              <a:t>(D) The England code </a:t>
            </a:r>
          </a:p>
          <a:p>
            <a:pPr marL="0" indent="0">
              <a:buNone/>
            </a:pPr>
            <a:endParaRPr lang="en-ID" dirty="0"/>
          </a:p>
          <a:p>
            <a:pPr marL="0" indent="0">
              <a:buNone/>
            </a:pPr>
            <a:r>
              <a:rPr lang="en-ID" dirty="0"/>
              <a:t> 11. The word “for instance” in line 3-4 paragraph 5 is closest in meaning to </a:t>
            </a:r>
          </a:p>
          <a:p>
            <a:pPr marL="0" indent="0">
              <a:buNone/>
            </a:pPr>
            <a:r>
              <a:rPr lang="en-ID" dirty="0"/>
              <a:t>(A) For example </a:t>
            </a:r>
          </a:p>
          <a:p>
            <a:pPr marL="0" indent="0">
              <a:buNone/>
            </a:pPr>
            <a:r>
              <a:rPr lang="en-ID" dirty="0"/>
              <a:t>(B) Etc</a:t>
            </a:r>
          </a:p>
          <a:p>
            <a:pPr marL="0" indent="0">
              <a:buNone/>
            </a:pPr>
            <a:r>
              <a:rPr lang="en-ID" dirty="0"/>
              <a:t>(C) such as</a:t>
            </a:r>
          </a:p>
          <a:p>
            <a:pPr marL="0" indent="0">
              <a:buNone/>
            </a:pPr>
            <a:r>
              <a:rPr lang="en-ID" dirty="0"/>
              <a:t>(D) as follow </a:t>
            </a:r>
          </a:p>
          <a:p>
            <a:pPr marL="0" indent="0">
              <a:buNone/>
            </a:pPr>
            <a:endParaRPr lang="en-US" dirty="0"/>
          </a:p>
        </p:txBody>
      </p:sp>
      <p:sp>
        <p:nvSpPr>
          <p:cNvPr id="4" name="Slide Number Placeholder 3">
            <a:extLst>
              <a:ext uri="{FF2B5EF4-FFF2-40B4-BE49-F238E27FC236}">
                <a16:creationId xmlns:a16="http://schemas.microsoft.com/office/drawing/2014/main" id="{36FAE06B-DA80-A669-5987-B97D3E995033}"/>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79070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648</TotalTime>
  <Words>1289</Words>
  <Application>Microsoft Office PowerPoint</Application>
  <PresentationFormat>Widescreen</PresentationFormat>
  <Paragraphs>105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PowerPoint Presentation</vt:lpstr>
      <vt:lpstr>TWO MAJOR LEGAL SYSTEM IN THE WORLD</vt:lpstr>
      <vt:lpstr>PowerPoint Presentation</vt:lpstr>
      <vt:lpstr>PowerPoint Presentation</vt:lpstr>
      <vt:lpstr>PowerPoint Presentation</vt:lpstr>
      <vt:lpstr>Question and Answers using the TOEFL-like Model</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indah.uj@outlook.com</cp:lastModifiedBy>
  <cp:revision>36</cp:revision>
  <cp:lastPrinted>2024-09-24T15:06:24Z</cp:lastPrinted>
  <dcterms:created xsi:type="dcterms:W3CDTF">2024-08-27T07:05:17Z</dcterms:created>
  <dcterms:modified xsi:type="dcterms:W3CDTF">2025-10-18T05:59:43Z</dcterms:modified>
</cp:coreProperties>
</file>