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4"/>
  </p:notesMasterIdLst>
  <p:sldIdLst>
    <p:sldId id="272" r:id="rId2"/>
    <p:sldId id="290" r:id="rId3"/>
    <p:sldId id="291" r:id="rId4"/>
    <p:sldId id="292" r:id="rId5"/>
    <p:sldId id="304" r:id="rId6"/>
    <p:sldId id="299" r:id="rId7"/>
    <p:sldId id="295" r:id="rId8"/>
    <p:sldId id="286" r:id="rId9"/>
    <p:sldId id="302" r:id="rId10"/>
    <p:sldId id="303" r:id="rId11"/>
    <p:sldId id="289" r:id="rId12"/>
    <p:sldId id="30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0EF4A8-DBB7-694D-8BCE-BE878EF1DF08}" v="80" dt="2025-09-24T07:37:56.0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800"/>
    <p:restoredTop sz="95638"/>
  </p:normalViewPr>
  <p:slideViewPr>
    <p:cSldViewPr snapToGrid="0" snapToObjects="1">
      <p:cViewPr>
        <p:scale>
          <a:sx n="58" d="100"/>
          <a:sy n="58" d="100"/>
        </p:scale>
        <p:origin x="268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EA750-EE85-0446-8B98-88DD5B1405B0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969C4-2FBF-B94A-BA32-8B71423CF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539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EDFE9-C44B-DF37-18D9-6BB482F3A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882B7C-6C62-3FE1-2DCB-D207DE2798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7B60C-87D9-710F-C45F-7D8B2E036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81B6B-10CD-684C-974F-D5DBBBF38A12}" type="datetime1">
              <a:rPr lang="en-ID" smtClean="0"/>
              <a:t>30/09/2025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9D05B-6579-F267-D368-D44027D1C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56660-128F-7AE4-E4A4-C9666319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011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8C316-D271-D775-D347-039C89F2D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77597A-E4FC-660E-1FC0-0F540588F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00766-232C-DECE-9FF2-E851D9AF3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6DE2-150B-6E42-A049-6E47E5D06865}" type="datetime1">
              <a:rPr lang="en-ID" smtClean="0"/>
              <a:t>30/09/2025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23357-A155-9B09-77CA-51662C2B6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EFE7A-4DB2-88BF-F89E-52AC02C78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0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2901D4-029F-91D2-5EB1-1C0F3493F5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EE5145-FB6B-B74B-E2ED-7D384EC6A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E5E41-0F56-E50D-0353-EE1B9E214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44258-CE8D-6A40-8DE1-F3939CD57DDE}" type="datetime1">
              <a:rPr lang="en-ID" smtClean="0"/>
              <a:t>30/09/2025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B0D11-2FF6-0A2D-F7C3-9BEEA5B83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24870-0AF6-2A53-0C05-4267293ED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0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25F32-A8C5-28A1-84B3-7B978FBCF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625C8-12DD-D984-4F7F-1CF8EDBB3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1B1AE-F935-A8D3-9C5F-1B7C9BDA1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1CE6-1267-264D-BF7A-D29167D92D70}" type="datetime1">
              <a:rPr lang="en-ID" smtClean="0"/>
              <a:t>30/09/2025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98513-0643-6E35-CF82-1AB97B59C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A3585-4BF5-7184-1E65-B3E0508D0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8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A26B0-D411-D97A-5E00-06D95EE9E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98D80B-DFAA-4198-F135-2E744BBB0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07C7C-ABAE-083C-6FDE-0D6646F14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4202-3B22-1D4F-8F8F-22723A86869C}" type="datetime1">
              <a:rPr lang="en-ID" smtClean="0"/>
              <a:t>30/09/2025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08352-F10F-3AE3-4160-3ADF7FB3A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C6E86-0AD4-8D9B-3147-73743F4E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0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0E102-9875-7D36-BD9B-7E89D136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446CE-A910-3A39-F399-5CF4DFA914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7A03D7-FBE9-1105-B759-B70C47AA6F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E1B49-4CE1-8C75-BC49-5879E0FC2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5FF9-1066-E245-B0D8-3AE1635721A3}" type="datetime1">
              <a:rPr lang="en-ID" smtClean="0"/>
              <a:t>30/09/2025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4975F1-8AFF-0F61-2EE1-83D89BB7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FA4BF4-A052-4716-3585-981D13A0A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5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492D2-B69D-FF4D-CC51-0F42C6305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A8574-5E24-C8E1-F312-C43EF7E4F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B4C1DC-28AF-E853-422E-207D2A71B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5BCA66-F93A-9637-BD24-B40FC436C6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FD8BF7-3814-DC37-AEED-84B2A61F7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A0D5D4-08A4-91BC-C0ED-222554161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3A4C-5494-4B47-A542-A1BD325A0DC0}" type="datetime1">
              <a:rPr lang="en-ID" smtClean="0"/>
              <a:t>30/09/2025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3BF720-FBF8-AD60-84FD-6C889434B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F91C3F-C265-23AB-EBCD-89AF55940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84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3380C-8D04-4E31-2439-9E3C79700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024C5-2CF5-DF5C-85B9-BC7D10C1E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ED73-C38B-8A40-910D-1D7D8520B891}" type="datetime1">
              <a:rPr lang="en-ID" smtClean="0"/>
              <a:t>30/09/2025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CC6FA-B3C6-1145-DF8C-BB48B1DEE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9E8865-F5B5-822D-7390-924327DA7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7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D7D9D0-41EC-F886-3883-1B1CE4856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340A-6E13-054F-88BA-EE0715652AB2}" type="datetime1">
              <a:rPr lang="en-ID" smtClean="0"/>
              <a:t>30/09/2025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1E41FD-CAE0-84A8-7C72-C72099349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2CF45D-E06B-4437-1C01-A5F78DE4D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89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FAA63-E3B5-43E8-FF54-A18766151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AECD4-41D2-3F77-B877-A67E10968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34EB97-C998-2A68-71A8-4FDE40F00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79FC9-BFF0-243B-C637-538A7F63A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6542-36F3-BE47-AF1C-039E746F11C5}" type="datetime1">
              <a:rPr lang="en-ID" smtClean="0"/>
              <a:t>30/09/2025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D3648-89AD-76CD-54ED-668A470C3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65ABC-87BC-F402-E28A-A31058008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14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8B300-E3B8-D67E-2C04-E3D85172F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86FBAB-6D58-9C66-1724-F1CD99E87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C810D-B7AB-2487-9085-80C05DEB5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5F95D-DE20-1C42-6342-9A6A85C50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07DA-A446-0344-AFB1-C5515D7D8152}" type="datetime1">
              <a:rPr lang="en-ID" smtClean="0"/>
              <a:t>30/09/2025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93F94E-3A3A-C18C-4BBB-15642C9E2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AE42DA-11AA-BE13-C2D8-D3560F0BD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17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683B65-830C-99AD-5F2C-FC3F25A91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67939-1150-10FB-265D-B3BCF0824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A983B-278B-7EBD-A9C1-822836D77D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7146E-5E93-D844-A353-D4A2CC0D89FA}" type="datetime1">
              <a:rPr lang="en-ID" smtClean="0"/>
              <a:t>30/09/2025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07824-015F-67C4-CB2E-683898875D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B46C4-1B1E-A2D3-9FC8-5F59737EA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20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9EF45A-E49D-7648-BC21-20F726E005B9}"/>
              </a:ext>
            </a:extLst>
          </p:cNvPr>
          <p:cNvSpPr/>
          <p:nvPr/>
        </p:nvSpPr>
        <p:spPr>
          <a:xfrm>
            <a:off x="6518116" y="469858"/>
            <a:ext cx="545054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+mj-lt"/>
              </a:rPr>
              <a:t>BAHASA INGGRIS HUKUM</a:t>
            </a:r>
          </a:p>
          <a:p>
            <a:pPr algn="ctr"/>
            <a:r>
              <a:rPr lang="en-US" sz="3200" b="1" dirty="0">
                <a:latin typeface="+mj-lt"/>
              </a:rPr>
              <a:t>BAB 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844B59-4F90-FF47-8F91-63AFBE84C9A2}"/>
              </a:ext>
            </a:extLst>
          </p:cNvPr>
          <p:cNvSpPr txBox="1">
            <a:spLocks/>
          </p:cNvSpPr>
          <p:nvPr/>
        </p:nvSpPr>
        <p:spPr>
          <a:xfrm>
            <a:off x="5297751" y="1646964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OLEH </a:t>
            </a:r>
          </a:p>
          <a:p>
            <a:pPr marL="0" indent="0" algn="ctr">
              <a:buNone/>
            </a:pPr>
            <a:r>
              <a:rPr lang="en-US" dirty="0"/>
              <a:t>Dr. Indah </a:t>
            </a:r>
            <a:r>
              <a:rPr lang="en-US" dirty="0" err="1"/>
              <a:t>Riyanti</a:t>
            </a:r>
            <a:r>
              <a:rPr lang="en-US" dirty="0"/>
              <a:t>, </a:t>
            </a:r>
            <a:r>
              <a:rPr lang="en-US" dirty="0" err="1"/>
              <a:t>S.Pd</a:t>
            </a:r>
            <a:r>
              <a:rPr lang="en-US" dirty="0"/>
              <a:t>., S.H., M.H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749AE1-E403-6644-B091-6AB80ECBB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2568" y="2436517"/>
            <a:ext cx="2121638" cy="2997235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3B6115D9-D9A8-8947-8A04-330F2C9F4F7F}"/>
              </a:ext>
            </a:extLst>
          </p:cNvPr>
          <p:cNvSpPr txBox="1">
            <a:spLocks/>
          </p:cNvSpPr>
          <p:nvPr/>
        </p:nvSpPr>
        <p:spPr>
          <a:xfrm>
            <a:off x="5482200" y="5423940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PROGRAM STUDI  ILMU HUKUM </a:t>
            </a:r>
          </a:p>
          <a:p>
            <a:pPr marL="0" indent="0" algn="ctr">
              <a:buNone/>
            </a:pPr>
            <a:r>
              <a:rPr lang="en-US" dirty="0"/>
              <a:t>UNIVERSITAS JAYABAYA </a:t>
            </a:r>
          </a:p>
          <a:p>
            <a:pPr marL="0" indent="0" algn="ctr">
              <a:buNone/>
            </a:pPr>
            <a:r>
              <a:rPr lang="en-US" dirty="0"/>
              <a:t>2025</a:t>
            </a:r>
          </a:p>
          <a:p>
            <a:pPr marL="0" indent="0" algn="ctr">
              <a:buNone/>
            </a:pPr>
            <a:endParaRPr lang="en-US" dirty="0"/>
          </a:p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37F3E0-E61B-9848-9A2E-9B74DBB85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5870930" cy="6875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59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014BD-A0BD-53F0-49C9-D62DD03A5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4231"/>
            <a:ext cx="10515600" cy="5372732"/>
          </a:xfrm>
        </p:spPr>
        <p:txBody>
          <a:bodyPr>
            <a:normAutofit fontScale="92500" lnSpcReduction="20000"/>
          </a:bodyPr>
          <a:lstStyle/>
          <a:p>
            <a:r>
              <a:rPr lang="en-ID" dirty="0"/>
              <a:t>Resources</a:t>
            </a:r>
          </a:p>
          <a:p>
            <a:pPr marL="0" indent="0">
              <a:buNone/>
            </a:pPr>
            <a:r>
              <a:rPr lang="en-ID" dirty="0"/>
              <a:t>1. Online courses (e.g., Coursera, edX)</a:t>
            </a:r>
          </a:p>
          <a:p>
            <a:pPr marL="0" indent="0">
              <a:buNone/>
            </a:pPr>
            <a:r>
              <a:rPr lang="en-ID" dirty="0"/>
              <a:t>2. Legal English textbooks and workbooks</a:t>
            </a:r>
          </a:p>
          <a:p>
            <a:pPr marL="0" indent="0">
              <a:buNone/>
            </a:pPr>
            <a:r>
              <a:rPr lang="en-ID" dirty="0"/>
              <a:t>3. Legal dictionaries (e.g., Black's Law Dictionary)</a:t>
            </a:r>
          </a:p>
          <a:p>
            <a:pPr marL="0" indent="0">
              <a:buNone/>
            </a:pPr>
            <a:r>
              <a:rPr lang="en-ID" dirty="0"/>
              <a:t>4. Professional associations (e.g., International Association of Legal English Teachers)</a:t>
            </a:r>
          </a:p>
          <a:p>
            <a:pPr marL="0" indent="0">
              <a:buNone/>
            </a:pPr>
            <a:endParaRPr lang="en-ID" dirty="0"/>
          </a:p>
          <a:p>
            <a:r>
              <a:rPr lang="en-ID" dirty="0"/>
              <a:t>Networking</a:t>
            </a:r>
          </a:p>
          <a:p>
            <a:pPr marL="0" indent="0">
              <a:buNone/>
            </a:pPr>
            <a:r>
              <a:rPr lang="en-ID" dirty="0"/>
              <a:t>1. Connect with legal professionals.</a:t>
            </a:r>
          </a:p>
          <a:p>
            <a:pPr marL="0" indent="0">
              <a:buNone/>
            </a:pPr>
            <a:r>
              <a:rPr lang="en-ID" dirty="0"/>
              <a:t>2. Join online forums or discussion groups.</a:t>
            </a:r>
          </a:p>
          <a:p>
            <a:pPr marL="0" indent="0">
              <a:buNone/>
            </a:pPr>
            <a:r>
              <a:rPr lang="en-ID" dirty="0"/>
              <a:t>3. Attend legal events and conferences.</a:t>
            </a:r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dirty="0"/>
              <a:t>By combining these strategies, you can improve your Legal English skills and become more confident in your abilities.</a:t>
            </a:r>
          </a:p>
          <a:p>
            <a:pPr marL="0" indent="0">
              <a:buNone/>
            </a:pPr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257D5D-8BC2-356E-194B-E6268A4B5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53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FBC18-4E2F-E2AE-1F50-524B564D8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02940"/>
          </a:xfrm>
        </p:spPr>
        <p:txBody>
          <a:bodyPr>
            <a:normAutofit fontScale="90000"/>
          </a:bodyPr>
          <a:lstStyle/>
          <a:p>
            <a:r>
              <a:rPr lang="en-ID" b="1" dirty="0"/>
              <a:t>Conclusion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1B597-FE9B-93A2-2482-D05A33814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7452"/>
            <a:ext cx="10515600" cy="5229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D" dirty="0"/>
              <a:t>Legal English is a unique register of English shaped by history and legal traditions. </a:t>
            </a:r>
            <a:r>
              <a:rPr lang="en-US" dirty="0"/>
              <a:t>Legal English is a distinct style of English, different from General English. </a:t>
            </a:r>
          </a:p>
          <a:p>
            <a:pPr marL="514350" indent="-514350">
              <a:buAutoNum type="arabicPeriod"/>
            </a:pPr>
            <a:r>
              <a:rPr lang="en-US" dirty="0"/>
              <a:t>It was influenced by French and Latin.</a:t>
            </a:r>
          </a:p>
          <a:p>
            <a:pPr marL="514350" indent="-514350">
              <a:buAutoNum type="arabicPeriod"/>
            </a:pPr>
            <a:r>
              <a:rPr lang="en-US" dirty="0"/>
              <a:t>It contains unique legal terms of art.</a:t>
            </a:r>
            <a:r>
              <a:rPr lang="en-ID" dirty="0"/>
              <a:t>  These words have fixed legal meanings that cannot be replaced by synonyms. 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It is crucial for academics, practitioners, law students, </a:t>
            </a:r>
            <a:r>
              <a:rPr lang="en-ID" dirty="0"/>
              <a:t>Business professionals, Policymakers, Translators and interpreters, International organizations.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ID" dirty="0"/>
              <a:t>Tips for learning Legal English: Read and </a:t>
            </a:r>
            <a:r>
              <a:rPr lang="en-ID" dirty="0" err="1"/>
              <a:t>anylize</a:t>
            </a:r>
            <a:r>
              <a:rPr lang="en-ID" dirty="0"/>
              <a:t> legal text, Build Legal English Vocabulary, Study </a:t>
            </a:r>
            <a:r>
              <a:rPr lang="en-ID" dirty="0" err="1"/>
              <a:t>latin</a:t>
            </a:r>
            <a:r>
              <a:rPr lang="en-ID" dirty="0"/>
              <a:t> and French Legal phrases, participate in Legal </a:t>
            </a:r>
            <a:r>
              <a:rPr lang="en-ID" dirty="0" err="1"/>
              <a:t>Debat</a:t>
            </a:r>
            <a:r>
              <a:rPr lang="en-ID" dirty="0"/>
              <a:t>, join </a:t>
            </a:r>
            <a:r>
              <a:rPr lang="en-ID" dirty="0" err="1"/>
              <a:t>internasional</a:t>
            </a:r>
            <a:r>
              <a:rPr lang="en-ID" dirty="0"/>
              <a:t> online or offline legal forum. 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08149F-2506-3A72-2915-48CA41E1F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420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F4A48C-95F0-764A-2EB7-50048F4DD1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10099961" cy="25737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b="1" dirty="0"/>
              <a:t>Task:</a:t>
            </a:r>
            <a:r>
              <a:rPr lang="en-ID" dirty="0"/>
              <a:t> Write a short paragraph using the Legal Terms of Art on the page above. </a:t>
            </a:r>
            <a:endParaRPr lang="en-ID" i="1" dirty="0"/>
          </a:p>
          <a:p>
            <a:pPr marL="0" indent="0">
              <a:buNone/>
            </a:pPr>
            <a:endParaRPr lang="en-ID" i="1" dirty="0"/>
          </a:p>
          <a:p>
            <a:pPr marL="0" indent="0">
              <a:buNone/>
            </a:pPr>
            <a:br>
              <a:rPr lang="en-ID" dirty="0"/>
            </a:br>
            <a:endParaRPr lang="en-ID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984E3F-DA99-BBDD-9AD2-E1A60E9DD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227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61F60-5CCD-FA69-5B01-849C226AB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965201"/>
          </a:xfrm>
        </p:spPr>
        <p:txBody>
          <a:bodyPr>
            <a:normAutofit fontScale="90000"/>
          </a:bodyPr>
          <a:lstStyle/>
          <a:p>
            <a:r>
              <a:rPr lang="en-US" sz="3600" b="1" u="sng" dirty="0"/>
              <a:t>INTRODUCTION</a:t>
            </a:r>
            <a:br>
              <a:rPr lang="en-US" sz="3600" b="1" u="sng" dirty="0"/>
            </a:br>
            <a:br>
              <a:rPr lang="en-US" dirty="0"/>
            </a:br>
            <a:r>
              <a:rPr lang="en-US" sz="3600" dirty="0"/>
              <a:t>WHAT IS LEGAL ENGLISH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73347-5411-FCA5-F83F-D29196CE5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3373"/>
            <a:ext cx="10515600" cy="397359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ID" dirty="0"/>
              <a:t>Legal English is a specialized form of English used in law. </a:t>
            </a:r>
          </a:p>
          <a:p>
            <a:pPr marL="0" indent="0" algn="just">
              <a:buNone/>
            </a:pPr>
            <a:endParaRPr lang="en-ID" dirty="0"/>
          </a:p>
          <a:p>
            <a:pPr algn="just"/>
            <a:r>
              <a:rPr lang="en-ID" dirty="0"/>
              <a:t>General English: Focuses on simplicity and clarity for everyday communication</a:t>
            </a:r>
          </a:p>
          <a:p>
            <a:pPr algn="just"/>
            <a:r>
              <a:rPr lang="en-ID" dirty="0"/>
              <a:t> Legal English : It encompasses the vocabulary, phrases, and syntax commonly found in legal documents, contracts, court proceedings, and other forms of legal communication.</a:t>
            </a:r>
          </a:p>
          <a:p>
            <a:pPr algn="just"/>
            <a:endParaRPr lang="en-ID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D81BB5-44C7-227D-C18A-A6502DE6C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50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57603-FAA9-3724-AC91-53BC7ECEB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8427"/>
          </a:xfrm>
        </p:spPr>
        <p:txBody>
          <a:bodyPr>
            <a:normAutofit fontScale="90000"/>
          </a:bodyPr>
          <a:lstStyle/>
          <a:p>
            <a:r>
              <a:rPr lang="en-ID" b="1" dirty="0"/>
              <a:t>Definition of Legal English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A8DF2-1770-73FE-C6ED-15C4300C1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5075"/>
            <a:ext cx="10515600" cy="482188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ID" dirty="0"/>
              <a:t>Legal English refers to the style of English used by: </a:t>
            </a:r>
          </a:p>
          <a:p>
            <a:pPr algn="just">
              <a:buFontTx/>
              <a:buChar char="-"/>
            </a:pPr>
            <a:r>
              <a:rPr lang="en-ID" dirty="0"/>
              <a:t>Lawyers</a:t>
            </a:r>
          </a:p>
          <a:p>
            <a:pPr algn="just">
              <a:buFontTx/>
              <a:buChar char="-"/>
            </a:pPr>
            <a:r>
              <a:rPr lang="en-ID" dirty="0"/>
              <a:t> judges</a:t>
            </a:r>
          </a:p>
          <a:p>
            <a:pPr algn="just">
              <a:buFontTx/>
              <a:buChar char="-"/>
            </a:pPr>
            <a:r>
              <a:rPr lang="en-ID" dirty="0"/>
              <a:t> legislators</a:t>
            </a:r>
          </a:p>
          <a:p>
            <a:pPr algn="just">
              <a:buFontTx/>
              <a:buChar char="-"/>
            </a:pPr>
            <a:r>
              <a:rPr lang="en-ID" dirty="0"/>
              <a:t>and other professionals in their work. </a:t>
            </a:r>
          </a:p>
          <a:p>
            <a:pPr algn="just"/>
            <a:r>
              <a:rPr lang="en-ID" dirty="0"/>
              <a:t>It appears in : </a:t>
            </a:r>
          </a:p>
          <a:p>
            <a:pPr marL="0" indent="0" algn="just">
              <a:buNone/>
            </a:pPr>
            <a:r>
              <a:rPr lang="en-ID" dirty="0"/>
              <a:t>- Statutes. </a:t>
            </a:r>
          </a:p>
          <a:p>
            <a:pPr algn="just">
              <a:buFontTx/>
              <a:buChar char="-"/>
            </a:pPr>
            <a:r>
              <a:rPr lang="en-ID" dirty="0"/>
              <a:t>Treaties.</a:t>
            </a:r>
          </a:p>
          <a:p>
            <a:pPr algn="just">
              <a:buFontTx/>
              <a:buChar char="-"/>
            </a:pPr>
            <a:r>
              <a:rPr lang="en-ID" dirty="0"/>
              <a:t>Conventions. </a:t>
            </a:r>
          </a:p>
          <a:p>
            <a:pPr algn="just">
              <a:buFontTx/>
              <a:buChar char="-"/>
            </a:pPr>
            <a:r>
              <a:rPr lang="en-ID" dirty="0"/>
              <a:t> Contracts. </a:t>
            </a:r>
          </a:p>
          <a:p>
            <a:pPr algn="just">
              <a:buFontTx/>
              <a:buChar char="-"/>
            </a:pPr>
            <a:r>
              <a:rPr lang="en-ID" dirty="0"/>
              <a:t>Judicial opinions</a:t>
            </a:r>
          </a:p>
          <a:p>
            <a:pPr algn="just">
              <a:buFontTx/>
              <a:buChar char="-"/>
            </a:pPr>
            <a:r>
              <a:rPr lang="en-ID" dirty="0"/>
              <a:t>Academic texts.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24662F-1D5A-5096-0609-35040926B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327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E8534-4351-CD9A-5C5A-8DF12CBDC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5928"/>
            <a:ext cx="10515600" cy="557103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ID" b="1" dirty="0"/>
              <a:t>Historical Background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The historical development of Legal English was influenced by two major languages, French and Latin. </a:t>
            </a:r>
            <a:endParaRPr lang="en-ID" i="1" dirty="0"/>
          </a:p>
          <a:p>
            <a:r>
              <a:rPr lang="en-ID" dirty="0"/>
              <a:t>Many legal terms in English have </a:t>
            </a:r>
            <a:r>
              <a:rPr lang="en-ID" b="1" dirty="0"/>
              <a:t>French origins </a:t>
            </a:r>
            <a:r>
              <a:rPr lang="en-ID" dirty="0"/>
              <a:t>due to the Norman Conquest's influence on the English language. Here are some examples:</a:t>
            </a:r>
          </a:p>
          <a:p>
            <a:pPr marL="0" indent="0">
              <a:buNone/>
            </a:pPr>
            <a:r>
              <a:rPr lang="en-ID" dirty="0"/>
              <a:t>1. Covenant: from Old French "</a:t>
            </a:r>
            <a:r>
              <a:rPr lang="en-ID" dirty="0" err="1"/>
              <a:t>covent</a:t>
            </a:r>
            <a:r>
              <a:rPr lang="en-ID" dirty="0"/>
              <a:t>," meaning agreement or promise.</a:t>
            </a:r>
          </a:p>
          <a:p>
            <a:pPr marL="0" indent="0">
              <a:buNone/>
            </a:pPr>
            <a:r>
              <a:rPr lang="en-ID" dirty="0"/>
              <a:t>2. Tort: from Old French "tort," meaning wrong or injury.</a:t>
            </a:r>
          </a:p>
          <a:p>
            <a:pPr marL="0" indent="0">
              <a:buNone/>
            </a:pPr>
            <a:r>
              <a:rPr lang="en-ID" dirty="0"/>
              <a:t>3. Plaintiff: from Old French "</a:t>
            </a:r>
            <a:r>
              <a:rPr lang="en-ID" dirty="0" err="1"/>
              <a:t>plaintif</a:t>
            </a:r>
            <a:r>
              <a:rPr lang="en-ID" dirty="0"/>
              <a:t>," meaning complaining or lamenting.</a:t>
            </a:r>
          </a:p>
          <a:p>
            <a:pPr marL="0" indent="0">
              <a:buNone/>
            </a:pPr>
            <a:r>
              <a:rPr lang="en-ID" dirty="0"/>
              <a:t>4. Defendant: from Old French "defendant," meaning defending or denying.</a:t>
            </a:r>
          </a:p>
          <a:p>
            <a:pPr marL="0" indent="0">
              <a:buNone/>
            </a:pPr>
            <a:r>
              <a:rPr lang="en-ID" dirty="0"/>
              <a:t>5. Suit: from Old French "suite," meaning pursuit or following.</a:t>
            </a:r>
          </a:p>
          <a:p>
            <a:pPr marL="0" indent="0">
              <a:buNone/>
            </a:pPr>
            <a:r>
              <a:rPr lang="en-ID" dirty="0"/>
              <a:t>6. Court: from Old French "court," meaning enclosed area or royal court.</a:t>
            </a:r>
          </a:p>
          <a:p>
            <a:pPr marL="0" indent="0">
              <a:buNone/>
            </a:pPr>
            <a:r>
              <a:rPr lang="en-ID" dirty="0"/>
              <a:t>7. Jury: from Old French "</a:t>
            </a:r>
            <a:r>
              <a:rPr lang="en-ID" dirty="0" err="1"/>
              <a:t>juree</a:t>
            </a:r>
            <a:r>
              <a:rPr lang="en-ID" dirty="0"/>
              <a:t>," meaning sworn or oath.</a:t>
            </a:r>
          </a:p>
          <a:p>
            <a:pPr marL="0" indent="0">
              <a:buNone/>
            </a:pPr>
            <a:r>
              <a:rPr lang="en-ID" dirty="0"/>
              <a:t>8. Verdict: from Old French "</a:t>
            </a:r>
            <a:r>
              <a:rPr lang="en-ID" dirty="0" err="1"/>
              <a:t>verdictum</a:t>
            </a:r>
            <a:r>
              <a:rPr lang="en-ID" dirty="0"/>
              <a:t>," meaning true saying or judgment.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ID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2E1503-108C-2D8D-A643-D7FE579D2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3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1E16C-539C-BFB6-A94F-C4CD92A28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9828"/>
            <a:ext cx="10515600" cy="5637136"/>
          </a:xfrm>
        </p:spPr>
        <p:txBody>
          <a:bodyPr>
            <a:normAutofit fontScale="62500" lnSpcReduction="20000"/>
          </a:bodyPr>
          <a:lstStyle/>
          <a:p>
            <a:r>
              <a:rPr lang="en-ID" sz="3200" dirty="0"/>
              <a:t>Latin has significantly influenced Legal English, with many terms still used today. </a:t>
            </a:r>
          </a:p>
          <a:p>
            <a:endParaRPr lang="en-ID" sz="3200" dirty="0"/>
          </a:p>
          <a:p>
            <a:pPr marL="0" indent="0">
              <a:buNone/>
            </a:pPr>
            <a:r>
              <a:rPr lang="en-ID" sz="3200" dirty="0"/>
              <a:t>1. Actus reus (Latin for "guilty act"): refers to the physical act constituting a crime.</a:t>
            </a:r>
          </a:p>
          <a:p>
            <a:pPr marL="0" indent="0">
              <a:buNone/>
            </a:pPr>
            <a:r>
              <a:rPr lang="en-ID" sz="3200" dirty="0"/>
              <a:t>2. </a:t>
            </a:r>
            <a:r>
              <a:rPr lang="en-ID" sz="3200" dirty="0" err="1"/>
              <a:t>Mens</a:t>
            </a:r>
            <a:r>
              <a:rPr lang="en-ID" sz="3200" dirty="0"/>
              <a:t> rea (Latin for "guilty mind"): refers to intent or knowledge of wrongdoing.</a:t>
            </a:r>
          </a:p>
          <a:p>
            <a:pPr marL="0" indent="0">
              <a:buNone/>
            </a:pPr>
            <a:r>
              <a:rPr lang="en-ID" sz="3200" dirty="0"/>
              <a:t>3. Pro bono (Latin for "for the public good"): refers to legal work done without charge, often for charitable or public interest cases.</a:t>
            </a:r>
          </a:p>
          <a:p>
            <a:pPr marL="0" indent="0">
              <a:buNone/>
            </a:pPr>
            <a:r>
              <a:rPr lang="en-ID" sz="3200" dirty="0"/>
              <a:t>4. Pro se (Latin for "for oneself"): refers to representing oneself in court without a lawyer.</a:t>
            </a:r>
          </a:p>
          <a:p>
            <a:pPr marL="0" indent="0">
              <a:buNone/>
            </a:pPr>
            <a:r>
              <a:rPr lang="en-ID" sz="3200" dirty="0"/>
              <a:t>5. Ultra vires (Latin for "beyond powers"): refers to actions taken beyond one's legal authority.</a:t>
            </a:r>
          </a:p>
          <a:p>
            <a:pPr marL="0" indent="0">
              <a:buNone/>
            </a:pPr>
            <a:r>
              <a:rPr lang="en-ID" sz="3200" dirty="0"/>
              <a:t>6. Prima facie (Latin for "on its face"): refers to evidence sufficient to establish a case unless contradicted.</a:t>
            </a:r>
          </a:p>
          <a:p>
            <a:pPr marL="0" indent="0">
              <a:buNone/>
            </a:pPr>
            <a:r>
              <a:rPr lang="en-ID" sz="3200" dirty="0"/>
              <a:t>7. Res </a:t>
            </a:r>
            <a:r>
              <a:rPr lang="en-ID" sz="3200" dirty="0" err="1"/>
              <a:t>ipsa</a:t>
            </a:r>
            <a:r>
              <a:rPr lang="en-ID" sz="3200" dirty="0"/>
              <a:t> loquitur (Latin for "the thing speaks for itself"): a doctrine inferring negligence from circumstances.</a:t>
            </a:r>
          </a:p>
          <a:p>
            <a:pPr marL="0" indent="0">
              <a:buNone/>
            </a:pPr>
            <a:r>
              <a:rPr lang="en-ID" sz="3200" dirty="0"/>
              <a:t>8. Stare decisis (Latin for "to stand by things decided"): doctrine requiring courts to follow precedent.</a:t>
            </a:r>
          </a:p>
          <a:p>
            <a:pPr marL="0" indent="0">
              <a:buNone/>
            </a:pPr>
            <a:r>
              <a:rPr lang="en-ID" sz="3200" dirty="0"/>
              <a:t>9. Subpoena (from Latin "sub </a:t>
            </a:r>
            <a:r>
              <a:rPr lang="en-ID" sz="3200" dirty="0" err="1"/>
              <a:t>poena</a:t>
            </a:r>
            <a:r>
              <a:rPr lang="en-ID" sz="3200" dirty="0"/>
              <a:t>," meaning "under penalty"): a court order requiring attendance or production of documents.</a:t>
            </a:r>
          </a:p>
          <a:p>
            <a:pPr marL="0" indent="0">
              <a:buNone/>
            </a:pPr>
            <a:r>
              <a:rPr lang="en-ID" sz="3200" dirty="0"/>
              <a:t>10. Habeas corpus (Latin for "you have the body"): a writ requiring a person to be brought before a court to determine the lawfulness of their detention.</a:t>
            </a:r>
          </a:p>
          <a:p>
            <a:endParaRPr lang="en-ID" sz="3200" dirty="0"/>
          </a:p>
          <a:p>
            <a:endParaRPr lang="en-ID" dirty="0"/>
          </a:p>
          <a:p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8E97D8-3ECE-F8B2-CA0C-1BED9D4F1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84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C1F5F-CE32-5330-72DC-DD3C44F8E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646"/>
          </a:xfrm>
        </p:spPr>
        <p:txBody>
          <a:bodyPr/>
          <a:lstStyle/>
          <a:p>
            <a:r>
              <a:rPr lang="en-ID" b="1" dirty="0"/>
              <a:t> Importance of Legal English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CC91C-6B34-EE9A-586D-EDE754ECB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7277"/>
            <a:ext cx="10515600" cy="468968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ID" dirty="0"/>
              <a:t>Legal English is crucial at different levels.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/>
              <a:t>For academics, it provides access to global legal literature and allows them to publish in international journals.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/>
              <a:t>For practitioners, it is necessary for drafting, interpreting, and negotiating cross-border contracts. 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/>
              <a:t>For students, mastering Legal English is preparation for further studies and for exams like TOEFL, which often include formal texts. 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/>
              <a:t>Business professionals: Those involved in international trade, contracts, and negotiations need to understand legal English to protect their interests.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/>
              <a:t>Policymakers: Governments and regulatory bodies use legal English to draft laws, regulations, and policies.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/>
              <a:t>Translators and interpreters: Professionals translating legal documents or interpreting in legal settings need to be proficient in legal English.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/>
              <a:t> International organizations: Entities like the UN, EU, and WTO rely on legal English for international agreements, treaties, and cooperation.</a:t>
            </a:r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CCBCFA-C294-79EC-9158-85FB2C8BA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405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E0430-817F-500B-F65A-BD670F898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8088"/>
          </a:xfrm>
        </p:spPr>
        <p:txBody>
          <a:bodyPr>
            <a:normAutofit fontScale="90000"/>
          </a:bodyPr>
          <a:lstStyle/>
          <a:p>
            <a:r>
              <a:rPr lang="en-ID" b="1" dirty="0"/>
              <a:t>Legal Terms of Art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B7144-4E2A-12F2-18AF-B25D55C6F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1518"/>
            <a:ext cx="10515600" cy="518544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ID" dirty="0"/>
              <a:t>Some terms in Legal English are called “legal terms of art.” These words have fixed legal meanings that cannot be replaced by synonyms. </a:t>
            </a:r>
            <a:endParaRPr lang="en-ID" b="1" dirty="0"/>
          </a:p>
          <a:p>
            <a:pPr>
              <a:buFontTx/>
              <a:buChar char="-"/>
            </a:pPr>
            <a:r>
              <a:rPr lang="en-US" dirty="0"/>
              <a:t>Patent → exclusive rights for an invention in the field of technology. </a:t>
            </a:r>
          </a:p>
          <a:p>
            <a:pPr>
              <a:buFontTx/>
              <a:buChar char="-"/>
            </a:pPr>
            <a:r>
              <a:rPr lang="en-US" dirty="0"/>
              <a:t>Royalty → compensation paid for the use of intellectual property rights.</a:t>
            </a:r>
          </a:p>
          <a:p>
            <a:pPr>
              <a:buFontTx/>
              <a:buChar char="-"/>
            </a:pPr>
            <a:r>
              <a:rPr lang="en-US" dirty="0"/>
              <a:t>Share → a unit of ownership in a corporation.</a:t>
            </a:r>
          </a:p>
          <a:p>
            <a:pPr>
              <a:buFontTx/>
              <a:buChar char="-"/>
            </a:pPr>
            <a:r>
              <a:rPr lang="en-US" dirty="0"/>
              <a:t>Trademark: a distinctive sign or symbol identifying a business or product.</a:t>
            </a:r>
          </a:p>
          <a:p>
            <a:pPr>
              <a:buFontTx/>
              <a:buChar char="-"/>
            </a:pPr>
            <a:r>
              <a:rPr lang="en-US" dirty="0"/>
              <a:t>Copyright: exclusive rights granted to creators of original literary, dramatic, musical, and artistic works.</a:t>
            </a:r>
          </a:p>
          <a:p>
            <a:pPr>
              <a:buFontTx/>
              <a:buChar char="-"/>
            </a:pPr>
            <a:r>
              <a:rPr lang="en-US" dirty="0"/>
              <a:t>Mortgage: a loan secured by real property, such as a house.</a:t>
            </a:r>
          </a:p>
          <a:p>
            <a:pPr>
              <a:buFontTx/>
              <a:buChar char="-"/>
            </a:pPr>
            <a:r>
              <a:rPr lang="en-US" dirty="0"/>
              <a:t>Injunction: a court order requiring a party to do or refrain from doing something.</a:t>
            </a:r>
          </a:p>
          <a:p>
            <a:pPr>
              <a:buFontTx/>
              <a:buChar char="-"/>
            </a:pPr>
            <a:r>
              <a:rPr lang="en-US" dirty="0"/>
              <a:t>Indemnity: compensation for loss or damage.</a:t>
            </a:r>
          </a:p>
          <a:p>
            <a:pPr>
              <a:buFontTx/>
              <a:buChar char="-"/>
            </a:pPr>
            <a:r>
              <a:rPr lang="en-US" dirty="0"/>
              <a:t>Tortfeasor: a person who commits a tort (a wrongful act).</a:t>
            </a:r>
          </a:p>
          <a:p>
            <a:pPr>
              <a:buFontTx/>
              <a:buChar char="-"/>
            </a:pPr>
            <a:r>
              <a:rPr lang="en-US" dirty="0"/>
              <a:t>Easement: a right to use someone else's property for a specific purpose.</a:t>
            </a:r>
          </a:p>
          <a:p>
            <a:pPr>
              <a:buFontTx/>
              <a:buChar char="-"/>
            </a:pPr>
            <a:r>
              <a:rPr lang="en-US" dirty="0"/>
              <a:t>Fiduciary duty: a duty to act in the best interests of another person or entity.</a:t>
            </a:r>
          </a:p>
          <a:p>
            <a:pPr>
              <a:buFontTx/>
              <a:buChar char="-"/>
            </a:pPr>
            <a:r>
              <a:rPr lang="en-US" dirty="0"/>
              <a:t> Mitigation of damages: steps taken to reduce the severity of harm or loss</a:t>
            </a:r>
            <a:r>
              <a:rPr lang="en-US" b="1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8A2815-BFDD-D49B-C72E-EAEC14C7A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449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6F314-F8ED-B500-C2EA-28DE74A794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2877"/>
            <a:ext cx="10515600" cy="560408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D" sz="3500" b="1" dirty="0"/>
              <a:t>Challenges in Legal English</a:t>
            </a:r>
          </a:p>
          <a:p>
            <a:pPr marL="0" indent="0">
              <a:buNone/>
            </a:pPr>
            <a:r>
              <a:rPr lang="en-ID" dirty="0"/>
              <a:t>Learning Legal English can be challenging due to:</a:t>
            </a:r>
          </a:p>
          <a:p>
            <a:pPr marL="0" indent="0">
              <a:buNone/>
            </a:pPr>
            <a:r>
              <a:rPr lang="en-ID" dirty="0"/>
              <a:t>1. Complex vocabulary: Legal terminology is often specialized and nuanced.</a:t>
            </a:r>
          </a:p>
          <a:p>
            <a:pPr marL="0" indent="0">
              <a:buNone/>
            </a:pPr>
            <a:r>
              <a:rPr lang="en-ID" dirty="0"/>
              <a:t>2. Technical jargon: Understanding legal concepts and Latin phrases can be daunting.</a:t>
            </a:r>
          </a:p>
          <a:p>
            <a:pPr marL="0" indent="0">
              <a:buNone/>
            </a:pPr>
            <a:r>
              <a:rPr lang="en-ID" dirty="0"/>
              <a:t>3. Formal tone: Legal English requires a formal, precise tone that can be difficult to master.</a:t>
            </a:r>
          </a:p>
          <a:p>
            <a:pPr marL="0" indent="0">
              <a:buNone/>
            </a:pPr>
            <a:r>
              <a:rPr lang="en-ID" dirty="0"/>
              <a:t>4. Cultural differences: Legal systems and terminology vary across jurisdictions and cultures.</a:t>
            </a:r>
          </a:p>
          <a:p>
            <a:pPr marL="0" indent="0">
              <a:buNone/>
            </a:pPr>
            <a:r>
              <a:rPr lang="en-ID" dirty="0"/>
              <a:t>5. Contextual understanding: Grasping the context in which legal language is used is crucial.</a:t>
            </a:r>
          </a:p>
          <a:p>
            <a:pPr marL="0" indent="0">
              <a:buNone/>
            </a:pPr>
            <a:r>
              <a:rPr lang="en-ID" dirty="0"/>
              <a:t>6. Precision: Small changes in wording can significantly impact meaning.</a:t>
            </a:r>
          </a:p>
          <a:p>
            <a:pPr marL="0" indent="0">
              <a:buNone/>
            </a:pPr>
            <a:r>
              <a:rPr lang="en-ID" dirty="0"/>
              <a:t>7.Idiomatic expressions: Legal English often employs idioms and fixed phrases.</a:t>
            </a:r>
          </a:p>
          <a:p>
            <a:pPr marL="0" indent="0">
              <a:buNone/>
            </a:pPr>
            <a:r>
              <a:rPr lang="en-ID" dirty="0"/>
              <a:t>8. Staying updated: Laws and regulations evolve, requiring ongoing learning.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F8AECE-71FE-CB6F-10DB-07BE4C656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54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D09AC8-2DE9-551B-A567-44531ED63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319490"/>
            <a:ext cx="10421039" cy="585747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ID" sz="4500" dirty="0"/>
              <a:t>Here are some tips for learning Legal English</a:t>
            </a:r>
            <a:r>
              <a:rPr lang="en-ID" dirty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D" sz="3200" dirty="0"/>
              <a:t>Reading Comprehension</a:t>
            </a:r>
          </a:p>
          <a:p>
            <a:pPr marL="0" indent="0">
              <a:buNone/>
            </a:pPr>
            <a:r>
              <a:rPr lang="en-ID" sz="3200" dirty="0"/>
              <a:t>1. Read legal texts, such as contracts, court decisions, and statutes.</a:t>
            </a:r>
          </a:p>
          <a:p>
            <a:pPr marL="0" indent="0">
              <a:buNone/>
            </a:pPr>
            <a:r>
              <a:rPr lang="en-ID" sz="3200" dirty="0"/>
              <a:t>2. </a:t>
            </a:r>
            <a:r>
              <a:rPr lang="en-ID" sz="3200" dirty="0" err="1"/>
              <a:t>Analyze</a:t>
            </a:r>
            <a:r>
              <a:rPr lang="en-ID" sz="3200" dirty="0"/>
              <a:t> legal articles, journals, and books.</a:t>
            </a:r>
          </a:p>
          <a:p>
            <a:pPr marL="0" indent="0">
              <a:buNone/>
            </a:pPr>
            <a:r>
              <a:rPr lang="en-ID" sz="3200" dirty="0"/>
              <a:t>3. Summarize complex legal concepts in your own words.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D" sz="3200" dirty="0"/>
              <a:t>Vocabulary Building</a:t>
            </a:r>
          </a:p>
          <a:p>
            <a:pPr marL="0" indent="0">
              <a:buNone/>
            </a:pPr>
            <a:r>
              <a:rPr lang="en-ID" sz="3200" dirty="0"/>
              <a:t>1. Learn key legal terms and phrases.</a:t>
            </a:r>
          </a:p>
          <a:p>
            <a:pPr marL="0" indent="0">
              <a:buNone/>
            </a:pPr>
            <a:r>
              <a:rPr lang="en-ID" sz="3200" dirty="0"/>
              <a:t>2. Use flashcards or online resources like legal dictionaries.</a:t>
            </a:r>
          </a:p>
          <a:p>
            <a:pPr marL="0" indent="0">
              <a:buNone/>
            </a:pPr>
            <a:r>
              <a:rPr lang="en-ID" sz="3200" dirty="0"/>
              <a:t>3. Study Latin phrases commonly used in law.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D" sz="3200" dirty="0"/>
              <a:t>Writing and Practice</a:t>
            </a:r>
          </a:p>
          <a:p>
            <a:pPr marL="0" indent="0">
              <a:buNone/>
            </a:pPr>
            <a:r>
              <a:rPr lang="en-ID" sz="3200" dirty="0"/>
              <a:t>1. Write sample contracts, memos, or legal briefs.</a:t>
            </a:r>
          </a:p>
          <a:p>
            <a:pPr marL="0" indent="0">
              <a:buNone/>
            </a:pPr>
            <a:r>
              <a:rPr lang="en-ID" sz="3200" dirty="0"/>
              <a:t>2. Practice drafting legal documents.</a:t>
            </a:r>
          </a:p>
          <a:p>
            <a:pPr marL="0" indent="0">
              <a:buNone/>
            </a:pPr>
            <a:r>
              <a:rPr lang="en-ID" sz="3200" dirty="0"/>
              <a:t>3. Engage in mock trials or debates.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D" sz="3200" dirty="0"/>
              <a:t>Listening and Speaking</a:t>
            </a:r>
          </a:p>
          <a:p>
            <a:pPr marL="0" indent="0">
              <a:buNone/>
            </a:pPr>
            <a:r>
              <a:rPr lang="en-ID" sz="3200" dirty="0"/>
              <a:t>1. Listen to legal podcasts or lectures.</a:t>
            </a:r>
          </a:p>
          <a:p>
            <a:pPr marL="0" indent="0">
              <a:buNone/>
            </a:pPr>
            <a:r>
              <a:rPr lang="en-ID" sz="3200" dirty="0"/>
              <a:t>2. Attend legal seminars or conferences.</a:t>
            </a:r>
          </a:p>
          <a:p>
            <a:pPr marL="0" indent="0">
              <a:buNone/>
            </a:pPr>
            <a:r>
              <a:rPr lang="en-ID" sz="3200" dirty="0"/>
              <a:t>3. Participate in legal discussions or debates.</a:t>
            </a:r>
          </a:p>
          <a:p>
            <a:pPr marL="0" indent="0">
              <a:buNone/>
            </a:pPr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35EF94-25F8-4F2B-3970-2207EB6A1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08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907</TotalTime>
  <Words>1421</Words>
  <Application>Microsoft Office PowerPoint</Application>
  <PresentationFormat>Widescreen</PresentationFormat>
  <Paragraphs>133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PowerPoint Presentation</vt:lpstr>
      <vt:lpstr>INTRODUCTION  WHAT IS LEGAL ENGLISH</vt:lpstr>
      <vt:lpstr>Definition of Legal English</vt:lpstr>
      <vt:lpstr>PowerPoint Presentation</vt:lpstr>
      <vt:lpstr>PowerPoint Presentation</vt:lpstr>
      <vt:lpstr> Importance of Legal English</vt:lpstr>
      <vt:lpstr>Legal Terms of Art</vt:lpstr>
      <vt:lpstr>PowerPoint Presentation</vt:lpstr>
      <vt:lpstr>PowerPoint Presentation</vt:lpstr>
      <vt:lpstr>PowerPoint Presentation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indah.uj@outlook.com</cp:lastModifiedBy>
  <cp:revision>35</cp:revision>
  <cp:lastPrinted>2024-09-24T15:06:24Z</cp:lastPrinted>
  <dcterms:created xsi:type="dcterms:W3CDTF">2024-08-27T07:05:17Z</dcterms:created>
  <dcterms:modified xsi:type="dcterms:W3CDTF">2025-09-30T09:08:25Z</dcterms:modified>
</cp:coreProperties>
</file>