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80" r:id="rId14"/>
    <p:sldId id="281" r:id="rId15"/>
    <p:sldId id="282" r:id="rId16"/>
    <p:sldId id="284" r:id="rId17"/>
    <p:sldId id="285" r:id="rId18"/>
    <p:sldId id="269" r:id="rId19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9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186656-3F00-D425-7602-DD268C3CBA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38F952-C6AD-CDEA-D189-E4E4AD466E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F7D61D-9333-7202-6C4B-8E92FE5A3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B4F10-2D13-49A9-9517-A747F5AEB90E}" type="datetimeFigureOut">
              <a:rPr lang="id-ID" smtClean="0"/>
              <a:t>31/10/2025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12C081-7CFC-D7F3-FC58-80CA9E186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464A7A-F484-DCBB-896E-C6937B0B6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FDFBA-E6F3-4C83-827B-88951D9BDCA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00124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53748-4794-F933-FB56-87A0899AC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6B0DA4-8C8A-FF2C-DA16-11C38DF0F8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0E0247-509F-FF25-FDFC-D0B3CAD71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B4F10-2D13-49A9-9517-A747F5AEB90E}" type="datetimeFigureOut">
              <a:rPr lang="id-ID" smtClean="0"/>
              <a:t>31/10/2025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B6ACDA-2336-F564-2C0D-27241ECCB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201526-AB62-5682-79CD-65BB8CA7D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FDFBA-E6F3-4C83-827B-88951D9BDCA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74056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FC6B27-FC55-76DE-A5C7-0F73357FBC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3A8FD2-4A05-DFF3-6830-974BA42177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E001BE-FEF0-D296-F077-F7F8A3867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B4F10-2D13-49A9-9517-A747F5AEB90E}" type="datetimeFigureOut">
              <a:rPr lang="id-ID" smtClean="0"/>
              <a:t>31/10/2025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843CE6-430E-3172-062B-79B6D2D3C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146F03-8EF5-487E-F1C1-AC98B22A7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FDFBA-E6F3-4C83-827B-88951D9BDCA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371124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1C984E-2BED-9190-8F18-508013F0A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E6B9E7-E550-7858-971C-EEBA526F6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17449C-05CB-DD8B-23F1-9170B8649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77EBCB0-E638-4883-A97A-BDBED0E27118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1282998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EE2BB-B641-6859-C540-4AA21A2DE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68663-6903-E0D9-BAF9-DD7D68EEA3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3F0BCA-0B69-75BF-2F34-B05FED8D1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B4F10-2D13-49A9-9517-A747F5AEB90E}" type="datetimeFigureOut">
              <a:rPr lang="id-ID" smtClean="0"/>
              <a:t>31/10/2025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AD558F-FCA7-4F90-95E6-3589AD0C3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B830DC-24D4-B7B0-F03C-5C703CD7E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FDFBA-E6F3-4C83-827B-88951D9BDCA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03714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F4D35-5D6C-496D-D710-EF021350D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BC821C-A853-70F6-95D7-5FFF9300CD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B429A7-FD74-9E3C-AFFD-3635BB9EB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B4F10-2D13-49A9-9517-A747F5AEB90E}" type="datetimeFigureOut">
              <a:rPr lang="id-ID" smtClean="0"/>
              <a:t>31/10/2025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311067-36C5-F770-D440-F4FBDE42E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DE5C6B-14A7-B6EC-6749-2DF887C94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FDFBA-E6F3-4C83-827B-88951D9BDCA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99679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8021E-03F0-45DC-89E3-4D6D8969C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3E2B08-B5C1-A3ED-22D9-78E9C665D7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03FEF9-D9B4-7CBF-428F-7ABF5FA46D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234F8C-9A61-468D-C481-613643FFC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B4F10-2D13-49A9-9517-A747F5AEB90E}" type="datetimeFigureOut">
              <a:rPr lang="id-ID" smtClean="0"/>
              <a:t>31/10/2025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7668EA-46BA-CF8C-E0A5-33EE887F7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40319D-4D2B-3292-E70A-0079327BD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FDFBA-E6F3-4C83-827B-88951D9BDCA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35912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F8899-2303-576E-400C-E62E89AF0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5957EE-227E-9D9C-B97C-01FD9D88E3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44797F-461C-C3EC-2218-82E1D64979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CD0E0D-9BA1-791D-551E-7A0F683C39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A338C5-7157-5660-58D9-AADC2E0C4A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C119E0-AF15-0EAD-5A3D-BCC617A78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B4F10-2D13-49A9-9517-A747F5AEB90E}" type="datetimeFigureOut">
              <a:rPr lang="id-ID" smtClean="0"/>
              <a:t>31/10/2025</a:t>
            </a:fld>
            <a:endParaRPr lang="id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B3480D-CEE3-C3FC-CD87-A98075B86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9FFF9A-06FE-3E6E-2B11-75CFEE677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FDFBA-E6F3-4C83-827B-88951D9BDCA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94419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223B4-ECA6-D58A-F280-BCB67CAD8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30549C-6F1D-F4BC-B988-2DDC21EB2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B4F10-2D13-49A9-9517-A747F5AEB90E}" type="datetimeFigureOut">
              <a:rPr lang="id-ID" smtClean="0"/>
              <a:t>31/10/2025</a:t>
            </a:fld>
            <a:endParaRPr lang="id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2B66F6-3C19-ECA7-2DF9-EB03F9396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CDC3EE-A524-4E9F-3B69-CE93C8ADE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FDFBA-E6F3-4C83-827B-88951D9BDCA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30969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DB363B-5318-C0CE-EC4B-79BCB32E7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B4F10-2D13-49A9-9517-A747F5AEB90E}" type="datetimeFigureOut">
              <a:rPr lang="id-ID" smtClean="0"/>
              <a:t>31/10/2025</a:t>
            </a:fld>
            <a:endParaRPr lang="id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A81DC4-40C4-D379-09A5-8735DF057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49D0A5-8716-8E4D-32DA-45387BE7F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FDFBA-E6F3-4C83-827B-88951D9BDCA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45416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FF9E6-6CDD-45B0-1FC7-44D4E8374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8FA17C-D38D-14EE-6840-EEA8B0EDC5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E628D7-0F6A-00E0-96F6-DCD7AEE87F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C99951-4A13-0337-7DDF-32A2A57CF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B4F10-2D13-49A9-9517-A747F5AEB90E}" type="datetimeFigureOut">
              <a:rPr lang="id-ID" smtClean="0"/>
              <a:t>31/10/2025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7BAC54-5C54-5AD5-424C-B938FE936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318B01-8DF6-C744-35D3-45A4F4EB2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FDFBA-E6F3-4C83-827B-88951D9BDCA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79725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2C025-C2CB-A366-3FF4-DAF0320DA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F05536-02AA-CB55-9568-F40C4B923B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0510C6-068A-F369-82CA-213EFAD05C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BDA9EA-6CFE-A62D-188B-A28FA2841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B4F10-2D13-49A9-9517-A747F5AEB90E}" type="datetimeFigureOut">
              <a:rPr lang="id-ID" smtClean="0"/>
              <a:t>31/10/2025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C2FBF8-8F95-AEAC-ED36-7951C1124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913E5D-915D-1299-0A88-B6755CD2D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FDFBA-E6F3-4C83-827B-88951D9BDCA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57769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D939AF-6F26-BB36-2D80-81A609A98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E37E61-1659-CFAF-9547-AA34863E22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59CA1A-C94A-9D16-3C79-C4624797F5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8B4F10-2D13-49A9-9517-A747F5AEB90E}" type="datetimeFigureOut">
              <a:rPr lang="id-ID" smtClean="0"/>
              <a:t>31/10/2025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785777-71C5-3131-802F-6FB6D9EAEF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ABBC9E-47C2-2E1C-08BF-E7F0760555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FDFBA-E6F3-4C83-827B-88951D9BDCA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35260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Judul 3073">
            <a:extLst>
              <a:ext uri="{FF2B5EF4-FFF2-40B4-BE49-F238E27FC236}">
                <a16:creationId xmlns:a16="http://schemas.microsoft.com/office/drawing/2014/main" id="{38817873-CF56-52DF-7BCD-688FFF231B84}"/>
              </a:ext>
            </a:extLst>
          </p:cNvPr>
          <p:cNvSpPr>
            <a:spLocks noChangeArrowheads="1"/>
          </p:cNvSpPr>
          <p:nvPr>
            <p:ph type="ctrTitle"/>
          </p:nvPr>
        </p:nvSpPr>
        <p:spPr>
          <a:xfrm>
            <a:off x="1471612" y="130176"/>
            <a:ext cx="9572626" cy="1470025"/>
          </a:xfrm>
        </p:spPr>
        <p:txBody>
          <a:bodyPr anchor="ctr"/>
          <a:lstStyle/>
          <a:p>
            <a:pPr eaLnBrk="1" hangingPunct="1"/>
            <a:r>
              <a:rPr lang="id-ID" altLang="en-US" sz="1600"/>
              <a:t>Pertemuan ke III</a:t>
            </a:r>
            <a:br>
              <a:rPr lang="id-ID" altLang="en-US" sz="4400" b="1"/>
            </a:br>
            <a:r>
              <a:rPr lang="id-ID" altLang="en-US" sz="4400" b="1"/>
              <a:t>Jenis Komunikasi Internasional</a:t>
            </a:r>
          </a:p>
        </p:txBody>
      </p:sp>
      <p:sp>
        <p:nvSpPr>
          <p:cNvPr id="14339" name="Subjudul 3074">
            <a:extLst>
              <a:ext uri="{FF2B5EF4-FFF2-40B4-BE49-F238E27FC236}">
                <a16:creationId xmlns:a16="http://schemas.microsoft.com/office/drawing/2014/main" id="{330B0780-E4CA-7DF7-EE20-1DF3D243EF1B}"/>
              </a:ext>
            </a:extLst>
          </p:cNvPr>
          <p:cNvSpPr>
            <a:spLocks noChangeArrowheads="1"/>
          </p:cNvSpPr>
          <p:nvPr>
            <p:ph type="subTitle" idx="1"/>
          </p:nvPr>
        </p:nvSpPr>
        <p:spPr>
          <a:xfrm>
            <a:off x="2895600" y="3886200"/>
            <a:ext cx="6400800" cy="1752600"/>
          </a:xfrm>
        </p:spPr>
        <p:txBody>
          <a:bodyPr/>
          <a:lstStyle/>
          <a:p>
            <a:pPr eaLnBrk="1" hangingPunct="1"/>
            <a:endParaRPr lang="id-ID" altLang="id-ID" sz="3200"/>
          </a:p>
        </p:txBody>
      </p:sp>
      <p:pic>
        <p:nvPicPr>
          <p:cNvPr id="14340" name="Gambar 3075">
            <a:extLst>
              <a:ext uri="{FF2B5EF4-FFF2-40B4-BE49-F238E27FC236}">
                <a16:creationId xmlns:a16="http://schemas.microsoft.com/office/drawing/2014/main" id="{F0652339-CFA6-5951-3571-1191DCB681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1525" y="1231901"/>
            <a:ext cx="7505700" cy="564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Judul 12289">
            <a:extLst>
              <a:ext uri="{FF2B5EF4-FFF2-40B4-BE49-F238E27FC236}">
                <a16:creationId xmlns:a16="http://schemas.microsoft.com/office/drawing/2014/main" id="{51A3E84A-90EF-5D21-AA80-A7765261CF29}"/>
              </a:ext>
            </a:extLst>
          </p:cNvPr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altLang="en-US"/>
              <a:t>Asumsi Konsep Diri</a:t>
            </a:r>
            <a:endParaRPr lang="zh-CN" altLang="en-US">
              <a:ea typeface="SimSun" panose="02010600030101010101" pitchFamily="2" charset="-122"/>
            </a:endParaRPr>
          </a:p>
        </p:txBody>
      </p:sp>
      <p:sp>
        <p:nvSpPr>
          <p:cNvPr id="23555" name="Placeholder Teks 12290">
            <a:extLst>
              <a:ext uri="{FF2B5EF4-FFF2-40B4-BE49-F238E27FC236}">
                <a16:creationId xmlns:a16="http://schemas.microsoft.com/office/drawing/2014/main" id="{94F8E555-DA5E-778A-A3EE-79FA2AD89771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/>
        <p:txBody>
          <a:bodyPr/>
          <a:lstStyle/>
          <a:p>
            <a:pPr marL="1588" indent="-1588"/>
            <a:r>
              <a:rPr lang="id-ID" altLang="en-US"/>
              <a:t>Menurut LaRossa dan Reitzes (1993), tema ini memiliki dua asumsi, yaitu :</a:t>
            </a:r>
          </a:p>
          <a:p>
            <a:pPr marL="1588" indent="-1588">
              <a:lnSpc>
                <a:spcPct val="150000"/>
              </a:lnSpc>
              <a:buNone/>
            </a:pPr>
            <a:r>
              <a:rPr lang="id-ID" altLang="en-US"/>
              <a:t>1. Individu-individu mengembangkan konsep diri melalui interaksi dengan orang lain.</a:t>
            </a:r>
          </a:p>
          <a:p>
            <a:pPr marL="1588" indent="-1588">
              <a:lnSpc>
                <a:spcPct val="150000"/>
              </a:lnSpc>
              <a:buNone/>
            </a:pPr>
            <a:r>
              <a:rPr lang="id-ID" altLang="en-US"/>
              <a:t>2. Konsep diri memberikan motif yang penting untuk perilaku.</a:t>
            </a:r>
            <a:endParaRPr lang="zh-CN" altLang="en-US">
              <a:ea typeface="SimSun" panose="02010600030101010101" pitchFamily="2" charset="-122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Judul 13313">
            <a:extLst>
              <a:ext uri="{FF2B5EF4-FFF2-40B4-BE49-F238E27FC236}">
                <a16:creationId xmlns:a16="http://schemas.microsoft.com/office/drawing/2014/main" id="{C1C6F7B0-4E46-E28C-9E64-576B63030E19}"/>
              </a:ext>
            </a:extLst>
          </p:cNvPr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altLang="en-US" sz="4000"/>
              <a:t>Hubungan Antara Individu dan Masyarakat</a:t>
            </a:r>
            <a:endParaRPr lang="zh-CN" altLang="en-US" sz="4000">
              <a:ea typeface="SimSun" panose="02010600030101010101" pitchFamily="2" charset="-122"/>
            </a:endParaRPr>
          </a:p>
        </p:txBody>
      </p:sp>
      <p:sp>
        <p:nvSpPr>
          <p:cNvPr id="24579" name="Placeholder Teks 13314">
            <a:extLst>
              <a:ext uri="{FF2B5EF4-FFF2-40B4-BE49-F238E27FC236}">
                <a16:creationId xmlns:a16="http://schemas.microsoft.com/office/drawing/2014/main" id="{DE02B848-B122-61E1-FCEB-2088239D8A52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d-ID" altLang="en-US"/>
              <a:t>Tema yang terakhir adalah yang berkaitan dengan kebebasan individu dan batasan sosial.</a:t>
            </a:r>
          </a:p>
          <a:p>
            <a:pPr eaLnBrk="1" hangingPunct="1"/>
            <a:r>
              <a:rPr lang="id-ID" altLang="en-US"/>
              <a:t>Mead dan Blumer mencari jalan tengah untuk pertanyaan ini, mereka mencoba menjelaskan dengan baik mengenai keteraturan dan perubahan sosial.</a:t>
            </a:r>
            <a:endParaRPr lang="zh-CN" altLang="en-US">
              <a:ea typeface="SimSun" panose="02010600030101010101" pitchFamily="2" charset="-122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Judul 14337">
            <a:extLst>
              <a:ext uri="{FF2B5EF4-FFF2-40B4-BE49-F238E27FC236}">
                <a16:creationId xmlns:a16="http://schemas.microsoft.com/office/drawing/2014/main" id="{87F4925F-0348-5F5E-0B03-275B8CC53CC1}"/>
              </a:ext>
            </a:extLst>
          </p:cNvPr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altLang="en-US"/>
              <a:t>Asumsinya</a:t>
            </a:r>
            <a:endParaRPr lang="zh-CN" altLang="en-US">
              <a:ea typeface="SimSun" panose="02010600030101010101" pitchFamily="2" charset="-122"/>
            </a:endParaRPr>
          </a:p>
        </p:txBody>
      </p:sp>
      <p:sp>
        <p:nvSpPr>
          <p:cNvPr id="25603" name="Placeholder Teks 14338">
            <a:extLst>
              <a:ext uri="{FF2B5EF4-FFF2-40B4-BE49-F238E27FC236}">
                <a16:creationId xmlns:a16="http://schemas.microsoft.com/office/drawing/2014/main" id="{D6D25714-B867-9870-C047-C32F51F4CB1E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/>
        <p:txBody>
          <a:bodyPr/>
          <a:lstStyle/>
          <a:p>
            <a:pPr marL="1588" indent="-1588"/>
            <a:r>
              <a:rPr lang="id-ID" altLang="en-US"/>
              <a:t>Asumsi-asumsi yang berkaitan dengan tema ini adalah :</a:t>
            </a:r>
          </a:p>
          <a:p>
            <a:pPr marL="1588" indent="-1588">
              <a:buNone/>
            </a:pPr>
            <a:r>
              <a:rPr lang="id-ID" altLang="en-US"/>
              <a:t>1. Orang dan kelompok dipengaruhi oleh budaya dan sosial</a:t>
            </a:r>
          </a:p>
          <a:p>
            <a:pPr marL="1588" indent="-1588">
              <a:buNone/>
            </a:pPr>
            <a:r>
              <a:rPr lang="id-ID" altLang="en-US"/>
              <a:t>2. Struktur sosial dihasilkan melalui interaksi sosial.</a:t>
            </a:r>
            <a:endParaRPr lang="zh-CN" altLang="en-US">
              <a:ea typeface="SimSun" panose="02010600030101010101" pitchFamily="2" charset="-12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Judul 15361">
            <a:extLst>
              <a:ext uri="{FF2B5EF4-FFF2-40B4-BE49-F238E27FC236}">
                <a16:creationId xmlns:a16="http://schemas.microsoft.com/office/drawing/2014/main" id="{8C4684F5-0827-B4A3-6F7D-9C2CA8A16FF9}"/>
              </a:ext>
            </a:extLst>
          </p:cNvPr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altLang="id-ID"/>
          </a:p>
        </p:txBody>
      </p:sp>
      <p:pic>
        <p:nvPicPr>
          <p:cNvPr id="26627" name="Placeholder Konten 15362">
            <a:extLst>
              <a:ext uri="{FF2B5EF4-FFF2-40B4-BE49-F238E27FC236}">
                <a16:creationId xmlns:a16="http://schemas.microsoft.com/office/drawing/2014/main" id="{18E66198-B76F-AF9A-79EA-686785751C1D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08226" y="1058863"/>
            <a:ext cx="7813675" cy="4502150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Judul 16385">
            <a:extLst>
              <a:ext uri="{FF2B5EF4-FFF2-40B4-BE49-F238E27FC236}">
                <a16:creationId xmlns:a16="http://schemas.microsoft.com/office/drawing/2014/main" id="{2EA82615-09A2-CA76-8D36-A7D1FCAD8090}"/>
              </a:ext>
            </a:extLst>
          </p:cNvPr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altLang="id-ID"/>
          </a:p>
        </p:txBody>
      </p:sp>
      <p:pic>
        <p:nvPicPr>
          <p:cNvPr id="27651" name="Placeholder Konten 16386">
            <a:extLst>
              <a:ext uri="{FF2B5EF4-FFF2-40B4-BE49-F238E27FC236}">
                <a16:creationId xmlns:a16="http://schemas.microsoft.com/office/drawing/2014/main" id="{B27680CB-E3E8-41A5-27F2-3C6EDC80ED3C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78051" y="1666876"/>
            <a:ext cx="7731125" cy="4454525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Judul 17409">
            <a:extLst>
              <a:ext uri="{FF2B5EF4-FFF2-40B4-BE49-F238E27FC236}">
                <a16:creationId xmlns:a16="http://schemas.microsoft.com/office/drawing/2014/main" id="{C1BE48FA-18EF-B5A5-E9F0-6C9F516C4173}"/>
              </a:ext>
            </a:extLst>
          </p:cNvPr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altLang="id-ID"/>
          </a:p>
        </p:txBody>
      </p:sp>
      <p:pic>
        <p:nvPicPr>
          <p:cNvPr id="28675" name="Placeholder Konten 17410">
            <a:extLst>
              <a:ext uri="{FF2B5EF4-FFF2-40B4-BE49-F238E27FC236}">
                <a16:creationId xmlns:a16="http://schemas.microsoft.com/office/drawing/2014/main" id="{CCEF3EC7-060A-3F8B-7C7E-62BFB3FE820A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62175" y="1597025"/>
            <a:ext cx="7867650" cy="4533900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Judul 18433">
            <a:extLst>
              <a:ext uri="{FF2B5EF4-FFF2-40B4-BE49-F238E27FC236}">
                <a16:creationId xmlns:a16="http://schemas.microsoft.com/office/drawing/2014/main" id="{C63D3D05-A58E-5446-443E-7D55C6CD20DD}"/>
              </a:ext>
            </a:extLst>
          </p:cNvPr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altLang="id-ID"/>
          </a:p>
        </p:txBody>
      </p:sp>
      <p:pic>
        <p:nvPicPr>
          <p:cNvPr id="29699" name="Placeholder Konten 18434">
            <a:extLst>
              <a:ext uri="{FF2B5EF4-FFF2-40B4-BE49-F238E27FC236}">
                <a16:creationId xmlns:a16="http://schemas.microsoft.com/office/drawing/2014/main" id="{0B40F1DC-BAC2-67A1-AEB8-3EC450D336C6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81200" y="1417638"/>
            <a:ext cx="8185150" cy="4716462"/>
          </a:xfr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Judul 19457">
            <a:extLst>
              <a:ext uri="{FF2B5EF4-FFF2-40B4-BE49-F238E27FC236}">
                <a16:creationId xmlns:a16="http://schemas.microsoft.com/office/drawing/2014/main" id="{FA6989E5-00D6-1E63-0361-F923239B50E2}"/>
              </a:ext>
            </a:extLst>
          </p:cNvPr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altLang="id-ID"/>
          </a:p>
        </p:txBody>
      </p:sp>
      <p:pic>
        <p:nvPicPr>
          <p:cNvPr id="30723" name="Placeholder Konten 19458">
            <a:extLst>
              <a:ext uri="{FF2B5EF4-FFF2-40B4-BE49-F238E27FC236}">
                <a16:creationId xmlns:a16="http://schemas.microsoft.com/office/drawing/2014/main" id="{C91BA3D6-889D-617D-F83C-3DA8D22D29D1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62176" y="1044576"/>
            <a:ext cx="8048625" cy="4638675"/>
          </a:xfr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Judul 20481">
            <a:extLst>
              <a:ext uri="{FF2B5EF4-FFF2-40B4-BE49-F238E27FC236}">
                <a16:creationId xmlns:a16="http://schemas.microsoft.com/office/drawing/2014/main" id="{BF8C03BA-5978-1EF9-1FF9-7ABD3F09FD99}"/>
              </a:ext>
            </a:extLst>
          </p:cNvPr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altLang="en-US"/>
              <a:t>Konsep Interaksi Simbolik</a:t>
            </a:r>
            <a:endParaRPr lang="zh-CN" altLang="en-US">
              <a:ea typeface="SimSun" panose="02010600030101010101" pitchFamily="2" charset="-122"/>
            </a:endParaRPr>
          </a:p>
        </p:txBody>
      </p:sp>
      <p:sp>
        <p:nvSpPr>
          <p:cNvPr id="31747" name="Placeholder Teks 20482">
            <a:extLst>
              <a:ext uri="{FF2B5EF4-FFF2-40B4-BE49-F238E27FC236}">
                <a16:creationId xmlns:a16="http://schemas.microsoft.com/office/drawing/2014/main" id="{1B3D9998-FF3E-7853-2587-79EFEE39F16E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/>
        <p:txBody>
          <a:bodyPr/>
          <a:lstStyle/>
          <a:p>
            <a:pPr marL="1588" indent="-344488">
              <a:buNone/>
            </a:pPr>
            <a:endParaRPr lang="id-ID" altLang="id-ID"/>
          </a:p>
        </p:txBody>
      </p:sp>
      <p:sp>
        <p:nvSpPr>
          <p:cNvPr id="31748" name="Pentagon 20483">
            <a:extLst>
              <a:ext uri="{FF2B5EF4-FFF2-40B4-BE49-F238E27FC236}">
                <a16:creationId xmlns:a16="http://schemas.microsoft.com/office/drawing/2014/main" id="{EA2AF123-8DB0-9180-A9D2-B630E458BA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1138" y="2798764"/>
            <a:ext cx="1778000" cy="1049337"/>
          </a:xfrm>
          <a:prstGeom prst="homePlate">
            <a:avLst>
              <a:gd name="adj" fmla="val 4235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id-ID" altLang="en-US" sz="2000" b="1">
                <a:solidFill>
                  <a:schemeClr val="bg1"/>
                </a:solidFill>
              </a:rPr>
              <a:t>Mind</a:t>
            </a:r>
          </a:p>
        </p:txBody>
      </p:sp>
      <p:sp>
        <p:nvSpPr>
          <p:cNvPr id="31749" name="Pentagon 20484">
            <a:extLst>
              <a:ext uri="{FF2B5EF4-FFF2-40B4-BE49-F238E27FC236}">
                <a16:creationId xmlns:a16="http://schemas.microsoft.com/office/drawing/2014/main" id="{D57B0B8F-CCA1-3B23-3937-D7A1A9D54D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4938" y="2798764"/>
            <a:ext cx="1778000" cy="1049337"/>
          </a:xfrm>
          <a:prstGeom prst="homePlate">
            <a:avLst>
              <a:gd name="adj" fmla="val 4235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id-ID" altLang="en-US" sz="2000" b="1">
                <a:solidFill>
                  <a:schemeClr val="bg1"/>
                </a:solidFill>
              </a:rPr>
              <a:t>Self</a:t>
            </a:r>
          </a:p>
        </p:txBody>
      </p:sp>
      <p:sp>
        <p:nvSpPr>
          <p:cNvPr id="31750" name="Pentagon 20485">
            <a:extLst>
              <a:ext uri="{FF2B5EF4-FFF2-40B4-BE49-F238E27FC236}">
                <a16:creationId xmlns:a16="http://schemas.microsoft.com/office/drawing/2014/main" id="{59502F23-3747-D12D-A888-FB5C444D97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20025" y="2798764"/>
            <a:ext cx="1778000" cy="1049337"/>
          </a:xfrm>
          <a:prstGeom prst="homePlate">
            <a:avLst>
              <a:gd name="adj" fmla="val 4235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id-ID" altLang="en-US" sz="2000" b="1">
                <a:solidFill>
                  <a:schemeClr val="bg1"/>
                </a:solidFill>
              </a:rPr>
              <a:t>Society</a:t>
            </a:r>
          </a:p>
        </p:txBody>
      </p:sp>
      <p:sp>
        <p:nvSpPr>
          <p:cNvPr id="31751" name="Kotak Teks 20486">
            <a:extLst>
              <a:ext uri="{FF2B5EF4-FFF2-40B4-BE49-F238E27FC236}">
                <a16:creationId xmlns:a16="http://schemas.microsoft.com/office/drawing/2014/main" id="{FD2CA567-AFBB-6A42-8B8F-26C8C83737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1888" y="4114801"/>
            <a:ext cx="2127250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en-US"/>
              <a:t>Kemampuan untuk menggunakan simbol yang memiliki makna sosial yang sama</a:t>
            </a:r>
            <a:endParaRPr lang="zh-CN" altLang="en-US">
              <a:ea typeface="SimSun" panose="02010600030101010101" pitchFamily="2" charset="-122"/>
            </a:endParaRPr>
          </a:p>
        </p:txBody>
      </p:sp>
      <p:sp>
        <p:nvSpPr>
          <p:cNvPr id="31752" name="Kotak Teks 20487">
            <a:extLst>
              <a:ext uri="{FF2B5EF4-FFF2-40B4-BE49-F238E27FC236}">
                <a16:creationId xmlns:a16="http://schemas.microsoft.com/office/drawing/2014/main" id="{B3348BD1-0349-3E01-928C-D6B4266802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6064" y="4114800"/>
            <a:ext cx="1666875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en-US"/>
              <a:t>Kemampuan untuk merefleksikan diri sendiri dari perspektif orang lain</a:t>
            </a:r>
            <a:endParaRPr lang="zh-CN" altLang="en-US">
              <a:ea typeface="SimSun" panose="02010600030101010101" pitchFamily="2" charset="-122"/>
            </a:endParaRPr>
          </a:p>
        </p:txBody>
      </p:sp>
      <p:sp>
        <p:nvSpPr>
          <p:cNvPr id="31753" name="Kotak Teks 20488">
            <a:extLst>
              <a:ext uri="{FF2B5EF4-FFF2-40B4-BE49-F238E27FC236}">
                <a16:creationId xmlns:a16="http://schemas.microsoft.com/office/drawing/2014/main" id="{B86611F6-1309-3BF0-3055-219214850B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61289" y="4225926"/>
            <a:ext cx="1836737" cy="173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en-US"/>
              <a:t>Jejaring hubungan sosial yang diciptakan dan direspon oleh manusia</a:t>
            </a:r>
            <a:endParaRPr lang="zh-CN" altLang="en-US">
              <a:ea typeface="SimSun" panose="0201060003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Judul 4097">
            <a:extLst>
              <a:ext uri="{FF2B5EF4-FFF2-40B4-BE49-F238E27FC236}">
                <a16:creationId xmlns:a16="http://schemas.microsoft.com/office/drawing/2014/main" id="{5A7C67ED-C08C-4BB4-5ED8-C50790F4217F}"/>
              </a:ext>
            </a:extLst>
          </p:cNvPr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altLang="en-US"/>
              <a:t>Jenis Komunikasi Internasional</a:t>
            </a:r>
            <a:endParaRPr lang="zh-CN" altLang="en-US">
              <a:ea typeface="SimSun" panose="02010600030101010101" pitchFamily="2" charset="-122"/>
            </a:endParaRPr>
          </a:p>
        </p:txBody>
      </p:sp>
      <p:sp>
        <p:nvSpPr>
          <p:cNvPr id="15363" name="Placeholder Teks 4098">
            <a:extLst>
              <a:ext uri="{FF2B5EF4-FFF2-40B4-BE49-F238E27FC236}">
                <a16:creationId xmlns:a16="http://schemas.microsoft.com/office/drawing/2014/main" id="{25153FB5-2ACD-4342-052E-EADEC299D5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588" indent="-1588"/>
            <a:r>
              <a:rPr lang="id-ID" altLang="en-US"/>
              <a:t>Komunikasi Intrapersonal</a:t>
            </a:r>
          </a:p>
          <a:p>
            <a:pPr marL="1588" indent="-1588"/>
            <a:r>
              <a:rPr lang="id-ID" altLang="en-US"/>
              <a:t>Komunikasi Antarpersonal</a:t>
            </a:r>
          </a:p>
          <a:p>
            <a:pPr marL="1588" indent="-1588"/>
            <a:r>
              <a:rPr lang="id-ID" altLang="en-US"/>
              <a:t>Komunikasi Kelompok</a:t>
            </a:r>
          </a:p>
          <a:p>
            <a:pPr marL="1588" indent="-1588"/>
            <a:r>
              <a:rPr lang="id-ID" altLang="en-US"/>
              <a:t>Komunikasi Organisasi</a:t>
            </a:r>
          </a:p>
          <a:p>
            <a:pPr marL="1588" indent="-1588"/>
            <a:r>
              <a:rPr lang="id-ID" altLang="en-US"/>
              <a:t>Komunikasi Massa</a:t>
            </a:r>
          </a:p>
          <a:p>
            <a:pPr marL="1588" indent="-1588">
              <a:buNone/>
            </a:pPr>
            <a:endParaRPr lang="zh-CN" altLang="en-US">
              <a:ea typeface="SimSun" panose="02010600030101010101" pitchFamily="2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Judul 5121">
            <a:extLst>
              <a:ext uri="{FF2B5EF4-FFF2-40B4-BE49-F238E27FC236}">
                <a16:creationId xmlns:a16="http://schemas.microsoft.com/office/drawing/2014/main" id="{12BCBD88-FC82-B4CE-4EA4-90CA3CBE6D9B}"/>
              </a:ext>
            </a:extLst>
          </p:cNvPr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altLang="en-US"/>
              <a:t>Komunikasi Intrapersonal</a:t>
            </a:r>
            <a:endParaRPr lang="zh-CN" altLang="en-US">
              <a:ea typeface="SimSun" panose="02010600030101010101" pitchFamily="2" charset="-122"/>
            </a:endParaRPr>
          </a:p>
        </p:txBody>
      </p:sp>
      <p:sp>
        <p:nvSpPr>
          <p:cNvPr id="16387" name="Placeholder Teks 5122">
            <a:extLst>
              <a:ext uri="{FF2B5EF4-FFF2-40B4-BE49-F238E27FC236}">
                <a16:creationId xmlns:a16="http://schemas.microsoft.com/office/drawing/2014/main" id="{632A2178-06A6-BB65-643D-D4EA7D930F0A}"/>
              </a:ext>
            </a:extLst>
          </p:cNvPr>
          <p:cNvSpPr>
            <a:spLocks noChangeArrowheads="1"/>
          </p:cNvSpPr>
          <p:nvPr>
            <p:ph type="body" sz="half" idx="1"/>
          </p:nvPr>
        </p:nvSpPr>
        <p:spPr>
          <a:xfrm>
            <a:off x="1981200" y="1600201"/>
            <a:ext cx="40386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CN" altLang="en-US" sz="2400">
                <a:ea typeface="SimSun" panose="02010600030101010101" pitchFamily="2" charset="-122"/>
              </a:rPr>
              <a:t>Komunikasi intrapersonal merupakan komunikasi intrapribadi yang artinya komunikasi yang dilakukan kepada diri sendiri. Proses komunikasi ini terjadi dimulai dari kegiatan menerima pesan/informasi, mengolah dan menyimpan, juga menghasilkan kembali.</a:t>
            </a:r>
            <a:r>
              <a:rPr lang="id-ID" altLang="en-US" sz="2400"/>
              <a:t> (West &amp; Turner, 2008)</a:t>
            </a:r>
            <a:endParaRPr lang="zh-CN" altLang="en-US" sz="2400">
              <a:ea typeface="SimSun" panose="02010600030101010101" pitchFamily="2" charset="-122"/>
            </a:endParaRPr>
          </a:p>
        </p:txBody>
      </p:sp>
      <p:pic>
        <p:nvPicPr>
          <p:cNvPr id="16388" name="Placeholder Konten 5123">
            <a:extLst>
              <a:ext uri="{FF2B5EF4-FFF2-40B4-BE49-F238E27FC236}">
                <a16:creationId xmlns:a16="http://schemas.microsoft.com/office/drawing/2014/main" id="{EA3515F5-0BB3-F512-686B-F6E60E348B0A}"/>
              </a:ext>
            </a:extLst>
          </p:cNvPr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346825" y="1863725"/>
            <a:ext cx="3436938" cy="372745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Judul 6145">
            <a:extLst>
              <a:ext uri="{FF2B5EF4-FFF2-40B4-BE49-F238E27FC236}">
                <a16:creationId xmlns:a16="http://schemas.microsoft.com/office/drawing/2014/main" id="{127D8CBA-7EA6-62DC-4796-4B2D0C993C05}"/>
              </a:ext>
            </a:extLst>
          </p:cNvPr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altLang="id-ID"/>
          </a:p>
        </p:txBody>
      </p:sp>
      <p:sp>
        <p:nvSpPr>
          <p:cNvPr id="17411" name="Placeholder Teks 6146">
            <a:extLst>
              <a:ext uri="{FF2B5EF4-FFF2-40B4-BE49-F238E27FC236}">
                <a16:creationId xmlns:a16="http://schemas.microsoft.com/office/drawing/2014/main" id="{26088FEB-E574-8A32-D28A-38C84D71EBFA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d-ID" altLang="en-US"/>
              <a:t>Virginia Satir (1988), dialog internal dapat membantu individu untuk memperkuat </a:t>
            </a:r>
            <a:r>
              <a:rPr lang="id-ID" altLang="en-US" b="1"/>
              <a:t>penghargaan diri </a:t>
            </a:r>
            <a:r>
              <a:rPr lang="id-ID" altLang="en-US"/>
              <a:t>seseorang.</a:t>
            </a:r>
          </a:p>
          <a:p>
            <a:pPr eaLnBrk="1" hangingPunct="1">
              <a:lnSpc>
                <a:spcPct val="90000"/>
              </a:lnSpc>
            </a:pPr>
            <a:r>
              <a:rPr lang="id-ID" altLang="en-US" b="1"/>
              <a:t>Penghargaan diri </a:t>
            </a:r>
            <a:r>
              <a:rPr lang="id-ID" altLang="en-US"/>
              <a:t>adalah suatu orientasi positif yang dimiliki orang terhadap dirinya sendiri.</a:t>
            </a:r>
          </a:p>
          <a:p>
            <a:pPr eaLnBrk="1" hangingPunct="1">
              <a:lnSpc>
                <a:spcPct val="90000"/>
              </a:lnSpc>
            </a:pPr>
            <a:r>
              <a:rPr lang="id-ID" altLang="en-US"/>
              <a:t>Komunikasi intrapersonal sangat sulit karena kita harus menerima kelebihan dan kekurangan diri kita sendiri.</a:t>
            </a:r>
            <a:endParaRPr lang="zh-CN" altLang="en-US">
              <a:ea typeface="SimSun" panose="02010600030101010101" pitchFamily="2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Placeholder Teks 7169">
            <a:extLst>
              <a:ext uri="{FF2B5EF4-FFF2-40B4-BE49-F238E27FC236}">
                <a16:creationId xmlns:a16="http://schemas.microsoft.com/office/drawing/2014/main" id="{D0805FFF-2A7D-BDD6-D007-F04AF8E4B6AE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1911351" y="466726"/>
            <a:ext cx="8607425" cy="4525963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150000"/>
              </a:lnSpc>
            </a:pPr>
            <a:r>
              <a:rPr lang="id-ID" altLang="en-US" dirty="0"/>
              <a:t>Penelitian dalam komunikasi intrapersonal adalah berfokus pada kognisi, simbol dan niat yang dimiliki oleh seseorang.</a:t>
            </a:r>
          </a:p>
          <a:p>
            <a:pPr eaLnBrk="1" hangingPunct="1">
              <a:lnSpc>
                <a:spcPct val="150000"/>
              </a:lnSpc>
            </a:pPr>
            <a:r>
              <a:rPr lang="id-ID" altLang="en-US" dirty="0"/>
              <a:t>oleh karena itu dalam mengkaji komunikasi intrapersonal dapat menggunakan sudut pandang teori interaksi simbolik.</a:t>
            </a:r>
          </a:p>
          <a:p>
            <a:pPr eaLnBrk="1" hangingPunct="1">
              <a:lnSpc>
                <a:spcPct val="150000"/>
              </a:lnSpc>
            </a:pPr>
            <a:r>
              <a:rPr lang="id-ID" altLang="en-US" dirty="0"/>
              <a:t>Teori interaksi simbolik dicetus oleh George Herbert Mead.</a:t>
            </a:r>
            <a:endParaRPr lang="zh-CN" altLang="en-US" dirty="0">
              <a:ea typeface="SimSun" panose="02010600030101010101" pitchFamily="2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Judul 8193">
            <a:extLst>
              <a:ext uri="{FF2B5EF4-FFF2-40B4-BE49-F238E27FC236}">
                <a16:creationId xmlns:a16="http://schemas.microsoft.com/office/drawing/2014/main" id="{A51B0BAA-6FE8-C067-D9EC-8198BF3EC771}"/>
              </a:ext>
            </a:extLst>
          </p:cNvPr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altLang="en-US"/>
              <a:t>Teori Interaksi Simbolik</a:t>
            </a:r>
            <a:endParaRPr lang="zh-CN" altLang="en-US">
              <a:ea typeface="SimSun" panose="02010600030101010101" pitchFamily="2" charset="-122"/>
            </a:endParaRPr>
          </a:p>
        </p:txBody>
      </p:sp>
      <p:sp>
        <p:nvSpPr>
          <p:cNvPr id="19459" name="Placeholder Teks 8194">
            <a:extLst>
              <a:ext uri="{FF2B5EF4-FFF2-40B4-BE49-F238E27FC236}">
                <a16:creationId xmlns:a16="http://schemas.microsoft.com/office/drawing/2014/main" id="{85D4BDD4-8CDA-297C-6E6D-4DC88931C33C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/>
        <p:txBody>
          <a:bodyPr/>
          <a:lstStyle/>
          <a:p>
            <a:pPr marL="1588" indent="-1588">
              <a:lnSpc>
                <a:spcPct val="150000"/>
              </a:lnSpc>
            </a:pPr>
            <a:r>
              <a:rPr lang="id-ID" altLang="en-US" sz="2400"/>
              <a:t>Interaksi simbolik berasal dari ide-ide mengenai diri sendiri dan hubungannya dengan masyarakat.</a:t>
            </a:r>
          </a:p>
          <a:p>
            <a:pPr marL="1588" indent="-1588">
              <a:lnSpc>
                <a:spcPct val="150000"/>
              </a:lnSpc>
            </a:pPr>
            <a:r>
              <a:rPr lang="id-ID" altLang="en-US" sz="2400"/>
              <a:t>kerangka asumsi teori SI (</a:t>
            </a:r>
            <a:r>
              <a:rPr lang="id-ID" altLang="en-US" sz="2400" i="1"/>
              <a:t>symbolic interaction</a:t>
            </a:r>
            <a:r>
              <a:rPr lang="id-ID" altLang="en-US" sz="2400"/>
              <a:t>) berawal dari tema besar, yaitu :</a:t>
            </a:r>
          </a:p>
          <a:p>
            <a:pPr marL="1588" indent="-1588">
              <a:lnSpc>
                <a:spcPct val="150000"/>
              </a:lnSpc>
              <a:buNone/>
            </a:pPr>
            <a:r>
              <a:rPr lang="id-ID" altLang="en-US" sz="2400"/>
              <a:t>1. Pentingnya makna bagi perilaku manusia</a:t>
            </a:r>
          </a:p>
          <a:p>
            <a:pPr marL="1588" indent="-1588">
              <a:lnSpc>
                <a:spcPct val="150000"/>
              </a:lnSpc>
              <a:buNone/>
            </a:pPr>
            <a:r>
              <a:rPr lang="id-ID" altLang="en-US" sz="2400"/>
              <a:t>2. Pentingnya konsep mengenai diri</a:t>
            </a:r>
          </a:p>
          <a:p>
            <a:pPr marL="1588" indent="-1588">
              <a:lnSpc>
                <a:spcPct val="150000"/>
              </a:lnSpc>
              <a:buNone/>
            </a:pPr>
            <a:r>
              <a:rPr lang="id-ID" altLang="en-US" sz="2400"/>
              <a:t>3. Hubungan antara individu dengan masyarakat</a:t>
            </a:r>
            <a:endParaRPr lang="zh-CN" altLang="en-US" sz="2400">
              <a:ea typeface="SimSun" panose="02010600030101010101" pitchFamily="2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Judul 9217">
            <a:extLst>
              <a:ext uri="{FF2B5EF4-FFF2-40B4-BE49-F238E27FC236}">
                <a16:creationId xmlns:a16="http://schemas.microsoft.com/office/drawing/2014/main" id="{2511C1E0-987E-CEB1-1C4F-53F40E4A7EE9}"/>
              </a:ext>
            </a:extLst>
          </p:cNvPr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altLang="en-US" sz="4000"/>
              <a:t>Pentingnya makna bagi perilaku manusia</a:t>
            </a:r>
            <a:endParaRPr lang="zh-CN" altLang="en-US" sz="4000">
              <a:ea typeface="SimSun" panose="02010600030101010101" pitchFamily="2" charset="-122"/>
            </a:endParaRPr>
          </a:p>
        </p:txBody>
      </p:sp>
      <p:sp>
        <p:nvSpPr>
          <p:cNvPr id="20483" name="Placeholder Teks 9218">
            <a:extLst>
              <a:ext uri="{FF2B5EF4-FFF2-40B4-BE49-F238E27FC236}">
                <a16:creationId xmlns:a16="http://schemas.microsoft.com/office/drawing/2014/main" id="{EE2A5CCE-34BE-43D3-8F5D-52A0D27E144C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id-ID" altLang="en-US" sz="2000"/>
              <a:t>Teori SI ini berpegang bahwa individu membentuk makna melalui proses komunikasi, karena makna tidak bertindak intristik terhadap apapun.</a:t>
            </a:r>
          </a:p>
          <a:p>
            <a:pPr eaLnBrk="1" hangingPunct="1">
              <a:lnSpc>
                <a:spcPct val="150000"/>
              </a:lnSpc>
            </a:pPr>
            <a:r>
              <a:rPr lang="id-ID" altLang="en-US" sz="2000"/>
              <a:t>Dibutuhkan konstruksi intepretif diantara orang-orang untuk menciptakan makna.</a:t>
            </a:r>
          </a:p>
          <a:p>
            <a:pPr eaLnBrk="1" hangingPunct="1">
              <a:lnSpc>
                <a:spcPct val="150000"/>
              </a:lnSpc>
            </a:pPr>
            <a:r>
              <a:rPr lang="id-ID" altLang="en-US" sz="2000"/>
              <a:t>Bahkan tujuan dari interaksi menurut SI adalah untuk menciptakan makna yang sama.</a:t>
            </a:r>
          </a:p>
          <a:p>
            <a:pPr eaLnBrk="1" hangingPunct="1">
              <a:lnSpc>
                <a:spcPct val="150000"/>
              </a:lnSpc>
            </a:pPr>
            <a:r>
              <a:rPr lang="id-ID" altLang="en-US" sz="2000"/>
              <a:t>Makna adalah hal terpenting dalam berkomunikasi, karena tanpa memiliki makna yang sama, komunikasi menjadi sulit</a:t>
            </a:r>
            <a:endParaRPr lang="zh-CN" altLang="en-US" sz="2000">
              <a:ea typeface="SimSun" panose="02010600030101010101" pitchFamily="2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Judul 10241">
            <a:extLst>
              <a:ext uri="{FF2B5EF4-FFF2-40B4-BE49-F238E27FC236}">
                <a16:creationId xmlns:a16="http://schemas.microsoft.com/office/drawing/2014/main" id="{2DFB2BBF-89F4-B4AE-94B5-1F5E79FD4D86}"/>
              </a:ext>
            </a:extLst>
          </p:cNvPr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altLang="en-US" sz="4000"/>
              <a:t>Asumsi pentingnya makna dalam perilaku manusia</a:t>
            </a:r>
            <a:endParaRPr lang="zh-CN" altLang="en-US" sz="4000">
              <a:ea typeface="SimSun" panose="02010600030101010101" pitchFamily="2" charset="-122"/>
            </a:endParaRPr>
          </a:p>
        </p:txBody>
      </p:sp>
      <p:sp>
        <p:nvSpPr>
          <p:cNvPr id="21507" name="Placeholder Teks 10242">
            <a:extLst>
              <a:ext uri="{FF2B5EF4-FFF2-40B4-BE49-F238E27FC236}">
                <a16:creationId xmlns:a16="http://schemas.microsoft.com/office/drawing/2014/main" id="{975EBEDB-7237-08B6-CBF8-7FD76F0BD117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1981200" y="2019300"/>
            <a:ext cx="8229600" cy="4527550"/>
          </a:xfrm>
        </p:spPr>
        <p:txBody>
          <a:bodyPr/>
          <a:lstStyle/>
          <a:p>
            <a:pPr marL="1588" indent="-1588">
              <a:lnSpc>
                <a:spcPct val="150000"/>
              </a:lnSpc>
            </a:pPr>
            <a:r>
              <a:rPr lang="id-ID" altLang="en-US" sz="2400"/>
              <a:t>Menurut LaRossa dan Reitzes tema ini mendukung 3 asumsi, yaitu :</a:t>
            </a:r>
          </a:p>
          <a:p>
            <a:pPr marL="1588" indent="-1588">
              <a:lnSpc>
                <a:spcPct val="150000"/>
              </a:lnSpc>
              <a:buNone/>
            </a:pPr>
            <a:r>
              <a:rPr lang="id-ID" altLang="en-US" sz="2400"/>
              <a:t>1. Makna bertindak terhadap manusia lainnya berdasarkan makna yang diberikan orang lain pada mereka.</a:t>
            </a:r>
          </a:p>
          <a:p>
            <a:pPr marL="1588" indent="-1588">
              <a:lnSpc>
                <a:spcPct val="150000"/>
              </a:lnSpc>
              <a:buNone/>
            </a:pPr>
            <a:r>
              <a:rPr lang="id-ID" altLang="en-US" sz="2400"/>
              <a:t>2. Makna diciptakan dalam interaksi antar manusia</a:t>
            </a:r>
          </a:p>
          <a:p>
            <a:pPr marL="1588" indent="-1588">
              <a:lnSpc>
                <a:spcPct val="150000"/>
              </a:lnSpc>
              <a:buNone/>
            </a:pPr>
            <a:r>
              <a:rPr lang="id-ID" altLang="en-US" sz="2400"/>
              <a:t>3. Makna dimodifikasi melalui proses interpretif</a:t>
            </a:r>
            <a:endParaRPr lang="zh-CN" altLang="en-US" sz="2400">
              <a:ea typeface="SimSun" panose="02010600030101010101" pitchFamily="2" charset="-122"/>
            </a:endParaRPr>
          </a:p>
        </p:txBody>
      </p:sp>
      <p:sp>
        <p:nvSpPr>
          <p:cNvPr id="21508" name="Panah Kanan 10243">
            <a:extLst>
              <a:ext uri="{FF2B5EF4-FFF2-40B4-BE49-F238E27FC236}">
                <a16:creationId xmlns:a16="http://schemas.microsoft.com/office/drawing/2014/main" id="{73FC3A7B-AF8D-9419-A62F-6D6F90C92BFD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981201" y="1595438"/>
            <a:ext cx="8607425" cy="423862"/>
          </a:xfrm>
          <a:prstGeom prst="rightArrow">
            <a:avLst>
              <a:gd name="adj1" fmla="val 50000"/>
              <a:gd name="adj2" fmla="val 50758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Judul 11265">
            <a:extLst>
              <a:ext uri="{FF2B5EF4-FFF2-40B4-BE49-F238E27FC236}">
                <a16:creationId xmlns:a16="http://schemas.microsoft.com/office/drawing/2014/main" id="{BE907B56-1ED4-80D0-2182-066626C21A52}"/>
              </a:ext>
            </a:extLst>
          </p:cNvPr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altLang="en-US"/>
              <a:t>Pentingnya Konsep Diri</a:t>
            </a:r>
            <a:endParaRPr lang="zh-CN" altLang="en-US">
              <a:ea typeface="SimSun" panose="02010600030101010101" pitchFamily="2" charset="-122"/>
            </a:endParaRPr>
          </a:p>
        </p:txBody>
      </p:sp>
      <p:sp>
        <p:nvSpPr>
          <p:cNvPr id="22531" name="Placeholder Teks 11266">
            <a:extLst>
              <a:ext uri="{FF2B5EF4-FFF2-40B4-BE49-F238E27FC236}">
                <a16:creationId xmlns:a16="http://schemas.microsoft.com/office/drawing/2014/main" id="{AEEA0B71-DF99-B54D-E8FB-101FE1316C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588" indent="-1588">
              <a:lnSpc>
                <a:spcPct val="150000"/>
              </a:lnSpc>
            </a:pPr>
            <a:r>
              <a:rPr lang="id-ID" altLang="en-US"/>
              <a:t>Tema kedua pada SI berfokus pada pentingnya konsep diri.</a:t>
            </a:r>
          </a:p>
          <a:p>
            <a:pPr marL="1588" indent="-1588">
              <a:lnSpc>
                <a:spcPct val="150000"/>
              </a:lnSpc>
            </a:pPr>
            <a:r>
              <a:rPr lang="id-ID" altLang="en-US"/>
              <a:t>Konsep diri adalah seperangkat perspektif yang relatif stabil yang dipercaya orang mengenai dirinya sendiri.</a:t>
            </a:r>
          </a:p>
          <a:p>
            <a:pPr marL="1588" indent="-1588">
              <a:lnSpc>
                <a:spcPct val="150000"/>
              </a:lnSpc>
              <a:buNone/>
            </a:pPr>
            <a:endParaRPr lang="zh-CN" altLang="en-US">
              <a:ea typeface="SimSun" panose="02010600030101010101" pitchFamily="2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668</Words>
  <Application>Microsoft Office PowerPoint</Application>
  <PresentationFormat>Widescreen</PresentationFormat>
  <Paragraphs>52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SimSun</vt:lpstr>
      <vt:lpstr>Arial</vt:lpstr>
      <vt:lpstr>Calibri</vt:lpstr>
      <vt:lpstr>Calibri Light</vt:lpstr>
      <vt:lpstr>Office Theme</vt:lpstr>
      <vt:lpstr>Pertemuan ke III Jenis Komunikasi Internasional</vt:lpstr>
      <vt:lpstr>Jenis Komunikasi Internasional</vt:lpstr>
      <vt:lpstr>Komunikasi Intrapersonal</vt:lpstr>
      <vt:lpstr>PowerPoint Presentation</vt:lpstr>
      <vt:lpstr>PowerPoint Presentation</vt:lpstr>
      <vt:lpstr>Teori Interaksi Simbolik</vt:lpstr>
      <vt:lpstr>Pentingnya makna bagi perilaku manusia</vt:lpstr>
      <vt:lpstr>Asumsi pentingnya makna dalam perilaku manusia</vt:lpstr>
      <vt:lpstr>Pentingnya Konsep Diri</vt:lpstr>
      <vt:lpstr>Asumsi Konsep Diri</vt:lpstr>
      <vt:lpstr>Hubungan Antara Individu dan Masyarakat</vt:lpstr>
      <vt:lpstr>Asumsinya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Konsep Interaksi Simbolik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Gema Bakry</dc:creator>
  <cp:lastModifiedBy>Gema Bakry</cp:lastModifiedBy>
  <cp:revision>1</cp:revision>
  <dcterms:created xsi:type="dcterms:W3CDTF">2025-10-31T00:53:21Z</dcterms:created>
  <dcterms:modified xsi:type="dcterms:W3CDTF">2025-10-31T00:59:34Z</dcterms:modified>
</cp:coreProperties>
</file>