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0">
  <p:sldMasterIdLst>
    <p:sldMasterId id="2147483765" r:id="rId1"/>
  </p:sldMasterIdLst>
  <p:notesMasterIdLst>
    <p:notesMasterId r:id="rId20"/>
  </p:notesMasterIdLst>
  <p:sldIdLst>
    <p:sldId id="409" r:id="rId2"/>
    <p:sldId id="410" r:id="rId3"/>
    <p:sldId id="411" r:id="rId4"/>
    <p:sldId id="412" r:id="rId5"/>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Lst>
  <p:sldSz cx="9144000" cy="6858000" type="screen4x3"/>
  <p:notesSz cx="6858000" cy="9144000"/>
  <p:defaultTex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4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839"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840"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841"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842"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843"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844"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583" name="Rectangle 1048582"/>
          <p:cNvSpPr/>
          <p:nvPr/>
        </p:nvSpPr>
        <p:spPr>
          <a:xfrm>
            <a:off x="3175" y="6400800"/>
            <a:ext cx="9140825" cy="457200"/>
          </a:xfrm>
          <a:prstGeom prst="rect">
            <a:avLst/>
          </a:prstGeom>
          <a:solidFill>
            <a:schemeClr val="accent2"/>
          </a:solidFill>
          <a:ln>
            <a:noFill/>
          </a:ln>
        </p:spPr>
        <p:txBody>
          <a:bodyPr/>
          <a:lstStyle/>
          <a:p>
            <a:endParaRPr lang="en-ID"/>
          </a:p>
        </p:txBody>
      </p:sp>
      <p:sp>
        <p:nvSpPr>
          <p:cNvPr id="1048584" name="Rectangle 1048583"/>
          <p:cNvSpPr/>
          <p:nvPr/>
        </p:nvSpPr>
        <p:spPr>
          <a:xfrm>
            <a:off x="0" y="6334125"/>
            <a:ext cx="9142412" cy="63500"/>
          </a:xfrm>
          <a:prstGeom prst="rect">
            <a:avLst/>
          </a:prstGeom>
          <a:solidFill>
            <a:schemeClr val="accent1"/>
          </a:solidFill>
          <a:ln>
            <a:noFill/>
          </a:ln>
        </p:spPr>
        <p:txBody>
          <a:bodyPr/>
          <a:lstStyle/>
          <a:p>
            <a:endParaRPr lang="en-ID"/>
          </a:p>
        </p:txBody>
      </p:sp>
      <p:cxnSp>
        <p:nvCxnSpPr>
          <p:cNvPr id="3145729" name="Straight Connector 3145728"/>
          <p:cNvCxnSpPr>
            <a:cxnSpLocks/>
          </p:cNvCxnSpPr>
          <p:nvPr/>
        </p:nvCxnSpPr>
        <p:spPr>
          <a:xfrm>
            <a:off x="906462" y="4343400"/>
            <a:ext cx="7405687" cy="0"/>
          </a:xfrm>
          <a:prstGeom prst="line">
            <a:avLst/>
          </a:prstGeom>
          <a:noFill/>
          <a:ln w="6350" cap="flat" cmpd="sng">
            <a:solidFill>
              <a:srgbClr val="7F7F7F">
                <a:alpha val="100000"/>
              </a:srgbClr>
            </a:solidFill>
            <a:prstDash val="solid"/>
            <a:round/>
          </a:ln>
        </p:spPr>
      </p:cxnSp>
      <p:sp>
        <p:nvSpPr>
          <p:cNvPr id="1048587" name="Date Placeholder 1048586"/>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8" name="Footer Placeholder 1048587"/>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589" name="Slide Number Placeholder 1048588"/>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91"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1048590"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837" name="Title 1"/>
          <p:cNvSpPr>
            <a:spLocks noGrp="1"/>
          </p:cNvSpPr>
          <p:nvPr>
            <p:ph type="title"/>
          </p:nvPr>
        </p:nvSpPr>
        <p:spPr/>
        <p:txBody>
          <a:bodyPr/>
          <a:lstStyle/>
          <a:p>
            <a:r>
              <a:rPr lang="en-US"/>
              <a:t>Click to edit Master title style</a:t>
            </a:r>
            <a:endParaRPr lang="en-US" dirty="0"/>
          </a:p>
        </p:txBody>
      </p:sp>
      <p:sp>
        <p:nvSpPr>
          <p:cNvPr id="1048838"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819" name="Rectangle 1048818"/>
          <p:cNvSpPr/>
          <p:nvPr/>
        </p:nvSpPr>
        <p:spPr>
          <a:xfrm>
            <a:off x="3175" y="6400800"/>
            <a:ext cx="9140825" cy="457200"/>
          </a:xfrm>
          <a:prstGeom prst="rect">
            <a:avLst/>
          </a:prstGeom>
          <a:solidFill>
            <a:schemeClr val="accent2"/>
          </a:solidFill>
          <a:ln>
            <a:noFill/>
          </a:ln>
        </p:spPr>
      </p:sp>
      <p:sp>
        <p:nvSpPr>
          <p:cNvPr id="1048820" name="Rectangle 1048819"/>
          <p:cNvSpPr/>
          <p:nvPr/>
        </p:nvSpPr>
        <p:spPr>
          <a:xfrm>
            <a:off x="0" y="6334125"/>
            <a:ext cx="9142412" cy="63500"/>
          </a:xfrm>
          <a:prstGeom prst="rect">
            <a:avLst/>
          </a:prstGeom>
          <a:solidFill>
            <a:schemeClr val="accent1"/>
          </a:solidFill>
          <a:ln>
            <a:noFill/>
          </a:ln>
        </p:spPr>
      </p:sp>
      <p:sp>
        <p:nvSpPr>
          <p:cNvPr id="1048823" name="Date Placeholder 1048822"/>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824" name="Footer Placeholder 1048823"/>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825" name="Slide Number Placeholder 1048824"/>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827"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826"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1048684" name="Title 1"/>
          <p:cNvSpPr>
            <a:spLocks noGrp="1"/>
          </p:cNvSpPr>
          <p:nvPr>
            <p:ph type="title"/>
          </p:nvPr>
        </p:nvSpPr>
        <p:spPr>
          <a:xfrm>
            <a:off x="457200" y="277813"/>
            <a:ext cx="8229600" cy="1139825"/>
          </a:xfrm>
        </p:spPr>
        <p:txBody>
          <a:bodyPr/>
          <a:lstStyle/>
          <a:p>
            <a:r>
              <a:rPr lang="en-US"/>
              <a:t>Click to edit Master title style</a:t>
            </a:r>
            <a:endParaRPr lang="id-ID"/>
          </a:p>
        </p:txBody>
      </p:sp>
      <p:sp>
        <p:nvSpPr>
          <p:cNvPr id="1048685" name="Table Placeholder 2"/>
          <p:cNvSpPr>
            <a:spLocks noGrp="1"/>
          </p:cNvSpPr>
          <p:nvPr>
            <p:ph type="tbl" idx="1"/>
          </p:nvPr>
        </p:nvSpPr>
        <p:spPr>
          <a:xfrm>
            <a:off x="457200" y="1600200"/>
            <a:ext cx="8229600" cy="4530725"/>
          </a:xfrm>
        </p:spPr>
        <p:txBody>
          <a:bodyPr vert="horz" lIns="0" tIns="45720" rIns="0" bIns="45720" rtlCol="0">
            <a:normAutofit/>
          </a:bodyPr>
          <a:lstStyle/>
          <a:p>
            <a:pPr marL="91440" marR="0" lvl="0" indent="-91440" algn="l" defTabSz="914400" rtl="0" eaLnBrk="1" fontAlgn="auto" latinLnBrk="0" hangingPunct="1">
              <a:lnSpc>
                <a:spcPct val="90000"/>
              </a:lnSpc>
              <a:spcBef>
                <a:spcPts val="1200"/>
              </a:spcBef>
              <a:spcAft>
                <a:spcPts val="200"/>
              </a:spcAft>
              <a:buClr>
                <a:schemeClr val="accent1"/>
              </a:buClr>
              <a:buSzPct val="100000"/>
              <a:buFont typeface="Calibri" panose="020F0502020204030204" pitchFamily="34" charset="0"/>
              <a:buChar char=" "/>
            </a:pPr>
            <a:endParaRPr kumimoji="0" lang="id-ID" sz="2000" b="0" i="0" u="none" strike="noStrike" kern="1200" cap="none" spc="0" normalizeH="0" baseline="0" noProof="0">
              <a:ln>
                <a:noFill/>
              </a:ln>
              <a:solidFill>
                <a:schemeClr val="tx1">
                  <a:lumMod val="75000"/>
                  <a:lumOff val="25000"/>
                </a:schemeClr>
              </a:solidFill>
              <a:effectLst/>
              <a:uLnTx/>
              <a:uFillTx/>
              <a:latin typeface="+mn-lt"/>
              <a:ea typeface="+mn-ea"/>
              <a:cs typeface="+mn-cs"/>
            </a:endParaRPr>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5" name="Title 1"/>
          <p:cNvSpPr>
            <a:spLocks noGrp="1"/>
          </p:cNvSpPr>
          <p:nvPr>
            <p:ph type="title"/>
          </p:nvPr>
        </p:nvSpPr>
        <p:spPr/>
        <p:txBody>
          <a:bodyPr/>
          <a:lstStyle/>
          <a:p>
            <a:r>
              <a:rPr lang="en-US"/>
              <a:t>Click to edit Master title style</a:t>
            </a:r>
            <a:endParaRPr lang="en-US" dirty="0"/>
          </a:p>
        </p:txBody>
      </p:sp>
      <p:sp>
        <p:nvSpPr>
          <p:cNvPr id="1048596"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790" name="Rectangle 1048789"/>
          <p:cNvSpPr/>
          <p:nvPr/>
        </p:nvSpPr>
        <p:spPr>
          <a:xfrm>
            <a:off x="3175" y="6400800"/>
            <a:ext cx="9140825" cy="457200"/>
          </a:xfrm>
          <a:prstGeom prst="rect">
            <a:avLst/>
          </a:prstGeom>
          <a:solidFill>
            <a:schemeClr val="accent2"/>
          </a:solidFill>
          <a:ln>
            <a:noFill/>
          </a:ln>
        </p:spPr>
      </p:sp>
      <p:sp>
        <p:nvSpPr>
          <p:cNvPr id="1048791" name="Rectangle 1048790"/>
          <p:cNvSpPr/>
          <p:nvPr/>
        </p:nvSpPr>
        <p:spPr>
          <a:xfrm>
            <a:off x="0" y="6334125"/>
            <a:ext cx="9142412" cy="63500"/>
          </a:xfrm>
          <a:prstGeom prst="rect">
            <a:avLst/>
          </a:prstGeom>
          <a:solidFill>
            <a:schemeClr val="accent1"/>
          </a:solidFill>
          <a:ln>
            <a:noFill/>
          </a:ln>
        </p:spPr>
      </p:sp>
      <p:cxnSp>
        <p:nvCxnSpPr>
          <p:cNvPr id="3145730" name="Straight Connector 3145729"/>
          <p:cNvCxnSpPr>
            <a:cxnSpLocks/>
          </p:cNvCxnSpPr>
          <p:nvPr/>
        </p:nvCxnSpPr>
        <p:spPr>
          <a:xfrm>
            <a:off x="906462" y="4343400"/>
            <a:ext cx="7405687" cy="0"/>
          </a:xfrm>
          <a:prstGeom prst="line">
            <a:avLst/>
          </a:prstGeom>
          <a:noFill/>
          <a:ln w="6350" cap="flat" cmpd="sng">
            <a:solidFill>
              <a:srgbClr val="7F7F7F">
                <a:alpha val="100000"/>
              </a:srgbClr>
            </a:solidFill>
            <a:prstDash val="solid"/>
            <a:round/>
          </a:ln>
        </p:spPr>
      </p:cxnSp>
      <p:sp>
        <p:nvSpPr>
          <p:cNvPr id="1048794" name="Date Placeholder 1048793"/>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795" name="Footer Placeholder 1048794"/>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796" name="Slide Number Placeholder 1048795"/>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798"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97"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82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1048829"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830"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831"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1048832"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833"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834"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835"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836" name="Title 1"/>
          <p:cNvSpPr>
            <a:spLocks noGrp="1"/>
          </p:cNvSpPr>
          <p:nvPr>
            <p:ph type="title"/>
          </p:nvPr>
        </p:nvSpPr>
        <p:spPr/>
        <p:txBody>
          <a:bodyPr/>
          <a:lstStyle/>
          <a:p>
            <a:r>
              <a:rPr lang="en-US"/>
              <a:t>Click to edit Master title style</a:t>
            </a:r>
            <a:endParaRPr lang="en-US" dirty="0"/>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597" name="Rectangle 1048596"/>
          <p:cNvSpPr/>
          <p:nvPr/>
        </p:nvSpPr>
        <p:spPr>
          <a:xfrm>
            <a:off x="3175" y="6400800"/>
            <a:ext cx="9140825" cy="457200"/>
          </a:xfrm>
          <a:prstGeom prst="rect">
            <a:avLst/>
          </a:prstGeom>
          <a:solidFill>
            <a:schemeClr val="accent2"/>
          </a:solidFill>
          <a:ln>
            <a:noFill/>
          </a:ln>
        </p:spPr>
      </p:sp>
      <p:sp>
        <p:nvSpPr>
          <p:cNvPr id="1048598" name="Rectangle 1048597"/>
          <p:cNvSpPr/>
          <p:nvPr/>
        </p:nvSpPr>
        <p:spPr>
          <a:xfrm>
            <a:off x="0" y="6334125"/>
            <a:ext cx="9142412" cy="63500"/>
          </a:xfrm>
          <a:prstGeom prst="rect">
            <a:avLst/>
          </a:prstGeom>
          <a:solidFill>
            <a:schemeClr val="accent1"/>
          </a:solidFill>
          <a:ln>
            <a:noFill/>
          </a:ln>
        </p:spPr>
      </p:sp>
      <p:sp>
        <p:nvSpPr>
          <p:cNvPr id="1048601" name="Date Placeholder 1048600"/>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602" name="Footer Placeholder 1048601"/>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603" name="Slide Number Placeholder 1048602"/>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799" name="Rectangle 1048798"/>
          <p:cNvSpPr/>
          <p:nvPr/>
        </p:nvSpPr>
        <p:spPr>
          <a:xfrm>
            <a:off x="0" y="0"/>
            <a:ext cx="3038475" cy="6858000"/>
          </a:xfrm>
          <a:prstGeom prst="rect">
            <a:avLst/>
          </a:prstGeom>
          <a:solidFill>
            <a:schemeClr val="accent2"/>
          </a:solidFill>
          <a:ln>
            <a:noFill/>
          </a:ln>
        </p:spPr>
      </p:sp>
      <p:sp>
        <p:nvSpPr>
          <p:cNvPr id="1048800" name="Rectangle 1048799"/>
          <p:cNvSpPr/>
          <p:nvPr/>
        </p:nvSpPr>
        <p:spPr>
          <a:xfrm>
            <a:off x="3030537" y="0"/>
            <a:ext cx="47625" cy="6858000"/>
          </a:xfrm>
          <a:prstGeom prst="rect">
            <a:avLst/>
          </a:prstGeom>
          <a:solidFill>
            <a:schemeClr val="accent1"/>
          </a:solidFill>
          <a:ln>
            <a:noFill/>
          </a:ln>
        </p:spPr>
      </p:sp>
      <p:sp>
        <p:nvSpPr>
          <p:cNvPr id="1048803" name="Date Placeholder 1048802"/>
          <p:cNvSpPr>
            <a:spLocks noGrp="1"/>
          </p:cNvSpPr>
          <p:nvPr>
            <p:ph type="dt" sz="half" idx="2"/>
          </p:nvPr>
        </p:nvSpPr>
        <p:spPr>
          <a:xfrm>
            <a:off x="349250" y="6459537"/>
            <a:ext cx="1963737"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804" name="Footer Placeholder 1048803"/>
          <p:cNvSpPr>
            <a:spLocks noGrp="1"/>
          </p:cNvSpPr>
          <p:nvPr>
            <p:ph type="ftr" sz="quarter" idx="3"/>
          </p:nvPr>
        </p:nvSpPr>
        <p:spPr>
          <a:xfrm>
            <a:off x="3600450" y="6459537"/>
            <a:ext cx="34861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chemeClr val="lt2"/>
              </a:solidFill>
            </a:endParaRPr>
          </a:p>
        </p:txBody>
      </p:sp>
      <p:sp>
        <p:nvSpPr>
          <p:cNvPr id="1048805" name="Slide Number Placeholder 1048804"/>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chemeClr val="lt2"/>
                </a:solidFill>
              </a:rPr>
              <a:pPr lvl="0" algn="r"/>
              <a:t>‹#›</a:t>
            </a:fld>
            <a:endParaRPr lang="en-US" altLang="id-ID" sz="1000">
              <a:solidFill>
                <a:schemeClr val="lt2"/>
              </a:solidFill>
            </a:endParaRPr>
          </a:p>
        </p:txBody>
      </p:sp>
      <p:sp>
        <p:nvSpPr>
          <p:cNvPr id="1048808"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807"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806"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
        <p:cNvGrpSpPr/>
        <p:nvPr/>
      </p:nvGrpSpPr>
      <p:grpSpPr>
        <a:xfrm>
          <a:off x="0" y="0"/>
          <a:ext cx="0" cy="0"/>
          <a:chOff x="0" y="0"/>
          <a:chExt cx="0" cy="0"/>
        </a:xfrm>
      </p:grpSpPr>
      <p:sp>
        <p:nvSpPr>
          <p:cNvPr id="1048809" name="Rectangle 1048808"/>
          <p:cNvSpPr/>
          <p:nvPr/>
        </p:nvSpPr>
        <p:spPr>
          <a:xfrm>
            <a:off x="0" y="4953000"/>
            <a:ext cx="9142412" cy="1905000"/>
          </a:xfrm>
          <a:prstGeom prst="rect">
            <a:avLst/>
          </a:prstGeom>
          <a:solidFill>
            <a:schemeClr val="accent2"/>
          </a:solidFill>
          <a:ln>
            <a:noFill/>
          </a:ln>
        </p:spPr>
      </p:sp>
      <p:sp>
        <p:nvSpPr>
          <p:cNvPr id="1048810" name="Rectangle 1048809"/>
          <p:cNvSpPr/>
          <p:nvPr/>
        </p:nvSpPr>
        <p:spPr>
          <a:xfrm>
            <a:off x="0" y="4914900"/>
            <a:ext cx="9142412" cy="63500"/>
          </a:xfrm>
          <a:prstGeom prst="rect">
            <a:avLst/>
          </a:prstGeom>
          <a:solidFill>
            <a:schemeClr val="accent1"/>
          </a:solidFill>
          <a:ln>
            <a:noFill/>
          </a:ln>
        </p:spPr>
      </p:sp>
      <p:sp>
        <p:nvSpPr>
          <p:cNvPr id="1048813" name="Date Placeholder 1048812"/>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814" name="Footer Placeholder 1048813"/>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815" name="Slide Number Placeholder 1048814"/>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sp>
        <p:nvSpPr>
          <p:cNvPr id="1048818"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817" name="Picture Placeholder 2"/>
          <p:cNvSpPr>
            <a:spLocks noGrp="1" noChangeAspect="1"/>
          </p:cNvSpPr>
          <p:nvPr>
            <p:ph type="pic" idx="1"/>
          </p:nvPr>
        </p:nvSpPr>
        <p:spPr>
          <a:xfrm>
            <a:off x="12" y="0"/>
            <a:ext cx="9143989" cy="4915076"/>
          </a:xfrm>
          <a:blipFill>
            <a:blip r:embed="rId2"/>
            <a:stretch>
              <a:fillRect/>
            </a:stretch>
          </a:blipFill>
        </p:spPr>
        <p:txBody>
          <a:bodyPr vert="horz" lIns="457200" tIns="457200" rIns="0" bIns="45720" rtlCol="0" anchor="t">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200"/>
              </a:spcAft>
              <a:buClr>
                <a:schemeClr val="accent1"/>
              </a:buClr>
              <a:buSzPct val="100000"/>
              <a:buFont typeface="Calibri" panose="020F0502020204030204" pitchFamily="34" charset="0"/>
              <a:buNone/>
            </a:pPr>
            <a:r>
              <a:rPr kumimoji="0" lang="en-US" sz="3200" b="0" i="0" u="none" strike="noStrike" kern="1200" cap="none" spc="0" normalizeH="0" baseline="0" noProof="0">
                <a:ln>
                  <a:noFill/>
                </a:ln>
                <a:solidFill>
                  <a:schemeClr val="bg1"/>
                </a:solidFill>
                <a:effectLst/>
                <a:uLnTx/>
                <a:uFillTx/>
                <a:latin typeface="+mn-lt"/>
                <a:ea typeface="+mn-ea"/>
                <a:cs typeface="+mn-cs"/>
              </a:rPr>
              <a:t>Click icon to add picture</a:t>
            </a:r>
            <a:endParaRPr kumimoji="0" lang="en-US" sz="3200" b="0" i="0" u="none" strike="noStrike" kern="1200" cap="none" spc="0" normalizeH="0" baseline="0" noProof="0" dirty="0">
              <a:ln>
                <a:noFill/>
              </a:ln>
              <a:solidFill>
                <a:schemeClr val="bg1"/>
              </a:solidFill>
              <a:effectLst/>
              <a:uLnTx/>
              <a:uFillTx/>
              <a:latin typeface="+mn-lt"/>
              <a:ea typeface="+mn-ea"/>
              <a:cs typeface="+mn-cs"/>
            </a:endParaRPr>
          </a:p>
        </p:txBody>
      </p:sp>
      <p:sp>
        <p:nvSpPr>
          <p:cNvPr id="1048816"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48576" name="Rectangle 1048575"/>
          <p:cNvSpPr/>
          <p:nvPr/>
        </p:nvSpPr>
        <p:spPr>
          <a:xfrm>
            <a:off x="0" y="6400800"/>
            <a:ext cx="9144000" cy="457200"/>
          </a:xfrm>
          <a:prstGeom prst="rect">
            <a:avLst/>
          </a:prstGeom>
          <a:solidFill>
            <a:schemeClr val="accent2"/>
          </a:solidFill>
          <a:ln>
            <a:noFill/>
          </a:ln>
        </p:spPr>
        <p:txBody>
          <a:bodyPr/>
          <a:lstStyle/>
          <a:p>
            <a:endParaRPr lang="en-ID"/>
          </a:p>
        </p:txBody>
      </p:sp>
      <p:sp>
        <p:nvSpPr>
          <p:cNvPr id="1048577" name="Rectangle 1048576"/>
          <p:cNvSpPr/>
          <p:nvPr/>
        </p:nvSpPr>
        <p:spPr>
          <a:xfrm>
            <a:off x="0" y="6334125"/>
            <a:ext cx="9144000" cy="66675"/>
          </a:xfrm>
          <a:prstGeom prst="rect">
            <a:avLst/>
          </a:prstGeom>
          <a:solidFill>
            <a:schemeClr val="accent1"/>
          </a:solidFill>
          <a:ln>
            <a:noFill/>
          </a:ln>
        </p:spPr>
        <p:txBody>
          <a:bodyPr/>
          <a:lstStyle/>
          <a:p>
            <a:endParaRPr lang="en-ID"/>
          </a:p>
        </p:txBody>
      </p:sp>
      <p:sp>
        <p:nvSpPr>
          <p:cNvPr id="1048578" name="Title Placeholder 1048577"/>
          <p:cNvSpPr>
            <a:spLocks noGrp="1"/>
          </p:cNvSpPr>
          <p:nvPr>
            <p:ph type="title"/>
          </p:nvPr>
        </p:nvSpPr>
        <p:spPr>
          <a:xfrm>
            <a:off x="822325" y="287337"/>
            <a:ext cx="7543800" cy="1449387"/>
          </a:xfrm>
          <a:prstGeom prst="rect">
            <a:avLst/>
          </a:prstGeom>
          <a:noFill/>
          <a:ln>
            <a:noFill/>
          </a:ln>
        </p:spPr>
        <p:txBody>
          <a:bodyPr vert="horz" lIns="91440" tIns="45720" rIns="91440" bIns="45720" anchor="b"/>
          <a:lstStyle/>
          <a:p>
            <a:pPr lvl="0"/>
            <a:r>
              <a:rPr lang="en-US" altLang="en-US"/>
              <a:t>Click to edit Master title style</a:t>
            </a:r>
          </a:p>
        </p:txBody>
      </p:sp>
      <p:sp>
        <p:nvSpPr>
          <p:cNvPr id="1048579" name="Text Placeholder 1048578"/>
          <p:cNvSpPr>
            <a:spLocks noGrp="1"/>
          </p:cNvSpPr>
          <p:nvPr>
            <p:ph type="body" idx="1"/>
          </p:nvPr>
        </p:nvSpPr>
        <p:spPr>
          <a:xfrm>
            <a:off x="822325" y="1846262"/>
            <a:ext cx="7543800" cy="4022725"/>
          </a:xfrm>
          <a:prstGeom prst="rect">
            <a:avLst/>
          </a:prstGeom>
          <a:noFill/>
          <a:ln>
            <a:noFill/>
          </a:ln>
        </p:spPr>
        <p:txBody>
          <a:bodyPr vert="horz" lIns="0" tIns="45720" rIns="0" bIns="45720" anchor="t"/>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8580" name="Date Placeholder 1048579"/>
          <p:cNvSpPr>
            <a:spLocks noGrp="1"/>
          </p:cNvSpPr>
          <p:nvPr>
            <p:ph type="dt" sz="half" idx="2"/>
          </p:nvPr>
        </p:nvSpPr>
        <p:spPr>
          <a:xfrm>
            <a:off x="822325" y="6459537"/>
            <a:ext cx="185420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endParaRPr lang="en-US" altLang="id-ID" sz="900">
              <a:solidFill>
                <a:srgbClr val="FFFFFF"/>
              </a:solidFill>
            </a:endParaRPr>
          </a:p>
        </p:txBody>
      </p:sp>
      <p:sp>
        <p:nvSpPr>
          <p:cNvPr id="1048581" name="Footer Placeholder 1048580"/>
          <p:cNvSpPr>
            <a:spLocks noGrp="1"/>
          </p:cNvSpPr>
          <p:nvPr>
            <p:ph type="ftr" sz="quarter" idx="3"/>
          </p:nvPr>
        </p:nvSpPr>
        <p:spPr>
          <a:xfrm>
            <a:off x="2765425" y="6459537"/>
            <a:ext cx="3616325"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ctr"/>
            <a:endParaRPr lang="en-US" altLang="id-ID" sz="900">
              <a:solidFill>
                <a:srgbClr val="FFFFFF"/>
              </a:solidFill>
            </a:endParaRPr>
          </a:p>
        </p:txBody>
      </p:sp>
      <p:sp>
        <p:nvSpPr>
          <p:cNvPr id="1048582" name="Slide Number Placeholder 1048581"/>
          <p:cNvSpPr>
            <a:spLocks noGrp="1"/>
          </p:cNvSpPr>
          <p:nvPr>
            <p:ph type="sldNum" sz="quarter" idx="4"/>
          </p:nvPr>
        </p:nvSpPr>
        <p:spPr>
          <a:xfrm>
            <a:off x="7424737" y="6459537"/>
            <a:ext cx="984250" cy="365125"/>
          </a:xfrm>
          <a:prstGeom prst="rect">
            <a:avLst/>
          </a:prstGeom>
          <a:noFill/>
          <a:ln>
            <a:noFill/>
          </a:ln>
        </p:spPr>
        <p:txBody>
          <a:bodyPr vert="horz" lIns="91440" tIns="45720" rIns="91440" bIns="45720" anchor="ctr"/>
          <a:lstStyle>
            <a:lvl1pPr marL="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1pPr>
            <a:lvl2pPr marL="4572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2pPr>
            <a:lvl3pPr marL="9144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3pPr>
            <a:lvl4pPr marL="13716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4pPr>
            <a:lvl5pPr marL="1828800" indent="0" algn="l" rtl="0" eaLnBrk="1" fontAlgn="base" latinLnBrk="1" hangingPunct="1">
              <a:lnSpc>
                <a:spcPct val="100000"/>
              </a:lnSpc>
              <a:spcBef>
                <a:spcPct val="0"/>
              </a:spcBef>
              <a:spcAft>
                <a:spcPct val="0"/>
              </a:spcAft>
              <a:buFontTx/>
              <a:buNone/>
              <a:defRPr sz="1800" b="0" i="0" u="none" baseline="0">
                <a:solidFill>
                  <a:schemeClr val="dk1"/>
                </a:solidFill>
                <a:latin typeface="Calibri" pitchFamily="34" charset="0"/>
                <a:sym typeface="Arial" pitchFamily="34" charset="0"/>
              </a:defRPr>
            </a:lvl5pPr>
          </a:lstStyle>
          <a:p>
            <a:pPr lvl="0" algn="r"/>
            <a:fld id="{566ABCEB-ACFC-4714-9973-3DA970169C29}" type="slidenum">
              <a:rPr lang="en-US" altLang="id-ID" sz="1000">
                <a:solidFill>
                  <a:srgbClr val="FFFFFF"/>
                </a:solidFill>
              </a:rPr>
              <a:pPr lvl="0" algn="r"/>
              <a:t>‹#›</a:t>
            </a:fld>
            <a:endParaRPr lang="en-US" altLang="id-ID" sz="1000">
              <a:solidFill>
                <a:srgbClr val="FFFFFF"/>
              </a:solidFill>
            </a:endParaRPr>
          </a:p>
        </p:txBody>
      </p:sp>
      <p:cxnSp>
        <p:nvCxnSpPr>
          <p:cNvPr id="3145728" name="Straight Connector 3145727"/>
          <p:cNvCxnSpPr>
            <a:cxnSpLocks/>
          </p:cNvCxnSpPr>
          <p:nvPr/>
        </p:nvCxnSpPr>
        <p:spPr>
          <a:xfrm>
            <a:off x="895350" y="1738312"/>
            <a:ext cx="7475537" cy="0"/>
          </a:xfrm>
          <a:prstGeom prst="line">
            <a:avLst/>
          </a:prstGeom>
          <a:noFill/>
          <a:ln w="6350" cap="flat" cmpd="sng">
            <a:solidFill>
              <a:srgbClr val="7F7F7F">
                <a:alpha val="100000"/>
              </a:srgbClr>
            </a:solidFill>
            <a:prstDash val="solid"/>
            <a:round/>
          </a:ln>
        </p:spPr>
      </p:cxnSp>
    </p:spTree>
  </p:cSld>
  <p:clrMap bg1="lt1" tx1="dk1" bg2="dk2" tx2="lt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hf sldNum="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048591"/>
          <p:cNvSpPr>
            <a:spLocks noGrp="1"/>
          </p:cNvSpPr>
          <p:nvPr>
            <p:ph type="ctrTitle"/>
          </p:nvPr>
        </p:nvSpPr>
        <p:spPr>
          <a:xfrm>
            <a:off x="684212" y="2420937"/>
            <a:ext cx="7772400" cy="1555750"/>
          </a:xfrm>
          <a:prstGeom prst="rect">
            <a:avLst/>
          </a:prstGeom>
          <a:noFill/>
          <a:ln>
            <a:noFill/>
          </a:ln>
        </p:spPr>
        <p:txBody>
          <a:bodyPr vert="horz" lIns="91440" tIns="45720" rIns="91440" bIns="45720" anchor="ctr"/>
          <a:lstStyle>
            <a:lvl1pPr algn="l">
              <a:defRPr sz="4800"/>
            </a:lvl1pPr>
          </a:lstStyle>
          <a:p>
            <a:pPr lvl="0" algn="ctr"/>
            <a:r>
              <a:rPr lang="id-ID" altLang="id-ID" sz="8000">
                <a:solidFill>
                  <a:schemeClr val="dk1"/>
                </a:solidFill>
              </a:rPr>
              <a:t>INTERNET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6" name="Title 1048685"/>
          <p:cNvSpPr>
            <a:spLocks noGrp="1"/>
          </p:cNvSpPr>
          <p:nvPr>
            <p:ph type="title"/>
          </p:nvPr>
        </p:nvSpPr>
        <p:spPr>
          <a:xfrm>
            <a:off x="611187" y="908050"/>
            <a:ext cx="8382000" cy="5080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2800">
                <a:effectLst>
                  <a:outerShdw blurRad="38100" dist="38100" dir="2700000" algn="tl">
                    <a:srgbClr val="C0C0C0"/>
                  </a:outerShdw>
                </a:effectLst>
                <a:latin typeface="Calibri" pitchFamily="34" charset="0"/>
              </a:rPr>
              <a:t>Daftar kode yang menyatakan jenis domain</a:t>
            </a:r>
          </a:p>
        </p:txBody>
      </p:sp>
      <p:graphicFrame>
        <p:nvGraphicFramePr>
          <p:cNvPr id="4194306" name="Table 4194305"/>
          <p:cNvGraphicFramePr>
            <a:graphicFrameLocks/>
          </p:cNvGraphicFramePr>
          <p:nvPr/>
        </p:nvGraphicFramePr>
        <p:xfrm>
          <a:off x="827087" y="1916112"/>
          <a:ext cx="7385050" cy="4249733"/>
        </p:xfrm>
        <a:graphic>
          <a:graphicData uri="http://schemas.openxmlformats.org/drawingml/2006/table">
            <a:tbl>
              <a:tblPr/>
              <a:tblGrid>
                <a:gridCol w="3692525">
                  <a:extLst>
                    <a:ext uri="{9D8B030D-6E8A-4147-A177-3AD203B41FA5}">
                      <a16:colId xmlns:a16="http://schemas.microsoft.com/office/drawing/2014/main" val="20000"/>
                    </a:ext>
                  </a:extLst>
                </a:gridCol>
                <a:gridCol w="3692525">
                  <a:extLst>
                    <a:ext uri="{9D8B030D-6E8A-4147-A177-3AD203B41FA5}">
                      <a16:colId xmlns:a16="http://schemas.microsoft.com/office/drawing/2014/main" val="20001"/>
                    </a:ext>
                  </a:extLst>
                </a:gridCol>
              </a:tblGrid>
              <a:tr h="519112">
                <a:tc>
                  <a:txBody>
                    <a:bodyPr/>
                    <a:lstStyle/>
                    <a:p>
                      <a:pPr lvl="0" algn="ctr"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Kode Jenis Organisasi</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ctr"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Keterangan</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0"/>
                  </a:ext>
                </a:extLst>
              </a:tr>
              <a:tr h="641349">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com atau co</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Komersial</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1"/>
                  </a:ext>
                </a:extLst>
              </a:tr>
              <a:tr h="642937">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edu atau ac</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Pendidikan</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2"/>
                  </a:ext>
                </a:extLst>
              </a:tr>
              <a:tr h="642937">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gov atau go</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Pemerintah</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3"/>
                  </a:ext>
                </a:extLst>
              </a:tr>
              <a:tr h="642937">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mil </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Militer</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4"/>
                  </a:ext>
                </a:extLst>
              </a:tr>
              <a:tr h="641349">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net </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Penyedia jaringan</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5"/>
                  </a:ext>
                </a:extLst>
              </a:tr>
              <a:tr h="519112">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org atau or </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Organisasi lain-lain</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4868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 presetClass="entr" presetSubtype="10" fill="hold" nodeType="clickEffect">
                                  <p:stCondLst>
                                    <p:cond delay="0"/>
                                  </p:stCondLst>
                                  <p:childTnLst>
                                    <p:set>
                                      <p:cBhvr>
                                        <p:cTn id="10" dur="1" fill="hold">
                                          <p:stCondLst>
                                            <p:cond delay="0"/>
                                          </p:stCondLst>
                                        </p:cTn>
                                        <p:tgtEl>
                                          <p:spTgt spid="4194306"/>
                                        </p:tgtEl>
                                        <p:attrNameLst>
                                          <p:attrName>style.visibility</p:attrName>
                                        </p:attrNameLst>
                                      </p:cBhvr>
                                      <p:to>
                                        <p:strVal val="visible"/>
                                      </p:to>
                                    </p:set>
                                    <p:animEffect transition="in" filter="checkerboard(across)">
                                      <p:cBhvr>
                                        <p:cTn id="11" dur="500"/>
                                        <p:tgtEl>
                                          <p:spTgt spid="41943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2" name="Title 1048711"/>
          <p:cNvSpPr>
            <a:spLocks noGrp="1"/>
          </p:cNvSpPr>
          <p:nvPr>
            <p:ph type="title"/>
          </p:nvPr>
        </p:nvSpPr>
        <p:spPr>
          <a:xfrm>
            <a:off x="395287" y="620712"/>
            <a:ext cx="8228012" cy="790575"/>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solidFill>
                  <a:schemeClr val="dk1"/>
                </a:solidFill>
                <a:latin typeface="Calibri" pitchFamily="34" charset="0"/>
              </a:rPr>
              <a:t>Sumber daya internet</a:t>
            </a:r>
          </a:p>
        </p:txBody>
      </p:sp>
      <p:graphicFrame>
        <p:nvGraphicFramePr>
          <p:cNvPr id="4194307" name="Table 4194306"/>
          <p:cNvGraphicFramePr>
            <a:graphicFrameLocks/>
          </p:cNvGraphicFramePr>
          <p:nvPr/>
        </p:nvGraphicFramePr>
        <p:xfrm>
          <a:off x="519112" y="1773237"/>
          <a:ext cx="8229599" cy="4481733"/>
        </p:xfrm>
        <a:graphic>
          <a:graphicData uri="http://schemas.openxmlformats.org/drawingml/2006/table">
            <a:tbl>
              <a:tblPr/>
              <a:tblGrid>
                <a:gridCol w="3043237">
                  <a:extLst>
                    <a:ext uri="{9D8B030D-6E8A-4147-A177-3AD203B41FA5}">
                      <a16:colId xmlns:a16="http://schemas.microsoft.com/office/drawing/2014/main" val="20000"/>
                    </a:ext>
                  </a:extLst>
                </a:gridCol>
                <a:gridCol w="5186362">
                  <a:extLst>
                    <a:ext uri="{9D8B030D-6E8A-4147-A177-3AD203B41FA5}">
                      <a16:colId xmlns:a16="http://schemas.microsoft.com/office/drawing/2014/main" val="20001"/>
                    </a:ext>
                  </a:extLst>
                </a:gridCol>
              </a:tblGrid>
              <a:tr h="365125">
                <a:tc>
                  <a:txBody>
                    <a:bodyPr/>
                    <a:lstStyle/>
                    <a:p>
                      <a:pPr lvl="0" algn="ctr"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Sumber Daya</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ctr"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Keterangan</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0"/>
                  </a:ext>
                </a:extLst>
              </a:tr>
              <a:tr h="366712">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e-mail</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Digunakan untuk bertukar surat elektronis</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1"/>
                  </a:ext>
                </a:extLst>
              </a:tr>
              <a:tr h="365125">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Usenet Newsgroup</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Forum diskusi</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2"/>
                  </a:ext>
                </a:extLst>
              </a:tr>
              <a:tr h="639762">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IRC (</a:t>
                      </a:r>
                      <a:r>
                        <a:rPr lang="en-US" altLang="id-ID" sz="1800" b="0" i="1">
                          <a:solidFill>
                            <a:schemeClr val="dk1"/>
                          </a:solidFill>
                          <a:latin typeface="Calibri" pitchFamily="34" charset="0"/>
                        </a:rPr>
                        <a:t>Internet Relay Chat</a:t>
                      </a:r>
                      <a:r>
                        <a:rPr lang="en-US" altLang="id-ID" sz="1800" b="0">
                          <a:solidFill>
                            <a:schemeClr val="dk1"/>
                          </a:solidFill>
                          <a:latin typeface="Calibri" pitchFamily="34" charset="0"/>
                        </a:rPr>
                        <a:t>)</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just"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Fasilitas untuk melakukan percakapan dalam bentuk tertulis secara interaktif</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3"/>
                  </a:ext>
                </a:extLst>
              </a:tr>
              <a:tr h="639762">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FTP (</a:t>
                      </a:r>
                      <a:r>
                        <a:rPr lang="en-US" altLang="id-ID" sz="1800" b="0" i="1">
                          <a:solidFill>
                            <a:schemeClr val="dk1"/>
                          </a:solidFill>
                          <a:latin typeface="Calibri" pitchFamily="34" charset="0"/>
                        </a:rPr>
                        <a:t>File Transfer Protocol</a:t>
                      </a:r>
                      <a:r>
                        <a:rPr lang="en-US" altLang="id-ID" sz="1800" b="0">
                          <a:solidFill>
                            <a:schemeClr val="dk1"/>
                          </a:solidFill>
                          <a:latin typeface="Calibri" pitchFamily="34" charset="0"/>
                        </a:rPr>
                        <a:t>)</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just"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Sarana untuk melakukan transfer berkas dari komputer lokal ke suatu komputer lain</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4"/>
                  </a:ext>
                </a:extLst>
              </a:tr>
              <a:tr h="1189037">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WAIS (</a:t>
                      </a:r>
                      <a:r>
                        <a:rPr lang="en-US" altLang="id-ID" sz="1800" b="0" i="1">
                          <a:solidFill>
                            <a:schemeClr val="dk1"/>
                          </a:solidFill>
                          <a:latin typeface="Calibri" pitchFamily="34" charset="0"/>
                        </a:rPr>
                        <a:t>Wide Area Information Server</a:t>
                      </a:r>
                      <a:r>
                        <a:rPr lang="en-US" altLang="id-ID" sz="1800" b="0">
                          <a:solidFill>
                            <a:schemeClr val="dk1"/>
                          </a:solidFill>
                          <a:latin typeface="Calibri" pitchFamily="34" charset="0"/>
                        </a:rPr>
                        <a:t>)</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just"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Perangkat yang digunakan untuk melakukan pencarian data pada Internet yang dilaksanakan dengan menyebutkan basis data dan kata kunci yang dicari </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5"/>
                  </a:ext>
                </a:extLst>
              </a:tr>
              <a:tr h="914400">
                <a:tc>
                  <a:txBody>
                    <a:bodyPr/>
                    <a:lstStyle/>
                    <a:p>
                      <a:pPr lvl="0" algn="l"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W W W(</a:t>
                      </a:r>
                      <a:r>
                        <a:rPr lang="en-US" altLang="id-ID" sz="1800" b="0" i="1">
                          <a:solidFill>
                            <a:schemeClr val="dk1"/>
                          </a:solidFill>
                          <a:latin typeface="Calibri" pitchFamily="34" charset="0"/>
                        </a:rPr>
                        <a:t>World Wide Web</a:t>
                      </a:r>
                      <a:r>
                        <a:rPr lang="en-US" altLang="id-ID" sz="1800" b="0">
                          <a:solidFill>
                            <a:schemeClr val="dk1"/>
                          </a:solidFill>
                          <a:latin typeface="Calibri" pitchFamily="34" charset="0"/>
                        </a:rPr>
                        <a:t>)</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just" eaLnBrk="1" latinLnBrk="1" hangingPunct="1">
                        <a:spcBef>
                          <a:spcPct val="20000"/>
                        </a:spcBef>
                        <a:buClr>
                          <a:schemeClr val="hlink"/>
                        </a:buClr>
                        <a:buSzPct val="75000"/>
                        <a:buFont typeface="Wingdings" pitchFamily="2" charset="2"/>
                        <a:buNone/>
                      </a:pPr>
                      <a:r>
                        <a:rPr lang="en-US" altLang="id-ID" sz="1800" b="0">
                          <a:solidFill>
                            <a:schemeClr val="dk1"/>
                          </a:solidFill>
                          <a:latin typeface="Calibri" pitchFamily="34" charset="0"/>
                        </a:rPr>
                        <a:t>Sistem yang memungkinkan pengaksesan informasi dalam Internet melalui pendekatan </a:t>
                      </a:r>
                      <a:r>
                        <a:rPr lang="en-US" altLang="id-ID" sz="1800" b="0" i="1">
                          <a:solidFill>
                            <a:schemeClr val="dk1"/>
                          </a:solidFill>
                          <a:latin typeface="Calibri" pitchFamily="34" charset="0"/>
                        </a:rPr>
                        <a:t>Hypertext</a:t>
                      </a:r>
                    </a:p>
                  </a:txBody>
                  <a:tcPr marT="45708" marB="45708">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487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194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8" name="Title 1048737"/>
          <p:cNvSpPr>
            <a:spLocks noGrp="1"/>
          </p:cNvSpPr>
          <p:nvPr>
            <p:ph type="ctrTitle"/>
          </p:nvPr>
        </p:nvSpPr>
        <p:spPr>
          <a:xfrm>
            <a:off x="822325" y="758825"/>
            <a:ext cx="7543800" cy="3565525"/>
          </a:xfrm>
          <a:prstGeom prst="rect">
            <a:avLst/>
          </a:prstGeom>
          <a:noFill/>
          <a:ln>
            <a:noFill/>
          </a:ln>
        </p:spPr>
        <p:txBody>
          <a:bodyPr vert="horz" lIns="91440" tIns="45720" rIns="91440" bIns="45720" anchor="b"/>
          <a:lstStyle>
            <a:lvl1pPr algn="l">
              <a:defRPr sz="4800"/>
            </a:lvl1pPr>
          </a:lstStyle>
          <a:p>
            <a:pPr lvl="0"/>
            <a:r>
              <a:rPr lang="id-ID" altLang="en-US" sz="8000">
                <a:solidFill>
                  <a:srgbClr val="262626"/>
                </a:solidFill>
              </a:rPr>
              <a:t>E-MAIL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9" name="Title 1048738"/>
          <p:cNvSpPr>
            <a:spLocks noGrp="1"/>
          </p:cNvSpPr>
          <p:nvPr>
            <p:ph type="title"/>
          </p:nvPr>
        </p:nvSpPr>
        <p:spPr>
          <a:xfrm>
            <a:off x="539750" y="287337"/>
            <a:ext cx="7826375" cy="1449387"/>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id-ID" altLang="id-ID" sz="4300">
                <a:solidFill>
                  <a:schemeClr val="dk1"/>
                </a:solidFill>
                <a:latin typeface="Calibri" pitchFamily="34" charset="0"/>
              </a:rPr>
              <a:t>E</a:t>
            </a:r>
            <a:r>
              <a:rPr lang="en-US" altLang="id-ID" sz="4300">
                <a:solidFill>
                  <a:schemeClr val="dk1"/>
                </a:solidFill>
                <a:latin typeface="Calibri" pitchFamily="34" charset="0"/>
              </a:rPr>
              <a:t>-mail atau surat elektronis</a:t>
            </a:r>
          </a:p>
        </p:txBody>
      </p:sp>
      <p:sp>
        <p:nvSpPr>
          <p:cNvPr id="1048740" name="Content Placeholder 1048739"/>
          <p:cNvSpPr>
            <a:spLocks noGrp="1"/>
          </p:cNvSpPr>
          <p:nvPr>
            <p:ph idx="1"/>
          </p:nvPr>
        </p:nvSpPr>
        <p:spPr>
          <a:xfrm>
            <a:off x="457200" y="1844675"/>
            <a:ext cx="8229600" cy="4270375"/>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sz="2800">
                <a:solidFill>
                  <a:schemeClr val="dk1"/>
                </a:solidFill>
              </a:rPr>
              <a:t>	Sumber daya internet yang paling banyak digunakan adalah e-mail. Pengiriman surat ini dilakuka</a:t>
            </a:r>
            <a:r>
              <a:rPr lang="id-ID" altLang="id-ID" sz="2800">
                <a:solidFill>
                  <a:schemeClr val="dk1"/>
                </a:solidFill>
              </a:rPr>
              <a:t>n</a:t>
            </a:r>
            <a:r>
              <a:rPr lang="en-US" altLang="id-ID" sz="2800">
                <a:solidFill>
                  <a:schemeClr val="dk1"/>
                </a:solidFill>
              </a:rPr>
              <a:t> secara elektronis, bukan dalam bentuk kertas. Keunggulannya adalah kecepatan pengiriman yang hanya dalam beberapa detik saja.</a:t>
            </a:r>
          </a:p>
          <a:p>
            <a:pPr lvl="0" algn="just">
              <a:buFont typeface="Wingdings" pitchFamily="2" charset="2"/>
              <a:buNone/>
            </a:pPr>
            <a:r>
              <a:rPr lang="en-US" altLang="id-ID" sz="2800">
                <a:solidFill>
                  <a:schemeClr val="dk1"/>
                </a:solidFill>
              </a:rPr>
              <a:t>	Transfer e-mail yang cepat menggunakan protokol SMTP (</a:t>
            </a:r>
            <a:r>
              <a:rPr lang="en-US" altLang="id-ID" sz="2800" i="1">
                <a:solidFill>
                  <a:schemeClr val="dk1"/>
                </a:solidFill>
              </a:rPr>
              <a:t>Simple Mail Transfer Protocol</a:t>
            </a:r>
            <a:r>
              <a:rPr lang="en-US" altLang="id-ID" sz="2800">
                <a:solidFill>
                  <a:schemeClr val="dk1"/>
                </a:solidFill>
              </a:rPr>
              <a:t>). Dalam hal ini mail server segera menghubungi tujuan dan kemudian mengirimkan surat. Model pengiriman yang lain adalah (</a:t>
            </a:r>
            <a:r>
              <a:rPr lang="en-US" altLang="id-ID" sz="2800" i="1">
                <a:solidFill>
                  <a:schemeClr val="dk1"/>
                </a:solidFill>
              </a:rPr>
              <a:t>store-and-forward</a:t>
            </a:r>
            <a:r>
              <a:rPr lang="en-US" altLang="id-ID" sz="2800">
                <a:solidFill>
                  <a:schemeClr val="dk1"/>
                </a:solidFill>
              </a:rPr>
              <a:t>). Cara ini diterapkan jika server tujuan tidak selalu terhubung ke Internet.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1" name="Title 1048740"/>
          <p:cNvSpPr>
            <a:spLocks noGrp="1"/>
          </p:cNvSpPr>
          <p:nvPr>
            <p:ph type="title"/>
          </p:nvPr>
        </p:nvSpPr>
        <p:spPr>
          <a:xfrm>
            <a:off x="822325" y="287337"/>
            <a:ext cx="7543800" cy="1449387"/>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effectLst>
                  <a:outerShdw blurRad="38100" dist="38100" dir="2700000" algn="tl">
                    <a:srgbClr val="C0C0C0"/>
                  </a:outerShdw>
                </a:effectLst>
                <a:latin typeface="Calibri" pitchFamily="34" charset="0"/>
              </a:rPr>
              <a:t>Contoh alamat e-mail</a:t>
            </a:r>
          </a:p>
        </p:txBody>
      </p:sp>
      <p:sp>
        <p:nvSpPr>
          <p:cNvPr id="1048742" name="Content Placeholder 1048741"/>
          <p:cNvSpPr>
            <a:spLocks noGrp="1"/>
          </p:cNvSpPr>
          <p:nvPr>
            <p:ph idx="1"/>
          </p:nvPr>
        </p:nvSpPr>
        <p:spPr>
          <a:xfrm>
            <a:off x="681037" y="1906587"/>
            <a:ext cx="7929562" cy="4144962"/>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buFont typeface="Wingdings" pitchFamily="2" charset="2"/>
              <a:buNone/>
            </a:pPr>
            <a:endParaRPr lang="en-US" altLang="id-ID"/>
          </a:p>
          <a:p>
            <a:pPr lvl="0">
              <a:buFont typeface="Wingdings" pitchFamily="2" charset="2"/>
              <a:buNone/>
            </a:pPr>
            <a:endParaRPr lang="en-US" altLang="id-ID"/>
          </a:p>
          <a:p>
            <a:pPr lvl="0" algn="ctr">
              <a:buFont typeface="Wingdings" pitchFamily="2" charset="2"/>
              <a:buNone/>
            </a:pPr>
            <a:r>
              <a:rPr lang="id-ID" altLang="id-ID">
                <a:solidFill>
                  <a:schemeClr val="dk1"/>
                </a:solidFill>
              </a:rPr>
              <a:t>dsyamsu</a:t>
            </a:r>
            <a:r>
              <a:rPr lang="en-US" altLang="id-ID">
                <a:solidFill>
                  <a:schemeClr val="dk1"/>
                </a:solidFill>
              </a:rPr>
              <a:t>@yahoo.com</a:t>
            </a:r>
          </a:p>
        </p:txBody>
      </p:sp>
      <p:sp>
        <p:nvSpPr>
          <p:cNvPr id="1048743" name="Callout: Up Arrow 1048742"/>
          <p:cNvSpPr/>
          <p:nvPr/>
        </p:nvSpPr>
        <p:spPr>
          <a:xfrm>
            <a:off x="4500562" y="3213100"/>
            <a:ext cx="2362200" cy="838200"/>
          </a:xfrm>
          <a:prstGeom prst="upArrowCallout">
            <a:avLst>
              <a:gd name="adj1" fmla="val 66931"/>
              <a:gd name="adj2" fmla="val 61452"/>
              <a:gd name="adj3" fmla="val 25379"/>
              <a:gd name="adj4" fmla="val 66667"/>
            </a:avLst>
          </a:prstGeom>
          <a:noFill/>
          <a:ln w="9525" cap="flat" cmpd="sng">
            <a:solidFill>
              <a:schemeClr val="dk1">
                <a:alpha val="100000"/>
              </a:schemeClr>
            </a:solidFill>
            <a:prstDash val="solid"/>
            <a:round/>
          </a:ln>
        </p:spPr>
        <p:txBody>
          <a:bodyPr vert="horz" wrap="none" lIns="91440" tIns="45720" rIns="91440" bIns="45720" anchor="ct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endParaRPr lang="id-ID" altLang="en-US">
              <a:latin typeface="Calibri" pitchFamily="34" charset="0"/>
            </a:endParaRPr>
          </a:p>
        </p:txBody>
      </p:sp>
      <p:sp>
        <p:nvSpPr>
          <p:cNvPr id="1048744" name="TextBox 1048743"/>
          <p:cNvSpPr txBox="1"/>
          <p:nvPr/>
        </p:nvSpPr>
        <p:spPr>
          <a:xfrm>
            <a:off x="4741862" y="3549650"/>
            <a:ext cx="1905000" cy="366712"/>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Nama domain</a:t>
            </a:r>
          </a:p>
        </p:txBody>
      </p:sp>
      <p:sp>
        <p:nvSpPr>
          <p:cNvPr id="1048745" name="Speech Bubble: Rectangle 1048744"/>
          <p:cNvSpPr/>
          <p:nvPr/>
        </p:nvSpPr>
        <p:spPr>
          <a:xfrm rot="10800000">
            <a:off x="1619250" y="3429000"/>
            <a:ext cx="2209800" cy="1752600"/>
          </a:xfrm>
          <a:prstGeom prst="wedgeRectCallout">
            <a:avLst>
              <a:gd name="adj1" fmla="val -37935"/>
              <a:gd name="adj2" fmla="val 65667"/>
            </a:avLst>
          </a:prstGeom>
          <a:noFill/>
          <a:ln w="9525" cap="flat" cmpd="sng">
            <a:solidFill>
              <a:schemeClr val="dk1">
                <a:alpha val="100000"/>
              </a:schemeClr>
            </a:solidFill>
            <a:prstDash val="solid"/>
            <a:round/>
          </a:ln>
        </p:spPr>
        <p:txBody>
          <a:bodyPr rot="10800000" vert="horz" lIns="91440" tIns="45720" rIns="91440" bIns="45720" anchor="t"/>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endParaRPr lang="en-GB" altLang="id-ID">
              <a:latin typeface="Calibri" pitchFamily="34" charset="0"/>
            </a:endParaRPr>
          </a:p>
        </p:txBody>
      </p:sp>
      <p:sp>
        <p:nvSpPr>
          <p:cNvPr id="1048746" name="TextBox 1048745"/>
          <p:cNvSpPr txBox="1"/>
          <p:nvPr/>
        </p:nvSpPr>
        <p:spPr>
          <a:xfrm>
            <a:off x="1619250" y="3429000"/>
            <a:ext cx="2209800" cy="1739900"/>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Identitas unik pemakai e-mail yang membedakan dengan pemakai lainnya dalam domain yg sama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mph" presetSubtype="0" nodeType="clickEffect">
                                  <p:stCondLst>
                                    <p:cond delay="0"/>
                                  </p:stCondLst>
                                  <p:childTnLst>
                                    <p:set>
                                      <p:cBhvr override="childStyle">
                                        <p:cTn id="6" dur="indefinite"/>
                                        <p:tgtEl>
                                          <p:spTgt spid="1048742">
                                            <p:txEl>
                                              <p:pRg st="2" end="2"/>
                                            </p:txEl>
                                          </p:spTgt>
                                        </p:tgtEl>
                                        <p:attrNameLst>
                                          <p:attrName>style.fontFamily</p:attrName>
                                        </p:attrNameLst>
                                      </p:cBhvr>
                                      <p:to>
                                        <p:strVal val="Times New Roman"/>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3" presetClass="entr" presetSubtype="0" fill="hold" nodeType="clickEffect">
                                  <p:stCondLst>
                                    <p:cond delay="0"/>
                                  </p:stCondLst>
                                  <p:childTnLst>
                                    <p:set>
                                      <p:cBhvr>
                                        <p:cTn id="10" dur="1" fill="hold">
                                          <p:stCondLst>
                                            <p:cond delay="0"/>
                                          </p:stCondLst>
                                        </p:cTn>
                                        <p:tgtEl>
                                          <p:spTgt spid="1048742">
                                            <p:txEl>
                                              <p:pRg st="2" end="2"/>
                                            </p:txEl>
                                          </p:spTgt>
                                        </p:tgtEl>
                                        <p:attrNameLst>
                                          <p:attrName>style.visibility</p:attrName>
                                        </p:attrNameLst>
                                      </p:cBhvr>
                                      <p:to>
                                        <p:strVal val="visible"/>
                                      </p:to>
                                    </p:set>
                                    <p:animEffect transition="in" filter="fade">
                                      <p:cBhvr>
                                        <p:cTn id="11" dur="100"/>
                                        <p:tgtEl>
                                          <p:spTgt spid="1048742">
                                            <p:txEl>
                                              <p:pRg st="2" end="2"/>
                                            </p:txEl>
                                          </p:spTgt>
                                        </p:tgtEl>
                                      </p:cBhvr>
                                    </p:animEffect>
                                    <p:anim calcmode="lin" valueType="num">
                                      <p:cBhvr>
                                        <p:cTn id="12" dur="400" fill="hold"/>
                                        <p:tgtEl>
                                          <p:spTgt spid="1048742">
                                            <p:txEl>
                                              <p:pRg st="2" end="2"/>
                                            </p:txEl>
                                          </p:spTgt>
                                        </p:tgtEl>
                                        <p:attrNameLst>
                                          <p:attrName>ppt_x</p:attrName>
                                        </p:attrNameLst>
                                      </p:cBhvr>
                                      <p:tavLst>
                                        <p:tav tm="0">
                                          <p:val>
                                            <p:strVal val="#ppt_x"/>
                                          </p:val>
                                        </p:tav>
                                        <p:tav tm="100000">
                                          <p:val>
                                            <p:strVal val="#ppt_x"/>
                                          </p:val>
                                        </p:tav>
                                      </p:tavLst>
                                    </p:anim>
                                    <p:anim calcmode="lin" valueType="num">
                                      <p:cBhvr>
                                        <p:cTn id="13" dur="400" fill="hold"/>
                                        <p:tgtEl>
                                          <p:spTgt spid="1048742">
                                            <p:txEl>
                                              <p:pRg st="2" end="2"/>
                                            </p:txEl>
                                          </p:spTgt>
                                        </p:tgtEl>
                                        <p:attrNameLst>
                                          <p:attrName>ppt_y</p:attrName>
                                        </p:attrNameLst>
                                      </p:cBhvr>
                                      <p:tavLst>
                                        <p:tav tm="0">
                                          <p:val>
                                            <p:strVal val="#ppt_y+0.31"/>
                                          </p:val>
                                        </p:tav>
                                        <p:tav tm="100000">
                                          <p:val>
                                            <p:strVal val="#ppt_y+0.31"/>
                                          </p:val>
                                        </p:tav>
                                      </p:tavLst>
                                    </p:anim>
                                    <p:anim calcmode="lin" valueType="num">
                                      <p:cBhvr>
                                        <p:cTn id="14" dur="600" decel="50000" fill="hold">
                                          <p:stCondLst>
                                            <p:cond delay="400"/>
                                          </p:stCondLst>
                                        </p:cTn>
                                        <p:tgtEl>
                                          <p:spTgt spid="1048742">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 dur="600" decel="50000" fill="hold">
                                          <p:stCondLst>
                                            <p:cond delay="400"/>
                                          </p:stCondLst>
                                        </p:cTn>
                                        <p:tgtEl>
                                          <p:spTgt spid="1048742">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7" name="Title 1048746"/>
          <p:cNvSpPr>
            <a:spLocks noGrp="1"/>
          </p:cNvSpPr>
          <p:nvPr>
            <p:ph type="ctrTitle"/>
          </p:nvPr>
        </p:nvSpPr>
        <p:spPr>
          <a:xfrm>
            <a:off x="822325" y="758825"/>
            <a:ext cx="7543800" cy="3565525"/>
          </a:xfrm>
          <a:prstGeom prst="rect">
            <a:avLst/>
          </a:prstGeom>
          <a:noFill/>
          <a:ln>
            <a:noFill/>
          </a:ln>
        </p:spPr>
        <p:txBody>
          <a:bodyPr vert="horz" lIns="91440" tIns="45720" rIns="91440" bIns="45720" anchor="b"/>
          <a:lstStyle>
            <a:lvl1pPr algn="l">
              <a:defRPr sz="4800"/>
            </a:lvl1pPr>
          </a:lstStyle>
          <a:p>
            <a:pPr lvl="0"/>
            <a:r>
              <a:rPr lang="en-US" altLang="id-ID" sz="8000">
                <a:solidFill>
                  <a:srgbClr val="262626"/>
                </a:solidFill>
                <a:latin typeface="Calibri" pitchFamily="34" charset="0"/>
              </a:rPr>
              <a:t>World-Wide Web</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8" name="Title 1048747"/>
          <p:cNvSpPr>
            <a:spLocks noGrp="1"/>
          </p:cNvSpPr>
          <p:nvPr>
            <p:ph type="title"/>
          </p:nvPr>
        </p:nvSpPr>
        <p:spPr>
          <a:xfrm>
            <a:off x="611187" y="333375"/>
            <a:ext cx="8229600" cy="13843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solidFill>
                  <a:schemeClr val="dk1"/>
                </a:solidFill>
                <a:latin typeface="Calibri" pitchFamily="34" charset="0"/>
              </a:rPr>
              <a:t>World-Wide Web</a:t>
            </a:r>
          </a:p>
        </p:txBody>
      </p:sp>
      <p:sp>
        <p:nvSpPr>
          <p:cNvPr id="1048749" name="Content Placeholder 1048748"/>
          <p:cNvSpPr>
            <a:spLocks noGrp="1"/>
          </p:cNvSpPr>
          <p:nvPr>
            <p:ph idx="1"/>
          </p:nvPr>
        </p:nvSpPr>
        <p:spPr>
          <a:xfrm>
            <a:off x="395287" y="1916112"/>
            <a:ext cx="8229600" cy="4564062"/>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sz="2800">
                <a:solidFill>
                  <a:schemeClr val="dk1"/>
                </a:solidFill>
              </a:rPr>
              <a:t>	Sistem pengaksesan informasi dalam Internet yang paling terkenal adalah World Wide Web (WWW) atau biasa dikenal dengan Web. Pertama kali diciptakan pada tahun 1991 di CERN, Laboratorium Fisika Partikel Eropa, Jenewa, Swiss. Tujuan awalnya adalah untuk menciptakan media yang mudah untuk berbagai informasi di antara para fisikawan dan ilmuwan.</a:t>
            </a:r>
          </a:p>
          <a:p>
            <a:pPr lvl="0" algn="just">
              <a:buFont typeface="Wingdings" pitchFamily="2" charset="2"/>
              <a:buNone/>
            </a:pPr>
            <a:r>
              <a:rPr lang="en-US" altLang="id-ID" sz="2800">
                <a:solidFill>
                  <a:schemeClr val="dk1"/>
                </a:solidFill>
              </a:rPr>
              <a:t>	Web menggunakan protokol yan</a:t>
            </a:r>
            <a:r>
              <a:rPr lang="id-ID" altLang="id-ID" sz="2800">
                <a:solidFill>
                  <a:schemeClr val="dk1"/>
                </a:solidFill>
              </a:rPr>
              <a:t>g</a:t>
            </a:r>
            <a:r>
              <a:rPr lang="en-US" altLang="id-ID" sz="2800">
                <a:solidFill>
                  <a:schemeClr val="dk1"/>
                </a:solidFill>
              </a:rPr>
              <a:t> disebut HTTP (</a:t>
            </a:r>
            <a:r>
              <a:rPr lang="en-US" altLang="id-ID" sz="2800" i="1">
                <a:solidFill>
                  <a:schemeClr val="dk1"/>
                </a:solidFill>
              </a:rPr>
              <a:t>HyperText Transfer Protocol</a:t>
            </a:r>
            <a:r>
              <a:rPr lang="id-ID" altLang="id-ID" sz="2800">
                <a:solidFill>
                  <a:schemeClr val="dk1"/>
                </a:solidFill>
              </a:rPr>
              <a:t>) yang</a:t>
            </a:r>
            <a:r>
              <a:rPr lang="en-US" altLang="id-ID" sz="2800">
                <a:solidFill>
                  <a:schemeClr val="dk1"/>
                </a:solidFill>
              </a:rPr>
              <a:t> berjalan pada TCP/IP.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48749">
                                            <p:txEl>
                                              <p:pRg st="0" end="0"/>
                                            </p:txEl>
                                          </p:spTgt>
                                        </p:tgtEl>
                                        <p:attrNameLst>
                                          <p:attrName>style.visibility</p:attrName>
                                        </p:attrNameLst>
                                      </p:cBhvr>
                                      <p:to>
                                        <p:strVal val="visible"/>
                                      </p:to>
                                    </p:set>
                                    <p:animEffect transition="in" filter="dissolve">
                                      <p:cBhvr>
                                        <p:cTn id="7" dur="500"/>
                                        <p:tgtEl>
                                          <p:spTgt spid="1048749">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48749">
                                            <p:txEl>
                                              <p:pRg st="1" end="1"/>
                                            </p:txEl>
                                          </p:spTgt>
                                        </p:tgtEl>
                                        <p:attrNameLst>
                                          <p:attrName>style.visibility</p:attrName>
                                        </p:attrNameLst>
                                      </p:cBhvr>
                                      <p:to>
                                        <p:strVal val="visible"/>
                                      </p:to>
                                    </p:set>
                                    <p:animEffect transition="in" filter="dissolve">
                                      <p:cBhvr>
                                        <p:cTn id="10" dur="500"/>
                                        <p:tgtEl>
                                          <p:spTgt spid="104874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0" name="Title 1048749"/>
          <p:cNvSpPr>
            <a:spLocks noGrp="1"/>
          </p:cNvSpPr>
          <p:nvPr>
            <p:ph type="title"/>
          </p:nvPr>
        </p:nvSpPr>
        <p:spPr>
          <a:xfrm>
            <a:off x="755650" y="404812"/>
            <a:ext cx="7543800" cy="1019175"/>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effectLst>
                  <a:outerShdw blurRad="38100" dist="38100" dir="2700000" algn="tl">
                    <a:srgbClr val="C0C0C0"/>
                  </a:outerShdw>
                </a:effectLst>
                <a:latin typeface="Calibri" pitchFamily="34" charset="0"/>
              </a:rPr>
              <a:t>HyperText</a:t>
            </a:r>
          </a:p>
        </p:txBody>
      </p:sp>
      <p:sp>
        <p:nvSpPr>
          <p:cNvPr id="1048751" name="Content Placeholder 1048750"/>
          <p:cNvSpPr>
            <a:spLocks noGrp="1"/>
          </p:cNvSpPr>
          <p:nvPr>
            <p:ph idx="1"/>
          </p:nvPr>
        </p:nvSpPr>
        <p:spPr>
          <a:xfrm>
            <a:off x="457200" y="1773237"/>
            <a:ext cx="8229600" cy="4627562"/>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lnSpc>
                <a:spcPct val="80000"/>
              </a:lnSpc>
              <a:buFont typeface="Wingdings" pitchFamily="2" charset="2"/>
              <a:buNone/>
            </a:pPr>
            <a:r>
              <a:rPr lang="en-US" altLang="id-ID" sz="2800">
                <a:solidFill>
                  <a:schemeClr val="dk1"/>
                </a:solidFill>
              </a:rPr>
              <a:t>	Dokumen web ditulis dalam format HTML (</a:t>
            </a:r>
            <a:r>
              <a:rPr lang="en-US" altLang="id-ID" sz="2800" i="1">
                <a:solidFill>
                  <a:schemeClr val="dk1"/>
                </a:solidFill>
              </a:rPr>
              <a:t>HyperText MarkUp Language</a:t>
            </a:r>
            <a:r>
              <a:rPr lang="en-US" altLang="id-ID" sz="2800">
                <a:solidFill>
                  <a:schemeClr val="dk1"/>
                </a:solidFill>
              </a:rPr>
              <a:t>). Dokumen ini diletakkan dalam web server dan diakses oleh klien melalui perangkat lunak yang disebut </a:t>
            </a:r>
            <a:r>
              <a:rPr lang="en-US" altLang="id-ID" sz="2800" i="1">
                <a:solidFill>
                  <a:schemeClr val="dk1"/>
                </a:solidFill>
              </a:rPr>
              <a:t>Browser</a:t>
            </a:r>
            <a:r>
              <a:rPr lang="en-US" altLang="id-ID" sz="2800">
                <a:solidFill>
                  <a:schemeClr val="dk1"/>
                </a:solidFill>
              </a:rPr>
              <a:t>.</a:t>
            </a:r>
          </a:p>
          <a:p>
            <a:pPr lvl="0" algn="just">
              <a:lnSpc>
                <a:spcPct val="80000"/>
              </a:lnSpc>
              <a:buFont typeface="Wingdings" pitchFamily="2" charset="2"/>
              <a:buNone/>
            </a:pPr>
            <a:r>
              <a:rPr lang="en-US" altLang="id-ID" sz="2800">
                <a:solidFill>
                  <a:schemeClr val="dk1"/>
                </a:solidFill>
              </a:rPr>
              <a:t>	Kelebihan </a:t>
            </a:r>
            <a:r>
              <a:rPr lang="en-US" altLang="id-ID" sz="2800" i="1">
                <a:solidFill>
                  <a:schemeClr val="dk1"/>
                </a:solidFill>
              </a:rPr>
              <a:t>hypertext, </a:t>
            </a:r>
            <a:r>
              <a:rPr lang="id-ID" altLang="id-ID" sz="2800">
                <a:solidFill>
                  <a:schemeClr val="dk1"/>
                </a:solidFill>
              </a:rPr>
              <a:t>pemakai dapat melompat dari suatu dokumen ke dokumen lain dengan mudah, dengan cukup men</a:t>
            </a:r>
            <a:r>
              <a:rPr lang="en-US" altLang="id-ID" sz="2800">
                <a:solidFill>
                  <a:schemeClr val="dk1"/>
                </a:solidFill>
              </a:rPr>
              <a:t>gklik teks-teks khusus yg ditandai garis bawah.</a:t>
            </a:r>
          </a:p>
          <a:p>
            <a:pPr lvl="0" algn="just">
              <a:lnSpc>
                <a:spcPct val="80000"/>
              </a:lnSpc>
              <a:buFont typeface="Wingdings" pitchFamily="2" charset="2"/>
              <a:buNone/>
            </a:pPr>
            <a:r>
              <a:rPr lang="en-US" altLang="id-ID" sz="2800">
                <a:solidFill>
                  <a:schemeClr val="dk1"/>
                </a:solidFill>
              </a:rPr>
              <a:t>	</a:t>
            </a:r>
            <a:r>
              <a:rPr lang="en-US" altLang="id-ID" sz="2800" i="1">
                <a:solidFill>
                  <a:schemeClr val="dk1"/>
                </a:solidFill>
              </a:rPr>
              <a:t>HyperText </a:t>
            </a:r>
            <a:r>
              <a:rPr lang="en-US" altLang="id-ID" sz="2800">
                <a:solidFill>
                  <a:schemeClr val="dk1"/>
                </a:solidFill>
              </a:rPr>
              <a:t>telah dikembangkan menjadi </a:t>
            </a:r>
            <a:r>
              <a:rPr lang="en-US" altLang="id-ID" sz="2800" i="1">
                <a:solidFill>
                  <a:schemeClr val="dk1"/>
                </a:solidFill>
              </a:rPr>
              <a:t>hypermedia</a:t>
            </a:r>
            <a:r>
              <a:rPr lang="en-US" altLang="id-ID" sz="2800">
                <a:solidFill>
                  <a:schemeClr val="dk1"/>
                </a:solidFill>
              </a:rPr>
              <a:t>. Dengan ini tak hanya teks saja yang dapat dikaitkan, melainkan juga gambar, suara dan video.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48751">
                                            <p:txEl>
                                              <p:pRg st="0" end="0"/>
                                            </p:txEl>
                                          </p:spTgt>
                                        </p:tgtEl>
                                        <p:attrNameLst>
                                          <p:attrName>style.visibility</p:attrName>
                                        </p:attrNameLst>
                                      </p:cBhvr>
                                      <p:to>
                                        <p:strVal val="visible"/>
                                      </p:to>
                                    </p:set>
                                    <p:animEffect transition="in" filter="dissolve">
                                      <p:cBhvr>
                                        <p:cTn id="7" dur="500"/>
                                        <p:tgtEl>
                                          <p:spTgt spid="1048751">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48751">
                                            <p:txEl>
                                              <p:pRg st="1" end="1"/>
                                            </p:txEl>
                                          </p:spTgt>
                                        </p:tgtEl>
                                        <p:attrNameLst>
                                          <p:attrName>style.visibility</p:attrName>
                                        </p:attrNameLst>
                                      </p:cBhvr>
                                      <p:to>
                                        <p:strVal val="visible"/>
                                      </p:to>
                                    </p:set>
                                    <p:animEffect transition="in" filter="dissolve">
                                      <p:cBhvr>
                                        <p:cTn id="10" dur="500"/>
                                        <p:tgtEl>
                                          <p:spTgt spid="1048751">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048751">
                                            <p:txEl>
                                              <p:pRg st="2" end="2"/>
                                            </p:txEl>
                                          </p:spTgt>
                                        </p:tgtEl>
                                        <p:attrNameLst>
                                          <p:attrName>style.visibility</p:attrName>
                                        </p:attrNameLst>
                                      </p:cBhvr>
                                      <p:to>
                                        <p:strVal val="visible"/>
                                      </p:to>
                                    </p:set>
                                    <p:animEffect transition="in" filter="dissolve">
                                      <p:cBhvr>
                                        <p:cTn id="13" dur="500"/>
                                        <p:tgtEl>
                                          <p:spTgt spid="10487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2" name="Title 1048751"/>
          <p:cNvSpPr>
            <a:spLocks noGrp="1"/>
          </p:cNvSpPr>
          <p:nvPr>
            <p:ph type="title"/>
          </p:nvPr>
        </p:nvSpPr>
        <p:spPr>
          <a:xfrm>
            <a:off x="822325" y="287337"/>
            <a:ext cx="7543800" cy="12700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effectLst>
                  <a:outerShdw blurRad="38100" dist="38100" dir="2700000" algn="tl">
                    <a:srgbClr val="C0C0C0"/>
                  </a:outerShdw>
                </a:effectLst>
                <a:latin typeface="Calibri" pitchFamily="34" charset="0"/>
              </a:rPr>
              <a:t>URL</a:t>
            </a:r>
          </a:p>
        </p:txBody>
      </p:sp>
      <p:sp>
        <p:nvSpPr>
          <p:cNvPr id="1048753" name="Content Placeholder 1048752"/>
          <p:cNvSpPr>
            <a:spLocks noGrp="1"/>
          </p:cNvSpPr>
          <p:nvPr>
            <p:ph idx="1"/>
          </p:nvPr>
        </p:nvSpPr>
        <p:spPr>
          <a:xfrm>
            <a:off x="457200" y="1800225"/>
            <a:ext cx="8229600" cy="4365625"/>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sz="2800">
                <a:solidFill>
                  <a:schemeClr val="dk1"/>
                </a:solidFill>
              </a:rPr>
              <a:t>	Penggunaan </a:t>
            </a:r>
            <a:r>
              <a:rPr lang="en-US" altLang="id-ID" sz="2800" i="1">
                <a:solidFill>
                  <a:schemeClr val="dk1"/>
                </a:solidFill>
              </a:rPr>
              <a:t>hypertext </a:t>
            </a:r>
            <a:r>
              <a:rPr lang="en-US" altLang="id-ID" sz="2800">
                <a:solidFill>
                  <a:schemeClr val="dk1"/>
                </a:solidFill>
              </a:rPr>
              <a:t>pada Web disebut halaman Web (</a:t>
            </a:r>
            <a:r>
              <a:rPr lang="en-US" altLang="id-ID" sz="2800" i="1">
                <a:solidFill>
                  <a:schemeClr val="dk1"/>
                </a:solidFill>
              </a:rPr>
              <a:t>web page</a:t>
            </a:r>
            <a:r>
              <a:rPr lang="en-US" altLang="id-ID" sz="2800">
                <a:solidFill>
                  <a:schemeClr val="dk1"/>
                </a:solidFill>
              </a:rPr>
              <a:t>). Untuk dapat mengakses sebuah halaman Web dari browser, pemakai perlu menyebutkan URL (</a:t>
            </a:r>
            <a:r>
              <a:rPr lang="id-ID" altLang="id-ID" sz="2800" i="1">
                <a:solidFill>
                  <a:schemeClr val="dk1"/>
                </a:solidFill>
              </a:rPr>
              <a:t>Uniform</a:t>
            </a:r>
            <a:r>
              <a:rPr lang="en-US" altLang="id-ID" sz="2800" i="1">
                <a:solidFill>
                  <a:schemeClr val="dk1"/>
                </a:solidFill>
              </a:rPr>
              <a:t> Resource Locator</a:t>
            </a:r>
            <a:r>
              <a:rPr lang="en-US" altLang="id-ID" sz="2800">
                <a:solidFill>
                  <a:schemeClr val="dk1"/>
                </a:solidFill>
              </a:rPr>
              <a:t>). URL tersusun atas tiga bagian :	1.Format transfer</a:t>
            </a:r>
          </a:p>
          <a:p>
            <a:pPr lvl="0" algn="just">
              <a:buFont typeface="Wingdings" pitchFamily="2" charset="2"/>
              <a:buNone/>
            </a:pPr>
            <a:r>
              <a:rPr lang="en-US" altLang="id-ID" sz="2800">
                <a:solidFill>
                  <a:schemeClr val="dk1"/>
                </a:solidFill>
              </a:rPr>
              <a:t>			2.Nama host</a:t>
            </a:r>
          </a:p>
          <a:p>
            <a:pPr lvl="0" algn="just">
              <a:buFont typeface="Wingdings" pitchFamily="2" charset="2"/>
              <a:buNone/>
            </a:pPr>
            <a:r>
              <a:rPr lang="en-US" altLang="id-ID" sz="2800">
                <a:solidFill>
                  <a:schemeClr val="dk1"/>
                </a:solidFill>
              </a:rPr>
              <a:t>			3.Path berkas dokumen</a:t>
            </a:r>
          </a:p>
          <a:p>
            <a:pPr lvl="0" algn="just">
              <a:buFont typeface="Wingdings" pitchFamily="2" charset="2"/>
              <a:buNone/>
            </a:pPr>
            <a:r>
              <a:rPr lang="en-US" altLang="id-ID" sz="2800">
                <a:solidFill>
                  <a:schemeClr val="dk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48753">
                                            <p:txEl>
                                              <p:pRg st="0" end="0"/>
                                            </p:txEl>
                                          </p:spTgt>
                                        </p:tgtEl>
                                        <p:attrNameLst>
                                          <p:attrName>style.visibility</p:attrName>
                                        </p:attrNameLst>
                                      </p:cBhvr>
                                      <p:to>
                                        <p:strVal val="visible"/>
                                      </p:to>
                                    </p:set>
                                    <p:animEffect transition="in" filter="dissolve">
                                      <p:cBhvr>
                                        <p:cTn id="7" dur="500"/>
                                        <p:tgtEl>
                                          <p:spTgt spid="104875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48753">
                                            <p:txEl>
                                              <p:pRg st="1" end="1"/>
                                            </p:txEl>
                                          </p:spTgt>
                                        </p:tgtEl>
                                        <p:attrNameLst>
                                          <p:attrName>style.visibility</p:attrName>
                                        </p:attrNameLst>
                                      </p:cBhvr>
                                      <p:to>
                                        <p:strVal val="visible"/>
                                      </p:to>
                                    </p:set>
                                    <p:animEffect transition="in" filter="dissolve">
                                      <p:cBhvr>
                                        <p:cTn id="10" dur="500"/>
                                        <p:tgtEl>
                                          <p:spTgt spid="104875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048753">
                                            <p:txEl>
                                              <p:pRg st="2" end="2"/>
                                            </p:txEl>
                                          </p:spTgt>
                                        </p:tgtEl>
                                        <p:attrNameLst>
                                          <p:attrName>style.visibility</p:attrName>
                                        </p:attrNameLst>
                                      </p:cBhvr>
                                      <p:to>
                                        <p:strVal val="visible"/>
                                      </p:to>
                                    </p:set>
                                    <p:animEffect transition="in" filter="dissolve">
                                      <p:cBhvr>
                                        <p:cTn id="13" dur="500"/>
                                        <p:tgtEl>
                                          <p:spTgt spid="104875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1048753">
                                            <p:txEl>
                                              <p:pRg st="3" end="3"/>
                                            </p:txEl>
                                          </p:spTgt>
                                        </p:tgtEl>
                                        <p:attrNameLst>
                                          <p:attrName>style.visibility</p:attrName>
                                        </p:attrNameLst>
                                      </p:cBhvr>
                                      <p:to>
                                        <p:strVal val="visible"/>
                                      </p:to>
                                    </p:set>
                                    <p:animEffect transition="in" filter="dissolve">
                                      <p:cBhvr>
                                        <p:cTn id="16" dur="500"/>
                                        <p:tgtEl>
                                          <p:spTgt spid="10487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itle 1048592"/>
          <p:cNvSpPr>
            <a:spLocks noGrp="1"/>
          </p:cNvSpPr>
          <p:nvPr>
            <p:ph type="title"/>
          </p:nvPr>
        </p:nvSpPr>
        <p:spPr>
          <a:xfrm>
            <a:off x="971550" y="836612"/>
            <a:ext cx="7467600" cy="8382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effectLst>
                  <a:outerShdw blurRad="38100" dist="38100" dir="2700000" algn="tl">
                    <a:srgbClr val="C0C0C0"/>
                  </a:outerShdw>
                </a:effectLst>
                <a:latin typeface="Calibri" pitchFamily="34" charset="0"/>
              </a:rPr>
              <a:t>Sekilas tentang internet</a:t>
            </a:r>
          </a:p>
        </p:txBody>
      </p:sp>
      <p:sp>
        <p:nvSpPr>
          <p:cNvPr id="1048594" name="Content Placeholder 1048593"/>
          <p:cNvSpPr>
            <a:spLocks noGrp="1"/>
          </p:cNvSpPr>
          <p:nvPr>
            <p:ph idx="1"/>
          </p:nvPr>
        </p:nvSpPr>
        <p:spPr>
          <a:xfrm>
            <a:off x="446087" y="1916112"/>
            <a:ext cx="8229600" cy="4114800"/>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sz="2800"/>
              <a:t>	Internet adalah jaringan terbesar yang menghubungkan jutaan komputer yang tersebar di seluruh penjuru dunia dan tak terikat pada satu organisasi apapun. Dengan menggunakan jaringan ini, sebuah organisasi dapat melakukan pertukaran informasi secara internal atau melakukan pertukaran informasi secara eksternal dengan organisasi - organisasi yang lain. Dalam hal ini, jaringan tersusun atas berbagai jenis komputer dan sistem operasi.</a:t>
            </a:r>
          </a:p>
          <a:p>
            <a:pPr lvl="0" algn="just">
              <a:buFont typeface="Wingdings" pitchFamily="2" charset="2"/>
              <a:buNone/>
            </a:pPr>
            <a:endParaRPr lang="en-US" altLang="id-ID"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048594">
                                            <p:txEl>
                                              <p:pRg st="0" end="0"/>
                                            </p:txEl>
                                          </p:spTgt>
                                        </p:tgtEl>
                                        <p:attrNameLst>
                                          <p:attrName>style.visibility</p:attrName>
                                        </p:attrNameLst>
                                      </p:cBhvr>
                                      <p:to>
                                        <p:strVal val="visible"/>
                                      </p:to>
                                    </p:set>
                                    <p:animEffect transition="in" filter="wipe(down)">
                                      <p:cBhvr>
                                        <p:cTn id="7" dur="500"/>
                                        <p:tgtEl>
                                          <p:spTgt spid="104859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TextBox 1048603"/>
          <p:cNvSpPr txBox="1"/>
          <p:nvPr/>
        </p:nvSpPr>
        <p:spPr>
          <a:xfrm>
            <a:off x="539750" y="476250"/>
            <a:ext cx="8382000" cy="954087"/>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sz="2800">
                <a:latin typeface="Calibri" pitchFamily="34" charset="0"/>
              </a:rPr>
              <a:t>Simulasi internet yang dapat digunakan oleh semua platform komputer maupun sistem operasi</a:t>
            </a:r>
          </a:p>
        </p:txBody>
      </p:sp>
      <p:sp>
        <p:nvSpPr>
          <p:cNvPr id="1048605" name="TextBox 1048604"/>
          <p:cNvSpPr txBox="1"/>
          <p:nvPr/>
        </p:nvSpPr>
        <p:spPr>
          <a:xfrm>
            <a:off x="1219200" y="1447800"/>
            <a:ext cx="1219200" cy="366712"/>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endParaRPr lang="en-GB" altLang="id-ID">
              <a:latin typeface="Calibri" pitchFamily="34" charset="0"/>
            </a:endParaRPr>
          </a:p>
        </p:txBody>
      </p:sp>
      <p:sp>
        <p:nvSpPr>
          <p:cNvPr id="1048606" name="TextBox 1048605"/>
          <p:cNvSpPr txBox="1"/>
          <p:nvPr/>
        </p:nvSpPr>
        <p:spPr>
          <a:xfrm>
            <a:off x="6084887" y="5949950"/>
            <a:ext cx="1624012" cy="366712"/>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spcBef>
                <a:spcPct val="50000"/>
              </a:spcBef>
            </a:pPr>
            <a:r>
              <a:rPr lang="en-US" altLang="id-ID">
                <a:latin typeface="Calibri" pitchFamily="34" charset="0"/>
              </a:rPr>
              <a:t>    Linux</a:t>
            </a:r>
          </a:p>
        </p:txBody>
      </p:sp>
      <p:sp>
        <p:nvSpPr>
          <p:cNvPr id="1048607" name="TextBox 1048606"/>
          <p:cNvSpPr txBox="1"/>
          <p:nvPr/>
        </p:nvSpPr>
        <p:spPr>
          <a:xfrm>
            <a:off x="1371600" y="3394075"/>
            <a:ext cx="1552575" cy="366712"/>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      MacOS</a:t>
            </a:r>
          </a:p>
        </p:txBody>
      </p:sp>
      <p:sp>
        <p:nvSpPr>
          <p:cNvPr id="1048608" name="TextBox 1048607"/>
          <p:cNvSpPr txBox="1"/>
          <p:nvPr/>
        </p:nvSpPr>
        <p:spPr>
          <a:xfrm>
            <a:off x="6454775" y="3394075"/>
            <a:ext cx="1482725" cy="366712"/>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  Windows</a:t>
            </a:r>
          </a:p>
        </p:txBody>
      </p:sp>
      <p:sp>
        <p:nvSpPr>
          <p:cNvPr id="1048609" name="TextBox 1048608"/>
          <p:cNvSpPr txBox="1"/>
          <p:nvPr/>
        </p:nvSpPr>
        <p:spPr>
          <a:xfrm>
            <a:off x="1441450" y="5949950"/>
            <a:ext cx="1412875" cy="458787"/>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sz="2400">
                <a:latin typeface="Calibri" pitchFamily="34" charset="0"/>
              </a:rPr>
              <a:t>    </a:t>
            </a:r>
            <a:r>
              <a:rPr lang="en-US" altLang="id-ID" sz="1600" b="1">
                <a:latin typeface="Calibri" pitchFamily="34" charset="0"/>
              </a:rPr>
              <a:t>UNIX</a:t>
            </a:r>
          </a:p>
        </p:txBody>
      </p:sp>
      <p:pic>
        <p:nvPicPr>
          <p:cNvPr id="2097152" name="Picture 2097151" descr="mycomputer"/>
          <p:cNvPicPr>
            <a:picLocks/>
          </p:cNvPicPr>
          <p:nvPr/>
        </p:nvPicPr>
        <p:blipFill>
          <a:blip r:embed="rId2"/>
          <a:srcRect/>
          <a:stretch>
            <a:fillRect/>
          </a:stretch>
        </p:blipFill>
        <p:spPr>
          <a:xfrm>
            <a:off x="1371600" y="4738687"/>
            <a:ext cx="1411287" cy="1346200"/>
          </a:xfrm>
          <a:prstGeom prst="rect">
            <a:avLst/>
          </a:prstGeom>
          <a:noFill/>
          <a:ln>
            <a:noFill/>
          </a:ln>
        </p:spPr>
      </p:pic>
      <p:sp>
        <p:nvSpPr>
          <p:cNvPr id="1048610" name="Straight Connector 1048609"/>
          <p:cNvSpPr/>
          <p:nvPr/>
        </p:nvSpPr>
        <p:spPr>
          <a:xfrm>
            <a:off x="2782887" y="3325812"/>
            <a:ext cx="1341437" cy="673100"/>
          </a:xfrm>
          <a:prstGeom prst="line">
            <a:avLst/>
          </a:prstGeom>
          <a:noFill/>
          <a:ln w="9525" cap="flat" cmpd="sng">
            <a:solidFill>
              <a:srgbClr val="FF0000">
                <a:alpha val="100000"/>
              </a:srgbClr>
            </a:solidFill>
            <a:prstDash val="solid"/>
            <a:round/>
          </a:ln>
        </p:spPr>
        <p:txBody>
          <a:bodyPr/>
          <a:lstStyle/>
          <a:p>
            <a:endParaRPr lang="en-ID"/>
          </a:p>
        </p:txBody>
      </p:sp>
      <p:sp>
        <p:nvSpPr>
          <p:cNvPr id="1048611" name="Straight Connector 1048610"/>
          <p:cNvSpPr/>
          <p:nvPr/>
        </p:nvSpPr>
        <p:spPr>
          <a:xfrm flipV="1">
            <a:off x="2782887" y="4268787"/>
            <a:ext cx="1341437" cy="469900"/>
          </a:xfrm>
          <a:prstGeom prst="line">
            <a:avLst/>
          </a:prstGeom>
          <a:noFill/>
          <a:ln w="9525" cap="flat" cmpd="sng">
            <a:solidFill>
              <a:srgbClr val="FF0000">
                <a:alpha val="100000"/>
              </a:srgbClr>
            </a:solidFill>
            <a:prstDash val="solid"/>
            <a:round/>
          </a:ln>
        </p:spPr>
        <p:txBody>
          <a:bodyPr/>
          <a:lstStyle/>
          <a:p>
            <a:endParaRPr lang="en-ID"/>
          </a:p>
        </p:txBody>
      </p:sp>
      <p:sp>
        <p:nvSpPr>
          <p:cNvPr id="1048612" name="Straight Connector 1048611"/>
          <p:cNvSpPr/>
          <p:nvPr/>
        </p:nvSpPr>
        <p:spPr>
          <a:xfrm flipH="1">
            <a:off x="4830762" y="3325812"/>
            <a:ext cx="1624012" cy="606425"/>
          </a:xfrm>
          <a:prstGeom prst="line">
            <a:avLst/>
          </a:prstGeom>
          <a:noFill/>
          <a:ln w="9525" cap="flat" cmpd="sng">
            <a:solidFill>
              <a:srgbClr val="FF0000">
                <a:alpha val="100000"/>
              </a:srgbClr>
            </a:solidFill>
            <a:prstDash val="solid"/>
            <a:round/>
          </a:ln>
        </p:spPr>
        <p:txBody>
          <a:bodyPr/>
          <a:lstStyle/>
          <a:p>
            <a:endParaRPr lang="en-ID"/>
          </a:p>
        </p:txBody>
      </p:sp>
      <p:sp>
        <p:nvSpPr>
          <p:cNvPr id="1048613" name="Straight Connector 1048612"/>
          <p:cNvSpPr/>
          <p:nvPr/>
        </p:nvSpPr>
        <p:spPr>
          <a:xfrm flipH="1" flipV="1">
            <a:off x="4830762" y="4200525"/>
            <a:ext cx="1624012" cy="404812"/>
          </a:xfrm>
          <a:prstGeom prst="line">
            <a:avLst/>
          </a:prstGeom>
          <a:noFill/>
          <a:ln w="9525" cap="flat" cmpd="sng">
            <a:solidFill>
              <a:srgbClr val="FF0000">
                <a:alpha val="100000"/>
              </a:srgbClr>
            </a:solidFill>
            <a:prstDash val="solid"/>
            <a:round/>
          </a:ln>
        </p:spPr>
        <p:txBody>
          <a:bodyPr/>
          <a:lstStyle/>
          <a:p>
            <a:endParaRPr lang="en-ID"/>
          </a:p>
        </p:txBody>
      </p:sp>
      <p:sp>
        <p:nvSpPr>
          <p:cNvPr id="1048614" name="TextBox 1048613"/>
          <p:cNvSpPr txBox="1"/>
          <p:nvPr/>
        </p:nvSpPr>
        <p:spPr>
          <a:xfrm>
            <a:off x="3841750" y="4806950"/>
            <a:ext cx="1906587" cy="400050"/>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sz="2000">
                <a:latin typeface="Calibri" pitchFamily="34" charset="0"/>
              </a:rPr>
              <a:t>Internet</a:t>
            </a:r>
          </a:p>
        </p:txBody>
      </p:sp>
      <p:pic>
        <p:nvPicPr>
          <p:cNvPr id="2097153" name="Picture 2097152" descr="network"/>
          <p:cNvPicPr>
            <a:picLocks/>
          </p:cNvPicPr>
          <p:nvPr/>
        </p:nvPicPr>
        <p:blipFill>
          <a:blip r:embed="rId3"/>
          <a:srcRect/>
          <a:stretch>
            <a:fillRect/>
          </a:stretch>
        </p:blipFill>
        <p:spPr>
          <a:xfrm>
            <a:off x="3841750" y="3460750"/>
            <a:ext cx="1130300" cy="1076325"/>
          </a:xfrm>
          <a:prstGeom prst="rect">
            <a:avLst/>
          </a:prstGeom>
          <a:noFill/>
          <a:ln>
            <a:noFill/>
          </a:ln>
        </p:spPr>
      </p:pic>
      <p:pic>
        <p:nvPicPr>
          <p:cNvPr id="2097154" name="Picture 2097153" descr="mycomputer"/>
          <p:cNvPicPr>
            <a:picLocks/>
          </p:cNvPicPr>
          <p:nvPr/>
        </p:nvPicPr>
        <p:blipFill>
          <a:blip r:embed="rId2"/>
          <a:srcRect/>
          <a:stretch>
            <a:fillRect/>
          </a:stretch>
        </p:blipFill>
        <p:spPr>
          <a:xfrm>
            <a:off x="6248400" y="4648200"/>
            <a:ext cx="1411287" cy="1346200"/>
          </a:xfrm>
          <a:prstGeom prst="rect">
            <a:avLst/>
          </a:prstGeom>
          <a:noFill/>
          <a:ln>
            <a:noFill/>
          </a:ln>
        </p:spPr>
      </p:pic>
      <p:pic>
        <p:nvPicPr>
          <p:cNvPr id="2097155" name="Picture 2097154" descr="mycomputer"/>
          <p:cNvPicPr>
            <a:picLocks/>
          </p:cNvPicPr>
          <p:nvPr/>
        </p:nvPicPr>
        <p:blipFill>
          <a:blip r:embed="rId2"/>
          <a:srcRect/>
          <a:stretch>
            <a:fillRect/>
          </a:stretch>
        </p:blipFill>
        <p:spPr>
          <a:xfrm>
            <a:off x="1447800" y="2057400"/>
            <a:ext cx="1411287" cy="1346200"/>
          </a:xfrm>
          <a:prstGeom prst="rect">
            <a:avLst/>
          </a:prstGeom>
          <a:noFill/>
          <a:ln>
            <a:noFill/>
          </a:ln>
        </p:spPr>
      </p:pic>
      <p:pic>
        <p:nvPicPr>
          <p:cNvPr id="2097156" name="Picture 2097155" descr="mycomputer"/>
          <p:cNvPicPr>
            <a:picLocks/>
          </p:cNvPicPr>
          <p:nvPr/>
        </p:nvPicPr>
        <p:blipFill>
          <a:blip r:embed="rId2"/>
          <a:srcRect/>
          <a:stretch>
            <a:fillRect/>
          </a:stretch>
        </p:blipFill>
        <p:spPr>
          <a:xfrm>
            <a:off x="6248400" y="1981200"/>
            <a:ext cx="1411287" cy="1346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048614"/>
          <p:cNvSpPr>
            <a:spLocks noGrp="1"/>
          </p:cNvSpPr>
          <p:nvPr>
            <p:ph type="title"/>
          </p:nvPr>
        </p:nvSpPr>
        <p:spPr>
          <a:xfrm>
            <a:off x="381000" y="838200"/>
            <a:ext cx="8229600" cy="646112"/>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4300">
                <a:effectLst>
                  <a:outerShdw blurRad="38100" dist="38100" dir="2700000" algn="tl">
                    <a:srgbClr val="C0C0C0"/>
                  </a:outerShdw>
                </a:effectLst>
                <a:latin typeface="Calibri" pitchFamily="34" charset="0"/>
              </a:rPr>
              <a:t>Sejarah </a:t>
            </a:r>
            <a:r>
              <a:rPr lang="id-ID" altLang="id-ID" sz="4300">
                <a:effectLst>
                  <a:outerShdw blurRad="38100" dist="38100" dir="2700000" algn="tl">
                    <a:srgbClr val="C0C0C0"/>
                  </a:outerShdw>
                </a:effectLst>
                <a:latin typeface="Calibri" pitchFamily="34" charset="0"/>
              </a:rPr>
              <a:t>I</a:t>
            </a:r>
            <a:r>
              <a:rPr lang="en-US" altLang="id-ID" sz="4300">
                <a:effectLst>
                  <a:outerShdw blurRad="38100" dist="38100" dir="2700000" algn="tl">
                    <a:srgbClr val="C0C0C0"/>
                  </a:outerShdw>
                </a:effectLst>
                <a:latin typeface="Calibri" pitchFamily="34" charset="0"/>
              </a:rPr>
              <a:t>nternet</a:t>
            </a:r>
          </a:p>
        </p:txBody>
      </p:sp>
      <p:sp>
        <p:nvSpPr>
          <p:cNvPr id="1048616" name="Content Placeholder 1048615"/>
          <p:cNvSpPr>
            <a:spLocks noGrp="1"/>
          </p:cNvSpPr>
          <p:nvPr>
            <p:ph idx="1"/>
          </p:nvPr>
        </p:nvSpPr>
        <p:spPr>
          <a:xfrm>
            <a:off x="304800" y="2286000"/>
            <a:ext cx="8229600" cy="4022725"/>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a:solidFill>
                  <a:schemeClr val="dk1"/>
                </a:solidFill>
              </a:rPr>
              <a:t>	</a:t>
            </a:r>
            <a:r>
              <a:rPr lang="en-US" altLang="id-ID" sz="2800">
                <a:solidFill>
                  <a:schemeClr val="dk1"/>
                </a:solidFill>
              </a:rPr>
              <a:t>Pada awalnya Internet dibangun oleh Departemen Pertahanan Amerika Serikat dalam rangka untuk melakukan hubungan dengan para ilmuwan dan profesor universitas di sel</a:t>
            </a:r>
            <a:r>
              <a:rPr lang="id-ID" altLang="id-ID" sz="2800">
                <a:solidFill>
                  <a:schemeClr val="dk1"/>
                </a:solidFill>
              </a:rPr>
              <a:t>u</a:t>
            </a:r>
            <a:r>
              <a:rPr lang="en-US" altLang="id-ID" sz="2800">
                <a:solidFill>
                  <a:schemeClr val="dk1"/>
                </a:solidFill>
              </a:rPr>
              <a:t>ruh dunia. Kini Internet dapat digunakan oleh siapa saja untuk melakukan akses informasi apa saja dan bahkan untuk melakukan transaksi bisnis.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Title 1048616"/>
          <p:cNvSpPr>
            <a:spLocks noGrp="1"/>
          </p:cNvSpPr>
          <p:nvPr>
            <p:ph type="title"/>
          </p:nvPr>
        </p:nvSpPr>
        <p:spPr>
          <a:xfrm>
            <a:off x="596900" y="531812"/>
            <a:ext cx="8367712" cy="809625"/>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3200">
                <a:effectLst>
                  <a:outerShdw blurRad="38100" dist="38100" dir="2700000" algn="tl">
                    <a:srgbClr val="C0C0C0"/>
                  </a:outerShdw>
                </a:effectLst>
                <a:latin typeface="Calibri" pitchFamily="34" charset="0"/>
              </a:rPr>
              <a:t>Syarat agar bisa menggunakan Internet</a:t>
            </a:r>
            <a:r>
              <a:rPr lang="id-ID" altLang="id-ID" sz="3200">
                <a:effectLst>
                  <a:outerShdw blurRad="38100" dist="38100" dir="2700000" algn="tl">
                    <a:srgbClr val="C0C0C0"/>
                  </a:outerShdw>
                </a:effectLst>
                <a:latin typeface="Calibri" pitchFamily="34" charset="0"/>
              </a:rPr>
              <a:t> :</a:t>
            </a:r>
          </a:p>
        </p:txBody>
      </p:sp>
      <p:sp>
        <p:nvSpPr>
          <p:cNvPr id="1048618" name="Content Placeholder 1048617"/>
          <p:cNvSpPr>
            <a:spLocks noGrp="1"/>
          </p:cNvSpPr>
          <p:nvPr>
            <p:ph idx="1"/>
          </p:nvPr>
        </p:nvSpPr>
        <p:spPr>
          <a:xfrm>
            <a:off x="411162" y="2060575"/>
            <a:ext cx="8229600" cy="3948112"/>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buFont typeface="Wingdings" pitchFamily="2" charset="2"/>
              <a:buNone/>
            </a:pPr>
            <a:r>
              <a:rPr lang="en-US" altLang="id-ID" sz="2800"/>
              <a:t>   Seorang pemakai harus mengakses komputer pada perusahaan yang telah terkoneksi ke internet atau perlu menjadi pelanggan dari sebuah ISP (</a:t>
            </a:r>
            <a:r>
              <a:rPr lang="en-US" altLang="id-ID" sz="2800" i="1"/>
              <a:t>Internet Service Provider).</a:t>
            </a:r>
          </a:p>
          <a:p>
            <a:pPr lvl="0" algn="just">
              <a:buFont typeface="Wingdings" pitchFamily="2" charset="2"/>
              <a:buNone/>
            </a:pPr>
            <a:r>
              <a:rPr lang="en-US" altLang="id-ID" sz="2800" i="1"/>
              <a:t>		</a:t>
            </a:r>
            <a:r>
              <a:rPr lang="en-US" altLang="id-ID" sz="2800"/>
              <a:t>Atau mungkin alternatif lain, cukup melakukan pengaksesan pada warung-warung Internet (Warnet). ISP adalah organisasi komersial yang bergerak dalam bidang penyediaan jasa akses ke internet.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048618"/>
          <p:cNvSpPr>
            <a:spLocks noGrp="1"/>
          </p:cNvSpPr>
          <p:nvPr>
            <p:ph type="title"/>
          </p:nvPr>
        </p:nvSpPr>
        <p:spPr>
          <a:xfrm>
            <a:off x="304800" y="549275"/>
            <a:ext cx="8229600" cy="8636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3200">
                <a:effectLst>
                  <a:outerShdw blurRad="38100" dist="38100" dir="2700000" algn="tl">
                    <a:srgbClr val="C0C0C0"/>
                  </a:outerShdw>
                </a:effectLst>
                <a:latin typeface="Calibri" pitchFamily="34" charset="0"/>
              </a:rPr>
              <a:t>Daftar beberapa ISP di Indonesia :</a:t>
            </a:r>
          </a:p>
        </p:txBody>
      </p:sp>
      <p:graphicFrame>
        <p:nvGraphicFramePr>
          <p:cNvPr id="4194304" name="Table 4194303"/>
          <p:cNvGraphicFramePr>
            <a:graphicFrameLocks/>
          </p:cNvGraphicFramePr>
          <p:nvPr/>
        </p:nvGraphicFramePr>
        <p:xfrm>
          <a:off x="604837" y="2276475"/>
          <a:ext cx="7929561" cy="2913058"/>
        </p:xfrm>
        <a:graphic>
          <a:graphicData uri="http://schemas.openxmlformats.org/drawingml/2006/table">
            <a:tbl>
              <a:tblPr/>
              <a:tblGrid>
                <a:gridCol w="3303587">
                  <a:extLst>
                    <a:ext uri="{9D8B030D-6E8A-4147-A177-3AD203B41FA5}">
                      <a16:colId xmlns:a16="http://schemas.microsoft.com/office/drawing/2014/main" val="20000"/>
                    </a:ext>
                  </a:extLst>
                </a:gridCol>
                <a:gridCol w="4625974">
                  <a:extLst>
                    <a:ext uri="{9D8B030D-6E8A-4147-A177-3AD203B41FA5}">
                      <a16:colId xmlns:a16="http://schemas.microsoft.com/office/drawing/2014/main" val="20001"/>
                    </a:ext>
                  </a:extLst>
                </a:gridCol>
              </a:tblGrid>
              <a:tr h="704849">
                <a:tc>
                  <a:txBody>
                    <a:bodyPr/>
                    <a:lstStyle/>
                    <a:p>
                      <a:pPr lvl="0" algn="ctr"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Nama ISP</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ctr"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Situs</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0"/>
                  </a:ext>
                </a:extLst>
              </a:tr>
              <a:tr h="552449">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INDO.NET</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www.indo.net.id</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1"/>
                  </a:ext>
                </a:extLst>
              </a:tr>
              <a:tr h="552449">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INDOSATnet</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www.indosat.net.id</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2"/>
                  </a:ext>
                </a:extLst>
              </a:tr>
              <a:tr h="552449">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LinkNet</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www.link.net.id</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3"/>
                  </a:ext>
                </a:extLst>
              </a:tr>
              <a:tr h="550862">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Wasantara Net</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spcBef>
                          <a:spcPct val="20000"/>
                        </a:spcBef>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www.wasantara.net.id</a:t>
                      </a:r>
                    </a:p>
                  </a:txBody>
                  <a:tcPr>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486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4194304"/>
                                        </p:tgtEl>
                                        <p:attrNameLst>
                                          <p:attrName>style.visibility</p:attrName>
                                        </p:attrNameLst>
                                      </p:cBhvr>
                                      <p:to>
                                        <p:strVal val="visible"/>
                                      </p:to>
                                    </p:set>
                                    <p:animEffect transition="in" filter="blinds(horizontal)">
                                      <p:cBhvr>
                                        <p:cTn id="11" dur="500"/>
                                        <p:tgtEl>
                                          <p:spTgt spid="4194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048638"/>
          <p:cNvSpPr>
            <a:spLocks noGrp="1"/>
          </p:cNvSpPr>
          <p:nvPr>
            <p:ph type="title"/>
          </p:nvPr>
        </p:nvSpPr>
        <p:spPr>
          <a:xfrm>
            <a:off x="331787" y="476250"/>
            <a:ext cx="8458200" cy="1081087"/>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2800">
                <a:effectLst>
                  <a:outerShdw blurRad="38100" dist="38100" dir="2700000" algn="tl">
                    <a:srgbClr val="C0C0C0"/>
                  </a:outerShdw>
                </a:effectLst>
                <a:latin typeface="Calibri" pitchFamily="34" charset="0"/>
              </a:rPr>
              <a:t>Protokol,</a:t>
            </a:r>
            <a:r>
              <a:rPr lang="id-ID" altLang="id-ID" sz="2800">
                <a:effectLst>
                  <a:outerShdw blurRad="38100" dist="38100" dir="2700000" algn="tl">
                    <a:srgbClr val="C0C0C0"/>
                  </a:outerShdw>
                </a:effectLst>
                <a:latin typeface="Calibri" pitchFamily="34" charset="0"/>
              </a:rPr>
              <a:t> </a:t>
            </a:r>
            <a:r>
              <a:rPr lang="en-US" altLang="id-ID" sz="2800">
                <a:effectLst>
                  <a:outerShdw blurRad="38100" dist="38100" dir="2700000" algn="tl">
                    <a:srgbClr val="C0C0C0"/>
                  </a:outerShdw>
                </a:effectLst>
                <a:latin typeface="Calibri" pitchFamily="34" charset="0"/>
              </a:rPr>
              <a:t>IP Adress dan Domain</a:t>
            </a:r>
          </a:p>
        </p:txBody>
      </p:sp>
      <p:sp>
        <p:nvSpPr>
          <p:cNvPr id="1048640" name="Content Placeholder 1048639"/>
          <p:cNvSpPr>
            <a:spLocks noGrp="1"/>
          </p:cNvSpPr>
          <p:nvPr>
            <p:ph idx="1"/>
          </p:nvPr>
        </p:nvSpPr>
        <p:spPr>
          <a:xfrm>
            <a:off x="457200" y="1773237"/>
            <a:ext cx="8305800" cy="3959225"/>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lgn="just">
              <a:lnSpc>
                <a:spcPct val="95000"/>
              </a:lnSpc>
              <a:buFont typeface="Wingdings" pitchFamily="2" charset="2"/>
              <a:buNone/>
            </a:pPr>
            <a:r>
              <a:rPr lang="en-US" altLang="id-ID" sz="2400">
                <a:solidFill>
                  <a:schemeClr val="dk1"/>
                </a:solidFill>
              </a:rPr>
              <a:t>		Koneksi komputer di Internet ditangani  menggunakan protokol TCP/IP (</a:t>
            </a:r>
            <a:r>
              <a:rPr lang="en-US" altLang="id-ID" sz="2400" i="1">
                <a:solidFill>
                  <a:schemeClr val="dk1"/>
                </a:solidFill>
              </a:rPr>
              <a:t>Transmission Control Protocol / Internet Protocol).</a:t>
            </a:r>
            <a:r>
              <a:rPr lang="id-ID" altLang="id-ID" sz="2400">
                <a:solidFill>
                  <a:schemeClr val="dk1"/>
                </a:solidFill>
              </a:rPr>
              <a:t> Protokol ini mensyaratkan bahwa setiap komputer di dalam jaringan Internet harus memiliki identitas unik yang dinamakan nomor atau alamat IP. Nomor ini terdiri atas empat bilangan den</a:t>
            </a:r>
            <a:r>
              <a:rPr lang="en-US" altLang="id-ID" sz="2400">
                <a:solidFill>
                  <a:schemeClr val="dk1"/>
                </a:solidFill>
              </a:rPr>
              <a:t>g</a:t>
            </a:r>
            <a:r>
              <a:rPr lang="id-ID" altLang="id-ID" sz="2400">
                <a:solidFill>
                  <a:schemeClr val="dk1"/>
                </a:solidFill>
              </a:rPr>
              <a:t>a</a:t>
            </a:r>
            <a:r>
              <a:rPr lang="en-US" altLang="id-ID" sz="2400">
                <a:solidFill>
                  <a:schemeClr val="dk1"/>
                </a:solidFill>
              </a:rPr>
              <a:t>n masing-masing bernilai antara 0 sampai 255, dan antar bilangan dipisahkan oleh tanda titik. Contoh : 128.252.115.5</a:t>
            </a:r>
          </a:p>
          <a:p>
            <a:pPr lvl="0" algn="just">
              <a:lnSpc>
                <a:spcPct val="95000"/>
              </a:lnSpc>
              <a:buFont typeface="Wingdings" pitchFamily="2" charset="2"/>
              <a:buNone/>
            </a:pPr>
            <a:r>
              <a:rPr lang="en-US" altLang="id-ID" sz="2400">
                <a:solidFill>
                  <a:schemeClr val="dk1"/>
                </a:solidFill>
              </a:rPr>
              <a:t>		Biasanya alamat IP dinyatakan dengan nama domain karena nama domain lebih gampang diingat.</a:t>
            </a:r>
            <a:r>
              <a:rPr lang="id-ID" altLang="id-ID" sz="2400">
                <a:solidFill>
                  <a:schemeClr val="dk1"/>
                </a:solidFill>
              </a:rPr>
              <a:t> </a:t>
            </a:r>
            <a:r>
              <a:rPr lang="en-US" altLang="id-ID" sz="2400">
                <a:solidFill>
                  <a:schemeClr val="dk1"/>
                </a:solidFill>
              </a:rPr>
              <a:t>Sistem y</a:t>
            </a:r>
            <a:r>
              <a:rPr lang="id-ID" altLang="id-ID" sz="2400">
                <a:solidFill>
                  <a:schemeClr val="dk1"/>
                </a:solidFill>
              </a:rPr>
              <a:t>an</a:t>
            </a:r>
            <a:r>
              <a:rPr lang="en-US" altLang="id-ID" sz="2400">
                <a:solidFill>
                  <a:schemeClr val="dk1"/>
                </a:solidFill>
              </a:rPr>
              <a:t>g memetakan domain ke alamat IP disebut Domain Name Server (DNS). Serve</a:t>
            </a:r>
            <a:r>
              <a:rPr lang="id-ID" altLang="id-ID" sz="2400">
                <a:solidFill>
                  <a:schemeClr val="dk1"/>
                </a:solidFill>
              </a:rPr>
              <a:t>r</a:t>
            </a:r>
            <a:r>
              <a:rPr lang="en-US" altLang="id-ID" sz="2400">
                <a:solidFill>
                  <a:schemeClr val="dk1"/>
                </a:solidFill>
              </a:rPr>
              <a:t> ini memelihara daftar nama jaringan lokal nama komputer serta alamat IP.</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Title 1048640"/>
          <p:cNvSpPr>
            <a:spLocks noGrp="1"/>
          </p:cNvSpPr>
          <p:nvPr>
            <p:ph type="title"/>
          </p:nvPr>
        </p:nvSpPr>
        <p:spPr>
          <a:xfrm>
            <a:off x="468312" y="495300"/>
            <a:ext cx="8229600" cy="1139825"/>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a:effectLst>
                  <a:outerShdw blurRad="38100" dist="38100" dir="2700000" algn="tl">
                    <a:srgbClr val="C0C0C0"/>
                  </a:outerShdw>
                </a:effectLst>
                <a:latin typeface="Calibri" pitchFamily="34" charset="0"/>
              </a:rPr>
              <a:t>Contoh Nama Domain</a:t>
            </a:r>
          </a:p>
        </p:txBody>
      </p:sp>
      <p:sp>
        <p:nvSpPr>
          <p:cNvPr id="1048642" name="Content Placeholder 1048641"/>
          <p:cNvSpPr>
            <a:spLocks noGrp="1"/>
          </p:cNvSpPr>
          <p:nvPr>
            <p:ph idx="1"/>
          </p:nvPr>
        </p:nvSpPr>
        <p:spPr>
          <a:xfrm>
            <a:off x="307975" y="1689100"/>
            <a:ext cx="8229600" cy="4530725"/>
          </a:xfrm>
          <a:prstGeom prst="rect">
            <a:avLst/>
          </a:prstGeom>
          <a:noFill/>
          <a:ln>
            <a:noFill/>
          </a:ln>
        </p:spPr>
        <p:txBody>
          <a:bodyPr vert="horz" lIns="0" tIns="45720" rIns="0" bIns="45720" anchor="t"/>
          <a:lstStyle>
            <a:lvl1pPr marL="90487" indent="-90487" algn="l" rtl="0" eaLnBrk="1" fontAlgn="base" latinLnBrk="1" hangingPunct="1">
              <a:lnSpc>
                <a:spcPct val="90000"/>
              </a:lnSpc>
              <a:spcBef>
                <a:spcPts val="1200"/>
              </a:spcBef>
              <a:spcAft>
                <a:spcPts val="200"/>
              </a:spcAft>
              <a:buClr>
                <a:schemeClr val="accent1"/>
              </a:buClr>
              <a:buSzPct val="100000"/>
              <a:buFont typeface="Calibri" pitchFamily="34" charset="0"/>
              <a:buChar char=" "/>
              <a:defRPr sz="2000" b="0" i="0" u="none" baseline="0">
                <a:solidFill>
                  <a:srgbClr val="404040"/>
                </a:solidFill>
                <a:latin typeface="Calibri" pitchFamily="34" charset="0"/>
                <a:sym typeface="Arial" pitchFamily="34" charset="0"/>
              </a:defRPr>
            </a:lvl1pPr>
            <a:lvl2pPr marL="38258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800" b="0" i="0" u="none" baseline="0">
                <a:solidFill>
                  <a:srgbClr val="404040"/>
                </a:solidFill>
                <a:latin typeface="Calibri" pitchFamily="34" charset="0"/>
                <a:sym typeface="Arial" pitchFamily="34" charset="0"/>
              </a:defRPr>
            </a:lvl2pPr>
            <a:lvl3pPr marL="566737"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3pPr>
            <a:lvl4pPr marL="749300" indent="-182563"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4pPr>
            <a:lvl5pPr marL="931862" indent="-182562" algn="l" rtl="0" eaLnBrk="1" fontAlgn="base" latinLnBrk="1" hangingPunct="1">
              <a:lnSpc>
                <a:spcPct val="90000"/>
              </a:lnSpc>
              <a:spcBef>
                <a:spcPts val="200"/>
              </a:spcBef>
              <a:spcAft>
                <a:spcPts val="400"/>
              </a:spcAft>
              <a:buClr>
                <a:schemeClr val="accent1"/>
              </a:buClr>
              <a:buSzPct val="100000"/>
              <a:buFont typeface="Calibri" pitchFamily="34" charset="0"/>
              <a:buChar char="◦"/>
              <a:defRPr sz="1400" b="0" i="0" u="none" baseline="0">
                <a:solidFill>
                  <a:srgbClr val="404040"/>
                </a:solidFill>
                <a:latin typeface="Calibri" pitchFamily="34" charset="0"/>
                <a:sym typeface="Arial" pitchFamily="34" charset="0"/>
              </a:defRPr>
            </a:lvl5pPr>
          </a:lstStyle>
          <a:p>
            <a:pPr lvl="0">
              <a:buFont typeface="Wingdings" pitchFamily="2" charset="2"/>
              <a:buNone/>
            </a:pPr>
            <a:endParaRPr lang="en-US" altLang="id-ID"/>
          </a:p>
          <a:p>
            <a:pPr lvl="0">
              <a:buFont typeface="Wingdings" pitchFamily="2" charset="2"/>
              <a:buNone/>
            </a:pPr>
            <a:endParaRPr lang="en-US" altLang="id-ID"/>
          </a:p>
          <a:p>
            <a:pPr lvl="0">
              <a:buFont typeface="Wingdings" pitchFamily="2" charset="2"/>
              <a:buNone/>
            </a:pPr>
            <a:endParaRPr lang="en-US" altLang="id-ID"/>
          </a:p>
          <a:p>
            <a:pPr lvl="0" algn="ctr">
              <a:buFont typeface="Wingdings" pitchFamily="2" charset="2"/>
              <a:buNone/>
            </a:pPr>
            <a:r>
              <a:rPr lang="id-ID" altLang="id-ID"/>
              <a:t>ejournal</a:t>
            </a:r>
            <a:r>
              <a:rPr lang="en-US" altLang="id-ID"/>
              <a:t>.</a:t>
            </a:r>
            <a:r>
              <a:rPr lang="id-ID" altLang="id-ID"/>
              <a:t>jayabaya</a:t>
            </a:r>
            <a:r>
              <a:rPr lang="en-US" altLang="id-ID"/>
              <a:t>.ac.id</a:t>
            </a:r>
          </a:p>
        </p:txBody>
      </p:sp>
      <p:grpSp>
        <p:nvGrpSpPr>
          <p:cNvPr id="55" name="Group 54"/>
          <p:cNvGrpSpPr/>
          <p:nvPr/>
        </p:nvGrpSpPr>
        <p:grpSpPr>
          <a:xfrm>
            <a:off x="3451225" y="2528887"/>
            <a:ext cx="1552575" cy="381000"/>
            <a:chOff x="2688" y="2064"/>
            <a:chExt cx="978" cy="240"/>
          </a:xfrm>
        </p:grpSpPr>
        <p:sp>
          <p:nvSpPr>
            <p:cNvPr id="1048643" name="Speech Bubble: Rectangle 1048642"/>
            <p:cNvSpPr/>
            <p:nvPr/>
          </p:nvSpPr>
          <p:spPr>
            <a:xfrm>
              <a:off x="2688" y="2064"/>
              <a:ext cx="960" cy="240"/>
            </a:xfrm>
            <a:prstGeom prst="wedgeRectCallout">
              <a:avLst>
                <a:gd name="adj1" fmla="val -42500"/>
                <a:gd name="adj2" fmla="val 94167"/>
              </a:avLst>
            </a:prstGeom>
            <a:noFill/>
            <a:ln w="9525" cap="flat" cmpd="sng">
              <a:solidFill>
                <a:srgbClr val="FF0000">
                  <a:alpha val="100000"/>
                </a:srgbClr>
              </a:solidFill>
              <a:prstDash val="solid"/>
              <a:round/>
            </a:ln>
          </p:spPr>
          <p:txBody>
            <a:bodyPr vert="horz" lIns="91440" tIns="45720" rIns="91440" bIns="45720" anchor="t"/>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endParaRPr lang="en-GB" altLang="id-ID">
                <a:latin typeface="Calibri" pitchFamily="34" charset="0"/>
              </a:endParaRPr>
            </a:p>
          </p:txBody>
        </p:sp>
        <p:sp>
          <p:nvSpPr>
            <p:cNvPr id="1048644" name="TextBox 1048643"/>
            <p:cNvSpPr txBox="1"/>
            <p:nvPr/>
          </p:nvSpPr>
          <p:spPr>
            <a:xfrm>
              <a:off x="2706" y="2083"/>
              <a:ext cx="960" cy="221"/>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sz="1700" b="1">
                  <a:latin typeface="Calibri" pitchFamily="34" charset="0"/>
                </a:rPr>
                <a:t>Sub domain</a:t>
              </a:r>
            </a:p>
          </p:txBody>
        </p:sp>
      </p:grpSp>
      <p:grpSp>
        <p:nvGrpSpPr>
          <p:cNvPr id="56" name="Group 55"/>
          <p:cNvGrpSpPr/>
          <p:nvPr/>
        </p:nvGrpSpPr>
        <p:grpSpPr>
          <a:xfrm>
            <a:off x="3556000" y="3519487"/>
            <a:ext cx="1371600" cy="457200"/>
            <a:chOff x="2592" y="2832"/>
            <a:chExt cx="864" cy="288"/>
          </a:xfrm>
        </p:grpSpPr>
        <p:sp>
          <p:nvSpPr>
            <p:cNvPr id="1048645" name="Speech Bubble: Rectangle 1048644"/>
            <p:cNvSpPr/>
            <p:nvPr/>
          </p:nvSpPr>
          <p:spPr>
            <a:xfrm rot="10800000">
              <a:off x="2592" y="2832"/>
              <a:ext cx="864" cy="288"/>
            </a:xfrm>
            <a:prstGeom prst="wedgeRectCallout">
              <a:avLst>
                <a:gd name="adj1" fmla="val -33917"/>
                <a:gd name="adj2" fmla="val 88884"/>
              </a:avLst>
            </a:prstGeom>
            <a:noFill/>
            <a:ln w="9525" cap="flat" cmpd="sng">
              <a:solidFill>
                <a:srgbClr val="FF0000">
                  <a:alpha val="100000"/>
                </a:srgbClr>
              </a:solidFill>
              <a:prstDash val="solid"/>
              <a:round/>
            </a:ln>
          </p:spPr>
          <p:txBody>
            <a:bodyPr rot="10800000" vert="horz" lIns="91440" tIns="45720" rIns="91440" bIns="45720" anchor="t"/>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endParaRPr lang="en-GB" altLang="id-ID">
                <a:latin typeface="Calibri" pitchFamily="34" charset="0"/>
              </a:endParaRPr>
            </a:p>
          </p:txBody>
        </p:sp>
        <p:sp>
          <p:nvSpPr>
            <p:cNvPr id="1048646" name="TextBox 1048645"/>
            <p:cNvSpPr txBox="1"/>
            <p:nvPr/>
          </p:nvSpPr>
          <p:spPr>
            <a:xfrm>
              <a:off x="2592" y="2832"/>
              <a:ext cx="864" cy="231"/>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  domain</a:t>
              </a:r>
            </a:p>
          </p:txBody>
        </p:sp>
      </p:grpSp>
      <p:grpSp>
        <p:nvGrpSpPr>
          <p:cNvPr id="57" name="Group 56"/>
          <p:cNvGrpSpPr/>
          <p:nvPr/>
        </p:nvGrpSpPr>
        <p:grpSpPr>
          <a:xfrm>
            <a:off x="4975225" y="3657600"/>
            <a:ext cx="1905000" cy="457200"/>
            <a:chOff x="3600" y="2832"/>
            <a:chExt cx="1200" cy="288"/>
          </a:xfrm>
        </p:grpSpPr>
        <p:sp>
          <p:nvSpPr>
            <p:cNvPr id="1048647" name="Speech Bubble: Rectangle 1048646"/>
            <p:cNvSpPr/>
            <p:nvPr/>
          </p:nvSpPr>
          <p:spPr>
            <a:xfrm rot="10800000">
              <a:off x="3600" y="2832"/>
              <a:ext cx="1200" cy="288"/>
            </a:xfrm>
            <a:prstGeom prst="wedgeRectCallout">
              <a:avLst>
                <a:gd name="adj1" fmla="val 31662"/>
                <a:gd name="adj2" fmla="val 114231"/>
              </a:avLst>
            </a:prstGeom>
            <a:noFill/>
            <a:ln w="9525" cap="flat" cmpd="sng">
              <a:solidFill>
                <a:srgbClr val="FF0000">
                  <a:alpha val="100000"/>
                </a:srgbClr>
              </a:solidFill>
              <a:prstDash val="solid"/>
              <a:round/>
            </a:ln>
          </p:spPr>
          <p:txBody>
            <a:bodyPr rot="10800000" vert="horz" lIns="91440" tIns="45720" rIns="91440" bIns="45720" anchor="t"/>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endParaRPr lang="en-GB" altLang="id-ID">
                <a:latin typeface="Calibri" pitchFamily="34" charset="0"/>
              </a:endParaRPr>
            </a:p>
          </p:txBody>
        </p:sp>
        <p:sp>
          <p:nvSpPr>
            <p:cNvPr id="1048648" name="TextBox 1048647"/>
            <p:cNvSpPr txBox="1"/>
            <p:nvPr/>
          </p:nvSpPr>
          <p:spPr>
            <a:xfrm>
              <a:off x="3648" y="2880"/>
              <a:ext cx="1152" cy="231"/>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  tipe domain</a:t>
              </a:r>
            </a:p>
          </p:txBody>
        </p:sp>
      </p:grpSp>
      <p:grpSp>
        <p:nvGrpSpPr>
          <p:cNvPr id="58" name="Group 57"/>
          <p:cNvGrpSpPr/>
          <p:nvPr/>
        </p:nvGrpSpPr>
        <p:grpSpPr>
          <a:xfrm>
            <a:off x="5435600" y="2528887"/>
            <a:ext cx="1981200" cy="457200"/>
            <a:chOff x="4032" y="2016"/>
            <a:chExt cx="1248" cy="288"/>
          </a:xfrm>
        </p:grpSpPr>
        <p:sp>
          <p:nvSpPr>
            <p:cNvPr id="1048649" name="Speech Bubble: Rectangle 1048648"/>
            <p:cNvSpPr/>
            <p:nvPr/>
          </p:nvSpPr>
          <p:spPr>
            <a:xfrm>
              <a:off x="4032" y="2016"/>
              <a:ext cx="1248" cy="288"/>
            </a:xfrm>
            <a:prstGeom prst="wedgeRectCallout">
              <a:avLst>
                <a:gd name="adj1" fmla="val -43750"/>
                <a:gd name="adj2" fmla="val 83333"/>
              </a:avLst>
            </a:prstGeom>
            <a:noFill/>
            <a:ln w="9525" cap="flat" cmpd="sng">
              <a:solidFill>
                <a:srgbClr val="FF0000">
                  <a:alpha val="100000"/>
                </a:srgbClr>
              </a:solidFill>
              <a:prstDash val="solid"/>
              <a:round/>
            </a:ln>
          </p:spPr>
          <p:txBody>
            <a:bodyPr vert="horz" lIns="91440" tIns="45720" rIns="91440" bIns="45720" anchor="t"/>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lgn="ctr"/>
              <a:endParaRPr lang="en-GB" altLang="id-ID">
                <a:latin typeface="Calibri" pitchFamily="34" charset="0"/>
              </a:endParaRPr>
            </a:p>
          </p:txBody>
        </p:sp>
        <p:sp>
          <p:nvSpPr>
            <p:cNvPr id="1048650" name="TextBox 1048649"/>
            <p:cNvSpPr txBox="1"/>
            <p:nvPr/>
          </p:nvSpPr>
          <p:spPr>
            <a:xfrm>
              <a:off x="4032" y="2016"/>
              <a:ext cx="1248" cy="231"/>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a:latin typeface="Calibri" pitchFamily="34" charset="0"/>
                </a:rPr>
                <a:t>  Kode negara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500" fill="hold"/>
                                        <p:tgtEl>
                                          <p:spTgt spid="56"/>
                                        </p:tgtEl>
                                        <p:attrNameLst>
                                          <p:attrName>ppt_x</p:attrName>
                                        </p:attrNameLst>
                                      </p:cBhvr>
                                      <p:tavLst>
                                        <p:tav tm="0">
                                          <p:val>
                                            <p:strVal val="#ppt_x"/>
                                          </p:val>
                                        </p:tav>
                                        <p:tav tm="100000">
                                          <p:val>
                                            <p:strVal val="#ppt_x"/>
                                          </p:val>
                                        </p:tav>
                                      </p:tavLst>
                                    </p:anim>
                                    <p:anim calcmode="lin" valueType="num">
                                      <p:cBhvr additive="base">
                                        <p:cTn id="8" dur="500" fill="hold"/>
                                        <p:tgtEl>
                                          <p:spTgt spid="5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5"/>
                                        </p:tgtEl>
                                        <p:attrNameLst>
                                          <p:attrName>style.visibility</p:attrName>
                                        </p:attrNameLst>
                                      </p:cBhvr>
                                      <p:to>
                                        <p:strVal val="visible"/>
                                      </p:to>
                                    </p:set>
                                    <p:anim calcmode="lin" valueType="num">
                                      <p:cBhvr additive="base">
                                        <p:cTn id="11" dur="500" fill="hold"/>
                                        <p:tgtEl>
                                          <p:spTgt spid="55"/>
                                        </p:tgtEl>
                                        <p:attrNameLst>
                                          <p:attrName>ppt_x</p:attrName>
                                        </p:attrNameLst>
                                      </p:cBhvr>
                                      <p:tavLst>
                                        <p:tav tm="0">
                                          <p:val>
                                            <p:strVal val="#ppt_x"/>
                                          </p:val>
                                        </p:tav>
                                        <p:tav tm="100000">
                                          <p:val>
                                            <p:strVal val="#ppt_x"/>
                                          </p:val>
                                        </p:tav>
                                      </p:tavLst>
                                    </p:anim>
                                    <p:anim calcmode="lin" valueType="num">
                                      <p:cBhvr additive="base">
                                        <p:cTn id="12" dur="500" fill="hold"/>
                                        <p:tgtEl>
                                          <p:spTgt spid="5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ppt_x"/>
                                          </p:val>
                                        </p:tav>
                                        <p:tav tm="100000">
                                          <p:val>
                                            <p:strVal val="#ppt_x"/>
                                          </p:val>
                                        </p:tav>
                                      </p:tavLst>
                                    </p:anim>
                                    <p:anim calcmode="lin" valueType="num">
                                      <p:cBhvr additive="base">
                                        <p:cTn id="16" dur="500" fill="hold"/>
                                        <p:tgtEl>
                                          <p:spTgt spid="5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7"/>
                                        </p:tgtEl>
                                        <p:attrNameLst>
                                          <p:attrName>style.visibility</p:attrName>
                                        </p:attrNameLst>
                                      </p:cBhvr>
                                      <p:to>
                                        <p:strVal val="visible"/>
                                      </p:to>
                                    </p:set>
                                    <p:anim calcmode="lin" valueType="num">
                                      <p:cBhvr additive="base">
                                        <p:cTn id="19" dur="500" fill="hold"/>
                                        <p:tgtEl>
                                          <p:spTgt spid="57"/>
                                        </p:tgtEl>
                                        <p:attrNameLst>
                                          <p:attrName>ppt_x</p:attrName>
                                        </p:attrNameLst>
                                      </p:cBhvr>
                                      <p:tavLst>
                                        <p:tav tm="0">
                                          <p:val>
                                            <p:strVal val="#ppt_x"/>
                                          </p:val>
                                        </p:tav>
                                        <p:tav tm="100000">
                                          <p:val>
                                            <p:strVal val="#ppt_x"/>
                                          </p:val>
                                        </p:tav>
                                      </p:tavLst>
                                    </p:anim>
                                    <p:anim calcmode="lin" valueType="num">
                                      <p:cBhvr additive="base">
                                        <p:cTn id="20"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048650"/>
          <p:cNvSpPr>
            <a:spLocks noGrp="1"/>
          </p:cNvSpPr>
          <p:nvPr>
            <p:ph type="title"/>
          </p:nvPr>
        </p:nvSpPr>
        <p:spPr>
          <a:xfrm>
            <a:off x="468312" y="620712"/>
            <a:ext cx="8229600" cy="863600"/>
          </a:xfrm>
          <a:prstGeom prst="rect">
            <a:avLst/>
          </a:prstGeom>
          <a:noFill/>
          <a:ln>
            <a:noFill/>
          </a:ln>
        </p:spPr>
        <p:txBody>
          <a:bodyPr vert="horz" lIns="91440" tIns="45720" rIns="91440" bIns="45720" anchor="b"/>
          <a:lstStyle>
            <a:lvl1pPr marL="0" indent="0" algn="l" rtl="0" eaLnBrk="1" fontAlgn="base" latinLnBrk="1" hangingPunct="1">
              <a:lnSpc>
                <a:spcPct val="85000"/>
              </a:lnSpc>
              <a:spcBef>
                <a:spcPct val="0"/>
              </a:spcBef>
              <a:spcAft>
                <a:spcPct val="0"/>
              </a:spcAft>
              <a:buFontTx/>
              <a:buNone/>
              <a:defRPr sz="4800" b="0" i="0" u="none" baseline="0">
                <a:solidFill>
                  <a:srgbClr val="404040"/>
                </a:solidFill>
                <a:latin typeface="Calibri Light" pitchFamily="34" charset="0"/>
                <a:sym typeface="Arial" pitchFamily="34" charset="0"/>
              </a:defRPr>
            </a:lvl1pPr>
          </a:lstStyle>
          <a:p>
            <a:pPr lvl="0"/>
            <a:r>
              <a:rPr lang="en-US" altLang="id-ID" sz="3200">
                <a:effectLst>
                  <a:outerShdw blurRad="38100" dist="38100" dir="2700000" algn="tl">
                    <a:srgbClr val="C0C0C0"/>
                  </a:outerShdw>
                </a:effectLst>
                <a:latin typeface="Calibri" pitchFamily="34" charset="0"/>
              </a:rPr>
              <a:t>Daftar </a:t>
            </a:r>
            <a:r>
              <a:rPr lang="id-ID" altLang="id-ID" sz="3200">
                <a:effectLst>
                  <a:outerShdw blurRad="38100" dist="38100" dir="2700000" algn="tl">
                    <a:srgbClr val="C0C0C0"/>
                  </a:outerShdw>
                </a:effectLst>
                <a:latin typeface="Calibri" pitchFamily="34" charset="0"/>
              </a:rPr>
              <a:t>I</a:t>
            </a:r>
            <a:r>
              <a:rPr lang="en-US" altLang="id-ID" sz="3200">
                <a:effectLst>
                  <a:outerShdw blurRad="38100" dist="38100" dir="2700000" algn="tl">
                    <a:srgbClr val="C0C0C0"/>
                  </a:outerShdw>
                </a:effectLst>
                <a:latin typeface="Calibri" pitchFamily="34" charset="0"/>
              </a:rPr>
              <a:t>dentitas </a:t>
            </a:r>
            <a:r>
              <a:rPr lang="id-ID" altLang="id-ID" sz="3200">
                <a:effectLst>
                  <a:outerShdw blurRad="38100" dist="38100" dir="2700000" algn="tl">
                    <a:srgbClr val="C0C0C0"/>
                  </a:outerShdw>
                </a:effectLst>
                <a:latin typeface="Calibri" pitchFamily="34" charset="0"/>
              </a:rPr>
              <a:t>N</a:t>
            </a:r>
            <a:r>
              <a:rPr lang="en-US" altLang="id-ID" sz="3200">
                <a:effectLst>
                  <a:outerShdw blurRad="38100" dist="38100" dir="2700000" algn="tl">
                    <a:srgbClr val="C0C0C0"/>
                  </a:outerShdw>
                </a:effectLst>
                <a:latin typeface="Calibri" pitchFamily="34" charset="0"/>
              </a:rPr>
              <a:t>egara dalam Domain</a:t>
            </a:r>
          </a:p>
        </p:txBody>
      </p:sp>
      <p:graphicFrame>
        <p:nvGraphicFramePr>
          <p:cNvPr id="4194305" name="Table 4194304"/>
          <p:cNvGraphicFramePr>
            <a:graphicFrameLocks/>
          </p:cNvGraphicFramePr>
          <p:nvPr/>
        </p:nvGraphicFramePr>
        <p:xfrm>
          <a:off x="611187" y="1716087"/>
          <a:ext cx="4537075" cy="4667308"/>
        </p:xfrm>
        <a:graphic>
          <a:graphicData uri="http://schemas.openxmlformats.org/drawingml/2006/table">
            <a:tbl>
              <a:tblPr/>
              <a:tblGrid>
                <a:gridCol w="2495550">
                  <a:extLst>
                    <a:ext uri="{9D8B030D-6E8A-4147-A177-3AD203B41FA5}">
                      <a16:colId xmlns:a16="http://schemas.microsoft.com/office/drawing/2014/main" val="20000"/>
                    </a:ext>
                  </a:extLst>
                </a:gridCol>
                <a:gridCol w="2041525">
                  <a:extLst>
                    <a:ext uri="{9D8B030D-6E8A-4147-A177-3AD203B41FA5}">
                      <a16:colId xmlns:a16="http://schemas.microsoft.com/office/drawing/2014/main" val="20001"/>
                    </a:ext>
                  </a:extLst>
                </a:gridCol>
              </a:tblGrid>
              <a:tr h="519112">
                <a:tc>
                  <a:txBody>
                    <a:bodyPr/>
                    <a:lstStyle/>
                    <a:p>
                      <a:pPr lvl="0" algn="ctr"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Kode Negara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ctr"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Negara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0"/>
                  </a:ext>
                </a:extLst>
              </a:tr>
              <a:tr h="517525">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at</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Austria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1"/>
                  </a:ext>
                </a:extLst>
              </a:tr>
              <a:tr h="519112">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au</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Australia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2"/>
                  </a:ext>
                </a:extLst>
              </a:tr>
              <a:tr h="517525">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ca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Kanada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3"/>
                  </a:ext>
                </a:extLst>
              </a:tr>
              <a:tr h="517525">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fr</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Perancis</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4"/>
                  </a:ext>
                </a:extLst>
              </a:tr>
              <a:tr h="519112">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id</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Indonesia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5"/>
                  </a:ext>
                </a:extLst>
              </a:tr>
              <a:tr h="517525">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jp</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Jepang</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6"/>
                  </a:ext>
                </a:extLst>
              </a:tr>
              <a:tr h="519112">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my</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Malaysia</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7"/>
                  </a:ext>
                </a:extLst>
              </a:tr>
              <a:tr h="517525">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uk</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tc>
                  <a:txBody>
                    <a:bodyPr/>
                    <a:lstStyle/>
                    <a:p>
                      <a:pPr lvl="0" algn="l" eaLnBrk="1" latinLnBrk="1" hangingPunct="1">
                        <a:buClr>
                          <a:schemeClr val="hlink"/>
                        </a:buClr>
                        <a:buSzPct val="75000"/>
                        <a:buFont typeface="Wingdings" pitchFamily="2" charset="2"/>
                        <a:buNone/>
                      </a:pPr>
                      <a:r>
                        <a:rPr lang="en-US" altLang="id-ID" sz="2800" b="0">
                          <a:solidFill>
                            <a:schemeClr val="dk1"/>
                          </a:solidFill>
                          <a:effectLst>
                            <a:outerShdw blurRad="38100" dist="38100" dir="2700000" algn="tl">
                              <a:srgbClr val="C0C0C0"/>
                            </a:outerShdw>
                          </a:effectLst>
                          <a:latin typeface="Calibri" pitchFamily="34" charset="0"/>
                        </a:rPr>
                        <a:t>Inggris</a:t>
                      </a:r>
                    </a:p>
                  </a:txBody>
                  <a:tcPr marT="45726" marB="45726">
                    <a:lnL w="12700" cap="flat" cmpd="sng">
                      <a:solidFill>
                        <a:srgbClr val="FF0000">
                          <a:alpha val="100000"/>
                        </a:srgbClr>
                      </a:solidFill>
                      <a:prstDash val="solid"/>
                      <a:round/>
                    </a:lnL>
                    <a:lnR w="12700" cap="flat" cmpd="sng">
                      <a:solidFill>
                        <a:srgbClr val="FF0000">
                          <a:alpha val="100000"/>
                        </a:srgbClr>
                      </a:solidFill>
                      <a:prstDash val="solid"/>
                      <a:round/>
                    </a:lnR>
                    <a:lnT w="12700" cap="flat" cmpd="sng">
                      <a:solidFill>
                        <a:srgbClr val="FF0000">
                          <a:alpha val="100000"/>
                        </a:srgbClr>
                      </a:solidFill>
                      <a:prstDash val="solid"/>
                      <a:round/>
                    </a:lnT>
                    <a:lnB w="12700" cap="flat" cmpd="sng">
                      <a:solidFill>
                        <a:srgbClr val="FF0000">
                          <a:alpha val="100000"/>
                        </a:srgbClr>
                      </a:solidFill>
                      <a:prstDash val="solid"/>
                      <a:round/>
                    </a:lnB>
                    <a:noFill/>
                  </a:tcPr>
                </a:tc>
                <a:extLst>
                  <a:ext uri="{0D108BD9-81ED-4DB2-BD59-A6C34878D82A}">
                    <a16:rowId xmlns:a16="http://schemas.microsoft.com/office/drawing/2014/main" val="10008"/>
                  </a:ext>
                </a:extLst>
              </a:tr>
            </a:tbl>
          </a:graphicData>
        </a:graphic>
      </p:graphicFrame>
      <p:sp>
        <p:nvSpPr>
          <p:cNvPr id="1048683" name="TextBox 1048682"/>
          <p:cNvSpPr txBox="1"/>
          <p:nvPr/>
        </p:nvSpPr>
        <p:spPr>
          <a:xfrm>
            <a:off x="5791200" y="2514600"/>
            <a:ext cx="3048000" cy="915987"/>
          </a:xfrm>
          <a:prstGeom prst="rect">
            <a:avLst/>
          </a:prstGeom>
          <a:noFill/>
          <a:ln>
            <a:noFill/>
          </a:ln>
        </p:spPr>
        <p:txBody>
          <a:bodyPr vert="horz" lIns="91440" tIns="45720" rIns="91440" bIns="45720" anchor="t">
            <a:spAutoFit/>
          </a:bodyPr>
          <a:lstStyle>
            <a:lvl1pPr marL="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1pPr>
            <a:lvl2pPr marL="4572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2pPr>
            <a:lvl3pPr marL="9144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3pPr>
            <a:lvl4pPr marL="13716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4pPr>
            <a:lvl5pPr marL="1828800" indent="0" algn="l" rtl="0" fontAlgn="base" latinLnBrk="1">
              <a:lnSpc>
                <a:spcPct val="100000"/>
              </a:lnSpc>
              <a:spcBef>
                <a:spcPct val="0"/>
              </a:spcBef>
              <a:spcAft>
                <a:spcPct val="0"/>
              </a:spcAft>
              <a:buFontTx/>
              <a:buNone/>
              <a:defRPr sz="1800" b="0" i="0" u="none" baseline="0">
                <a:solidFill>
                  <a:schemeClr val="dk1"/>
                </a:solidFill>
                <a:latin typeface="Arial" pitchFamily="34" charset="0"/>
                <a:sym typeface="Arial" pitchFamily="34" charset="0"/>
              </a:defRPr>
            </a:lvl5pPr>
          </a:lstStyle>
          <a:p>
            <a:pPr lvl="0">
              <a:spcBef>
                <a:spcPct val="50000"/>
              </a:spcBef>
            </a:pPr>
            <a:r>
              <a:rPr lang="en-US" altLang="id-ID" b="1">
                <a:latin typeface="Calibri" pitchFamily="34" charset="0"/>
              </a:rPr>
              <a:t>&gt;Khusus untuk Amerika Serikat, domain tidak memiliki identitas negara.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0486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ntr" presetSubtype="16" fill="hold" nodeType="clickEffect">
                                  <p:stCondLst>
                                    <p:cond delay="0"/>
                                  </p:stCondLst>
                                  <p:childTnLst>
                                    <p:set>
                                      <p:cBhvr>
                                        <p:cTn id="10" dur="1" fill="hold">
                                          <p:stCondLst>
                                            <p:cond delay="0"/>
                                          </p:stCondLst>
                                        </p:cTn>
                                        <p:tgtEl>
                                          <p:spTgt spid="4194305"/>
                                        </p:tgtEl>
                                        <p:attrNameLst>
                                          <p:attrName>style.visibility</p:attrName>
                                        </p:attrNameLst>
                                      </p:cBhvr>
                                      <p:to>
                                        <p:strVal val="visible"/>
                                      </p:to>
                                    </p:set>
                                    <p:animEffect transition="in" filter="box(in)">
                                      <p:cBhvr>
                                        <p:cTn id="11" dur="500"/>
                                        <p:tgtEl>
                                          <p:spTgt spid="4194305"/>
                                        </p:tgtEl>
                                      </p:cBhvr>
                                    </p:animEffect>
                                  </p:childTnLst>
                                </p:cTn>
                              </p:par>
                            </p:childTnLst>
                          </p:cTn>
                        </p:par>
                        <p:par>
                          <p:cTn id="12" fill="hold" nodeType="afterGroup">
                            <p:stCondLst>
                              <p:cond delay="500"/>
                            </p:stCondLst>
                            <p:childTnLst>
                              <p:par>
                                <p:cTn id="13" presetID="4" presetClass="entr" presetSubtype="16" fill="hold" grpId="0" nodeType="afterEffect">
                                  <p:stCondLst>
                                    <p:cond delay="0"/>
                                  </p:stCondLst>
                                  <p:childTnLst>
                                    <p:set>
                                      <p:cBhvr>
                                        <p:cTn id="14" dur="1" fill="hold">
                                          <p:stCondLst>
                                            <p:cond delay="0"/>
                                          </p:stCondLst>
                                        </p:cTn>
                                        <p:tgtEl>
                                          <p:spTgt spid="1048683"/>
                                        </p:tgtEl>
                                        <p:attrNameLst>
                                          <p:attrName>style.visibility</p:attrName>
                                        </p:attrNameLst>
                                      </p:cBhvr>
                                      <p:to>
                                        <p:strVal val="visible"/>
                                      </p:to>
                                    </p:set>
                                    <p:animEffect transition="in" filter="box(in)">
                                      <p:cBhvr>
                                        <p:cTn id="15" dur="500"/>
                                        <p:tgtEl>
                                          <p:spTgt spid="1048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51" grpId="0"/>
      <p:bldP spid="1048683" grpId="0"/>
    </p:bldLst>
  </p:timing>
</p:sld>
</file>

<file path=ppt/theme/theme1.xml><?xml version="1.0" encoding="utf-8"?>
<a:theme xmlns:a="http://schemas.openxmlformats.org/drawingml/2006/main" name="Office 主题">
  <a:themeElements>
    <a:clrScheme name="Default Color Scheme">
      <a:dk1>
        <a:srgbClr val="000000"/>
      </a:dk1>
      <a:lt1>
        <a:srgbClr val="FFFFFF"/>
      </a:lt1>
      <a:dk2>
        <a:srgbClr val="CCDDEA"/>
      </a:dk2>
      <a:lt2>
        <a:srgbClr val="637052"/>
      </a:lt2>
      <a:accent1>
        <a:srgbClr val="E48312"/>
      </a:accent1>
      <a:accent2>
        <a:srgbClr val="BD582C"/>
      </a:accent2>
      <a:accent3>
        <a:srgbClr val="FFFFFF"/>
      </a:accent3>
      <a:accent4>
        <a:srgbClr val="000000"/>
      </a:accent4>
      <a:accent5>
        <a:srgbClr val="EFC2AA"/>
      </a:accent5>
      <a:accent6>
        <a:srgbClr val="A94E27"/>
      </a:accent6>
      <a:hlink>
        <a:srgbClr val="2998E3"/>
      </a:hlink>
      <a:folHlink>
        <a:srgbClr val="8C8C8C"/>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Color Scheme 1">
        <a:dk1>
          <a:srgbClr val="000000"/>
        </a:dk1>
        <a:lt1>
          <a:srgbClr val="FFFFFF"/>
        </a:lt1>
        <a:dk2>
          <a:srgbClr val="CCDDEA"/>
        </a:dk2>
        <a:lt2>
          <a:srgbClr val="637052"/>
        </a:lt2>
        <a:accent1>
          <a:srgbClr val="E48312"/>
        </a:accent1>
        <a:accent2>
          <a:srgbClr val="BD582C"/>
        </a:accent2>
        <a:accent3>
          <a:srgbClr val="FFFFFF"/>
        </a:accent3>
        <a:accent4>
          <a:srgbClr val="000000"/>
        </a:accent4>
        <a:accent5>
          <a:srgbClr val="EFC2AA"/>
        </a:accent5>
        <a:accent6>
          <a:srgbClr val="A94E27"/>
        </a:accent6>
        <a:hlink>
          <a:srgbClr val="2998E3"/>
        </a:hlink>
        <a:folHlink>
          <a:srgbClr val="8C8C8C"/>
        </a:folHlink>
      </a:clrScheme>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882</Words>
  <Application>Microsoft Office PowerPoint</Application>
  <PresentationFormat>On-screen Show (4:3)</PresentationFormat>
  <Paragraphs>110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主题</vt:lpstr>
      <vt:lpstr>INTERNET</vt:lpstr>
      <vt:lpstr>Sekilas tentang internet</vt:lpstr>
      <vt:lpstr>PowerPoint Presentation</vt:lpstr>
      <vt:lpstr>Sejarah Internet</vt:lpstr>
      <vt:lpstr>Syarat agar bisa menggunakan Internet :</vt:lpstr>
      <vt:lpstr>Daftar beberapa ISP di Indonesia :</vt:lpstr>
      <vt:lpstr>Protokol, IP Adress dan Domain</vt:lpstr>
      <vt:lpstr>Contoh Nama Domain</vt:lpstr>
      <vt:lpstr>Daftar Identitas Negara dalam Domain</vt:lpstr>
      <vt:lpstr>Daftar kode yang menyatakan jenis domain</vt:lpstr>
      <vt:lpstr>Sumber daya internet</vt:lpstr>
      <vt:lpstr>E-MAIL</vt:lpstr>
      <vt:lpstr>E-mail atau surat elektronis</vt:lpstr>
      <vt:lpstr>Contoh alamat e-mail</vt:lpstr>
      <vt:lpstr>World-Wide Web</vt:lpstr>
      <vt:lpstr>World-Wide Web</vt:lpstr>
      <vt:lpstr>HyperText</vt:lpstr>
      <vt:lpstr>URL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DAN APLIKASI WEB</dc:title>
  <dc:creator>Henny</dc:creator>
  <cp:lastModifiedBy>Fakultas Ilmu pendidikan</cp:lastModifiedBy>
  <cp:revision>2</cp:revision>
  <dcterms:created xsi:type="dcterms:W3CDTF">2010-11-11T17:52:14Z</dcterms:created>
  <dcterms:modified xsi:type="dcterms:W3CDTF">2026-05-30T10:16:15Z</dcterms:modified>
</cp:coreProperties>
</file>