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619B8D-0678-44B2-B00D-8B09A44AE90C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8B2E46-81B8-492A-B5FF-3DD31F437F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443E01-D8CC-4E0D-BD9C-B256F95123AA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165545-68F9-4A96-AEB4-9DAF4658F844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3B9BBB-41EC-48DA-830D-DB46CC4EC6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80371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165545-68F9-4A96-AEB4-9DAF4658F844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3B9BBB-41EC-48DA-830D-DB46CC4EC6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03383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165545-68F9-4A96-AEB4-9DAF4658F844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3B9BBB-41EC-48DA-830D-DB46CC4EC6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4004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9165545-68F9-4A96-AEB4-9DAF4658F844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53B9BBB-41EC-48DA-830D-DB46CC4EC6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4332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/>
              <a:t>Click icon to add table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9165545-68F9-4A96-AEB4-9DAF4658F844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53B9BBB-41EC-48DA-830D-DB46CC4EC6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2774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165545-68F9-4A96-AEB4-9DAF4658F844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3B9BBB-41EC-48DA-830D-DB46CC4EC6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16963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165545-68F9-4A96-AEB4-9DAF4658F844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3B9BBB-41EC-48DA-830D-DB46CC4EC6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55244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165545-68F9-4A96-AEB4-9DAF4658F844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3B9BBB-41EC-48DA-830D-DB46CC4EC6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0003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165545-68F9-4A96-AEB4-9DAF4658F844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3B9BBB-41EC-48DA-830D-DB46CC4EC6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58542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165545-68F9-4A96-AEB4-9DAF4658F844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3B9BBB-41EC-48DA-830D-DB46CC4EC6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8921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165545-68F9-4A96-AEB4-9DAF4658F844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3B9BBB-41EC-48DA-830D-DB46CC4EC6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81729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165545-68F9-4A96-AEB4-9DAF4658F844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3B9BBB-41EC-48DA-830D-DB46CC4EC6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209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9165545-68F9-4A96-AEB4-9DAF4658F844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3B9BBB-41EC-48DA-830D-DB46CC4EC6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2000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id-ID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id-ID"/>
              <a:t>Haga clic para modificar el estilo de texto del patrón</a:t>
            </a:r>
          </a:p>
          <a:p>
            <a:pPr lvl="1"/>
            <a:r>
              <a:rPr lang="es-ES" altLang="id-ID"/>
              <a:t>Segundo nivel</a:t>
            </a:r>
          </a:p>
          <a:p>
            <a:pPr lvl="2"/>
            <a:r>
              <a:rPr lang="es-ES" altLang="id-ID"/>
              <a:t>Tercer nivel</a:t>
            </a:r>
          </a:p>
          <a:p>
            <a:pPr lvl="3"/>
            <a:r>
              <a:rPr lang="es-ES" altLang="id-ID"/>
              <a:t>Cuarto nivel</a:t>
            </a:r>
          </a:p>
          <a:p>
            <a:pPr lvl="4"/>
            <a:r>
              <a:rPr lang="es-ES" altLang="id-ID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99165545-68F9-4A96-AEB4-9DAF4658F844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53B9BBB-41EC-48DA-830D-DB46CC4EC6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82704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052736"/>
            <a:ext cx="8229600" cy="507818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ts val="22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id-ID" sz="1800" dirty="0"/>
              <a:t>Selisih antara nilai sekarang dari arus kas yang masuk dengan nilai sekarang dari arus kas yang keluar pada periode waktu tertentu</a:t>
            </a:r>
          </a:p>
          <a:p>
            <a:pPr eaLnBrk="1" hangingPunct="1">
              <a:lnSpc>
                <a:spcPts val="22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id-ID" sz="1800" dirty="0"/>
              <a:t>Perhitungan NPV dalam suatu penilaian investasi merupakan cara yang praktis untuk mengetahui apakah proyek menguntungkan atau tidak.</a:t>
            </a:r>
            <a:r>
              <a:rPr lang="en-US" sz="1800" dirty="0"/>
              <a:t> </a:t>
            </a:r>
          </a:p>
          <a:p>
            <a:pPr eaLnBrk="1" hangingPunct="1">
              <a:lnSpc>
                <a:spcPts val="22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id-ID" sz="1800" dirty="0"/>
              <a:t>Proyek yang memberikan keuntungan adalah proyek yang memberikan nilai positif atau NPV &gt; 0, artinya manfaat yang diterima proyek lebih besar dari semua biaya total yang dikeluarkan. Jika NPV = 0, berarti manfaat yang diperoleh hanya cukup untuk menutupi biaya total yang dikeluarkan. NPV &lt; 0, berarti rugi,  biaya total yang dikeluarkan lebih besar dari manfaat yang diperoleh. </a:t>
            </a:r>
            <a:endParaRPr lang="en-US" sz="1800" dirty="0"/>
          </a:p>
          <a:p>
            <a:pPr eaLnBrk="1" hangingPunct="1">
              <a:lnSpc>
                <a:spcPts val="22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Char char="v"/>
            </a:pPr>
            <a:r>
              <a:rPr lang="id-ID" sz="1800" smtClean="0"/>
              <a:t>Secara </a:t>
            </a:r>
            <a:r>
              <a:rPr lang="id-ID" sz="1800" dirty="0"/>
              <a:t>matematis NPV dirumuskan sebagai berikut :</a:t>
            </a:r>
            <a:endParaRPr lang="en-US" sz="1800" dirty="0"/>
          </a:p>
          <a:p>
            <a:pPr eaLnBrk="1" hangingPunct="1">
              <a:lnSpc>
                <a:spcPts val="22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Char char="v"/>
            </a:pPr>
            <a:endParaRPr lang="en-US" sz="1800" dirty="0"/>
          </a:p>
          <a:p>
            <a:pPr eaLnBrk="1" hangingPunct="1">
              <a:lnSpc>
                <a:spcPts val="22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Char char="v"/>
            </a:pPr>
            <a:endParaRPr lang="en-US" sz="1800" smtClean="0"/>
          </a:p>
          <a:p>
            <a:pPr eaLnBrk="1" hangingPunct="1">
              <a:lnSpc>
                <a:spcPts val="22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Char char="v"/>
            </a:pPr>
            <a:endParaRPr lang="en-US" sz="1800" dirty="0"/>
          </a:p>
          <a:p>
            <a:pPr eaLnBrk="1" hangingPunct="1">
              <a:buFontTx/>
              <a:buNone/>
            </a:pPr>
            <a:r>
              <a:rPr lang="en-US" sz="1800" dirty="0"/>
              <a:t>	</a:t>
            </a:r>
            <a:r>
              <a:rPr lang="id-ID" sz="1800" dirty="0"/>
              <a:t>Bt 	= Benefit pada tahun ke-t</a:t>
            </a:r>
          </a:p>
          <a:p>
            <a:pPr eaLnBrk="1" hangingPunct="1">
              <a:buFontTx/>
              <a:buNone/>
            </a:pPr>
            <a:r>
              <a:rPr lang="en-US" sz="1800" dirty="0"/>
              <a:t>	</a:t>
            </a:r>
            <a:r>
              <a:rPr lang="id-ID" sz="1800" dirty="0"/>
              <a:t>Ct 	= Biaya pada tahun ke-t</a:t>
            </a:r>
          </a:p>
          <a:p>
            <a:pPr eaLnBrk="1" hangingPunct="1">
              <a:buFontTx/>
              <a:buNone/>
            </a:pPr>
            <a:r>
              <a:rPr lang="en-US" sz="1800" dirty="0"/>
              <a:t>	</a:t>
            </a:r>
            <a:r>
              <a:rPr lang="id-ID" sz="1800" dirty="0"/>
              <a:t>t 	= lamanya waktu investasi</a:t>
            </a:r>
          </a:p>
          <a:p>
            <a:pPr eaLnBrk="1" hangingPunct="1">
              <a:buFontTx/>
              <a:buNone/>
            </a:pPr>
            <a:r>
              <a:rPr lang="en-US" sz="1800" dirty="0"/>
              <a:t>	</a:t>
            </a:r>
            <a:r>
              <a:rPr lang="id-ID" sz="1800" dirty="0"/>
              <a:t>i  	= tingkat bunga</a:t>
            </a:r>
            <a:endParaRPr lang="en-US" sz="1800" dirty="0"/>
          </a:p>
          <a:p>
            <a:pPr eaLnBrk="1" hangingPunct="1">
              <a:lnSpc>
                <a:spcPts val="22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sz="1800" dirty="0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928662" y="4162436"/>
          <a:ext cx="2667000" cy="838200"/>
        </p:xfrm>
        <a:graphic>
          <a:graphicData uri="http://schemas.openxmlformats.org/presentationml/2006/ole">
            <p:oleObj spid="_x0000_s1027" name="Equation" r:id="rId4" imgW="39319200" imgH="10972800" progId="Equation.3">
              <p:embed/>
            </p:oleObj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19DB1947-3D7B-4002-9390-EDE4F251621A}"/>
              </a:ext>
            </a:extLst>
          </p:cNvPr>
          <p:cNvSpPr/>
          <p:nvPr/>
        </p:nvSpPr>
        <p:spPr>
          <a:xfrm>
            <a:off x="457200" y="217294"/>
            <a:ext cx="547669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buFontTx/>
              <a:buNone/>
            </a:pPr>
            <a:r>
              <a:rPr lang="id-ID" sz="3600" b="1" dirty="0">
                <a:solidFill>
                  <a:schemeClr val="bg1"/>
                </a:solidFill>
              </a:rPr>
              <a:t>NPV (</a:t>
            </a:r>
            <a:r>
              <a:rPr lang="id-ID" sz="3600" b="1" i="1" dirty="0">
                <a:solidFill>
                  <a:schemeClr val="bg1"/>
                </a:solidFill>
              </a:rPr>
              <a:t>Net Present Value</a:t>
            </a:r>
            <a:r>
              <a:rPr lang="id-ID" sz="3600" b="1" dirty="0">
                <a:solidFill>
                  <a:schemeClr val="bg1"/>
                </a:solidFill>
              </a:rPr>
              <a:t>)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Theme10" id="{6BE2AD36-E523-47BD-B1D7-EBF388E46DDF}" vid="{F7B3B052-DC4E-428B-BC19-CF98349A0C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85</TotalTime>
  <Words>118</Words>
  <Application>Microsoft Office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Theme10</vt:lpstr>
      <vt:lpstr>Equation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Dicky Syamsudin</dc:creator>
  <cp:lastModifiedBy>Dicky Syamsudin</cp:lastModifiedBy>
  <cp:revision>3</cp:revision>
  <dcterms:created xsi:type="dcterms:W3CDTF">2016-10-05T12:27:34Z</dcterms:created>
  <dcterms:modified xsi:type="dcterms:W3CDTF">2019-10-03T10:21:43Z</dcterms:modified>
</cp:coreProperties>
</file>