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80" d="100"/>
          <a:sy n="80" d="100"/>
        </p:scale>
        <p:origin x="173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314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493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585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690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705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59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226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52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023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8306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262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E50F-BC7F-43AE-BCDF-1DA6A11A9432}" type="datetimeFigureOut">
              <a:rPr lang="id-ID" smtClean="0"/>
              <a:t>26/09/2019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4FF97-32D4-4E84-928E-25F1C212C8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636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774BA0-C740-4870-9A05-E6CA5F217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847821"/>
              </p:ext>
            </p:extLst>
          </p:nvPr>
        </p:nvGraphicFramePr>
        <p:xfrm>
          <a:off x="669850" y="894660"/>
          <a:ext cx="7980840" cy="5300704"/>
        </p:xfrm>
        <a:graphic>
          <a:graphicData uri="http://schemas.openxmlformats.org/drawingml/2006/table">
            <a:tbl>
              <a:tblPr/>
              <a:tblGrid>
                <a:gridCol w="2660280">
                  <a:extLst>
                    <a:ext uri="{9D8B030D-6E8A-4147-A177-3AD203B41FA5}">
                      <a16:colId xmlns:a16="http://schemas.microsoft.com/office/drawing/2014/main" val="2862384856"/>
                    </a:ext>
                  </a:extLst>
                </a:gridCol>
                <a:gridCol w="2660280">
                  <a:extLst>
                    <a:ext uri="{9D8B030D-6E8A-4147-A177-3AD203B41FA5}">
                      <a16:colId xmlns:a16="http://schemas.microsoft.com/office/drawing/2014/main" val="3281502217"/>
                    </a:ext>
                  </a:extLst>
                </a:gridCol>
                <a:gridCol w="2660280">
                  <a:extLst>
                    <a:ext uri="{9D8B030D-6E8A-4147-A177-3AD203B41FA5}">
                      <a16:colId xmlns:a16="http://schemas.microsoft.com/office/drawing/2014/main" val="3693854427"/>
                    </a:ext>
                  </a:extLst>
                </a:gridCol>
              </a:tblGrid>
              <a:tr h="140885">
                <a:tc>
                  <a:txBody>
                    <a:bodyPr/>
                    <a:lstStyle/>
                    <a:p>
                      <a:pPr fontAlgn="ctr"/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9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2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1">
                          <a:effectLst/>
                          <a:latin typeface="+mn-lt"/>
                        </a:rPr>
                        <a:t>SAHAM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C82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2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2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1">
                          <a:effectLst/>
                          <a:latin typeface="+mn-lt"/>
                        </a:rPr>
                        <a:t>OBLIGASI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2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3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78676"/>
                  </a:ext>
                </a:extLst>
              </a:tr>
              <a:tr h="224030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Deskripsi singkat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2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2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Surat kepemilikan perusahaan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302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83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Surat hutang</a:t>
                      </a:r>
                      <a:endParaRPr lang="id-ID" sz="1600" dirty="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583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3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75012"/>
                  </a:ext>
                </a:extLst>
              </a:tr>
              <a:tr h="224030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Badan yang dapat mengeluarkan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783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3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Perusahaan terbuka (Tbk.)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783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836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Perusahaan dan pemerintah</a:t>
                      </a:r>
                      <a:endParaRPr lang="id-ID" sz="1600" dirty="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F836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3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848909"/>
                  </a:ext>
                </a:extLst>
              </a:tr>
              <a:tr h="307174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Pembagian keuntungan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483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1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sv-SE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Dividen, diambil dari keuntungan bersih perusahaan</a:t>
                      </a:r>
                      <a:endParaRPr lang="sv-SE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B01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1F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harga pokok dan bunga</a:t>
                      </a:r>
                      <a:endParaRPr lang="id-ID" sz="1600" dirty="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701F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1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518923"/>
                  </a:ext>
                </a:extLst>
              </a:tr>
              <a:tr h="307174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Jangka waktu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4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4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fi-FI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Tidak terbatas, selama perusahaan itu masih ada</a:t>
                      </a:r>
                      <a:endParaRPr lang="fi-FI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04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4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sv-SE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Terbatas, jangka waktu pembayaran telah ditentukan</a:t>
                      </a:r>
                      <a:endParaRPr lang="sv-SE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04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48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57977"/>
                  </a:ext>
                </a:extLst>
              </a:tr>
              <a:tr h="224030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Kewajiban badan untuk membayar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C83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4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Hanya jika perusahaan untung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184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Sangat wajib untuk dibayar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E0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3B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916012"/>
                  </a:ext>
                </a:extLst>
              </a:tr>
              <a:tr h="55660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Risiko investasi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B83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34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Besar, karena perusahaan bisa merugi maupun bangkrut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B834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3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Kecil, karena perusahaan wajib membayar, tidak memperdulikan keuntungan perusahaan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3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3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339180"/>
                  </a:ext>
                </a:extLst>
              </a:tr>
              <a:tr h="55660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Keuntungan investasi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3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3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High risk, high reward.</a:t>
                      </a:r>
                      <a:endParaRPr lang="id-ID" sz="1600" b="0" i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fontAlgn="ctr"/>
                      <a:r>
                        <a:rPr lang="id-ID" sz="1600" b="0" i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Jika untung, dapat menghasilkan uang dalam jumlah besar, lebih besar daripada obligasi.</a:t>
                      </a: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A03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3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sv-SE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Low risk, low reward.</a:t>
                      </a:r>
                      <a:endParaRPr lang="sv-SE" sz="1600" b="0" i="0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fontAlgn="ctr"/>
                      <a:r>
                        <a:rPr lang="sv-SE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Pemegang obligasi pasti mendapatkan sejumlah keuntungan setiap tahunnya.</a:t>
                      </a: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183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4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02869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A02BBC3-3A28-4AED-8142-0AE031B8257C}"/>
              </a:ext>
            </a:extLst>
          </p:cNvPr>
          <p:cNvSpPr txBox="1"/>
          <p:nvPr/>
        </p:nvSpPr>
        <p:spPr>
          <a:xfrm>
            <a:off x="581580" y="216569"/>
            <a:ext cx="7980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id-ID" sz="2800" b="1" dirty="0">
                <a:solidFill>
                  <a:srgbClr val="222222"/>
                </a:solidFill>
              </a:rPr>
              <a:t>Tabel persamaan dan perbedaan saham dan obligasi</a:t>
            </a:r>
            <a:endParaRPr lang="id-ID" altLang="id-ID" sz="2800" dirty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3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774BA0-C740-4870-9A05-E6CA5F217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89636"/>
              </p:ext>
            </p:extLst>
          </p:nvPr>
        </p:nvGraphicFramePr>
        <p:xfrm>
          <a:off x="669850" y="894660"/>
          <a:ext cx="7980840" cy="4707048"/>
        </p:xfrm>
        <a:graphic>
          <a:graphicData uri="http://schemas.openxmlformats.org/drawingml/2006/table">
            <a:tbl>
              <a:tblPr/>
              <a:tblGrid>
                <a:gridCol w="2660280">
                  <a:extLst>
                    <a:ext uri="{9D8B030D-6E8A-4147-A177-3AD203B41FA5}">
                      <a16:colId xmlns:a16="http://schemas.microsoft.com/office/drawing/2014/main" val="2862384856"/>
                    </a:ext>
                  </a:extLst>
                </a:gridCol>
                <a:gridCol w="2660280">
                  <a:extLst>
                    <a:ext uri="{9D8B030D-6E8A-4147-A177-3AD203B41FA5}">
                      <a16:colId xmlns:a16="http://schemas.microsoft.com/office/drawing/2014/main" val="3281502217"/>
                    </a:ext>
                  </a:extLst>
                </a:gridCol>
                <a:gridCol w="2660280">
                  <a:extLst>
                    <a:ext uri="{9D8B030D-6E8A-4147-A177-3AD203B41FA5}">
                      <a16:colId xmlns:a16="http://schemas.microsoft.com/office/drawing/2014/main" val="3693854427"/>
                    </a:ext>
                  </a:extLst>
                </a:gridCol>
              </a:tblGrid>
              <a:tr h="140885">
                <a:tc>
                  <a:txBody>
                    <a:bodyPr/>
                    <a:lstStyle/>
                    <a:p>
                      <a:pPr fontAlgn="ctr"/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9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2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1">
                          <a:effectLst/>
                          <a:latin typeface="+mn-lt"/>
                        </a:rPr>
                        <a:t>SAHAM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C82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2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2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1">
                          <a:effectLst/>
                          <a:latin typeface="+mn-lt"/>
                        </a:rPr>
                        <a:t>OBLIGASI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82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3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2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78676"/>
                  </a:ext>
                </a:extLst>
              </a:tr>
              <a:tr h="639753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Apa yang terjadi jika perusahaan bangkrut (likuidasi)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404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4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Saham menjadi tidak berharga. Perusahaan membayar laba terakhir, jika ada.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204E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5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Pemegang obligasi diprioritaskan untuk dibayar. Aset perusahaan yang tersisa bisa digunakan untuk membayar pemegang obligasi.</a:t>
                      </a:r>
                      <a:endParaRPr lang="id-ID" sz="1600" dirty="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105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5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911544"/>
                  </a:ext>
                </a:extLst>
              </a:tr>
              <a:tr h="39031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Sisi perpajakan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5054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5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Dividen adalah bagian laba perusahaan setelah dikenai pajak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0059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85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Bunga obligasi terlebih dahulu dikeluarkan sebagai biaya (tidak kena pajak)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085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DE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311789"/>
                  </a:ext>
                </a:extLst>
              </a:tr>
              <a:tr h="39031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Fluktuasi harga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78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4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nl-NL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Harga saham fluktuatif dan sensitif terhadap kondisi ekonomi makro dan mikro</a:t>
                      </a:r>
                      <a:endParaRPr lang="nl-NL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2042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4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Harga obligasi relatif stabil dan sensitif terhadap tingkat bunga dan inflasi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404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4A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492005"/>
                  </a:ext>
                </a:extLst>
              </a:tr>
              <a:tr h="39031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Hak suara atas perusahaan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503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5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Pemegang saham punya hak suara atas kebijakan perusahaan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4853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E8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sv-SE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Pemegang obligasi tidak punya hak suara atas kebijakan perusahaan</a:t>
                      </a:r>
                      <a:endParaRPr lang="sv-SE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80E8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EA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210458"/>
                  </a:ext>
                </a:extLst>
              </a:tr>
              <a:tr h="390319"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Contoh</a:t>
                      </a:r>
                      <a:endParaRPr lang="id-ID" sz="1600">
                        <a:effectLst/>
                        <a:latin typeface="+mn-lt"/>
                      </a:endParaRP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D83B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8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3F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d-ID" sz="1600" b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Saham PT Sampoerna Tbk</a:t>
                      </a:r>
                      <a:endParaRPr lang="id-ID" sz="1600" b="0" i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fontAlgn="ctr"/>
                      <a:r>
                        <a:rPr lang="id-ID" sz="1600" b="0" i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Saham Bank Central Asia (BCA)</a:t>
                      </a: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08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41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it-IT" sz="16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Surat Utang Negara (SUN)</a:t>
                      </a:r>
                      <a:endParaRPr lang="it-IT" sz="1600" b="0" i="0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fontAlgn="ctr"/>
                      <a:r>
                        <a:rPr lang="it-IT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Obligasi Ritel Indonesia (ORI)</a:t>
                      </a:r>
                    </a:p>
                  </a:txBody>
                  <a:tcPr marL="66234" marR="66234" marT="26494" marB="26494" anchor="ctr">
                    <a:lnL w="9525" cap="flat" cmpd="sng" algn="ctr">
                      <a:solidFill>
                        <a:srgbClr val="203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4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4D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0716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A02BBC3-3A28-4AED-8142-0AE031B8257C}"/>
              </a:ext>
            </a:extLst>
          </p:cNvPr>
          <p:cNvSpPr txBox="1"/>
          <p:nvPr/>
        </p:nvSpPr>
        <p:spPr>
          <a:xfrm>
            <a:off x="581580" y="216569"/>
            <a:ext cx="7980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id-ID" sz="2800" b="1" dirty="0">
                <a:solidFill>
                  <a:srgbClr val="222222"/>
                </a:solidFill>
              </a:rPr>
              <a:t>Tabel persamaan dan perbedaan saham dan obligasi</a:t>
            </a:r>
            <a:endParaRPr lang="id-ID" altLang="id-ID" sz="2800" dirty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39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268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Fakultas Ilmu pendidikan</dc:creator>
  <cp:lastModifiedBy>Fakultas Ilmu pendidikan</cp:lastModifiedBy>
  <cp:revision>2</cp:revision>
  <dcterms:created xsi:type="dcterms:W3CDTF">2019-09-26T02:09:12Z</dcterms:created>
  <dcterms:modified xsi:type="dcterms:W3CDTF">2019-09-26T02:21:01Z</dcterms:modified>
</cp:coreProperties>
</file>