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7" r:id="rId3"/>
    <p:sldId id="259" r:id="rId4"/>
    <p:sldId id="260" r:id="rId5"/>
    <p:sldId id="261" r:id="rId6"/>
    <p:sldId id="271" r:id="rId7"/>
    <p:sldId id="263" r:id="rId8"/>
    <p:sldId id="265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3300"/>
    <a:srgbClr val="66FF33"/>
    <a:srgbClr val="FF9900"/>
    <a:srgbClr val="80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90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0EF5EC-2E01-48E5-8BDA-B94FBD3A5D25}" type="slidenum">
              <a:rPr lang="es-ES" altLang="id-ID"/>
              <a:pPr/>
              <a:t>‹#›</a:t>
            </a:fld>
            <a:endParaRPr lang="es-ES" altLang="id-ID"/>
          </a:p>
        </p:txBody>
      </p:sp>
    </p:spTree>
    <p:extLst>
      <p:ext uri="{BB962C8B-B14F-4D97-AF65-F5344CB8AC3E}">
        <p14:creationId xmlns:p14="http://schemas.microsoft.com/office/powerpoint/2010/main" val="2664199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615C9-3303-445D-AB78-FECAECAD3E6C}" type="slidenum">
              <a:rPr lang="en-US" altLang="id-ID" smtClean="0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536298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5CA24F-44D0-4696-8042-CA0D74EAEF3D}" type="slidenum">
              <a:rPr lang="en-US" altLang="id-ID" smtClean="0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07979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750B9C5-B497-4761-898C-21D5094EF5A2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572683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86A8899-9175-41FB-BA8E-F0B64E2954B3}" type="slidenum">
              <a:rPr lang="en-US" altLang="id-ID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0651047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66EB3-E5EE-4ADF-B45D-A45C6DDD43B3}" type="slidenum">
              <a:rPr lang="en-US" altLang="id-ID" smtClean="0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088066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E5B25B-2F6E-47F4-80DF-4A44DE824210}" type="slidenum">
              <a:rPr lang="en-US" altLang="id-ID" smtClean="0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081194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41E936-D37A-4B97-B832-731080F72FEB}" type="slidenum">
              <a:rPr lang="en-US" altLang="id-ID" smtClean="0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788928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88269A-7E9E-4F37-92E3-F5DFE5E177FB}" type="slidenum">
              <a:rPr lang="en-US" altLang="id-ID" smtClean="0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122104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ACB348-C857-4780-B653-558863D47A92}" type="slidenum">
              <a:rPr lang="en-US" altLang="id-ID" smtClean="0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87857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2AC4A-670A-47CB-AAE7-D57AFF410C93}" type="slidenum">
              <a:rPr lang="en-US" altLang="id-ID" smtClean="0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732957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5974F4-41B2-4B77-A320-F5CF39C6EEF4}" type="slidenum">
              <a:rPr lang="en-US" altLang="id-ID" smtClean="0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1840439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0052B-1312-42D3-8B86-4DD08009DA02}" type="slidenum">
              <a:rPr lang="en-US" altLang="id-ID" smtClean="0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2607059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id-ID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id-ID" smtClean="0"/>
              <a:t>Haga clic para modificar el estilo de texto del patrón</a:t>
            </a:r>
          </a:p>
          <a:p>
            <a:pPr lvl="1"/>
            <a:r>
              <a:rPr lang="es-ES" altLang="id-ID" smtClean="0"/>
              <a:t>Segundo nivel</a:t>
            </a:r>
          </a:p>
          <a:p>
            <a:pPr lvl="2"/>
            <a:r>
              <a:rPr lang="es-ES" altLang="id-ID" smtClean="0"/>
              <a:t>Tercer nivel</a:t>
            </a:r>
          </a:p>
          <a:p>
            <a:pPr lvl="3"/>
            <a:r>
              <a:rPr lang="es-ES" altLang="id-ID" smtClean="0"/>
              <a:t>Cuarto nivel</a:t>
            </a:r>
          </a:p>
          <a:p>
            <a:pPr lvl="4"/>
            <a:r>
              <a:rPr lang="es-ES" altLang="id-ID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id-ID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DFDAE65-3B33-4A41-AF76-D9E9873B21F1}" type="slidenum">
              <a:rPr lang="en-US" altLang="id-ID" smtClean="0"/>
              <a:pPr/>
              <a:t>‹#›</a:t>
            </a:fld>
            <a:endParaRPr lang="en-US" altLang="id-ID"/>
          </a:p>
        </p:txBody>
      </p:sp>
    </p:spTree>
    <p:extLst>
      <p:ext uri="{BB962C8B-B14F-4D97-AF65-F5344CB8AC3E}">
        <p14:creationId xmlns:p14="http://schemas.microsoft.com/office/powerpoint/2010/main" val="357683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2108200"/>
            <a:ext cx="6858000" cy="2387600"/>
          </a:xfrm>
        </p:spPr>
        <p:txBody>
          <a:bodyPr anchor="ctr" anchorCtr="0"/>
          <a:lstStyle/>
          <a:p>
            <a:r>
              <a:rPr lang="en-US" altLang="id-ID" dirty="0">
                <a:solidFill>
                  <a:schemeClr val="tx1"/>
                </a:solidFill>
              </a:rPr>
              <a:t>DEPRESIASI </a:t>
            </a:r>
            <a:br>
              <a:rPr lang="en-US" altLang="id-ID" dirty="0">
                <a:solidFill>
                  <a:schemeClr val="tx1"/>
                </a:solidFill>
              </a:rPr>
            </a:br>
            <a:r>
              <a:rPr lang="en-US" altLang="id-ID" dirty="0">
                <a:solidFill>
                  <a:schemeClr val="tx1"/>
                </a:solidFill>
              </a:rPr>
              <a:t>AKTIVA </a:t>
            </a:r>
            <a:r>
              <a:rPr lang="en-US" altLang="id-ID" dirty="0" smtClean="0">
                <a:solidFill>
                  <a:schemeClr val="tx1"/>
                </a:solidFill>
              </a:rPr>
              <a:t>TETAP</a:t>
            </a:r>
            <a:endParaRPr lang="en-US" alt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2136"/>
            <a:ext cx="8229600" cy="990600"/>
          </a:xfrm>
        </p:spPr>
        <p:txBody>
          <a:bodyPr/>
          <a:lstStyle/>
          <a:p>
            <a:r>
              <a:rPr lang="en-US" altLang="id-ID" sz="3200" dirty="0" err="1">
                <a:solidFill>
                  <a:schemeClr val="bg1"/>
                </a:solidFill>
                <a:effectLst/>
              </a:rPr>
              <a:t>Tabel</a:t>
            </a:r>
            <a:r>
              <a:rPr lang="en-US" altLang="id-ID" sz="3200" dirty="0">
                <a:solidFill>
                  <a:schemeClr val="bg1"/>
                </a:solidFill>
                <a:effectLst/>
              </a:rPr>
              <a:t> </a:t>
            </a:r>
            <a:r>
              <a:rPr lang="en-US" altLang="id-ID" sz="3200" dirty="0" err="1">
                <a:solidFill>
                  <a:schemeClr val="bg1"/>
                </a:solidFill>
                <a:effectLst/>
              </a:rPr>
              <a:t>Depresiasi</a:t>
            </a:r>
            <a:r>
              <a:rPr lang="en-US" altLang="id-ID" sz="3200" dirty="0">
                <a:solidFill>
                  <a:schemeClr val="bg1"/>
                </a:solidFill>
                <a:effectLst/>
              </a:rPr>
              <a:t> </a:t>
            </a:r>
            <a:r>
              <a:rPr lang="en-US" altLang="id-ID" sz="3200" dirty="0" smtClean="0">
                <a:solidFill>
                  <a:schemeClr val="bg1"/>
                </a:solidFill>
                <a:effectLst/>
              </a:rPr>
              <a:t>per</a:t>
            </a:r>
            <a:r>
              <a:rPr lang="id-ID" altLang="id-ID" sz="3200" dirty="0" smtClean="0">
                <a:solidFill>
                  <a:schemeClr val="bg1"/>
                </a:solidFill>
                <a:effectLst/>
              </a:rPr>
              <a:t> </a:t>
            </a:r>
            <a:r>
              <a:rPr lang="en-US" altLang="id-ID" sz="3200" dirty="0" err="1" smtClean="0">
                <a:solidFill>
                  <a:schemeClr val="bg1"/>
                </a:solidFill>
                <a:effectLst/>
              </a:rPr>
              <a:t>tahun</a:t>
            </a:r>
            <a:r>
              <a:rPr lang="en-US" altLang="id-ID" sz="3200" dirty="0" smtClean="0">
                <a:solidFill>
                  <a:schemeClr val="bg1"/>
                </a:solidFill>
                <a:effectLst/>
              </a:rPr>
              <a:t> </a:t>
            </a:r>
            <a:r>
              <a:rPr lang="id-ID" altLang="id-ID" sz="3200" dirty="0" smtClean="0">
                <a:solidFill>
                  <a:schemeClr val="bg1"/>
                </a:solidFill>
                <a:effectLst/>
              </a:rPr>
              <a:t/>
            </a:r>
            <a:br>
              <a:rPr lang="id-ID" altLang="id-ID" sz="3200" dirty="0" smtClean="0">
                <a:solidFill>
                  <a:schemeClr val="bg1"/>
                </a:solidFill>
                <a:effectLst/>
              </a:rPr>
            </a:br>
            <a:r>
              <a:rPr lang="en-US" altLang="id-ID" sz="3200" dirty="0" err="1" smtClean="0">
                <a:solidFill>
                  <a:schemeClr val="bg1"/>
                </a:solidFill>
                <a:effectLst/>
              </a:rPr>
              <a:t>dengan</a:t>
            </a:r>
            <a:r>
              <a:rPr lang="id-ID" altLang="id-ID" sz="3200" dirty="0" smtClean="0">
                <a:solidFill>
                  <a:schemeClr val="bg1"/>
                </a:solidFill>
                <a:effectLst/>
              </a:rPr>
              <a:t> </a:t>
            </a:r>
            <a:r>
              <a:rPr lang="en-US" altLang="id-ID" sz="3200" dirty="0" err="1" smtClean="0">
                <a:solidFill>
                  <a:schemeClr val="bg1"/>
                </a:solidFill>
                <a:effectLst/>
              </a:rPr>
              <a:t>Metode</a:t>
            </a:r>
            <a:r>
              <a:rPr lang="en-US" altLang="id-ID" sz="3200" dirty="0" smtClean="0">
                <a:solidFill>
                  <a:schemeClr val="bg1"/>
                </a:solidFill>
                <a:effectLst/>
              </a:rPr>
              <a:t> </a:t>
            </a:r>
            <a:r>
              <a:rPr lang="en-US" altLang="id-ID" sz="3200" dirty="0" err="1">
                <a:solidFill>
                  <a:schemeClr val="bg1"/>
                </a:solidFill>
                <a:effectLst/>
              </a:rPr>
              <a:t>Angka</a:t>
            </a:r>
            <a:r>
              <a:rPr lang="en-US" altLang="id-ID" sz="3200" dirty="0">
                <a:solidFill>
                  <a:schemeClr val="bg1"/>
                </a:solidFill>
                <a:effectLst/>
              </a:rPr>
              <a:t> </a:t>
            </a:r>
            <a:r>
              <a:rPr lang="en-US" altLang="id-ID" sz="3200" dirty="0" err="1">
                <a:solidFill>
                  <a:schemeClr val="bg1"/>
                </a:solidFill>
                <a:effectLst/>
              </a:rPr>
              <a:t>Tahun</a:t>
            </a:r>
            <a:endParaRPr lang="en-US" altLang="id-ID" sz="3200" dirty="0">
              <a:solidFill>
                <a:schemeClr val="bg1"/>
              </a:solidFill>
              <a:effectLst/>
            </a:endParaRPr>
          </a:p>
        </p:txBody>
      </p:sp>
      <p:graphicFrame>
        <p:nvGraphicFramePr>
          <p:cNvPr id="22566" name="Group 38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595352150"/>
              </p:ext>
            </p:extLst>
          </p:nvPr>
        </p:nvGraphicFramePr>
        <p:xfrm>
          <a:off x="457200" y="1979613"/>
          <a:ext cx="8229600" cy="3201290"/>
        </p:xfrm>
        <a:graphic>
          <a:graphicData uri="http://schemas.openxmlformats.org/drawingml/2006/table">
            <a:tbl>
              <a:tblPr/>
              <a:tblGrid>
                <a:gridCol w="914400"/>
                <a:gridCol w="3200400"/>
                <a:gridCol w="1371600"/>
                <a:gridCol w="1371600"/>
                <a:gridCol w="1371600"/>
              </a:tblGrid>
              <a:tr h="838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Tahun</a:t>
                      </a: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en-US" altLang="id-ID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Ke</a:t>
                      </a:r>
                      <a:endParaRPr kumimoji="0" lang="en-US" altLang="id-ID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Debit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Depresiasi</a:t>
                      </a:r>
                      <a:endParaRPr kumimoji="0" lang="en-US" altLang="id-ID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Kredit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Akumulasi Depresiasi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Total Akumulasi Depresiasi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Nilai Buku Aktiva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303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id-ID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id-ID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4/10 x 8.000.000 = 3.200.000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3/10 x 8.000.000 = 2.400.000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2/10 x 8.000.000 = 1.600.000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1/10 x 8.000.000 =    800.000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id-ID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3.200.000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2.400.000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1.600.000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800.000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id-ID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3.200.000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5.600.000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7.200.000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8.000.000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10.000.000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6.800.000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4.400.000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2.800.000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2.000.000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1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                 8.000.000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8.000.000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852841"/>
          </a:xfrm>
        </p:spPr>
        <p:txBody>
          <a:bodyPr/>
          <a:lstStyle/>
          <a:p>
            <a:r>
              <a:rPr lang="en-US" altLang="id-ID" dirty="0" err="1">
                <a:solidFill>
                  <a:schemeClr val="bg1"/>
                </a:solidFill>
                <a:effectLst/>
              </a:rPr>
              <a:t>Metode</a:t>
            </a:r>
            <a:r>
              <a:rPr lang="en-US" altLang="id-ID" dirty="0">
                <a:solidFill>
                  <a:schemeClr val="bg1"/>
                </a:solidFill>
                <a:effectLst/>
              </a:rPr>
              <a:t> </a:t>
            </a:r>
            <a:r>
              <a:rPr lang="en-US" altLang="id-ID" dirty="0" err="1">
                <a:solidFill>
                  <a:schemeClr val="bg1"/>
                </a:solidFill>
                <a:effectLst/>
              </a:rPr>
              <a:t>Saldo</a:t>
            </a:r>
            <a:r>
              <a:rPr lang="en-US" altLang="id-ID" dirty="0">
                <a:solidFill>
                  <a:schemeClr val="bg1"/>
                </a:solidFill>
                <a:effectLst/>
              </a:rPr>
              <a:t> </a:t>
            </a:r>
            <a:r>
              <a:rPr lang="en-US" altLang="id-ID" dirty="0" err="1">
                <a:solidFill>
                  <a:schemeClr val="bg1"/>
                </a:solidFill>
                <a:effectLst/>
              </a:rPr>
              <a:t>Menurun</a:t>
            </a:r>
            <a:endParaRPr lang="en-US" altLang="id-ID" dirty="0">
              <a:solidFill>
                <a:schemeClr val="bg1"/>
              </a:solidFill>
              <a:effectLst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295400"/>
          </a:xfrm>
        </p:spPr>
        <p:txBody>
          <a:bodyPr/>
          <a:lstStyle/>
          <a:p>
            <a:r>
              <a:rPr lang="en-US" altLang="id-ID" sz="2400" dirty="0" err="1">
                <a:solidFill>
                  <a:schemeClr val="tx1"/>
                </a:solidFill>
              </a:rPr>
              <a:t>Dalam</a:t>
            </a:r>
            <a:r>
              <a:rPr lang="en-US" altLang="id-ID" sz="2400" dirty="0">
                <a:solidFill>
                  <a:schemeClr val="tx1"/>
                </a:solidFill>
              </a:rPr>
              <a:t> </a:t>
            </a:r>
            <a:r>
              <a:rPr lang="en-US" altLang="id-ID" sz="2400" dirty="0" err="1">
                <a:solidFill>
                  <a:schemeClr val="tx1"/>
                </a:solidFill>
              </a:rPr>
              <a:t>Metode</a:t>
            </a:r>
            <a:r>
              <a:rPr lang="en-US" altLang="id-ID" sz="2400" dirty="0">
                <a:solidFill>
                  <a:schemeClr val="tx1"/>
                </a:solidFill>
              </a:rPr>
              <a:t> </a:t>
            </a:r>
            <a:r>
              <a:rPr lang="en-US" altLang="id-ID" sz="2400" dirty="0" err="1">
                <a:solidFill>
                  <a:schemeClr val="tx1"/>
                </a:solidFill>
              </a:rPr>
              <a:t>ini</a:t>
            </a:r>
            <a:r>
              <a:rPr lang="en-US" altLang="id-ID" sz="2400" dirty="0">
                <a:solidFill>
                  <a:schemeClr val="tx1"/>
                </a:solidFill>
              </a:rPr>
              <a:t>, </a:t>
            </a:r>
            <a:r>
              <a:rPr lang="en-US" altLang="id-ID" sz="2400" dirty="0" err="1">
                <a:solidFill>
                  <a:schemeClr val="tx1"/>
                </a:solidFill>
              </a:rPr>
              <a:t>depresiasi</a:t>
            </a:r>
            <a:r>
              <a:rPr lang="en-US" altLang="id-ID" sz="2400" dirty="0">
                <a:solidFill>
                  <a:schemeClr val="tx1"/>
                </a:solidFill>
              </a:rPr>
              <a:t> </a:t>
            </a:r>
            <a:r>
              <a:rPr lang="en-US" altLang="id-ID" sz="2400" dirty="0" err="1">
                <a:solidFill>
                  <a:schemeClr val="tx1"/>
                </a:solidFill>
              </a:rPr>
              <a:t>dihitung</a:t>
            </a:r>
            <a:r>
              <a:rPr lang="en-US" altLang="id-ID" sz="2400" dirty="0">
                <a:solidFill>
                  <a:schemeClr val="tx1"/>
                </a:solidFill>
              </a:rPr>
              <a:t> </a:t>
            </a:r>
            <a:r>
              <a:rPr lang="en-US" altLang="id-ID" sz="2400" dirty="0" err="1">
                <a:solidFill>
                  <a:schemeClr val="tx1"/>
                </a:solidFill>
              </a:rPr>
              <a:t>dengan</a:t>
            </a:r>
            <a:r>
              <a:rPr lang="en-US" altLang="id-ID" sz="2400" dirty="0">
                <a:solidFill>
                  <a:schemeClr val="tx1"/>
                </a:solidFill>
              </a:rPr>
              <a:t> </a:t>
            </a:r>
            <a:r>
              <a:rPr lang="en-US" altLang="id-ID" sz="2400" dirty="0" err="1">
                <a:solidFill>
                  <a:schemeClr val="tx1"/>
                </a:solidFill>
              </a:rPr>
              <a:t>cara</a:t>
            </a:r>
            <a:r>
              <a:rPr lang="en-US" altLang="id-ID" sz="2400" dirty="0">
                <a:solidFill>
                  <a:schemeClr val="tx1"/>
                </a:solidFill>
              </a:rPr>
              <a:t> </a:t>
            </a:r>
            <a:r>
              <a:rPr lang="en-US" altLang="id-ID" sz="2400" dirty="0" err="1">
                <a:solidFill>
                  <a:schemeClr val="tx1"/>
                </a:solidFill>
              </a:rPr>
              <a:t>mengalikan</a:t>
            </a:r>
            <a:r>
              <a:rPr lang="en-US" altLang="id-ID" sz="2400" dirty="0">
                <a:solidFill>
                  <a:schemeClr val="tx1"/>
                </a:solidFill>
              </a:rPr>
              <a:t> </a:t>
            </a:r>
            <a:r>
              <a:rPr lang="en-US" altLang="id-ID" sz="2400" dirty="0" err="1">
                <a:solidFill>
                  <a:schemeClr val="tx1"/>
                </a:solidFill>
              </a:rPr>
              <a:t>tarif</a:t>
            </a:r>
            <a:r>
              <a:rPr lang="en-US" altLang="id-ID" sz="2400" dirty="0">
                <a:solidFill>
                  <a:schemeClr val="tx1"/>
                </a:solidFill>
              </a:rPr>
              <a:t> </a:t>
            </a:r>
            <a:r>
              <a:rPr lang="en-US" altLang="id-ID" sz="2400" dirty="0" err="1">
                <a:solidFill>
                  <a:schemeClr val="tx1"/>
                </a:solidFill>
              </a:rPr>
              <a:t>dengan</a:t>
            </a:r>
            <a:r>
              <a:rPr lang="en-US" altLang="id-ID" sz="2400" dirty="0">
                <a:solidFill>
                  <a:schemeClr val="tx1"/>
                </a:solidFill>
              </a:rPr>
              <a:t> </a:t>
            </a:r>
            <a:r>
              <a:rPr lang="en-US" altLang="id-ID" sz="2400" dirty="0" err="1">
                <a:solidFill>
                  <a:schemeClr val="tx1"/>
                </a:solidFill>
              </a:rPr>
              <a:t>nilai</a:t>
            </a:r>
            <a:r>
              <a:rPr lang="en-US" altLang="id-ID" sz="2400" dirty="0">
                <a:solidFill>
                  <a:schemeClr val="tx1"/>
                </a:solidFill>
              </a:rPr>
              <a:t> </a:t>
            </a:r>
            <a:r>
              <a:rPr lang="en-US" altLang="id-ID" sz="2400" dirty="0" err="1">
                <a:solidFill>
                  <a:schemeClr val="tx1"/>
                </a:solidFill>
              </a:rPr>
              <a:t>buku</a:t>
            </a:r>
            <a:r>
              <a:rPr lang="en-US" altLang="id-ID" sz="2400" dirty="0">
                <a:solidFill>
                  <a:schemeClr val="tx1"/>
                </a:solidFill>
              </a:rPr>
              <a:t> </a:t>
            </a:r>
            <a:r>
              <a:rPr lang="en-US" altLang="id-ID" sz="2400" dirty="0" err="1">
                <a:solidFill>
                  <a:schemeClr val="tx1"/>
                </a:solidFill>
              </a:rPr>
              <a:t>aktiva</a:t>
            </a:r>
            <a:r>
              <a:rPr lang="en-US" altLang="id-ID" sz="2400" dirty="0">
                <a:solidFill>
                  <a:schemeClr val="tx1"/>
                </a:solidFill>
              </a:rPr>
              <a:t>, </a:t>
            </a:r>
            <a:r>
              <a:rPr lang="en-US" altLang="id-ID" sz="2400" dirty="0" err="1">
                <a:solidFill>
                  <a:schemeClr val="tx1"/>
                </a:solidFill>
              </a:rPr>
              <a:t>tarif</a:t>
            </a:r>
            <a:r>
              <a:rPr lang="en-US" altLang="id-ID" sz="2400" dirty="0">
                <a:solidFill>
                  <a:schemeClr val="tx1"/>
                </a:solidFill>
              </a:rPr>
              <a:t> </a:t>
            </a:r>
            <a:r>
              <a:rPr lang="en-US" altLang="id-ID" sz="2400" dirty="0" err="1">
                <a:solidFill>
                  <a:schemeClr val="tx1"/>
                </a:solidFill>
              </a:rPr>
              <a:t>depresiasi</a:t>
            </a:r>
            <a:r>
              <a:rPr lang="en-US" altLang="id-ID" sz="2400" dirty="0">
                <a:solidFill>
                  <a:schemeClr val="tx1"/>
                </a:solidFill>
              </a:rPr>
              <a:t> </a:t>
            </a:r>
            <a:r>
              <a:rPr lang="en-US" altLang="id-ID" sz="2400" dirty="0" err="1" smtClean="0">
                <a:solidFill>
                  <a:schemeClr val="tx1"/>
                </a:solidFill>
              </a:rPr>
              <a:t>dapa</a:t>
            </a:r>
            <a:r>
              <a:rPr lang="id-ID" altLang="id-ID" sz="2400" dirty="0" smtClean="0">
                <a:solidFill>
                  <a:schemeClr val="tx1"/>
                </a:solidFill>
              </a:rPr>
              <a:t>t</a:t>
            </a:r>
            <a:r>
              <a:rPr lang="en-US" altLang="id-ID" sz="2400" dirty="0" smtClean="0">
                <a:solidFill>
                  <a:schemeClr val="tx1"/>
                </a:solidFill>
              </a:rPr>
              <a:t> </a:t>
            </a:r>
            <a:r>
              <a:rPr lang="en-US" altLang="id-ID" sz="2400" dirty="0" err="1" smtClean="0">
                <a:solidFill>
                  <a:schemeClr val="tx1"/>
                </a:solidFill>
              </a:rPr>
              <a:t>dihitung</a:t>
            </a:r>
            <a:r>
              <a:rPr lang="en-US" altLang="id-ID" sz="2400" dirty="0" smtClean="0">
                <a:solidFill>
                  <a:schemeClr val="tx1"/>
                </a:solidFill>
              </a:rPr>
              <a:t> </a:t>
            </a:r>
            <a:r>
              <a:rPr lang="en-US" altLang="id-ID" sz="2400" dirty="0" err="1">
                <a:solidFill>
                  <a:schemeClr val="tx1"/>
                </a:solidFill>
              </a:rPr>
              <a:t>dengan</a:t>
            </a:r>
            <a:r>
              <a:rPr lang="en-US" altLang="id-ID" sz="2400" dirty="0">
                <a:solidFill>
                  <a:schemeClr val="tx1"/>
                </a:solidFill>
              </a:rPr>
              <a:t> </a:t>
            </a:r>
            <a:r>
              <a:rPr lang="en-US" altLang="id-ID" sz="2400" dirty="0" err="1">
                <a:solidFill>
                  <a:schemeClr val="tx1"/>
                </a:solidFill>
              </a:rPr>
              <a:t>cara</a:t>
            </a:r>
            <a:r>
              <a:rPr lang="en-US" altLang="id-ID" sz="2400" dirty="0">
                <a:solidFill>
                  <a:schemeClr val="tx1"/>
                </a:solidFill>
              </a:rPr>
              <a:t> :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838200" y="2971800"/>
            <a:ext cx="7924800" cy="1295400"/>
          </a:xfrm>
          <a:prstGeom prst="rect">
            <a:avLst/>
          </a:prstGeom>
          <a:solidFill>
            <a:schemeClr val="accent1">
              <a:alpha val="5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id-ID" sz="2400" b="1" dirty="0">
                <a:sym typeface="Symbol" panose="05050102010706020507" pitchFamily="18" charset="2"/>
              </a:rPr>
              <a:t>			  n     	</a:t>
            </a:r>
            <a:r>
              <a:rPr lang="en-US" altLang="id-ID" sz="2400" b="1" dirty="0" err="1">
                <a:sym typeface="Symbol" panose="05050102010706020507" pitchFamily="18" charset="2"/>
              </a:rPr>
              <a:t>Nilai</a:t>
            </a:r>
            <a:r>
              <a:rPr lang="en-US" altLang="id-ID" sz="2400" b="1" dirty="0">
                <a:sym typeface="Symbol" panose="05050102010706020507" pitchFamily="18" charset="2"/>
              </a:rPr>
              <a:t> </a:t>
            </a:r>
            <a:r>
              <a:rPr lang="en-US" altLang="id-ID" sz="2400" b="1" dirty="0" err="1">
                <a:sym typeface="Symbol" panose="05050102010706020507" pitchFamily="18" charset="2"/>
              </a:rPr>
              <a:t>Sisa</a:t>
            </a:r>
            <a:endParaRPr lang="en-US" altLang="id-ID" sz="2400" b="1" dirty="0">
              <a:sym typeface="Symbol" panose="05050102010706020507" pitchFamily="18" charset="2"/>
            </a:endParaRPr>
          </a:p>
          <a:p>
            <a:r>
              <a:rPr lang="en-US" altLang="id-ID" sz="2400" b="1" dirty="0" err="1"/>
              <a:t>Tarif</a:t>
            </a:r>
            <a:r>
              <a:rPr lang="en-US" altLang="id-ID" sz="2400" b="1" dirty="0"/>
              <a:t> </a:t>
            </a:r>
            <a:r>
              <a:rPr lang="en-US" altLang="id-ID" sz="2400" b="1" dirty="0" err="1"/>
              <a:t>Depresiasi</a:t>
            </a:r>
            <a:r>
              <a:rPr lang="en-US" altLang="id-ID" sz="2400" b="1" dirty="0"/>
              <a:t> = 1 -     -------------------</a:t>
            </a:r>
            <a:endParaRPr lang="en-US" altLang="id-ID" sz="2400" b="1" u="sng" dirty="0">
              <a:sym typeface="Symbol" panose="05050102010706020507" pitchFamily="18" charset="2"/>
            </a:endParaRPr>
          </a:p>
          <a:p>
            <a:r>
              <a:rPr lang="en-US" altLang="id-ID" sz="2400" b="1" dirty="0">
                <a:sym typeface="Symbol" panose="05050102010706020507" pitchFamily="18" charset="2"/>
              </a:rPr>
              <a:t>                                                  HP</a:t>
            </a:r>
            <a:endParaRPr lang="en-US" altLang="id-ID" sz="2400" b="1" dirty="0"/>
          </a:p>
        </p:txBody>
      </p:sp>
      <p:grpSp>
        <p:nvGrpSpPr>
          <p:cNvPr id="23560" name="Group 8"/>
          <p:cNvGrpSpPr>
            <a:grpSpLocks/>
          </p:cNvGrpSpPr>
          <p:nvPr/>
        </p:nvGrpSpPr>
        <p:grpSpPr bwMode="auto">
          <a:xfrm>
            <a:off x="4038600" y="3048000"/>
            <a:ext cx="2133600" cy="762000"/>
            <a:chOff x="2496" y="2064"/>
            <a:chExt cx="1344" cy="432"/>
          </a:xfrm>
        </p:grpSpPr>
        <p:sp>
          <p:nvSpPr>
            <p:cNvPr id="23557" name="Line 5"/>
            <p:cNvSpPr>
              <a:spLocks noChangeShapeType="1"/>
            </p:cNvSpPr>
            <p:nvPr/>
          </p:nvSpPr>
          <p:spPr bwMode="auto">
            <a:xfrm>
              <a:off x="2496" y="2304"/>
              <a:ext cx="96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3558" name="Line 6"/>
            <p:cNvSpPr>
              <a:spLocks noChangeShapeType="1"/>
            </p:cNvSpPr>
            <p:nvPr/>
          </p:nvSpPr>
          <p:spPr bwMode="auto">
            <a:xfrm flipV="1">
              <a:off x="2592" y="2064"/>
              <a:ext cx="0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  <p:sp>
          <p:nvSpPr>
            <p:cNvPr id="23559" name="Line 7"/>
            <p:cNvSpPr>
              <a:spLocks noChangeShapeType="1"/>
            </p:cNvSpPr>
            <p:nvPr/>
          </p:nvSpPr>
          <p:spPr bwMode="auto">
            <a:xfrm>
              <a:off x="2592" y="2064"/>
              <a:ext cx="12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d-ID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/>
          <a:lstStyle/>
          <a:p>
            <a:r>
              <a:rPr lang="en-US" altLang="id-ID" sz="4000" dirty="0">
                <a:solidFill>
                  <a:schemeClr val="bg1"/>
                </a:solidFill>
              </a:rPr>
              <a:t>DEPRESIASI AKTIVA </a:t>
            </a:r>
            <a:r>
              <a:rPr lang="en-US" altLang="id-ID" sz="4000" dirty="0" smtClean="0">
                <a:solidFill>
                  <a:schemeClr val="bg1"/>
                </a:solidFill>
              </a:rPr>
              <a:t>TETAP</a:t>
            </a:r>
            <a:endParaRPr lang="en-US" altLang="id-ID" sz="4000" dirty="0">
              <a:solidFill>
                <a:schemeClr val="bg1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id-ID" sz="2800" b="0" dirty="0" err="1">
                <a:solidFill>
                  <a:schemeClr val="tx1"/>
                </a:solidFill>
              </a:rPr>
              <a:t>Depresiasi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adalah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sebagian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dari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harga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perolehan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aktiva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tetap</a:t>
            </a:r>
            <a:r>
              <a:rPr lang="en-US" altLang="id-ID" sz="2800" b="0" dirty="0">
                <a:solidFill>
                  <a:schemeClr val="tx1"/>
                </a:solidFill>
              </a:rPr>
              <a:t> yang </a:t>
            </a:r>
            <a:r>
              <a:rPr lang="en-US" altLang="id-ID" sz="2800" b="0" dirty="0" err="1">
                <a:solidFill>
                  <a:schemeClr val="tx1"/>
                </a:solidFill>
              </a:rPr>
              <a:t>secara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sistematis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dialokasikan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menjadi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biaya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setiap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periode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akutansi</a:t>
            </a:r>
            <a:r>
              <a:rPr lang="en-US" altLang="id-ID" sz="2800" b="0" dirty="0">
                <a:solidFill>
                  <a:schemeClr val="tx1"/>
                </a:solidFill>
              </a:rPr>
              <a:t>. </a:t>
            </a:r>
            <a:endParaRPr lang="id-ID" altLang="id-ID" sz="2800" b="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id-ID" sz="2800" b="0" dirty="0" smtClean="0">
                <a:solidFill>
                  <a:schemeClr val="tx1"/>
                </a:solidFill>
              </a:rPr>
              <a:t>Depresiasi aktiva tetap adalah bentuk </a:t>
            </a:r>
            <a:r>
              <a:rPr lang="id-ID" sz="2800" b="0" dirty="0">
                <a:solidFill>
                  <a:schemeClr val="tx1"/>
                </a:solidFill>
              </a:rPr>
              <a:t>pengalokasian harga perolehan aktiva tetap sebagai beban periode akuntansi dalam masa manfaat aktiva tetap </a:t>
            </a:r>
            <a:r>
              <a:rPr lang="id-ID" sz="2800" b="0" dirty="0" smtClean="0">
                <a:solidFill>
                  <a:schemeClr val="tx1"/>
                </a:solidFill>
              </a:rPr>
              <a:t>tersebut.</a:t>
            </a:r>
            <a:endParaRPr lang="en-US" altLang="id-ID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229600" cy="715962"/>
          </a:xfrm>
        </p:spPr>
        <p:txBody>
          <a:bodyPr/>
          <a:lstStyle/>
          <a:p>
            <a:r>
              <a:rPr lang="en-US" altLang="id-ID" sz="4000" dirty="0" err="1">
                <a:solidFill>
                  <a:schemeClr val="bg1"/>
                </a:solidFill>
              </a:rPr>
              <a:t>Faktor</a:t>
            </a:r>
            <a:r>
              <a:rPr lang="en-US" altLang="id-ID" sz="4000" dirty="0">
                <a:solidFill>
                  <a:schemeClr val="bg1"/>
                </a:solidFill>
              </a:rPr>
              <a:t> </a:t>
            </a:r>
            <a:r>
              <a:rPr lang="id-ID" altLang="id-ID" sz="4000" dirty="0" smtClean="0">
                <a:solidFill>
                  <a:schemeClr val="bg1"/>
                </a:solidFill>
              </a:rPr>
              <a:t>Penyebab </a:t>
            </a:r>
            <a:r>
              <a:rPr lang="en-US" altLang="id-ID" sz="4000" dirty="0" err="1" smtClean="0">
                <a:solidFill>
                  <a:schemeClr val="bg1"/>
                </a:solidFill>
              </a:rPr>
              <a:t>Depresiasi</a:t>
            </a:r>
            <a:r>
              <a:rPr lang="en-US" altLang="id-ID" sz="4000" dirty="0" smtClean="0">
                <a:solidFill>
                  <a:schemeClr val="bg1"/>
                </a:solidFill>
              </a:rPr>
              <a:t> </a:t>
            </a:r>
            <a:endParaRPr lang="en-US" altLang="id-ID" sz="4000" dirty="0">
              <a:solidFill>
                <a:schemeClr val="bg1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algn="just">
              <a:lnSpc>
                <a:spcPct val="80000"/>
              </a:lnSpc>
              <a:buFontTx/>
              <a:buAutoNum type="arabicPeriod"/>
            </a:pPr>
            <a:r>
              <a:rPr lang="en-US" altLang="id-ID" sz="2800" b="0" dirty="0" err="1">
                <a:solidFill>
                  <a:schemeClr val="tx1"/>
                </a:solidFill>
              </a:rPr>
              <a:t>Faktor-Faktor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Fisik</a:t>
            </a:r>
            <a:endParaRPr lang="en-US" altLang="id-ID" sz="2800" b="0" dirty="0">
              <a:solidFill>
                <a:schemeClr val="tx1"/>
              </a:solidFill>
            </a:endParaRPr>
          </a:p>
          <a:p>
            <a:pPr marL="1085850" indent="-457200" algn="just">
              <a:lnSpc>
                <a:spcPct val="80000"/>
              </a:lnSpc>
            </a:pPr>
            <a:r>
              <a:rPr lang="id-ID" altLang="id-ID" sz="2800" b="0" dirty="0" smtClean="0">
                <a:solidFill>
                  <a:schemeClr val="tx1"/>
                </a:solidFill>
              </a:rPr>
              <a:t>a</a:t>
            </a:r>
            <a:r>
              <a:rPr lang="en-US" altLang="id-ID" sz="2800" b="0" dirty="0" smtClean="0">
                <a:solidFill>
                  <a:schemeClr val="tx1"/>
                </a:solidFill>
              </a:rPr>
              <a:t>us </a:t>
            </a:r>
            <a:r>
              <a:rPr lang="en-US" altLang="id-ID" sz="2800" b="0" dirty="0" err="1">
                <a:solidFill>
                  <a:schemeClr val="tx1"/>
                </a:solidFill>
              </a:rPr>
              <a:t>karena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 smtClean="0">
                <a:solidFill>
                  <a:schemeClr val="tx1"/>
                </a:solidFill>
              </a:rPr>
              <a:t>dipakai</a:t>
            </a:r>
            <a:endParaRPr lang="id-ID" altLang="id-ID" sz="2800" b="0" dirty="0">
              <a:solidFill>
                <a:schemeClr val="tx1"/>
              </a:solidFill>
            </a:endParaRPr>
          </a:p>
          <a:p>
            <a:pPr marL="1085850" indent="-457200" algn="just">
              <a:lnSpc>
                <a:spcPct val="80000"/>
              </a:lnSpc>
            </a:pPr>
            <a:r>
              <a:rPr lang="en-US" altLang="id-ID" sz="2800" b="0" dirty="0" err="1">
                <a:solidFill>
                  <a:schemeClr val="tx1"/>
                </a:solidFill>
              </a:rPr>
              <a:t>aus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karena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umur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endParaRPr lang="id-ID" altLang="id-ID" sz="2800" b="0" dirty="0">
              <a:solidFill>
                <a:schemeClr val="tx1"/>
              </a:solidFill>
            </a:endParaRPr>
          </a:p>
          <a:p>
            <a:pPr marL="1085850" indent="-457200" algn="just">
              <a:lnSpc>
                <a:spcPct val="80000"/>
              </a:lnSpc>
            </a:pPr>
            <a:r>
              <a:rPr lang="id-ID" altLang="id-ID" sz="2800" b="0" dirty="0">
                <a:solidFill>
                  <a:schemeClr val="tx1"/>
                </a:solidFill>
              </a:rPr>
              <a:t>k</a:t>
            </a:r>
            <a:r>
              <a:rPr lang="en-US" altLang="id-ID" sz="2800" b="0" dirty="0" err="1">
                <a:solidFill>
                  <a:schemeClr val="tx1"/>
                </a:solidFill>
              </a:rPr>
              <a:t>erusakan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kerusakan</a:t>
            </a:r>
            <a:r>
              <a:rPr lang="id-ID" altLang="id-ID" sz="2800" b="0" dirty="0">
                <a:solidFill>
                  <a:schemeClr val="tx1"/>
                </a:solidFill>
              </a:rPr>
              <a:t>.</a:t>
            </a:r>
            <a:endParaRPr lang="en-US" altLang="id-ID" sz="2800" b="0" dirty="0">
              <a:solidFill>
                <a:schemeClr val="tx1"/>
              </a:solidFill>
            </a:endParaRPr>
          </a:p>
          <a:p>
            <a:pPr marL="609600" indent="-609600" algn="just">
              <a:lnSpc>
                <a:spcPct val="80000"/>
              </a:lnSpc>
              <a:buFontTx/>
              <a:buAutoNum type="arabicPeriod" startAt="2"/>
            </a:pPr>
            <a:r>
              <a:rPr lang="en-US" altLang="id-ID" sz="2800" b="0" dirty="0" err="1">
                <a:solidFill>
                  <a:schemeClr val="tx1"/>
                </a:solidFill>
              </a:rPr>
              <a:t>Faktor-Faktor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Fungsional</a:t>
            </a:r>
            <a:endParaRPr lang="en-US" altLang="id-ID" sz="2800" b="0" dirty="0">
              <a:solidFill>
                <a:schemeClr val="tx1"/>
              </a:solidFill>
            </a:endParaRPr>
          </a:p>
          <a:p>
            <a:pPr marL="892175" indent="-263525" algn="just">
              <a:lnSpc>
                <a:spcPct val="80000"/>
              </a:lnSpc>
            </a:pPr>
            <a:r>
              <a:rPr lang="en-US" altLang="id-ID" sz="2800" b="0" dirty="0">
                <a:solidFill>
                  <a:schemeClr val="tx1"/>
                </a:solidFill>
              </a:rPr>
              <a:t>	</a:t>
            </a:r>
            <a:r>
              <a:rPr lang="en-US" altLang="id-ID" sz="2800" b="0" dirty="0" err="1" smtClean="0">
                <a:solidFill>
                  <a:schemeClr val="tx1"/>
                </a:solidFill>
              </a:rPr>
              <a:t>ketidakmampuan</a:t>
            </a:r>
            <a:r>
              <a:rPr lang="en-US" altLang="id-ID" sz="28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aktiva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memenuhi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kebutuhan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produksi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sehingga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perlu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 smtClean="0">
                <a:solidFill>
                  <a:schemeClr val="tx1"/>
                </a:solidFill>
              </a:rPr>
              <a:t>diganti</a:t>
            </a:r>
            <a:endParaRPr lang="id-ID" altLang="id-ID" sz="2800" b="0" dirty="0">
              <a:solidFill>
                <a:schemeClr val="tx1"/>
              </a:solidFill>
            </a:endParaRPr>
          </a:p>
          <a:p>
            <a:pPr marL="892175" indent="-263525" algn="just">
              <a:lnSpc>
                <a:spcPct val="80000"/>
              </a:lnSpc>
            </a:pPr>
            <a:r>
              <a:rPr lang="id-ID" altLang="id-ID" sz="2800" b="0" dirty="0">
                <a:solidFill>
                  <a:schemeClr val="tx1"/>
                </a:solidFill>
              </a:rPr>
              <a:t>	</a:t>
            </a:r>
            <a:r>
              <a:rPr lang="en-US" altLang="id-ID" sz="2800" b="0" dirty="0" err="1" smtClean="0">
                <a:solidFill>
                  <a:schemeClr val="tx1"/>
                </a:solidFill>
              </a:rPr>
              <a:t>adanya</a:t>
            </a:r>
            <a:r>
              <a:rPr lang="en-US" altLang="id-ID" sz="28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perubahan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permintaan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terhadap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barang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dan</a:t>
            </a:r>
            <a:r>
              <a:rPr lang="en-US" altLang="id-ID" sz="2800" b="0" dirty="0">
                <a:solidFill>
                  <a:schemeClr val="tx1"/>
                </a:solidFill>
              </a:rPr>
              <a:t> </a:t>
            </a:r>
            <a:r>
              <a:rPr lang="en-US" altLang="id-ID" sz="2800" b="0" dirty="0" err="1">
                <a:solidFill>
                  <a:schemeClr val="tx1"/>
                </a:solidFill>
              </a:rPr>
              <a:t>jasa</a:t>
            </a:r>
            <a:r>
              <a:rPr lang="en-US" altLang="id-ID" sz="2800" b="0" dirty="0">
                <a:solidFill>
                  <a:schemeClr val="tx1"/>
                </a:solidFill>
              </a:rPr>
              <a:t> yang </a:t>
            </a:r>
            <a:r>
              <a:rPr lang="en-US" altLang="id-ID" sz="2800" b="0" dirty="0" err="1">
                <a:solidFill>
                  <a:schemeClr val="tx1"/>
                </a:solidFill>
              </a:rPr>
              <a:t>dihasilkan</a:t>
            </a:r>
            <a:endParaRPr lang="en-US" altLang="id-ID" sz="2800" b="0" dirty="0">
              <a:solidFill>
                <a:schemeClr val="tx1"/>
              </a:solidFill>
            </a:endParaRPr>
          </a:p>
          <a:p>
            <a:pPr marL="609600" indent="-609600">
              <a:lnSpc>
                <a:spcPct val="80000"/>
              </a:lnSpc>
            </a:pPr>
            <a:endParaRPr lang="en-US" altLang="id-ID" sz="28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563562"/>
          </a:xfrm>
        </p:spPr>
        <p:txBody>
          <a:bodyPr/>
          <a:lstStyle/>
          <a:p>
            <a:r>
              <a:rPr lang="en-US" altLang="id-ID" sz="4000" dirty="0" err="1" smtClean="0">
                <a:solidFill>
                  <a:schemeClr val="bg1"/>
                </a:solidFill>
              </a:rPr>
              <a:t>Faktor</a:t>
            </a:r>
            <a:r>
              <a:rPr lang="id-ID" altLang="id-ID" sz="4000" dirty="0" smtClean="0">
                <a:solidFill>
                  <a:schemeClr val="bg1"/>
                </a:solidFill>
              </a:rPr>
              <a:t>-f</a:t>
            </a:r>
            <a:r>
              <a:rPr lang="en-US" altLang="id-ID" sz="4000" dirty="0" err="1" smtClean="0">
                <a:solidFill>
                  <a:schemeClr val="bg1"/>
                </a:solidFill>
              </a:rPr>
              <a:t>aktor</a:t>
            </a:r>
            <a:r>
              <a:rPr lang="en-US" altLang="id-ID" sz="4000" dirty="0" smtClean="0">
                <a:solidFill>
                  <a:schemeClr val="bg1"/>
                </a:solidFill>
              </a:rPr>
              <a:t> </a:t>
            </a:r>
            <a:r>
              <a:rPr lang="id-ID" altLang="id-ID" sz="4000" dirty="0" smtClean="0">
                <a:solidFill>
                  <a:schemeClr val="bg1"/>
                </a:solidFill>
              </a:rPr>
              <a:t>Penentu</a:t>
            </a:r>
            <a:r>
              <a:rPr lang="en-US" altLang="id-ID" sz="4000" dirty="0" smtClean="0">
                <a:solidFill>
                  <a:schemeClr val="bg1"/>
                </a:solidFill>
              </a:rPr>
              <a:t> </a:t>
            </a:r>
            <a:r>
              <a:rPr lang="en-US" altLang="id-ID" sz="4000" dirty="0" err="1">
                <a:solidFill>
                  <a:schemeClr val="bg1"/>
                </a:solidFill>
              </a:rPr>
              <a:t>Biaya</a:t>
            </a:r>
            <a:r>
              <a:rPr lang="en-US" altLang="id-ID" sz="4000" dirty="0">
                <a:solidFill>
                  <a:schemeClr val="bg1"/>
                </a:solidFill>
              </a:rPr>
              <a:t> </a:t>
            </a:r>
            <a:r>
              <a:rPr lang="en-US" altLang="id-ID" sz="4000" dirty="0" err="1">
                <a:solidFill>
                  <a:schemeClr val="bg1"/>
                </a:solidFill>
              </a:rPr>
              <a:t>Depresiasi</a:t>
            </a:r>
            <a:endParaRPr lang="en-US" altLang="id-ID" sz="4000" dirty="0">
              <a:solidFill>
                <a:schemeClr val="bg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id-ID" sz="2200" b="0" dirty="0" err="1">
                <a:solidFill>
                  <a:schemeClr val="tx1"/>
                </a:solidFill>
              </a:rPr>
              <a:t>Harga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Perolehan</a:t>
            </a:r>
            <a:endParaRPr lang="en-US" altLang="id-ID" sz="2200" b="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id-ID" sz="2200" b="0" dirty="0">
                <a:solidFill>
                  <a:schemeClr val="tx1"/>
                </a:solidFill>
              </a:rPr>
              <a:t>	</a:t>
            </a:r>
            <a:r>
              <a:rPr lang="en-US" altLang="id-ID" sz="2200" b="0" dirty="0" err="1">
                <a:solidFill>
                  <a:schemeClr val="tx1"/>
                </a:solidFill>
              </a:rPr>
              <a:t>uang</a:t>
            </a:r>
            <a:r>
              <a:rPr lang="en-US" altLang="id-ID" sz="2200" b="0" dirty="0">
                <a:solidFill>
                  <a:schemeClr val="tx1"/>
                </a:solidFill>
              </a:rPr>
              <a:t> yang </a:t>
            </a:r>
            <a:r>
              <a:rPr lang="en-US" altLang="id-ID" sz="2200" b="0" dirty="0" err="1">
                <a:solidFill>
                  <a:schemeClr val="tx1"/>
                </a:solidFill>
              </a:rPr>
              <a:t>dikeluarkan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atau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utang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smtClean="0">
                <a:solidFill>
                  <a:schemeClr val="tx1"/>
                </a:solidFill>
              </a:rPr>
              <a:t>y</a:t>
            </a:r>
            <a:r>
              <a:rPr lang="id-ID" altLang="id-ID" sz="2200" b="0" dirty="0" smtClean="0">
                <a:solidFill>
                  <a:schemeClr val="tx1"/>
                </a:solidFill>
              </a:rPr>
              <a:t>an</a:t>
            </a:r>
            <a:r>
              <a:rPr lang="en-US" altLang="id-ID" sz="2200" b="0" dirty="0" smtClean="0">
                <a:solidFill>
                  <a:schemeClr val="tx1"/>
                </a:solidFill>
              </a:rPr>
              <a:t>g </a:t>
            </a:r>
            <a:r>
              <a:rPr lang="en-US" altLang="id-ID" sz="2200" b="0" dirty="0" err="1">
                <a:solidFill>
                  <a:schemeClr val="tx1"/>
                </a:solidFill>
              </a:rPr>
              <a:t>timbul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dan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biaya</a:t>
            </a:r>
            <a:r>
              <a:rPr lang="en-US" altLang="id-ID" sz="2200" b="0" dirty="0">
                <a:solidFill>
                  <a:schemeClr val="tx1"/>
                </a:solidFill>
              </a:rPr>
              <a:t> – </a:t>
            </a:r>
            <a:r>
              <a:rPr lang="en-US" altLang="id-ID" sz="2200" b="0" dirty="0" err="1">
                <a:solidFill>
                  <a:schemeClr val="tx1"/>
                </a:solidFill>
              </a:rPr>
              <a:t>biaya</a:t>
            </a:r>
            <a:r>
              <a:rPr lang="en-US" altLang="id-ID" sz="2200" b="0" dirty="0">
                <a:solidFill>
                  <a:schemeClr val="tx1"/>
                </a:solidFill>
              </a:rPr>
              <a:t> lain </a:t>
            </a:r>
            <a:r>
              <a:rPr lang="en-US" altLang="id-ID" sz="2200" b="0" dirty="0" err="1">
                <a:solidFill>
                  <a:schemeClr val="tx1"/>
                </a:solidFill>
              </a:rPr>
              <a:t>yg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terjadi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dalam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memperoleh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suatu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aktiva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dan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menempatkannya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sampai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siap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digunakan</a:t>
            </a:r>
            <a:endParaRPr lang="en-US" altLang="id-ID" sz="2200" b="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id-ID" sz="2200" b="0" dirty="0" err="1">
                <a:solidFill>
                  <a:schemeClr val="tx1"/>
                </a:solidFill>
              </a:rPr>
              <a:t>Nilai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Sisa</a:t>
            </a:r>
            <a:r>
              <a:rPr lang="en-US" altLang="id-ID" sz="2200" b="0" dirty="0">
                <a:solidFill>
                  <a:schemeClr val="tx1"/>
                </a:solidFill>
              </a:rPr>
              <a:t> ( </a:t>
            </a:r>
            <a:r>
              <a:rPr lang="en-US" altLang="id-ID" sz="2200" b="0" dirty="0" err="1">
                <a:solidFill>
                  <a:schemeClr val="tx1"/>
                </a:solidFill>
              </a:rPr>
              <a:t>Residu</a:t>
            </a:r>
            <a:r>
              <a:rPr lang="en-US" altLang="id-ID" sz="2200" b="0" dirty="0">
                <a:solidFill>
                  <a:schemeClr val="tx1"/>
                </a:solidFill>
              </a:rPr>
              <a:t> 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id-ID" sz="2200" b="0" dirty="0">
                <a:solidFill>
                  <a:schemeClr val="tx1"/>
                </a:solidFill>
              </a:rPr>
              <a:t>	</a:t>
            </a:r>
            <a:r>
              <a:rPr lang="en-US" altLang="id-ID" sz="2200" b="0" dirty="0" err="1">
                <a:solidFill>
                  <a:schemeClr val="tx1"/>
                </a:solidFill>
              </a:rPr>
              <a:t>Jumlah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smtClean="0">
                <a:solidFill>
                  <a:schemeClr val="tx1"/>
                </a:solidFill>
              </a:rPr>
              <a:t>y</a:t>
            </a:r>
            <a:r>
              <a:rPr lang="id-ID" altLang="id-ID" sz="2200" b="0" dirty="0" smtClean="0">
                <a:solidFill>
                  <a:schemeClr val="tx1"/>
                </a:solidFill>
              </a:rPr>
              <a:t>an</a:t>
            </a:r>
            <a:r>
              <a:rPr lang="en-US" altLang="id-ID" sz="2200" b="0" dirty="0" smtClean="0">
                <a:solidFill>
                  <a:schemeClr val="tx1"/>
                </a:solidFill>
              </a:rPr>
              <a:t>g </a:t>
            </a:r>
            <a:r>
              <a:rPr lang="en-US" altLang="id-ID" sz="2200" b="0" dirty="0" err="1" smtClean="0">
                <a:solidFill>
                  <a:schemeClr val="tx1"/>
                </a:solidFill>
              </a:rPr>
              <a:t>diterima</a:t>
            </a:r>
            <a:r>
              <a:rPr lang="en-US" altLang="id-ID" sz="22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bila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aktiva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 smtClean="0">
                <a:solidFill>
                  <a:schemeClr val="tx1"/>
                </a:solidFill>
              </a:rPr>
              <a:t>dijual</a:t>
            </a:r>
            <a:r>
              <a:rPr lang="en-US" altLang="id-ID" sz="22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atau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ditukar</a:t>
            </a:r>
            <a:r>
              <a:rPr lang="en-US" altLang="id-ID" sz="2200" b="0" dirty="0">
                <a:solidFill>
                  <a:schemeClr val="tx1"/>
                </a:solidFill>
              </a:rPr>
              <a:t>, </a:t>
            </a:r>
            <a:r>
              <a:rPr lang="en-US" altLang="id-ID" sz="2200" b="0" dirty="0" err="1" smtClean="0">
                <a:solidFill>
                  <a:schemeClr val="tx1"/>
                </a:solidFill>
              </a:rPr>
              <a:t>cara-cara</a:t>
            </a:r>
            <a:r>
              <a:rPr lang="en-US" altLang="id-ID" sz="22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200" b="0" dirty="0">
                <a:solidFill>
                  <a:schemeClr val="tx1"/>
                </a:solidFill>
              </a:rPr>
              <a:t>lain </a:t>
            </a:r>
            <a:r>
              <a:rPr lang="en-US" altLang="id-ID" sz="2200" b="0" dirty="0" err="1">
                <a:solidFill>
                  <a:schemeClr val="tx1"/>
                </a:solidFill>
              </a:rPr>
              <a:t>ketika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aktiva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tersebut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tidak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dapat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lagi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digunakan</a:t>
            </a:r>
            <a:r>
              <a:rPr lang="en-US" altLang="id-ID" sz="2200" b="0" dirty="0">
                <a:solidFill>
                  <a:schemeClr val="tx1"/>
                </a:solidFill>
              </a:rPr>
              <a:t>, </a:t>
            </a:r>
            <a:r>
              <a:rPr lang="en-US" altLang="id-ID" sz="2200" b="0" dirty="0" err="1">
                <a:solidFill>
                  <a:schemeClr val="tx1"/>
                </a:solidFill>
              </a:rPr>
              <a:t>dikurangi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dengan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 smtClean="0">
                <a:solidFill>
                  <a:schemeClr val="tx1"/>
                </a:solidFill>
              </a:rPr>
              <a:t>biaya</a:t>
            </a:r>
            <a:r>
              <a:rPr lang="id-ID" altLang="id-ID" sz="2200" b="0" dirty="0" smtClean="0">
                <a:solidFill>
                  <a:schemeClr val="tx1"/>
                </a:solidFill>
              </a:rPr>
              <a:t>-</a:t>
            </a:r>
            <a:r>
              <a:rPr lang="en-US" altLang="id-ID" sz="2200" b="0" dirty="0" err="1" smtClean="0">
                <a:solidFill>
                  <a:schemeClr val="tx1"/>
                </a:solidFill>
              </a:rPr>
              <a:t>biaya</a:t>
            </a:r>
            <a:r>
              <a:rPr lang="en-US" altLang="id-ID" sz="22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yg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terjadi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pada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saat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menjual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atau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menukarnya</a:t>
            </a:r>
            <a:r>
              <a:rPr lang="en-US" altLang="id-ID" sz="2200" b="0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altLang="id-ID" sz="2200" b="0" dirty="0" err="1">
                <a:solidFill>
                  <a:schemeClr val="tx1"/>
                </a:solidFill>
              </a:rPr>
              <a:t>Taksiran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Umur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Kegunaan</a:t>
            </a:r>
            <a:endParaRPr lang="en-US" altLang="id-ID" sz="2200" b="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id-ID" sz="2200" b="0" dirty="0">
                <a:solidFill>
                  <a:schemeClr val="tx1"/>
                </a:solidFill>
              </a:rPr>
              <a:t>	</a:t>
            </a:r>
            <a:r>
              <a:rPr lang="en-US" altLang="id-ID" sz="2200" b="0" dirty="0" err="1">
                <a:solidFill>
                  <a:schemeClr val="tx1"/>
                </a:solidFill>
              </a:rPr>
              <a:t>Taksiran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umur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kegunaan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suatu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aktiva</a:t>
            </a:r>
            <a:r>
              <a:rPr lang="en-US" altLang="id-ID" sz="2200" b="0" dirty="0">
                <a:solidFill>
                  <a:schemeClr val="tx1"/>
                </a:solidFill>
              </a:rPr>
              <a:t> di </a:t>
            </a:r>
            <a:r>
              <a:rPr lang="en-US" altLang="id-ID" sz="2200" b="0" dirty="0" err="1">
                <a:solidFill>
                  <a:schemeClr val="tx1"/>
                </a:solidFill>
              </a:rPr>
              <a:t>pengaruhi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oleh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cara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 smtClean="0">
                <a:solidFill>
                  <a:schemeClr val="tx1"/>
                </a:solidFill>
              </a:rPr>
              <a:t>pemeliharaan</a:t>
            </a:r>
            <a:r>
              <a:rPr lang="en-US" altLang="id-ID" sz="22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dan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 smtClean="0">
                <a:solidFill>
                  <a:schemeClr val="tx1"/>
                </a:solidFill>
              </a:rPr>
              <a:t>kebijakan</a:t>
            </a:r>
            <a:r>
              <a:rPr lang="en-US" altLang="id-ID" sz="22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200" b="0" dirty="0">
                <a:solidFill>
                  <a:schemeClr val="tx1"/>
                </a:solidFill>
              </a:rPr>
              <a:t>yang </a:t>
            </a:r>
            <a:r>
              <a:rPr lang="en-US" altLang="id-ID" sz="2200" b="0" dirty="0" err="1" smtClean="0">
                <a:solidFill>
                  <a:schemeClr val="tx1"/>
                </a:solidFill>
              </a:rPr>
              <a:t>dianut</a:t>
            </a:r>
            <a:r>
              <a:rPr lang="en-US" altLang="id-ID" sz="22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dalam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depresiasi</a:t>
            </a:r>
            <a:r>
              <a:rPr lang="en-US" altLang="id-ID" sz="2200" b="0" dirty="0">
                <a:solidFill>
                  <a:schemeClr val="tx1"/>
                </a:solidFill>
              </a:rPr>
              <a:t>. </a:t>
            </a:r>
            <a:r>
              <a:rPr lang="en-US" altLang="id-ID" sz="2200" b="0" dirty="0" err="1">
                <a:solidFill>
                  <a:schemeClr val="tx1"/>
                </a:solidFill>
              </a:rPr>
              <a:t>Taksiran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umur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ini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bisa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dinyatakan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dalam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satuan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periode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waktu</a:t>
            </a:r>
            <a:r>
              <a:rPr lang="en-US" altLang="id-ID" sz="2200" b="0" dirty="0">
                <a:solidFill>
                  <a:schemeClr val="tx1"/>
                </a:solidFill>
              </a:rPr>
              <a:t>, </a:t>
            </a:r>
            <a:r>
              <a:rPr lang="en-US" altLang="id-ID" sz="2200" b="0" dirty="0" err="1">
                <a:solidFill>
                  <a:schemeClr val="tx1"/>
                </a:solidFill>
              </a:rPr>
              <a:t>hasil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produksi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atau</a:t>
            </a:r>
            <a:r>
              <a:rPr lang="en-US" altLang="id-ID" sz="2200" b="0" dirty="0">
                <a:solidFill>
                  <a:schemeClr val="tx1"/>
                </a:solidFill>
              </a:rPr>
              <a:t> </a:t>
            </a:r>
            <a:r>
              <a:rPr lang="en-US" altLang="id-ID" sz="2200" b="0" dirty="0" err="1">
                <a:solidFill>
                  <a:schemeClr val="tx1"/>
                </a:solidFill>
              </a:rPr>
              <a:t>satuan</a:t>
            </a:r>
            <a:r>
              <a:rPr lang="en-US" altLang="id-ID" sz="2200" b="0" dirty="0">
                <a:solidFill>
                  <a:schemeClr val="tx1"/>
                </a:solidFill>
              </a:rPr>
              <a:t> jam </a:t>
            </a:r>
            <a:r>
              <a:rPr lang="en-US" altLang="id-ID" sz="2200" b="0" dirty="0" err="1">
                <a:solidFill>
                  <a:schemeClr val="tx1"/>
                </a:solidFill>
              </a:rPr>
              <a:t>kerja</a:t>
            </a:r>
            <a:r>
              <a:rPr lang="en-US" altLang="id-ID" sz="2200" b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792162"/>
          </a:xfrm>
        </p:spPr>
        <p:txBody>
          <a:bodyPr/>
          <a:lstStyle/>
          <a:p>
            <a:r>
              <a:rPr lang="en-US" altLang="id-ID" sz="4000" dirty="0" err="1">
                <a:solidFill>
                  <a:schemeClr val="bg1"/>
                </a:solidFill>
              </a:rPr>
              <a:t>Metode</a:t>
            </a:r>
            <a:r>
              <a:rPr lang="en-US" altLang="id-ID" sz="4000" dirty="0">
                <a:solidFill>
                  <a:schemeClr val="bg1"/>
                </a:solidFill>
              </a:rPr>
              <a:t> </a:t>
            </a:r>
            <a:r>
              <a:rPr lang="en-US" altLang="id-ID" sz="4000" dirty="0" err="1">
                <a:solidFill>
                  <a:schemeClr val="bg1"/>
                </a:solidFill>
              </a:rPr>
              <a:t>Perhitungan</a:t>
            </a:r>
            <a:r>
              <a:rPr lang="en-US" altLang="id-ID" sz="4000" dirty="0">
                <a:solidFill>
                  <a:schemeClr val="bg1"/>
                </a:solidFill>
              </a:rPr>
              <a:t> </a:t>
            </a:r>
            <a:r>
              <a:rPr lang="en-US" altLang="id-ID" sz="4000" dirty="0" err="1">
                <a:solidFill>
                  <a:schemeClr val="bg1"/>
                </a:solidFill>
              </a:rPr>
              <a:t>Depresiasi</a:t>
            </a:r>
            <a:endParaRPr lang="en-US" altLang="id-ID" sz="4000" dirty="0">
              <a:solidFill>
                <a:schemeClr val="bg1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87830"/>
            <a:ext cx="8229600" cy="2579370"/>
          </a:xfrm>
        </p:spPr>
        <p:txBody>
          <a:bodyPr/>
          <a:lstStyle/>
          <a:p>
            <a:r>
              <a:rPr lang="en-US" altLang="id-ID" sz="2400" b="0" dirty="0" err="1">
                <a:solidFill>
                  <a:schemeClr val="tx1"/>
                </a:solidFill>
              </a:rPr>
              <a:t>Metode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Garis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Lurus</a:t>
            </a:r>
            <a:r>
              <a:rPr lang="en-US" altLang="id-ID" sz="2400" b="0" dirty="0">
                <a:solidFill>
                  <a:schemeClr val="tx1"/>
                </a:solidFill>
              </a:rPr>
              <a:t> ( Straight Line Method </a:t>
            </a:r>
            <a:r>
              <a:rPr lang="en-US" altLang="id-ID" sz="2400" b="0" dirty="0" smtClean="0">
                <a:solidFill>
                  <a:schemeClr val="tx1"/>
                </a:solidFill>
              </a:rPr>
              <a:t>).</a:t>
            </a:r>
            <a:endParaRPr lang="id-ID" altLang="id-ID" sz="2400" b="0" dirty="0" smtClean="0">
              <a:solidFill>
                <a:schemeClr val="tx1"/>
              </a:solidFill>
            </a:endParaRPr>
          </a:p>
          <a:p>
            <a:r>
              <a:rPr lang="id-ID" altLang="id-ID" sz="2400" b="0" dirty="0" smtClean="0">
                <a:solidFill>
                  <a:schemeClr val="tx1"/>
                </a:solidFill>
              </a:rPr>
              <a:t>Metode Jam Jasa</a:t>
            </a:r>
          </a:p>
          <a:p>
            <a:r>
              <a:rPr lang="id-ID" altLang="id-ID" sz="2400" b="0" dirty="0" smtClean="0">
                <a:solidFill>
                  <a:schemeClr val="tx1"/>
                </a:solidFill>
              </a:rPr>
              <a:t>Metode Hasil Produksi</a:t>
            </a:r>
          </a:p>
          <a:p>
            <a:r>
              <a:rPr lang="id-ID" altLang="id-ID" sz="2400" b="0" dirty="0" smtClean="0">
                <a:solidFill>
                  <a:schemeClr val="tx1"/>
                </a:solidFill>
              </a:rPr>
              <a:t>Metode </a:t>
            </a:r>
            <a:r>
              <a:rPr lang="en-US" altLang="id-ID" sz="2400" b="0" dirty="0" err="1" smtClean="0">
                <a:solidFill>
                  <a:schemeClr val="tx1"/>
                </a:solidFill>
              </a:rPr>
              <a:t>Jumlah</a:t>
            </a:r>
            <a:r>
              <a:rPr lang="en-US" altLang="id-ID" sz="24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 smtClean="0">
                <a:solidFill>
                  <a:schemeClr val="tx1"/>
                </a:solidFill>
              </a:rPr>
              <a:t>Angka</a:t>
            </a:r>
            <a:r>
              <a:rPr lang="en-US" altLang="id-ID" sz="24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 smtClean="0">
                <a:solidFill>
                  <a:schemeClr val="tx1"/>
                </a:solidFill>
              </a:rPr>
              <a:t>Tahun</a:t>
            </a:r>
            <a:endParaRPr lang="id-ID" altLang="id-ID" sz="2400" b="0" dirty="0" smtClean="0">
              <a:solidFill>
                <a:schemeClr val="tx1"/>
              </a:solidFill>
            </a:endParaRPr>
          </a:p>
          <a:p>
            <a:r>
              <a:rPr lang="en-US" altLang="id-ID" sz="2400" b="0" dirty="0" err="1" smtClean="0">
                <a:solidFill>
                  <a:schemeClr val="tx1"/>
                </a:solidFill>
                <a:effectLst/>
              </a:rPr>
              <a:t>Metode</a:t>
            </a:r>
            <a:r>
              <a:rPr lang="en-US" altLang="id-ID" sz="2400" b="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altLang="id-ID" sz="2400" b="0" dirty="0" err="1" smtClean="0">
                <a:solidFill>
                  <a:schemeClr val="tx1"/>
                </a:solidFill>
                <a:effectLst/>
              </a:rPr>
              <a:t>Saldo</a:t>
            </a:r>
            <a:r>
              <a:rPr lang="en-US" altLang="id-ID" sz="2400" b="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altLang="id-ID" sz="2400" b="0" dirty="0" err="1" smtClean="0">
                <a:solidFill>
                  <a:schemeClr val="tx1"/>
                </a:solidFill>
                <a:effectLst/>
              </a:rPr>
              <a:t>Menurun</a:t>
            </a:r>
            <a:endParaRPr lang="id-ID" altLang="id-ID" sz="2400" b="0" dirty="0" smtClean="0">
              <a:solidFill>
                <a:schemeClr val="tx1"/>
              </a:solidFill>
            </a:endParaRPr>
          </a:p>
          <a:p>
            <a:endParaRPr lang="en-US" altLang="id-ID" sz="24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/>
          <a:lstStyle/>
          <a:p>
            <a:r>
              <a:rPr lang="en-US" altLang="id-ID" dirty="0" err="1">
                <a:solidFill>
                  <a:schemeClr val="bg1"/>
                </a:solidFill>
                <a:effectLst/>
              </a:rPr>
              <a:t>Metode</a:t>
            </a:r>
            <a:r>
              <a:rPr lang="en-US" altLang="id-ID" dirty="0">
                <a:solidFill>
                  <a:schemeClr val="bg1"/>
                </a:solidFill>
                <a:effectLst/>
              </a:rPr>
              <a:t> </a:t>
            </a:r>
            <a:r>
              <a:rPr lang="id-ID" altLang="id-ID" dirty="0" smtClean="0">
                <a:solidFill>
                  <a:schemeClr val="bg1"/>
                </a:solidFill>
                <a:effectLst/>
              </a:rPr>
              <a:t>Garis Lurus</a:t>
            </a:r>
            <a:endParaRPr lang="en-US" altLang="id-ID" dirty="0">
              <a:solidFill>
                <a:schemeClr val="bg1"/>
              </a:solidFill>
              <a:effectLst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76250" y="1813719"/>
            <a:ext cx="8229600" cy="1524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id-ID" altLang="id-ID" sz="2400" b="0" dirty="0" smtClean="0">
                <a:solidFill>
                  <a:schemeClr val="tx1"/>
                </a:solidFill>
              </a:rPr>
              <a:t>M</a:t>
            </a:r>
            <a:r>
              <a:rPr lang="en-US" altLang="id-ID" sz="2400" b="0" dirty="0" err="1" smtClean="0">
                <a:solidFill>
                  <a:schemeClr val="tx1"/>
                </a:solidFill>
              </a:rPr>
              <a:t>etode</a:t>
            </a:r>
            <a:r>
              <a:rPr lang="en-US" altLang="id-ID" sz="24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ini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merupakan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metode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smtClean="0">
                <a:solidFill>
                  <a:schemeClr val="tx1"/>
                </a:solidFill>
              </a:rPr>
              <a:t>y</a:t>
            </a:r>
            <a:r>
              <a:rPr lang="id-ID" altLang="id-ID" sz="2400" b="0" dirty="0" smtClean="0">
                <a:solidFill>
                  <a:schemeClr val="tx1"/>
                </a:solidFill>
              </a:rPr>
              <a:t>an</a:t>
            </a:r>
            <a:r>
              <a:rPr lang="en-US" altLang="id-ID" sz="2400" b="0" dirty="0" smtClean="0">
                <a:solidFill>
                  <a:schemeClr val="tx1"/>
                </a:solidFill>
              </a:rPr>
              <a:t>g </a:t>
            </a:r>
            <a:r>
              <a:rPr lang="en-US" altLang="id-ID" sz="2400" b="0" dirty="0">
                <a:solidFill>
                  <a:schemeClr val="tx1"/>
                </a:solidFill>
              </a:rPr>
              <a:t>paling </a:t>
            </a:r>
            <a:r>
              <a:rPr lang="en-US" altLang="id-ID" sz="2400" b="0" dirty="0" err="1" smtClean="0">
                <a:solidFill>
                  <a:schemeClr val="tx1"/>
                </a:solidFill>
              </a:rPr>
              <a:t>sederhana</a:t>
            </a:r>
            <a:r>
              <a:rPr lang="id-ID" altLang="id-ID" sz="24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 smtClean="0">
                <a:solidFill>
                  <a:schemeClr val="tx1"/>
                </a:solidFill>
              </a:rPr>
              <a:t>dan</a:t>
            </a:r>
            <a:r>
              <a:rPr lang="en-US" altLang="id-ID" sz="24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banyak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 smtClean="0">
                <a:solidFill>
                  <a:schemeClr val="tx1"/>
                </a:solidFill>
              </a:rPr>
              <a:t>digunakan</a:t>
            </a:r>
            <a:r>
              <a:rPr lang="en-US" altLang="id-ID" sz="2400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52450" y="3048000"/>
            <a:ext cx="8153400" cy="1295400"/>
          </a:xfrm>
          <a:prstGeom prst="rect">
            <a:avLst/>
          </a:prstGeom>
          <a:solidFill>
            <a:schemeClr val="accent1">
              <a:alpha val="5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id-ID" sz="2400" b="1" dirty="0"/>
              <a:t>                     </a:t>
            </a:r>
            <a:r>
              <a:rPr lang="en-US" altLang="id-ID" sz="2400" b="1" dirty="0" err="1"/>
              <a:t>Harga</a:t>
            </a:r>
            <a:r>
              <a:rPr lang="en-US" altLang="id-ID" sz="2400" b="1" dirty="0"/>
              <a:t> </a:t>
            </a:r>
            <a:r>
              <a:rPr lang="en-US" altLang="id-ID" sz="2400" b="1" dirty="0" err="1"/>
              <a:t>Perolehan</a:t>
            </a:r>
            <a:r>
              <a:rPr lang="en-US" altLang="id-ID" sz="2400" b="1" dirty="0"/>
              <a:t> – </a:t>
            </a:r>
            <a:r>
              <a:rPr lang="en-US" altLang="id-ID" sz="2400" b="1" dirty="0" err="1"/>
              <a:t>Nilai</a:t>
            </a:r>
            <a:r>
              <a:rPr lang="en-US" altLang="id-ID" sz="2400" b="1" dirty="0"/>
              <a:t> </a:t>
            </a:r>
            <a:r>
              <a:rPr lang="en-US" altLang="id-ID" sz="2400" b="1" dirty="0" err="1"/>
              <a:t>Sisa</a:t>
            </a:r>
            <a:endParaRPr lang="en-US" altLang="id-ID" sz="2400" b="1" dirty="0"/>
          </a:p>
          <a:p>
            <a:pPr algn="ctr"/>
            <a:r>
              <a:rPr lang="en-US" altLang="id-ID" sz="2400" b="1" dirty="0" err="1"/>
              <a:t>Depresiasi</a:t>
            </a:r>
            <a:r>
              <a:rPr lang="en-US" altLang="id-ID" sz="2400" b="1" dirty="0"/>
              <a:t> = -------------------------------------------</a:t>
            </a:r>
          </a:p>
          <a:p>
            <a:pPr algn="ctr"/>
            <a:r>
              <a:rPr lang="en-US" altLang="id-ID" sz="2400" b="1" dirty="0"/>
              <a:t>		</a:t>
            </a:r>
            <a:r>
              <a:rPr lang="en-US" altLang="id-ID" sz="2400" b="1" dirty="0" err="1"/>
              <a:t>Umur</a:t>
            </a:r>
            <a:r>
              <a:rPr lang="en-US" altLang="id-ID" sz="2400" b="1" dirty="0"/>
              <a:t> </a:t>
            </a:r>
            <a:r>
              <a:rPr lang="en-US" altLang="id-ID" sz="2400" b="1" dirty="0" err="1"/>
              <a:t>Ekonomis</a:t>
            </a:r>
            <a:endParaRPr lang="en-US" altLang="id-ID" sz="2400" b="1" dirty="0"/>
          </a:p>
        </p:txBody>
      </p:sp>
    </p:spTree>
    <p:extLst>
      <p:ext uri="{BB962C8B-B14F-4D97-AF65-F5344CB8AC3E}">
        <p14:creationId xmlns:p14="http://schemas.microsoft.com/office/powerpoint/2010/main" val="2905131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229600" cy="715962"/>
          </a:xfrm>
        </p:spPr>
        <p:txBody>
          <a:bodyPr/>
          <a:lstStyle/>
          <a:p>
            <a:r>
              <a:rPr lang="en-US" altLang="id-ID" dirty="0" err="1">
                <a:solidFill>
                  <a:schemeClr val="bg1"/>
                </a:solidFill>
                <a:effectLst/>
              </a:rPr>
              <a:t>Metode</a:t>
            </a:r>
            <a:r>
              <a:rPr lang="en-US" altLang="id-ID" dirty="0">
                <a:solidFill>
                  <a:schemeClr val="bg1"/>
                </a:solidFill>
                <a:effectLst/>
              </a:rPr>
              <a:t> Jam </a:t>
            </a:r>
            <a:r>
              <a:rPr lang="en-US" altLang="id-ID" dirty="0" err="1">
                <a:solidFill>
                  <a:schemeClr val="bg1"/>
                </a:solidFill>
                <a:effectLst/>
              </a:rPr>
              <a:t>Jasa</a:t>
            </a:r>
            <a:endParaRPr lang="en-US" altLang="id-ID" dirty="0">
              <a:solidFill>
                <a:schemeClr val="bg1"/>
              </a:solidFill>
              <a:effectLst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r>
              <a:rPr lang="en-US" altLang="id-ID" sz="2400" b="0" dirty="0" err="1">
                <a:solidFill>
                  <a:schemeClr val="tx1"/>
                </a:solidFill>
              </a:rPr>
              <a:t>Metode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ini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id-ID" altLang="id-ID" sz="2400" b="0" dirty="0" smtClean="0">
                <a:solidFill>
                  <a:schemeClr val="tx1"/>
                </a:solidFill>
              </a:rPr>
              <a:t>di</a:t>
            </a:r>
            <a:r>
              <a:rPr lang="en-US" altLang="id-ID" sz="2400" b="0" dirty="0" err="1" smtClean="0">
                <a:solidFill>
                  <a:schemeClr val="tx1"/>
                </a:solidFill>
              </a:rPr>
              <a:t>dasarkan</a:t>
            </a:r>
            <a:r>
              <a:rPr lang="en-US" altLang="id-ID" sz="24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pada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anggapan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bahwa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aktiva</a:t>
            </a:r>
            <a:r>
              <a:rPr lang="en-US" altLang="id-ID" sz="2400" b="0" dirty="0">
                <a:solidFill>
                  <a:schemeClr val="tx1"/>
                </a:solidFill>
              </a:rPr>
              <a:t> (</a:t>
            </a:r>
            <a:r>
              <a:rPr lang="en-US" altLang="id-ID" sz="2400" b="0" dirty="0" err="1">
                <a:solidFill>
                  <a:schemeClr val="tx1"/>
                </a:solidFill>
              </a:rPr>
              <a:t>terutama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mesin-mesin</a:t>
            </a:r>
            <a:r>
              <a:rPr lang="en-US" altLang="id-ID" sz="2400" b="0" dirty="0">
                <a:solidFill>
                  <a:schemeClr val="tx1"/>
                </a:solidFill>
              </a:rPr>
              <a:t>) </a:t>
            </a:r>
            <a:r>
              <a:rPr lang="en-US" altLang="id-ID" sz="2400" b="0" dirty="0" err="1">
                <a:solidFill>
                  <a:schemeClr val="tx1"/>
                </a:solidFill>
              </a:rPr>
              <a:t>akan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lebih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cepat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rusak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apabila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digunakan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sepenuhnya</a:t>
            </a:r>
            <a:r>
              <a:rPr lang="en-US" altLang="id-ID" sz="2400" b="0" dirty="0">
                <a:solidFill>
                  <a:schemeClr val="tx1"/>
                </a:solidFill>
              </a:rPr>
              <a:t>. </a:t>
            </a:r>
            <a:r>
              <a:rPr lang="en-US" altLang="id-ID" sz="2400" b="0" dirty="0" err="1">
                <a:solidFill>
                  <a:schemeClr val="tx1"/>
                </a:solidFill>
              </a:rPr>
              <a:t>Dengan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metode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ini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 smtClean="0">
                <a:solidFill>
                  <a:schemeClr val="tx1"/>
                </a:solidFill>
              </a:rPr>
              <a:t>dihitung</a:t>
            </a:r>
            <a:r>
              <a:rPr lang="en-US" altLang="id-ID" sz="24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dengan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dasar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satuan</a:t>
            </a:r>
            <a:r>
              <a:rPr lang="en-US" altLang="id-ID" sz="2400" b="0" dirty="0">
                <a:solidFill>
                  <a:schemeClr val="tx1"/>
                </a:solidFill>
              </a:rPr>
              <a:t> jam </a:t>
            </a:r>
            <a:r>
              <a:rPr lang="en-US" altLang="id-ID" sz="2400" b="0" dirty="0" err="1">
                <a:solidFill>
                  <a:schemeClr val="tx1"/>
                </a:solidFill>
              </a:rPr>
              <a:t>jasa</a:t>
            </a:r>
            <a:r>
              <a:rPr lang="en-US" altLang="id-ID" sz="2400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762000" y="3382962"/>
            <a:ext cx="7924800" cy="1295400"/>
          </a:xfrm>
          <a:prstGeom prst="rect">
            <a:avLst/>
          </a:prstGeom>
          <a:solidFill>
            <a:schemeClr val="accent1">
              <a:alpha val="5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id-ID" sz="2400" b="1" dirty="0"/>
              <a:t>                     </a:t>
            </a:r>
            <a:r>
              <a:rPr lang="en-US" altLang="id-ID" sz="2400" b="1" dirty="0" err="1"/>
              <a:t>Harga</a:t>
            </a:r>
            <a:r>
              <a:rPr lang="en-US" altLang="id-ID" sz="2400" b="1" dirty="0"/>
              <a:t> </a:t>
            </a:r>
            <a:r>
              <a:rPr lang="en-US" altLang="id-ID" sz="2400" b="1" dirty="0" err="1"/>
              <a:t>Perolehan</a:t>
            </a:r>
            <a:r>
              <a:rPr lang="en-US" altLang="id-ID" sz="2400" b="1" dirty="0"/>
              <a:t> – </a:t>
            </a:r>
            <a:r>
              <a:rPr lang="en-US" altLang="id-ID" sz="2400" b="1" dirty="0" err="1"/>
              <a:t>Nilai</a:t>
            </a:r>
            <a:r>
              <a:rPr lang="en-US" altLang="id-ID" sz="2400" b="1" dirty="0"/>
              <a:t> </a:t>
            </a:r>
            <a:r>
              <a:rPr lang="en-US" altLang="id-ID" sz="2400" b="1" dirty="0" err="1"/>
              <a:t>Sisa</a:t>
            </a:r>
            <a:endParaRPr lang="en-US" altLang="id-ID" sz="2400" b="1" dirty="0"/>
          </a:p>
          <a:p>
            <a:pPr algn="ctr"/>
            <a:r>
              <a:rPr lang="en-US" altLang="id-ID" sz="2400" b="1" dirty="0" err="1"/>
              <a:t>Depresiasi</a:t>
            </a:r>
            <a:r>
              <a:rPr lang="en-US" altLang="id-ID" sz="2400" b="1" dirty="0"/>
              <a:t> = -------------------------------------------</a:t>
            </a:r>
          </a:p>
          <a:p>
            <a:pPr algn="ctr"/>
            <a:r>
              <a:rPr lang="en-US" altLang="id-ID" sz="2400" b="1" dirty="0"/>
              <a:t>		</a:t>
            </a:r>
            <a:r>
              <a:rPr lang="en-US" altLang="id-ID" sz="2400" b="1" dirty="0" err="1"/>
              <a:t>Taksiran</a:t>
            </a:r>
            <a:r>
              <a:rPr lang="en-US" altLang="id-ID" sz="2400" b="1" dirty="0"/>
              <a:t> Jam </a:t>
            </a:r>
            <a:r>
              <a:rPr lang="en-US" altLang="id-ID" sz="2400" b="1" dirty="0" err="1"/>
              <a:t>Jasa</a:t>
            </a:r>
            <a:endParaRPr lang="en-US" altLang="id-ID" sz="24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92162"/>
          </a:xfrm>
        </p:spPr>
        <p:txBody>
          <a:bodyPr/>
          <a:lstStyle/>
          <a:p>
            <a:r>
              <a:rPr lang="en-US" altLang="id-ID" dirty="0" err="1">
                <a:solidFill>
                  <a:schemeClr val="bg1"/>
                </a:solidFill>
                <a:effectLst/>
              </a:rPr>
              <a:t>Metode</a:t>
            </a:r>
            <a:r>
              <a:rPr lang="en-US" altLang="id-ID" dirty="0">
                <a:solidFill>
                  <a:schemeClr val="bg1"/>
                </a:solidFill>
                <a:effectLst/>
              </a:rPr>
              <a:t> </a:t>
            </a:r>
            <a:r>
              <a:rPr lang="en-US" altLang="id-ID" dirty="0" err="1">
                <a:solidFill>
                  <a:schemeClr val="bg1"/>
                </a:solidFill>
                <a:effectLst/>
              </a:rPr>
              <a:t>Hasil</a:t>
            </a:r>
            <a:r>
              <a:rPr lang="en-US" altLang="id-ID" dirty="0">
                <a:solidFill>
                  <a:schemeClr val="bg1"/>
                </a:solidFill>
                <a:effectLst/>
              </a:rPr>
              <a:t> </a:t>
            </a:r>
            <a:r>
              <a:rPr lang="en-US" altLang="id-ID" dirty="0" err="1">
                <a:solidFill>
                  <a:schemeClr val="bg1"/>
                </a:solidFill>
                <a:effectLst/>
              </a:rPr>
              <a:t>Produksi</a:t>
            </a:r>
            <a:endParaRPr lang="en-US" altLang="id-ID" dirty="0">
              <a:solidFill>
                <a:schemeClr val="bg1"/>
              </a:solidFill>
              <a:effectLst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57200" y="1600200"/>
            <a:ext cx="82296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id-ID" sz="2400" b="0" dirty="0" err="1">
                <a:solidFill>
                  <a:schemeClr val="tx1"/>
                </a:solidFill>
              </a:rPr>
              <a:t>Metode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ini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id-ID" altLang="id-ID" sz="2400" b="0" dirty="0" smtClean="0">
                <a:solidFill>
                  <a:schemeClr val="tx1"/>
                </a:solidFill>
              </a:rPr>
              <a:t>di</a:t>
            </a:r>
            <a:r>
              <a:rPr lang="en-US" altLang="id-ID" sz="2400" b="0" dirty="0" err="1" smtClean="0">
                <a:solidFill>
                  <a:schemeClr val="tx1"/>
                </a:solidFill>
              </a:rPr>
              <a:t>dasarkan</a:t>
            </a:r>
            <a:r>
              <a:rPr lang="en-US" altLang="id-ID" sz="24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pada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anggapan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bahwa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aktiva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tersebut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didasarkan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pada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produk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yg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 smtClean="0">
                <a:solidFill>
                  <a:schemeClr val="tx1"/>
                </a:solidFill>
              </a:rPr>
              <a:t>dihasilkan</a:t>
            </a:r>
            <a:r>
              <a:rPr lang="en-US" altLang="id-ID" sz="2400" b="0" dirty="0">
                <a:solidFill>
                  <a:schemeClr val="tx1"/>
                </a:solidFill>
              </a:rPr>
              <a:t>. </a:t>
            </a:r>
            <a:r>
              <a:rPr lang="en-US" altLang="id-ID" sz="2400" b="0" dirty="0" err="1">
                <a:solidFill>
                  <a:schemeClr val="tx1"/>
                </a:solidFill>
              </a:rPr>
              <a:t>Dengan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metode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ini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 smtClean="0">
                <a:solidFill>
                  <a:schemeClr val="tx1"/>
                </a:solidFill>
              </a:rPr>
              <a:t>dihitung</a:t>
            </a:r>
            <a:r>
              <a:rPr lang="en-US" altLang="id-ID" sz="2400" b="0" dirty="0" smtClean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dengan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dasar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satuan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hasil</a:t>
            </a:r>
            <a:r>
              <a:rPr lang="en-US" altLang="id-ID" sz="2400" b="0" dirty="0">
                <a:solidFill>
                  <a:schemeClr val="tx1"/>
                </a:solidFill>
              </a:rPr>
              <a:t> </a:t>
            </a:r>
            <a:r>
              <a:rPr lang="en-US" altLang="id-ID" sz="2400" b="0" dirty="0" err="1">
                <a:solidFill>
                  <a:schemeClr val="tx1"/>
                </a:solidFill>
              </a:rPr>
              <a:t>produksi</a:t>
            </a:r>
            <a:r>
              <a:rPr lang="en-US" altLang="id-ID" sz="2400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838200" y="3124200"/>
            <a:ext cx="7924800" cy="1295400"/>
          </a:xfrm>
          <a:prstGeom prst="rect">
            <a:avLst/>
          </a:prstGeom>
          <a:solidFill>
            <a:schemeClr val="accent1">
              <a:alpha val="52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id-ID" sz="2400" b="1" dirty="0"/>
              <a:t>                     </a:t>
            </a:r>
            <a:r>
              <a:rPr lang="en-US" altLang="id-ID" sz="2400" b="1" dirty="0" err="1"/>
              <a:t>Harga</a:t>
            </a:r>
            <a:r>
              <a:rPr lang="en-US" altLang="id-ID" sz="2400" b="1" dirty="0"/>
              <a:t> </a:t>
            </a:r>
            <a:r>
              <a:rPr lang="en-US" altLang="id-ID" sz="2400" b="1" dirty="0" err="1"/>
              <a:t>Perolehan</a:t>
            </a:r>
            <a:r>
              <a:rPr lang="en-US" altLang="id-ID" sz="2400" b="1" dirty="0"/>
              <a:t> – </a:t>
            </a:r>
            <a:r>
              <a:rPr lang="en-US" altLang="id-ID" sz="2400" b="1" dirty="0" err="1"/>
              <a:t>Nilai</a:t>
            </a:r>
            <a:r>
              <a:rPr lang="en-US" altLang="id-ID" sz="2400" b="1" dirty="0"/>
              <a:t> </a:t>
            </a:r>
            <a:r>
              <a:rPr lang="en-US" altLang="id-ID" sz="2400" b="1" dirty="0" err="1"/>
              <a:t>Sisa</a:t>
            </a:r>
            <a:endParaRPr lang="en-US" altLang="id-ID" sz="2400" b="1" dirty="0"/>
          </a:p>
          <a:p>
            <a:pPr algn="ctr"/>
            <a:r>
              <a:rPr lang="en-US" altLang="id-ID" sz="2400" b="1" dirty="0" err="1"/>
              <a:t>Depresiasi</a:t>
            </a:r>
            <a:r>
              <a:rPr lang="en-US" altLang="id-ID" sz="2400" b="1" dirty="0"/>
              <a:t> = -------------------------------------------</a:t>
            </a:r>
          </a:p>
          <a:p>
            <a:pPr algn="ctr"/>
            <a:r>
              <a:rPr lang="en-US" altLang="id-ID" sz="2400" b="1" dirty="0"/>
              <a:t>		</a:t>
            </a:r>
            <a:r>
              <a:rPr lang="en-US" altLang="id-ID" sz="2400" b="1" dirty="0" err="1"/>
              <a:t>Taksiran</a:t>
            </a:r>
            <a:r>
              <a:rPr lang="en-US" altLang="id-ID" sz="2400" b="1" dirty="0"/>
              <a:t> </a:t>
            </a:r>
            <a:r>
              <a:rPr lang="en-US" altLang="id-ID" sz="2400" b="1" dirty="0" err="1"/>
              <a:t>Hasil</a:t>
            </a:r>
            <a:r>
              <a:rPr lang="en-US" altLang="id-ID" sz="2400" b="1" dirty="0"/>
              <a:t> </a:t>
            </a:r>
            <a:r>
              <a:rPr lang="en-US" altLang="id-ID" sz="2400" b="1" dirty="0" err="1"/>
              <a:t>Produksi</a:t>
            </a:r>
            <a:endParaRPr lang="en-US" altLang="id-ID" sz="24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/>
          <a:lstStyle/>
          <a:p>
            <a:r>
              <a:rPr lang="en-US" altLang="id-ID" dirty="0" err="1">
                <a:solidFill>
                  <a:schemeClr val="bg1"/>
                </a:solidFill>
              </a:rPr>
              <a:t>Metode</a:t>
            </a:r>
            <a:r>
              <a:rPr lang="en-US" altLang="id-ID" dirty="0">
                <a:solidFill>
                  <a:schemeClr val="bg1"/>
                </a:solidFill>
              </a:rPr>
              <a:t> </a:t>
            </a:r>
            <a:r>
              <a:rPr lang="en-US" altLang="id-ID" dirty="0" err="1">
                <a:solidFill>
                  <a:schemeClr val="bg1"/>
                </a:solidFill>
              </a:rPr>
              <a:t>Jumlah</a:t>
            </a:r>
            <a:r>
              <a:rPr lang="en-US" altLang="id-ID" dirty="0">
                <a:solidFill>
                  <a:schemeClr val="bg1"/>
                </a:solidFill>
              </a:rPr>
              <a:t> </a:t>
            </a:r>
            <a:r>
              <a:rPr lang="en-US" altLang="id-ID" dirty="0" err="1">
                <a:solidFill>
                  <a:schemeClr val="bg1"/>
                </a:solidFill>
              </a:rPr>
              <a:t>Angka</a:t>
            </a:r>
            <a:r>
              <a:rPr lang="en-US" altLang="id-ID" dirty="0">
                <a:solidFill>
                  <a:schemeClr val="bg1"/>
                </a:solidFill>
              </a:rPr>
              <a:t> </a:t>
            </a:r>
            <a:r>
              <a:rPr lang="en-US" altLang="id-ID" dirty="0" err="1">
                <a:solidFill>
                  <a:schemeClr val="bg1"/>
                </a:solidFill>
              </a:rPr>
              <a:t>Tahun</a:t>
            </a:r>
            <a:endParaRPr lang="en-US" altLang="id-ID" dirty="0">
              <a:solidFill>
                <a:schemeClr val="bg1"/>
              </a:solidFill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2362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id-ID" sz="1800" dirty="0" err="1">
                <a:solidFill>
                  <a:schemeClr val="tx1"/>
                </a:solidFill>
              </a:rPr>
              <a:t>Dalam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metode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ini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depresiasi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dihitung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dengan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mengalikan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bagian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pengurang</a:t>
            </a:r>
            <a:r>
              <a:rPr lang="en-US" altLang="id-ID" sz="1800" dirty="0">
                <a:solidFill>
                  <a:schemeClr val="tx1"/>
                </a:solidFill>
              </a:rPr>
              <a:t> yang </a:t>
            </a:r>
            <a:r>
              <a:rPr lang="en-US" altLang="id-ID" sz="1800" dirty="0" err="1">
                <a:solidFill>
                  <a:schemeClr val="tx1"/>
                </a:solidFill>
              </a:rPr>
              <a:t>setiap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tahunnya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menurun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dengan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harga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perolehan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dan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nilai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residu</a:t>
            </a:r>
            <a:r>
              <a:rPr lang="en-US" altLang="id-ID" sz="1800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90000"/>
              </a:lnSpc>
            </a:pPr>
            <a:r>
              <a:rPr lang="en-US" altLang="id-ID" sz="1800" dirty="0" err="1" smtClean="0">
                <a:solidFill>
                  <a:schemeClr val="tx1"/>
                </a:solidFill>
              </a:rPr>
              <a:t>Contoh</a:t>
            </a:r>
            <a:r>
              <a:rPr lang="id-ID" altLang="id-ID" sz="1800" dirty="0" smtClean="0">
                <a:solidFill>
                  <a:schemeClr val="tx1"/>
                </a:solidFill>
              </a:rPr>
              <a:t> :</a:t>
            </a:r>
            <a:r>
              <a:rPr lang="en-US" altLang="id-ID" sz="1800" dirty="0" smtClean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Harga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Perolehan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Mesin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Rp</a:t>
            </a:r>
            <a:r>
              <a:rPr lang="en-US" altLang="id-ID" sz="1800" dirty="0">
                <a:solidFill>
                  <a:schemeClr val="tx1"/>
                </a:solidFill>
              </a:rPr>
              <a:t> 10.000.000 </a:t>
            </a:r>
            <a:r>
              <a:rPr lang="en-US" altLang="id-ID" sz="1800" dirty="0" smtClean="0">
                <a:solidFill>
                  <a:schemeClr val="tx1"/>
                </a:solidFill>
              </a:rPr>
              <a:t>nil</a:t>
            </a:r>
            <a:r>
              <a:rPr lang="id-ID" altLang="id-ID" sz="1800" dirty="0" smtClean="0">
                <a:solidFill>
                  <a:schemeClr val="tx1"/>
                </a:solidFill>
              </a:rPr>
              <a:t>a</a:t>
            </a:r>
            <a:r>
              <a:rPr lang="en-US" altLang="id-ID" sz="1800" dirty="0" err="1" smtClean="0">
                <a:solidFill>
                  <a:schemeClr val="tx1"/>
                </a:solidFill>
              </a:rPr>
              <a:t>i</a:t>
            </a:r>
            <a:r>
              <a:rPr lang="en-US" altLang="id-ID" sz="1800" dirty="0" smtClean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residu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id-ID" altLang="id-ID" sz="1800" dirty="0" smtClean="0">
                <a:solidFill>
                  <a:schemeClr val="tx1"/>
                </a:solidFill>
              </a:rPr>
              <a:t>Rp </a:t>
            </a:r>
            <a:r>
              <a:rPr lang="en-US" altLang="id-ID" sz="1800" dirty="0" smtClean="0">
                <a:solidFill>
                  <a:schemeClr val="tx1"/>
                </a:solidFill>
              </a:rPr>
              <a:t>2.000.000</a:t>
            </a:r>
            <a:r>
              <a:rPr lang="en-US" altLang="id-ID" sz="1800" dirty="0">
                <a:solidFill>
                  <a:schemeClr val="tx1"/>
                </a:solidFill>
              </a:rPr>
              <a:t>, </a:t>
            </a:r>
            <a:r>
              <a:rPr lang="en-US" altLang="id-ID" sz="1800" dirty="0" err="1" smtClean="0">
                <a:solidFill>
                  <a:schemeClr val="tx1"/>
                </a:solidFill>
              </a:rPr>
              <a:t>ditaksir</a:t>
            </a:r>
            <a:r>
              <a:rPr lang="en-US" altLang="id-ID" sz="1800" dirty="0" smtClean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umunya</a:t>
            </a:r>
            <a:r>
              <a:rPr lang="en-US" altLang="id-ID" sz="1800" dirty="0">
                <a:solidFill>
                  <a:schemeClr val="tx1"/>
                </a:solidFill>
              </a:rPr>
              <a:t> 4 </a:t>
            </a:r>
            <a:r>
              <a:rPr lang="en-US" altLang="id-ID" sz="1800" dirty="0" err="1">
                <a:solidFill>
                  <a:schemeClr val="tx1"/>
                </a:solidFill>
              </a:rPr>
              <a:t>tahun</a:t>
            </a:r>
            <a:r>
              <a:rPr lang="en-US" altLang="id-ID" sz="1800" dirty="0">
                <a:solidFill>
                  <a:schemeClr val="tx1"/>
                </a:solidFill>
              </a:rPr>
              <a:t>, </a:t>
            </a:r>
            <a:r>
              <a:rPr lang="en-US" altLang="id-ID" sz="1800" dirty="0" err="1">
                <a:solidFill>
                  <a:schemeClr val="tx1"/>
                </a:solidFill>
              </a:rPr>
              <a:t>depresiasi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mesin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dihitung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sebagai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berikut</a:t>
            </a:r>
            <a:r>
              <a:rPr lang="en-US" altLang="id-ID" sz="1800" dirty="0">
                <a:solidFill>
                  <a:schemeClr val="tx1"/>
                </a:solidFill>
              </a:rPr>
              <a:t> 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id-ID" sz="1800" dirty="0">
                <a:solidFill>
                  <a:schemeClr val="tx1"/>
                </a:solidFill>
              </a:rPr>
              <a:t>				       </a:t>
            </a:r>
            <a:r>
              <a:rPr lang="en-US" altLang="id-ID" sz="1800" dirty="0" smtClean="0">
                <a:solidFill>
                  <a:schemeClr val="tx1"/>
                </a:solidFill>
              </a:rPr>
              <a:t> </a:t>
            </a:r>
            <a:r>
              <a:rPr lang="en-US" altLang="id-ID" sz="1800" dirty="0">
                <a:solidFill>
                  <a:schemeClr val="tx1"/>
                </a:solidFill>
              </a:rPr>
              <a:t>( n + 1 )</a:t>
            </a:r>
          </a:p>
          <a:p>
            <a:pPr>
              <a:lnSpc>
                <a:spcPct val="90000"/>
              </a:lnSpc>
            </a:pPr>
            <a:r>
              <a:rPr lang="en-US" altLang="id-ID" sz="1800" dirty="0" err="1">
                <a:solidFill>
                  <a:schemeClr val="tx1"/>
                </a:solidFill>
              </a:rPr>
              <a:t>Jumlah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Angka</a:t>
            </a:r>
            <a:r>
              <a:rPr lang="en-US" altLang="id-ID" sz="1800" dirty="0">
                <a:solidFill>
                  <a:schemeClr val="tx1"/>
                </a:solidFill>
              </a:rPr>
              <a:t> </a:t>
            </a:r>
            <a:r>
              <a:rPr lang="en-US" altLang="id-ID" sz="1800" dirty="0" err="1">
                <a:solidFill>
                  <a:schemeClr val="tx1"/>
                </a:solidFill>
              </a:rPr>
              <a:t>Tahun</a:t>
            </a:r>
            <a:r>
              <a:rPr lang="en-US" altLang="id-ID" sz="1800" dirty="0">
                <a:solidFill>
                  <a:schemeClr val="tx1"/>
                </a:solidFill>
              </a:rPr>
              <a:t> =  n . ( ---------- 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id-ID" sz="1800" dirty="0">
                <a:solidFill>
                  <a:schemeClr val="tx1"/>
                </a:solidFill>
              </a:rPr>
              <a:t>					2</a:t>
            </a:r>
          </a:p>
        </p:txBody>
      </p:sp>
      <p:graphicFrame>
        <p:nvGraphicFramePr>
          <p:cNvPr id="20535" name="Group 5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80368173"/>
              </p:ext>
            </p:extLst>
          </p:nvPr>
        </p:nvGraphicFramePr>
        <p:xfrm>
          <a:off x="533400" y="4191000"/>
          <a:ext cx="7543800" cy="2286000"/>
        </p:xfrm>
        <a:graphic>
          <a:graphicData uri="http://schemas.openxmlformats.org/drawingml/2006/table">
            <a:tbl>
              <a:tblPr/>
              <a:tblGrid>
                <a:gridCol w="1905000"/>
                <a:gridCol w="2514600"/>
                <a:gridCol w="3124200"/>
              </a:tblGrid>
              <a:tr h="371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Tahun</a:t>
                      </a:r>
                      <a:endParaRPr kumimoji="0" lang="en-US" altLang="id-ID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Bobot</a:t>
                      </a:r>
                      <a:r>
                        <a:rPr kumimoji="0" lang="en-US" alt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(Weight)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Bagian Pengurang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0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4/10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3/10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2/10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1/10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d-ID" altLang="id-ID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b="1">
                          <a:solidFill>
                            <a:schemeClr val="bg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id-ID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10/10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4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4" id="{A933A9A6-195B-4C16-9AE0-87CF636664A5}" vid="{D0DAE251-4B60-483C-A42F-BAB3FB199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Theme4</Template>
  <TotalTime>303</TotalTime>
  <Words>353</Words>
  <Application>Microsoft Office PowerPoint</Application>
  <PresentationFormat>On-screen Show (4:3)</PresentationFormat>
  <Paragraphs>104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Symbol</vt:lpstr>
      <vt:lpstr>Theme4</vt:lpstr>
      <vt:lpstr>DEPRESIASI  AKTIVA TETAP</vt:lpstr>
      <vt:lpstr>DEPRESIASI AKTIVA TETAP</vt:lpstr>
      <vt:lpstr>Faktor Penyebab Depresiasi </vt:lpstr>
      <vt:lpstr>Faktor-faktor Penentu Biaya Depresiasi</vt:lpstr>
      <vt:lpstr>Metode Perhitungan Depresiasi</vt:lpstr>
      <vt:lpstr>Metode Garis Lurus</vt:lpstr>
      <vt:lpstr>Metode Jam Jasa</vt:lpstr>
      <vt:lpstr>Metode Hasil Produksi</vt:lpstr>
      <vt:lpstr>Metode Jumlah Angka Tahun</vt:lpstr>
      <vt:lpstr>Tabel Depresiasi per tahun  dengan Metode Angka Tahun</vt:lpstr>
      <vt:lpstr>Metode Saldo Menurun</vt:lpstr>
    </vt:vector>
  </TitlesOfParts>
  <Company>Pendidikan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DEPRESIASI  AKTIVA TETAP BERWUJUD</dc:title>
  <dc:creator>IBI Darmajaya</dc:creator>
  <cp:lastModifiedBy>FIP</cp:lastModifiedBy>
  <cp:revision>29</cp:revision>
  <dcterms:created xsi:type="dcterms:W3CDTF">2009-08-25T15:20:13Z</dcterms:created>
  <dcterms:modified xsi:type="dcterms:W3CDTF">2017-09-19T02:50:34Z</dcterms:modified>
</cp:coreProperties>
</file>