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58" r:id="rId2"/>
    <p:sldId id="332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7" r:id="rId11"/>
    <p:sldId id="348" r:id="rId12"/>
    <p:sldId id="349" r:id="rId13"/>
    <p:sldId id="350" r:id="rId14"/>
    <p:sldId id="351" r:id="rId15"/>
    <p:sldId id="352" r:id="rId16"/>
    <p:sldId id="353" r:id="rId17"/>
    <p:sldId id="359" r:id="rId18"/>
    <p:sldId id="360" r:id="rId19"/>
    <p:sldId id="361" r:id="rId20"/>
    <p:sldId id="362" r:id="rId21"/>
    <p:sldId id="363" r:id="rId22"/>
    <p:sldId id="364" r:id="rId23"/>
    <p:sldId id="377" r:id="rId24"/>
    <p:sldId id="366" r:id="rId25"/>
    <p:sldId id="367" r:id="rId26"/>
    <p:sldId id="368" r:id="rId27"/>
    <p:sldId id="369" r:id="rId28"/>
    <p:sldId id="370" r:id="rId29"/>
    <p:sldId id="371" r:id="rId30"/>
    <p:sldId id="372" r:id="rId31"/>
  </p:sldIdLst>
  <p:sldSz cx="9144000" cy="6858000" type="screen4x3"/>
  <p:notesSz cx="6858000" cy="9144000"/>
  <p:defaultTextStyle>
    <a:defPPr>
      <a:defRPr lang="id-ID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220B014-81B6-4C82-892B-AF9CEF5D67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192287-5F27-45E5-9F8A-E0873A3AFF0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F99D630-F969-40E9-9A35-2E96AC0DFE84}" type="datetimeFigureOut">
              <a:rPr lang="id-ID"/>
              <a:pPr>
                <a:defRPr/>
              </a:pPr>
              <a:t>23/05/2026</a:t>
            </a:fld>
            <a:endParaRPr lang="id-ID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431ED5D-CDB0-40B9-87D4-DF5A214BF5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3218686-C713-4CF3-BD02-779463B03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id-ID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6F080-8F3E-4A9B-833C-6AB159055EB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1FDEC-4725-4220-B295-822D1D150A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820C940-D4F7-4E9A-9207-546C19900B14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D5A4CFC5-1D1D-4035-8DE1-5E6C49F0642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9815F0-1D83-4165-A9D9-9412899D9F69}" type="datetime1">
              <a:rPr lang="en-US" altLang="en-US" b="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5/23/2026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18435" name="Rectangle 6">
            <a:extLst>
              <a:ext uri="{FF2B5EF4-FFF2-40B4-BE49-F238E27FC236}">
                <a16:creationId xmlns:a16="http://schemas.microsoft.com/office/drawing/2014/main" id="{A423AFA6-CC54-4456-9F6F-6BD56FE9506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David Horton (CiTR)</a:t>
            </a:r>
          </a:p>
        </p:txBody>
      </p:sp>
      <p:sp>
        <p:nvSpPr>
          <p:cNvPr id="18436" name="Rectangle 7">
            <a:extLst>
              <a:ext uri="{FF2B5EF4-FFF2-40B4-BE49-F238E27FC236}">
                <a16:creationId xmlns:a16="http://schemas.microsoft.com/office/drawing/2014/main" id="{D4217C14-55B5-4264-817E-9472C102A9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381F9F-91C1-471E-8C2D-06F150F8FCE4}" type="slidenum">
              <a:rPr lang="en-US" altLang="en-US" b="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18437" name="Rectangle 2">
            <a:extLst>
              <a:ext uri="{FF2B5EF4-FFF2-40B4-BE49-F238E27FC236}">
                <a16:creationId xmlns:a16="http://schemas.microsoft.com/office/drawing/2014/main" id="{AE0DBF82-2542-4C58-86D5-3B7A0583B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8" name="Rectangle 3">
            <a:extLst>
              <a:ext uri="{FF2B5EF4-FFF2-40B4-BE49-F238E27FC236}">
                <a16:creationId xmlns:a16="http://schemas.microsoft.com/office/drawing/2014/main" id="{998A7334-F5F3-4E23-9686-06A2A99A89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altLang="id-ID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B716D710-FD3D-47E9-8E5D-2848BCBB213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B3746900-D77A-4DC9-B071-C90BCA275B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306D7823-8FFA-4FAF-B17F-1825A35766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C82ACF1-A406-4175-8499-35A891300766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9F40A63C-4D92-488B-8271-143D2A4A52E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25E3DEF9-B22B-49C0-B4F6-4C2F50BBF8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D927A5BD-96ED-4F04-89F7-426AC2758C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AC4CF5-A638-4F79-AF1F-C99429EE6700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4479EE6B-820F-477F-AD11-CE4AFC17A1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ACED330D-494C-4880-8811-43EA4297D5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EF864A3A-D56B-43DF-B6D0-E46EB0DFB9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D2CAC03-AEEC-44E5-A498-A030BB5D15AA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979A5F3B-9288-4922-A000-BF7A4A8B0C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E219B28F-5609-457B-BF16-B4E4CC1F8A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243F7F57-8728-400F-A67E-DE6DA7297F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4527EA-6C1F-4025-902F-B87EC198B621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F15DCDAF-BA61-443C-893B-F97FABA251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DD8A3A55-E354-4265-889B-01A35F24D1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E416DF29-946D-41EA-84F7-08ED6A1B10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1EF0458-5AF0-48DC-A05B-B95FD1D7A0C7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AF0A50C7-869F-4D53-8081-2FF825BCE31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1AC93E07-B8D3-4A18-A5BB-B90ECF71B70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32288A7B-005B-4015-BA43-FAB0C5E1F3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C385EE5-D1E4-4B01-9C97-7B1E9E4461AC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30CBA244-BCF3-483A-B5B6-FF4444CE43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AE48AAC0-6AA5-48DF-BF8A-7128CDD3A9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B73B4F66-197A-42BF-A3C4-3DC533EF7A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CBB04B6-18C3-48FD-BF8F-F2B408F111A1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09F05210-1CB4-47A0-B8A1-6494B820318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8E63DDB2-2CC9-4185-8DE9-5FE509843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A089507D-3620-488A-B1FE-E154E994B6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6C71E9-6F56-4D0C-B7AD-F4CE7FD350C6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7B7FD49A-B8B6-4868-8D8B-290B531747A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5547F0A3-95AB-438A-9A25-0BFE808FFE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2356DBA0-4F08-4596-BECB-EDC929CAE1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3DB7509-BA4C-4C21-895D-3C144D7E6B26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D7C78A75-5EA2-44CD-965E-CA43E2C749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40218EAB-FEBC-481B-A357-5D0D86FB110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0BBA7ABD-643C-47B0-8AAB-36EC660D4F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9FDF2B7-CF14-485C-9D02-39D19D70F445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8864C4C8-7E13-4B0E-9EF6-C5E8862F2A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9AE0FFF2-64A2-482B-ACEE-E4A4FE81B7E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72F18C1A-D413-4AE0-B6AF-FEBCE38D7C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E4EF46-487E-49A7-9CE0-4989C0F9E05D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4E477E69-EF4D-49B8-8500-BFF1BBA328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A515185F-FFA6-4197-AEA0-33E7A323C3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915D6ED0-6376-48CC-AA80-436F4153AD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DD310E3-4967-4286-B1B8-095FAFD1CD8D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A4A2C65B-8C84-40F2-8B40-818B314BAD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F177DA5D-83D4-4326-82F7-9BA1D17FA8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35D65A5F-8617-457F-AC80-C3E63B5F99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28251D-6B2E-4B49-BC2D-ED9FE7D6A155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C7337E45-46CE-4D65-9C6E-B214F47A6FA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F24B7A25-4A13-4A12-AB35-9706906436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780E29AF-595F-4A08-B053-47F2C09C72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0532F9E-D35D-4E8A-AA53-1968C194912E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17FC360F-C058-46A0-A848-953AB826AA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1E96645E-F3F9-4600-A8E3-658240E249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F7E08D3C-A2F0-4E27-AAD9-A0F5B310C4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449374C-F7D7-4E23-8CE2-3F3E8678EC1A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752F5A-924D-4675-9836-72707DD889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099A73-26E2-4D7D-8FBF-E890D082F1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3C09D9-C086-4388-A834-19023F1D5F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55FE6-34E4-4A46-807F-5BE3007D8966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1346591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C8004B-21EC-4041-8A8A-930C193A5A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2BC8665-B71E-43D7-A4D6-9F960331F1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89DC42-1E7F-4F7E-A4BB-F26C1F06FA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54C14-5ECE-4E8A-A122-20A5B6FBA57D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2049946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4F7466-2152-4FCB-93F1-357642A164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8F5306-8C50-463B-8F69-34906733E0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21288D-F573-4FD8-8266-04C3EB96BD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C1B10-439F-4E54-A14C-AE442473573A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2594244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id-ID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0B7DDFF-7F49-469E-AE4E-CBADF126FC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8AE59C-6A07-4E20-8486-A1C6D672E3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204446-E2E4-46BA-AEFC-5B9185BF75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B5F42-A0AE-47F0-A441-AF4FFE2A3ECF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391850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6858000" cy="533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68313" y="1268413"/>
            <a:ext cx="4038600" cy="5026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268413"/>
            <a:ext cx="4038600" cy="5026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3239CE-0F75-4747-AB07-E5596C6478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52145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BCD5F5-0784-4FDE-A472-C5D031CBA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521450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Hari Soetanto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8497A2-D3E2-4C5B-A2E6-4B4CAEF74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52145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529A6-A95B-4938-ACE4-15DEFEA2C8CB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546538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62E8A3-D600-44CD-A9BE-27A8C52081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F3AAAD-631B-4026-8030-2C6DE951E8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F6D4D5-9BC3-49FE-836E-AAC99021C1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AD62A-1749-4980-B06F-A4D5B1C8B6DA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1547869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9369DF-0DCA-4CE7-811C-68A33BB5C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338843-7BBA-4963-9BE8-3BB97A64F2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5810FA-02AF-4EC8-84A1-D221EEDE3C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5E76B-EFBB-4C4D-9249-62C5C06273C7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92756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464FD0-9FAD-4935-986C-8C663A8D25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587CA4-B018-45CF-8AE6-B6C147B4F1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33CB65-ADCA-42EC-B270-60317F2FB6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03933-BCC1-43F2-BF99-40988B37F583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9765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CB784B6-799D-4C83-83D9-33058300F1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6651F42-C2DA-46EC-A677-A028A43666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CD33C86-A7A1-4278-851D-E1D281936C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EA71D-A4BA-4BBB-8DC4-EF4174931F51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2943915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ABD1D5A-A99E-4CFF-B610-51CDA5B483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3286591-EF76-4372-B594-A0A08D58CB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4D75848-0D5A-4209-9982-E53A611457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82077-368D-4F67-9EBA-062C59EFC878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183973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11F3EA5-9724-489A-95A5-B888764825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52BBAE2-4776-4D40-A64C-A37398CA17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0EC3A3A-A499-475A-A6DD-ADFE0EDD84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5DBC4-8D1D-4300-91A0-D2FAA293AA5F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27198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2E7364-B2CB-4DBD-9DA2-ADF645CA87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E40007-08B7-41D3-8ED8-31406B5062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412C1F-3089-4906-807C-44A06E2494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9582E-9024-42A1-AAA8-A0DAD3FA1119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661328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D28128-4987-4649-BDC0-CAC89CB513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22C5DE-713A-4993-A548-17196CFA50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5BB0C9-F8F2-4C15-A8CA-E4A1F7F6B4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C573C-64E7-47B3-8EA6-BAB1C6334CD3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286917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2B26C7-3981-49FB-8F9E-873BC1BBE4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d-ID" altLang="id-ID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59DDED9-F68E-4663-9D16-768A9FEE20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d-ID" altLang="id-ID"/>
              <a:t>Click to edit Master text styles</a:t>
            </a:r>
          </a:p>
          <a:p>
            <a:pPr lvl="1"/>
            <a:r>
              <a:rPr lang="id-ID" altLang="id-ID"/>
              <a:t>Second level</a:t>
            </a:r>
          </a:p>
          <a:p>
            <a:pPr lvl="2"/>
            <a:r>
              <a:rPr lang="id-ID" altLang="id-ID"/>
              <a:t>Third level</a:t>
            </a:r>
          </a:p>
          <a:p>
            <a:pPr lvl="3"/>
            <a:r>
              <a:rPr lang="id-ID" altLang="id-ID"/>
              <a:t>Fourth level</a:t>
            </a:r>
          </a:p>
          <a:p>
            <a:pPr lvl="4"/>
            <a:r>
              <a:rPr lang="id-ID" altLang="id-ID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E0F5A2-808E-49EC-B3FE-D5811D0C6B7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03ED529-848F-46B5-B363-50257ED691E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14DCAD4-DC33-45BF-AD75-AB994D8D3E0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7C9F1E30-E4DF-4006-BC81-696869C5E920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0" r:id="rId1"/>
    <p:sldLayoutId id="2147484541" r:id="rId2"/>
    <p:sldLayoutId id="2147484542" r:id="rId3"/>
    <p:sldLayoutId id="2147484543" r:id="rId4"/>
    <p:sldLayoutId id="2147484544" r:id="rId5"/>
    <p:sldLayoutId id="2147484545" r:id="rId6"/>
    <p:sldLayoutId id="2147484546" r:id="rId7"/>
    <p:sldLayoutId id="2147484547" r:id="rId8"/>
    <p:sldLayoutId id="2147484548" r:id="rId9"/>
    <p:sldLayoutId id="2147484549" r:id="rId10"/>
    <p:sldLayoutId id="2147484550" r:id="rId11"/>
    <p:sldLayoutId id="2147484551" r:id="rId12"/>
    <p:sldLayoutId id="214748455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1" name="Text Box 29">
            <a:extLst>
              <a:ext uri="{FF2B5EF4-FFF2-40B4-BE49-F238E27FC236}">
                <a16:creationId xmlns:a16="http://schemas.microsoft.com/office/drawing/2014/main" id="{8C57E6E8-ECF8-40BE-B6CD-1CBDA6309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148138"/>
            <a:ext cx="8921750" cy="157003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id-ID" sz="9600" dirty="0">
                <a:solidFill>
                  <a:srgbClr val="FF0000"/>
                </a:solidFill>
                <a:latin typeface="Cooper Black" pitchFamily="18" charset="0"/>
                <a:cs typeface="Lucida Sans Unicode" pitchFamily="34" charset="0"/>
              </a:rPr>
              <a:t>e</a:t>
            </a:r>
            <a:r>
              <a:rPr lang="en-US" sz="9600" dirty="0">
                <a:solidFill>
                  <a:srgbClr val="FF0000"/>
                </a:solidFill>
                <a:latin typeface="Cooper Black" pitchFamily="18" charset="0"/>
                <a:cs typeface="Lucida Sans Unicode" pitchFamily="34" charset="0"/>
              </a:rPr>
              <a:t>-Commerce</a:t>
            </a:r>
          </a:p>
        </p:txBody>
      </p:sp>
      <p:pic>
        <p:nvPicPr>
          <p:cNvPr id="9" name="Picture 8" descr="world_connected_hg_clr">
            <a:extLst>
              <a:ext uri="{FF2B5EF4-FFF2-40B4-BE49-F238E27FC236}">
                <a16:creationId xmlns:a16="http://schemas.microsoft.com/office/drawing/2014/main" id="{C9A16B52-3A9A-49DF-AAD2-C4EBF9E8605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798513"/>
            <a:ext cx="3548063" cy="278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8">
            <a:extLst>
              <a:ext uri="{FF2B5EF4-FFF2-40B4-BE49-F238E27FC236}">
                <a16:creationId xmlns:a16="http://schemas.microsoft.com/office/drawing/2014/main" id="{EECBCD16-892F-4576-8F79-82129798A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888" y="914400"/>
            <a:ext cx="52863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E163D50F-5A7A-4817-997D-E8DDF8B07E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7788" y="14288"/>
            <a:ext cx="8229600" cy="639762"/>
          </a:xfrm>
        </p:spPr>
        <p:txBody>
          <a:bodyPr/>
          <a:lstStyle/>
          <a:p>
            <a:pPr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Dunia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e-Commerce 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15FE046D-A7BC-4CAC-AE27-4FF4C912C9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919163"/>
            <a:ext cx="8763000" cy="5026025"/>
          </a:xfrm>
        </p:spPr>
        <p:txBody>
          <a:bodyPr/>
          <a:lstStyle/>
          <a:p>
            <a:pPr marL="457200" indent="-4572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Peter Fingar :  E-Commerce menyediakan infrastruktur bagi perusahaan untuk melakukan ekspansi proses bisnis internal menuju lingkungan eksternal tanpa harus menghadapi rintangan waktu dan ruang (time and space) yang selama ini menjadi isu utama. </a:t>
            </a:r>
          </a:p>
          <a:p>
            <a:pPr marL="457200" indent="-457200">
              <a:lnSpc>
                <a:spcPct val="120000"/>
              </a:lnSpc>
              <a:buFontTx/>
              <a:buAutoNum type="arabicPeriod"/>
            </a:pPr>
            <a:endParaRPr lang="en-US" altLang="id-ID" sz="2400"/>
          </a:p>
          <a:p>
            <a:pPr marL="457200" indent="-4572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Peluang untuk membangun jejaring dengan berbagai institusi lain tersebut harus dimanfaatkan karena dewasa ini persaingan sesungguhnya terletak pada </a:t>
            </a:r>
            <a:r>
              <a:rPr lang="en-US" altLang="id-ID" sz="2400" i="1"/>
              <a:t>bagaimana</a:t>
            </a:r>
            <a:r>
              <a:rPr lang="en-US" altLang="id-ID" sz="2400"/>
              <a:t> sebuah perusahaan dapat </a:t>
            </a:r>
            <a:r>
              <a:rPr lang="en-US" altLang="id-ID" sz="2400" i="1"/>
              <a:t>memanfaatkan E-Commerce</a:t>
            </a:r>
            <a:r>
              <a:rPr lang="en-US" altLang="id-ID" sz="2400"/>
              <a:t> untuk </a:t>
            </a:r>
            <a:r>
              <a:rPr lang="en-US" altLang="id-ID" sz="2400" i="1"/>
              <a:t>meningkatkan kinerja</a:t>
            </a:r>
            <a:r>
              <a:rPr lang="en-US" altLang="id-ID" sz="2400"/>
              <a:t> dalam bisnis inti yang digelutinya</a:t>
            </a:r>
            <a:r>
              <a:rPr lang="en-US" altLang="id-ID" sz="2000"/>
              <a:t>.</a:t>
            </a:r>
          </a:p>
        </p:txBody>
      </p:sp>
      <p:pic>
        <p:nvPicPr>
          <p:cNvPr id="35844" name="Picture 29">
            <a:extLst>
              <a:ext uri="{FF2B5EF4-FFF2-40B4-BE49-F238E27FC236}">
                <a16:creationId xmlns:a16="http://schemas.microsoft.com/office/drawing/2014/main" id="{344B8387-0F55-46C9-A215-FC07DED4FE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E05023B-23FE-47BD-95D3-A8F5824B4A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4288"/>
            <a:ext cx="8229600" cy="511175"/>
          </a:xfrm>
        </p:spPr>
        <p:txBody>
          <a:bodyPr/>
          <a:lstStyle/>
          <a:p>
            <a:pPr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Dunia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e-Commerce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AD83C527-6363-4084-AC54-A84596DF8C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1012825"/>
            <a:ext cx="8683625" cy="4525963"/>
          </a:xfrm>
        </p:spPr>
        <p:txBody>
          <a:bodyPr/>
          <a:lstStyle/>
          <a:p>
            <a:r>
              <a:rPr lang="en-US" altLang="id-ID" sz="2800"/>
              <a:t>Pada dasarnya ada 4 (empat) jenis relasi dalam dunia bisnis yang biasa dijalin oleh sebuah perusahaan (Fingar, 2010):</a:t>
            </a:r>
          </a:p>
          <a:p>
            <a:pPr>
              <a:buFontTx/>
              <a:buAutoNum type="arabicPeriod"/>
            </a:pPr>
            <a:endParaRPr lang="en-US" altLang="id-ID" sz="3600"/>
          </a:p>
          <a:p>
            <a:pPr marL="914400" lvl="1" indent="-457200">
              <a:buFontTx/>
              <a:buAutoNum type="arabicPeriod"/>
            </a:pPr>
            <a:r>
              <a:rPr lang="en-US" altLang="id-ID" sz="3200"/>
              <a:t>Relasi dengan pemasok (supplier)</a:t>
            </a:r>
          </a:p>
          <a:p>
            <a:pPr marL="914400" lvl="1" indent="-457200">
              <a:buFontTx/>
              <a:buAutoNum type="arabicPeriod"/>
            </a:pPr>
            <a:r>
              <a:rPr lang="en-US" altLang="id-ID" sz="3200"/>
              <a:t>Relasi dengan distributor</a:t>
            </a:r>
          </a:p>
          <a:p>
            <a:pPr marL="914400" lvl="1" indent="-457200">
              <a:buFontTx/>
              <a:buAutoNum type="arabicPeriod"/>
            </a:pPr>
            <a:r>
              <a:rPr lang="en-US" altLang="id-ID" sz="3200"/>
              <a:t>Relasi dengan rekanan (partner)  dan</a:t>
            </a:r>
          </a:p>
          <a:p>
            <a:pPr marL="914400" lvl="1" indent="-457200">
              <a:buFontTx/>
              <a:buAutoNum type="arabicPeriod"/>
            </a:pPr>
            <a:r>
              <a:rPr lang="en-US" altLang="id-ID" sz="3200"/>
              <a:t>Relasi dengan konsumen (customer)</a:t>
            </a:r>
          </a:p>
        </p:txBody>
      </p:sp>
      <p:pic>
        <p:nvPicPr>
          <p:cNvPr id="37892" name="Picture 29">
            <a:extLst>
              <a:ext uri="{FF2B5EF4-FFF2-40B4-BE49-F238E27FC236}">
                <a16:creationId xmlns:a16="http://schemas.microsoft.com/office/drawing/2014/main" id="{EF6FFD2F-C7F1-4FC1-BE2B-61DFE2CB76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4" descr="j0309454">
            <a:extLst>
              <a:ext uri="{FF2B5EF4-FFF2-40B4-BE49-F238E27FC236}">
                <a16:creationId xmlns:a16="http://schemas.microsoft.com/office/drawing/2014/main" id="{2F7A55EC-CD4C-4079-BB30-FFCA43C588E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lum brigh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39000" y="3886200"/>
            <a:ext cx="1704975" cy="2209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6626" name="Rectangle 2">
            <a:extLst>
              <a:ext uri="{FF2B5EF4-FFF2-40B4-BE49-F238E27FC236}">
                <a16:creationId xmlns:a16="http://schemas.microsoft.com/office/drawing/2014/main" id="{EB41A096-AE66-4BD2-A85D-92FC55A675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533400"/>
          </a:xfrm>
        </p:spPr>
        <p:txBody>
          <a:bodyPr/>
          <a:lstStyle/>
          <a:p>
            <a:pPr>
              <a:defRPr/>
            </a:pP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Dunia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e-Commerce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2903087A-E01E-4DFB-AE13-1B3D816BFA0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919163"/>
            <a:ext cx="7620000" cy="5024437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altLang="id-ID" sz="2800"/>
              <a:t>Jika dahulu kebanyakan relasi hanya dapat terjalin secara “one-to-one relationship” </a:t>
            </a:r>
          </a:p>
          <a:p>
            <a:pPr marL="514350" indent="-514350">
              <a:buFontTx/>
              <a:buAutoNum type="arabicPeriod"/>
            </a:pPr>
            <a:endParaRPr lang="en-US" altLang="id-ID" sz="2800"/>
          </a:p>
          <a:p>
            <a:pPr marL="514350" indent="-514350">
              <a:buFontTx/>
              <a:buAutoNum type="arabicPeriod"/>
            </a:pPr>
            <a:r>
              <a:rPr lang="en-US" altLang="id-ID" sz="2800"/>
              <a:t>Karena alasan efisiensi, maka dengan adanya E-Commerce, hubungan antar perusahaan dengan entiti eksternal lainnya dapat dilakukan secara “many-to-many relationship” dengan </a:t>
            </a:r>
          </a:p>
          <a:p>
            <a:pPr marL="914400" lvl="1" indent="-457200">
              <a:buFontTx/>
              <a:buAutoNum type="alphaLcParenR"/>
            </a:pPr>
            <a:r>
              <a:rPr lang="en-US" altLang="id-ID" sz="2400"/>
              <a:t>lebih cepat, </a:t>
            </a:r>
          </a:p>
          <a:p>
            <a:pPr marL="914400" lvl="1" indent="-457200">
              <a:buFontTx/>
              <a:buAutoNum type="alphaLcParenR"/>
            </a:pPr>
            <a:r>
              <a:rPr lang="en-US" altLang="id-ID" sz="2400"/>
              <a:t>lebih baik, dan </a:t>
            </a:r>
          </a:p>
          <a:p>
            <a:pPr marL="914400" lvl="1" indent="-457200">
              <a:buFontTx/>
              <a:buAutoNum type="alphaLcParenR"/>
            </a:pPr>
            <a:r>
              <a:rPr lang="en-US" altLang="id-ID" sz="2400"/>
              <a:t>lebih murah.</a:t>
            </a:r>
          </a:p>
        </p:txBody>
      </p:sp>
      <p:pic>
        <p:nvPicPr>
          <p:cNvPr id="39941" name="Picture 29">
            <a:extLst>
              <a:ext uri="{FF2B5EF4-FFF2-40B4-BE49-F238E27FC236}">
                <a16:creationId xmlns:a16="http://schemas.microsoft.com/office/drawing/2014/main" id="{9DCECC61-C26C-43AD-93D6-4E76120F3C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E03543E-5D0A-4B65-A831-B9D0294F0B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163" y="30163"/>
            <a:ext cx="8355012" cy="533400"/>
          </a:xfrm>
        </p:spPr>
        <p:txBody>
          <a:bodyPr/>
          <a:lstStyle/>
          <a:p>
            <a:pPr>
              <a:defRPr/>
            </a:pPr>
            <a:r>
              <a:rPr lang="nb-NO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Penerapan teknologi e-Commerce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B1C6800-348A-43CD-8668-F1EF6BCF0F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839788"/>
            <a:ext cx="8991600" cy="5184775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nb-NO" sz="2800" dirty="0"/>
              <a:t>Penerapan teknologi e-Commerce untuk mengenalkan / memasarkan produk diperlukan :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 dirty="0"/>
          </a:p>
          <a:p>
            <a:pPr marL="457200" indent="-4572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z="2400" b="1" dirty="0" err="1"/>
              <a:t>Katalog</a:t>
            </a:r>
            <a:r>
              <a:rPr lang="en-US" sz="2400" b="1" dirty="0"/>
              <a:t> </a:t>
            </a:r>
            <a:r>
              <a:rPr lang="en-US" sz="2400" b="1" dirty="0" err="1"/>
              <a:t>OnLine</a:t>
            </a:r>
            <a:endParaRPr lang="en-US" sz="2400" b="1" dirty="0"/>
          </a:p>
          <a:p>
            <a:pPr marL="838200" lvl="1" indent="-381000">
              <a:lnSpc>
                <a:spcPct val="90000"/>
              </a:lnSpc>
              <a:defRPr/>
            </a:pPr>
            <a:r>
              <a:rPr lang="en-US" sz="2000" dirty="0" err="1"/>
              <a:t>Katalog</a:t>
            </a:r>
            <a:r>
              <a:rPr lang="en-US" sz="2000" dirty="0"/>
              <a:t> online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pelanggan</a:t>
            </a:r>
            <a:r>
              <a:rPr lang="en-US" sz="2000" dirty="0"/>
              <a:t>/</a:t>
            </a:r>
            <a:r>
              <a:rPr lang="en-US" sz="2000" dirty="0" err="1"/>
              <a:t>calon</a:t>
            </a:r>
            <a:r>
              <a:rPr lang="en-US" sz="2000" dirty="0"/>
              <a:t> </a:t>
            </a:r>
            <a:r>
              <a:rPr lang="en-US" sz="2000" dirty="0" err="1"/>
              <a:t>pelanggan</a:t>
            </a:r>
            <a:r>
              <a:rPr lang="en-US" sz="2000" dirty="0"/>
              <a:t> </a:t>
            </a:r>
            <a:r>
              <a:rPr lang="en-US" sz="2000" dirty="0" err="1"/>
              <a:t>potensial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yang </a:t>
            </a:r>
            <a:r>
              <a:rPr lang="en-US" sz="2000" dirty="0" err="1"/>
              <a:t>lengkap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.</a:t>
            </a:r>
          </a:p>
          <a:p>
            <a:pPr marL="838200" lvl="1" indent="-381000">
              <a:lnSpc>
                <a:spcPct val="90000"/>
              </a:lnSpc>
              <a:defRPr/>
            </a:pPr>
            <a:endParaRPr lang="en-US" sz="2000" dirty="0"/>
          </a:p>
          <a:p>
            <a:pPr marL="457200" indent="-4572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z="2400" b="1" dirty="0" err="1"/>
              <a:t>Transaksi</a:t>
            </a:r>
            <a:r>
              <a:rPr lang="en-US" sz="2400" b="1" dirty="0"/>
              <a:t> </a:t>
            </a:r>
            <a:r>
              <a:rPr lang="en-US" sz="2400" b="1" dirty="0" err="1"/>
              <a:t>OnLine</a:t>
            </a:r>
            <a:r>
              <a:rPr lang="en-US" sz="2400" dirty="0"/>
              <a:t> </a:t>
            </a:r>
          </a:p>
          <a:p>
            <a:pPr marL="838200" lvl="1" indent="-381000">
              <a:lnSpc>
                <a:spcPct val="90000"/>
              </a:lnSpc>
              <a:defRPr/>
            </a:pPr>
            <a:r>
              <a:rPr lang="en-US" sz="2000" dirty="0" err="1"/>
              <a:t>Transaksi</a:t>
            </a:r>
            <a:r>
              <a:rPr lang="en-US" sz="2000" dirty="0"/>
              <a:t> </a:t>
            </a:r>
            <a:r>
              <a:rPr lang="en-US" sz="2000" dirty="0" err="1"/>
              <a:t>OnLine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fasilitas</a:t>
            </a:r>
            <a:r>
              <a:rPr lang="en-US" sz="2000" dirty="0"/>
              <a:t> yang </a:t>
            </a:r>
            <a:r>
              <a:rPr lang="en-US" sz="2000" dirty="0" err="1"/>
              <a:t>disediakan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situs</a:t>
            </a:r>
            <a:r>
              <a:rPr lang="en-US" sz="2000" dirty="0"/>
              <a:t> e-Commerce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pelanggan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pembelian</a:t>
            </a:r>
            <a:r>
              <a:rPr lang="en-US" sz="2000" dirty="0"/>
              <a:t>/order </a:t>
            </a:r>
            <a:r>
              <a:rPr lang="en-US" sz="2000" dirty="0" err="1"/>
              <a:t>barang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online </a:t>
            </a:r>
            <a:r>
              <a:rPr lang="en-US" sz="2000" dirty="0" err="1"/>
              <a:t>lewat</a:t>
            </a:r>
            <a:r>
              <a:rPr lang="en-US" sz="2000" dirty="0"/>
              <a:t> media internet, </a:t>
            </a:r>
            <a:r>
              <a:rPr lang="en-US" sz="2000" dirty="0" err="1"/>
              <a:t>transaksi</a:t>
            </a:r>
            <a:r>
              <a:rPr lang="en-US" sz="2000" dirty="0"/>
              <a:t> online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dibagi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2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yaitu</a:t>
            </a:r>
            <a:r>
              <a:rPr lang="en-US" sz="2000" dirty="0"/>
              <a:t> ;</a:t>
            </a:r>
          </a:p>
          <a:p>
            <a:pPr marL="1257300" lvl="2" indent="-342900">
              <a:lnSpc>
                <a:spcPct val="90000"/>
              </a:lnSpc>
              <a:defRPr/>
            </a:pPr>
            <a:r>
              <a:rPr lang="en-US" sz="1800" dirty="0"/>
              <a:t>Shopping Cart</a:t>
            </a:r>
          </a:p>
          <a:p>
            <a:pPr marL="1257300" lvl="2" indent="-342900">
              <a:lnSpc>
                <a:spcPct val="90000"/>
              </a:lnSpc>
              <a:defRPr/>
            </a:pPr>
            <a:r>
              <a:rPr lang="en-US" sz="1800" dirty="0" err="1"/>
              <a:t>OnLine</a:t>
            </a:r>
            <a:r>
              <a:rPr lang="en-US" sz="1800" dirty="0"/>
              <a:t> Payment</a:t>
            </a:r>
          </a:p>
        </p:txBody>
      </p:sp>
      <p:pic>
        <p:nvPicPr>
          <p:cNvPr id="41988" name="Picture 29">
            <a:extLst>
              <a:ext uri="{FF2B5EF4-FFF2-40B4-BE49-F238E27FC236}">
                <a16:creationId xmlns:a16="http://schemas.microsoft.com/office/drawing/2014/main" id="{96DF4995-847B-4FBA-B69C-94E973A0BD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F7A0FE8D-F325-4C7C-A9B5-30ED1C85A8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738" y="98425"/>
            <a:ext cx="8229600" cy="434975"/>
          </a:xfrm>
        </p:spPr>
        <p:txBody>
          <a:bodyPr/>
          <a:lstStyle/>
          <a:p>
            <a:pPr>
              <a:defRPr/>
            </a:pP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Transaksi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OnLine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D68CE8A3-51E9-47C0-BA32-FA68283BD5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788" y="914400"/>
            <a:ext cx="8913812" cy="4495800"/>
          </a:xfrm>
        </p:spPr>
        <p:txBody>
          <a:bodyPr/>
          <a:lstStyle/>
          <a:p>
            <a:pPr marL="396875" indent="-396875">
              <a:buFontTx/>
              <a:buAutoNum type="arabicPeriod"/>
            </a:pPr>
            <a:r>
              <a:rPr lang="en-US" altLang="id-ID" sz="2300" b="1"/>
              <a:t>Shopping Cart</a:t>
            </a:r>
          </a:p>
          <a:p>
            <a:pPr marL="457200" lvl="1" indent="0">
              <a:buFontTx/>
              <a:buNone/>
            </a:pPr>
            <a:r>
              <a:rPr lang="en-US" altLang="id-ID" sz="2300"/>
              <a:t>S</a:t>
            </a:r>
            <a:r>
              <a:rPr lang="id-ID" altLang="id-ID" sz="2300"/>
              <a:t>h</a:t>
            </a:r>
            <a:r>
              <a:rPr lang="en-US" altLang="id-ID" sz="2300"/>
              <a:t>opping Cart software merupakan sistem yang digunakan agar calon pembeli dapat membeli barang-barang yang ditawarkan melalui katalog online, mengawasi account kita setiap saat dan menggabungkan semua aspek e-Commerce pada suatu situs.</a:t>
            </a:r>
          </a:p>
          <a:p>
            <a:pPr marL="457200" lvl="1" indent="0"/>
            <a:endParaRPr lang="en-US" altLang="id-ID" sz="2300"/>
          </a:p>
          <a:p>
            <a:pPr marL="396875" indent="-396875">
              <a:buFontTx/>
              <a:buAutoNum type="arabicPeriod"/>
            </a:pPr>
            <a:r>
              <a:rPr lang="en-US" altLang="id-ID" sz="2300" b="1"/>
              <a:t>OnLine Payment</a:t>
            </a:r>
          </a:p>
          <a:p>
            <a:pPr marL="457200" lvl="1" indent="0">
              <a:buFontTx/>
              <a:buNone/>
            </a:pPr>
            <a:r>
              <a:rPr lang="en-US" altLang="id-ID" sz="2300"/>
              <a:t>Menyediakan layanan pembayaran secara online dari transaksi yang sudah terjadi, online payment ini membutuhkan 2 komponen yaitu ;</a:t>
            </a:r>
          </a:p>
          <a:p>
            <a:pPr marL="746125" lvl="2" indent="-288925">
              <a:buFontTx/>
              <a:buAutoNum type="alphaLcParenR"/>
            </a:pPr>
            <a:r>
              <a:rPr lang="en-US" altLang="id-ID" sz="2300"/>
              <a:t>Payment Gateway</a:t>
            </a:r>
          </a:p>
          <a:p>
            <a:pPr marL="746125" lvl="2" indent="-288925">
              <a:buFontTx/>
              <a:buAutoNum type="alphaLcParenR"/>
            </a:pPr>
            <a:r>
              <a:rPr lang="en-US" altLang="id-ID" sz="2300"/>
              <a:t>Certification Authority</a:t>
            </a:r>
          </a:p>
          <a:p>
            <a:pPr marL="457200" lvl="1" indent="0">
              <a:lnSpc>
                <a:spcPct val="90000"/>
              </a:lnSpc>
              <a:buFontTx/>
              <a:buNone/>
            </a:pPr>
            <a:endParaRPr lang="en-US" altLang="id-ID" sz="2300"/>
          </a:p>
        </p:txBody>
      </p:sp>
      <p:pic>
        <p:nvPicPr>
          <p:cNvPr id="44036" name="Picture 29">
            <a:extLst>
              <a:ext uri="{FF2B5EF4-FFF2-40B4-BE49-F238E27FC236}">
                <a16:creationId xmlns:a16="http://schemas.microsoft.com/office/drawing/2014/main" id="{0B6FDFD1-BE54-4D62-A2A8-E13B5848FF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3F947DBB-2418-4EDE-A947-2741E3128A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5575" y="95250"/>
            <a:ext cx="8229600" cy="438150"/>
          </a:xfrm>
        </p:spPr>
        <p:txBody>
          <a:bodyPr/>
          <a:lstStyle/>
          <a:p>
            <a:pPr>
              <a:defRPr/>
            </a:pP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OnLine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Payment</a:t>
            </a:r>
          </a:p>
        </p:txBody>
      </p:sp>
      <p:sp>
        <p:nvSpPr>
          <p:cNvPr id="72710" name="Rectangle 3">
            <a:extLst>
              <a:ext uri="{FF2B5EF4-FFF2-40B4-BE49-F238E27FC236}">
                <a16:creationId xmlns:a16="http://schemas.microsoft.com/office/drawing/2014/main" id="{1454CB14-FFBA-43C5-B69F-5AA023AE80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919163"/>
            <a:ext cx="8839200" cy="5026025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FontTx/>
              <a:buAutoNum type="arabicPeriod"/>
              <a:defRPr/>
            </a:pPr>
            <a:r>
              <a:rPr lang="en-US" altLang="id-ID" sz="2400" b="1" dirty="0"/>
              <a:t>Payment Gateway</a:t>
            </a:r>
          </a:p>
          <a:p>
            <a:pPr marL="990600" lvl="1" indent="-533400">
              <a:lnSpc>
                <a:spcPct val="90000"/>
              </a:lnSpc>
              <a:buFontTx/>
              <a:buAutoNum type="alphaLcParenR"/>
              <a:defRPr/>
            </a:pPr>
            <a:r>
              <a:rPr lang="en-US" altLang="id-ID" sz="2000" dirty="0"/>
              <a:t>Payment Gateway </a:t>
            </a:r>
            <a:r>
              <a:rPr lang="en-US" altLang="id-ID" sz="2000" dirty="0" err="1"/>
              <a:t>biasanya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dimiliki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oleh</a:t>
            </a:r>
            <a:r>
              <a:rPr lang="en-US" altLang="id-ID" sz="2000" dirty="0"/>
              <a:t> acquirer (</a:t>
            </a:r>
            <a:r>
              <a:rPr lang="en-US" altLang="id-ID" sz="2000" dirty="0" err="1"/>
              <a:t>institusi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finansial</a:t>
            </a:r>
            <a:r>
              <a:rPr lang="en-US" altLang="id-ID" sz="2000" dirty="0"/>
              <a:t> </a:t>
            </a:r>
            <a:r>
              <a:rPr lang="en-US" altLang="id-ID" sz="2000" dirty="0" err="1"/>
              <a:t>tertentu</a:t>
            </a:r>
            <a:r>
              <a:rPr lang="en-US" altLang="id-ID" sz="2000" dirty="0"/>
              <a:t> yang </a:t>
            </a:r>
            <a:r>
              <a:rPr lang="en-US" altLang="id-ID" sz="2000" dirty="0" err="1"/>
              <a:t>mendukung</a:t>
            </a:r>
            <a:r>
              <a:rPr lang="en-US" altLang="id-ID" sz="2000" dirty="0"/>
              <a:t> </a:t>
            </a:r>
            <a:r>
              <a:rPr lang="en-US" altLang="id-ID" sz="2000" i="1" dirty="0"/>
              <a:t>merchant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dengan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menyediakan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layanan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untuk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memproses</a:t>
            </a:r>
            <a:r>
              <a:rPr lang="en-US" altLang="id-ID" sz="2000" dirty="0"/>
              <a:t> </a:t>
            </a:r>
            <a:r>
              <a:rPr lang="en-US" altLang="id-ID" sz="2000" dirty="0" err="1"/>
              <a:t>transaksi</a:t>
            </a:r>
            <a:r>
              <a:rPr lang="en-US" altLang="id-ID" sz="2000" dirty="0"/>
              <a:t>). </a:t>
            </a:r>
          </a:p>
          <a:p>
            <a:pPr marL="990600" lvl="1" indent="-533400">
              <a:lnSpc>
                <a:spcPct val="90000"/>
              </a:lnSpc>
              <a:buFontTx/>
              <a:buAutoNum type="alphaLcParenR"/>
              <a:defRPr/>
            </a:pPr>
            <a:r>
              <a:rPr lang="en-US" altLang="id-ID" sz="2000" i="1" dirty="0"/>
              <a:t>payment gateway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merupakan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sistem</a:t>
            </a:r>
            <a:r>
              <a:rPr lang="en-US" altLang="id-ID" sz="2000" dirty="0"/>
              <a:t> yang </a:t>
            </a:r>
            <a:r>
              <a:rPr lang="en-US" altLang="id-ID" sz="2000" dirty="0" err="1"/>
              <a:t>menyediakan</a:t>
            </a:r>
            <a:r>
              <a:rPr lang="en-US" altLang="id-ID" sz="2000" dirty="0"/>
              <a:t> service online e-Commerce </a:t>
            </a:r>
            <a:r>
              <a:rPr lang="en-US" altLang="id-ID" sz="2000" dirty="0" err="1"/>
              <a:t>kepada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pasar</a:t>
            </a:r>
            <a:r>
              <a:rPr lang="en-US" altLang="id-ID" sz="2000" dirty="0"/>
              <a:t>. </a:t>
            </a:r>
          </a:p>
          <a:p>
            <a:pPr marL="990600" lvl="1" indent="-533400">
              <a:lnSpc>
                <a:spcPct val="90000"/>
              </a:lnSpc>
              <a:buFontTx/>
              <a:buAutoNum type="alphaLcParenR"/>
              <a:defRPr/>
            </a:pPr>
            <a:r>
              <a:rPr lang="en-US" altLang="id-ID" sz="2000" dirty="0" err="1"/>
              <a:t>Diperlukan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oleh</a:t>
            </a:r>
            <a:r>
              <a:rPr lang="en-US" altLang="id-ID" sz="2000" dirty="0"/>
              <a:t> acquirer </a:t>
            </a:r>
            <a:r>
              <a:rPr lang="en-US" altLang="id-ID" sz="2000" dirty="0" err="1"/>
              <a:t>untuk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mendukung</a:t>
            </a:r>
            <a:r>
              <a:rPr lang="en-US" altLang="id-ID" sz="2000" dirty="0"/>
              <a:t> </a:t>
            </a:r>
            <a:r>
              <a:rPr lang="en-US" altLang="id-ID" sz="2000" dirty="0" err="1"/>
              <a:t>berlangsungnya</a:t>
            </a:r>
            <a:r>
              <a:rPr lang="en-US" altLang="id-ID" sz="2000" dirty="0"/>
              <a:t> proses </a:t>
            </a:r>
            <a:r>
              <a:rPr lang="en-US" altLang="id-ID" sz="2000" dirty="0" err="1"/>
              <a:t>otorisasi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memonitor</a:t>
            </a:r>
            <a:r>
              <a:rPr lang="en-US" altLang="id-ID" sz="2000" dirty="0"/>
              <a:t> proses </a:t>
            </a:r>
            <a:r>
              <a:rPr lang="en-US" altLang="id-ID" sz="2000" dirty="0" err="1"/>
              <a:t>transaksi</a:t>
            </a:r>
            <a:r>
              <a:rPr lang="en-US" altLang="id-ID" sz="2000" dirty="0"/>
              <a:t> yang </a:t>
            </a:r>
            <a:r>
              <a:rPr lang="en-US" altLang="id-ID" sz="2000" dirty="0" err="1"/>
              <a:t>sedang</a:t>
            </a:r>
            <a:r>
              <a:rPr lang="en-US" altLang="id-ID" sz="2000" dirty="0"/>
              <a:t> </a:t>
            </a:r>
            <a:r>
              <a:rPr lang="en-US" altLang="id-ID" sz="2000" dirty="0" err="1"/>
              <a:t>berlangsung</a:t>
            </a:r>
            <a:r>
              <a:rPr lang="en-US" altLang="id-ID" sz="2000" dirty="0"/>
              <a:t>.</a:t>
            </a:r>
          </a:p>
          <a:p>
            <a:pPr marL="990600" lvl="1" indent="-533400">
              <a:lnSpc>
                <a:spcPct val="90000"/>
              </a:lnSpc>
              <a:defRPr/>
            </a:pPr>
            <a:endParaRPr lang="en-US" altLang="id-ID" sz="2000" dirty="0"/>
          </a:p>
          <a:p>
            <a:pPr marL="457200" indent="-457200">
              <a:lnSpc>
                <a:spcPct val="90000"/>
              </a:lnSpc>
              <a:buFontTx/>
              <a:buAutoNum type="arabicPeriod"/>
              <a:defRPr/>
            </a:pPr>
            <a:r>
              <a:rPr lang="en-US" altLang="id-ID" sz="2400" b="1" dirty="0"/>
              <a:t>Certification Authority</a:t>
            </a:r>
          </a:p>
          <a:p>
            <a:pPr marL="446088" lvl="1" indent="11113">
              <a:lnSpc>
                <a:spcPct val="90000"/>
              </a:lnSpc>
              <a:buFontTx/>
              <a:buNone/>
              <a:defRPr/>
            </a:pPr>
            <a:r>
              <a:rPr lang="en-US" altLang="id-ID" sz="2000" dirty="0" err="1"/>
              <a:t>Merupakan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komponen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infrastrukur</a:t>
            </a:r>
            <a:r>
              <a:rPr lang="en-US" altLang="id-ID" sz="2000" dirty="0"/>
              <a:t> yang </a:t>
            </a:r>
            <a:r>
              <a:rPr lang="en-US" altLang="id-ID" sz="2000" dirty="0" err="1"/>
              <a:t>menandai</a:t>
            </a:r>
            <a:r>
              <a:rPr lang="en-US" altLang="id-ID" sz="2000" dirty="0"/>
              <a:t> public key </a:t>
            </a:r>
            <a:r>
              <a:rPr lang="en-US" altLang="id-ID" sz="2000" dirty="0" err="1"/>
              <a:t>milik</a:t>
            </a:r>
            <a:r>
              <a:rPr lang="en-US" altLang="id-ID" sz="2000" dirty="0"/>
              <a:t> cardholder, </a:t>
            </a:r>
            <a:r>
              <a:rPr lang="en-US" altLang="id-ID" sz="2000" i="1" dirty="0"/>
              <a:t>merchant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atau</a:t>
            </a:r>
            <a:r>
              <a:rPr lang="en-US" altLang="id-ID" sz="2000" dirty="0"/>
              <a:t> </a:t>
            </a:r>
            <a:r>
              <a:rPr lang="en-US" altLang="id-ID" sz="2000" i="1" dirty="0"/>
              <a:t>acquirer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manapun</a:t>
            </a:r>
            <a:r>
              <a:rPr lang="en-US" altLang="id-ID" sz="2000" dirty="0"/>
              <a:t> payment </a:t>
            </a:r>
            <a:r>
              <a:rPr lang="en-US" altLang="id-ID" sz="2000" dirty="0" err="1"/>
              <a:t>gatewaynya</a:t>
            </a:r>
            <a:r>
              <a:rPr lang="en-US" altLang="id-ID" sz="2000" dirty="0"/>
              <a:t>.</a:t>
            </a:r>
          </a:p>
        </p:txBody>
      </p:sp>
      <p:pic>
        <p:nvPicPr>
          <p:cNvPr id="46084" name="Picture 29">
            <a:extLst>
              <a:ext uri="{FF2B5EF4-FFF2-40B4-BE49-F238E27FC236}">
                <a16:creationId xmlns:a16="http://schemas.microsoft.com/office/drawing/2014/main" id="{5F56AE08-103B-427E-BA9F-10EC37E2A6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6C4672ED-AF3A-4B29-BE77-C94BA1FC68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229600" cy="438150"/>
          </a:xfrm>
        </p:spPr>
        <p:txBody>
          <a:bodyPr/>
          <a:lstStyle/>
          <a:p>
            <a:pPr>
              <a:defRPr/>
            </a:pPr>
            <a:r>
              <a:rPr lang="nb-NO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Penerapan teknologi e-Commerce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9915E638-A94F-4A5C-A652-0A33762C4A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838200"/>
            <a:ext cx="8836025" cy="5105400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 startAt="3"/>
            </a:pPr>
            <a:r>
              <a:rPr lang="en-US" altLang="id-ID" b="1"/>
              <a:t>Status Order</a:t>
            </a:r>
          </a:p>
          <a:p>
            <a:pPr marL="609600" indent="-609600">
              <a:buFont typeface="Wingdings" panose="05000000000000000000" pitchFamily="2" charset="2"/>
              <a:buAutoNum type="arabicPeriod" startAt="3"/>
            </a:pPr>
            <a:endParaRPr lang="en-US" altLang="id-ID" sz="1400"/>
          </a:p>
          <a:p>
            <a:pPr marL="579438" lvl="1" indent="-579438">
              <a:buFontTx/>
              <a:buAutoNum type="arabicPeriod"/>
            </a:pPr>
            <a:r>
              <a:rPr lang="en-US" altLang="id-ID"/>
              <a:t>Diperlukan pelanggan yang telah melakukan transaksi online untuk mengetahui sampai dimana transaksi yang sudah dilakukan telah diproses oleh penyedia situs e-Commerce. </a:t>
            </a:r>
          </a:p>
          <a:p>
            <a:pPr marL="579438" lvl="1" indent="-579438">
              <a:buFontTx/>
              <a:buAutoNum type="arabicPeriod"/>
            </a:pPr>
            <a:endParaRPr lang="en-US" altLang="id-ID"/>
          </a:p>
          <a:p>
            <a:pPr marL="579438" lvl="1" indent="-579438">
              <a:buFontTx/>
              <a:buAutoNum type="arabicPeriod"/>
            </a:pPr>
            <a:r>
              <a:rPr lang="en-US" altLang="id-ID"/>
              <a:t>Dapat saja penyedia layanan e-Commerce memberitahukan status order transaksi yang dilakukan oleh pelanggan melalui SMS atau e-Mail.</a:t>
            </a:r>
          </a:p>
        </p:txBody>
      </p:sp>
      <p:pic>
        <p:nvPicPr>
          <p:cNvPr id="48132" name="Picture 29">
            <a:extLst>
              <a:ext uri="{FF2B5EF4-FFF2-40B4-BE49-F238E27FC236}">
                <a16:creationId xmlns:a16="http://schemas.microsoft.com/office/drawing/2014/main" id="{CBC8C55D-73C5-4B0E-AA8B-258D6F586A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B41AD50E-99E6-463A-AC7D-7CEB068D47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42900" y="990600"/>
            <a:ext cx="8458200" cy="990600"/>
          </a:xfrm>
        </p:spPr>
        <p:txBody>
          <a:bodyPr/>
          <a:lstStyle/>
          <a:p>
            <a:r>
              <a:rPr lang="en-US" altLang="id-ID" b="1"/>
              <a:t>E-COMMERCE</a:t>
            </a:r>
            <a:r>
              <a:rPr lang="id-ID" altLang="id-ID" b="1"/>
              <a:t> </a:t>
            </a:r>
            <a:r>
              <a:rPr lang="en-US" altLang="id-ID" b="1"/>
              <a:t>DI INDONESIA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FD865FC2-94EA-4583-A508-313608C2AEA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" y="2362200"/>
            <a:ext cx="8839200" cy="25892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id-ID" sz="4800"/>
              <a:t>Peluang dan Tantangan</a:t>
            </a:r>
          </a:p>
          <a:p>
            <a:pPr>
              <a:lnSpc>
                <a:spcPct val="80000"/>
              </a:lnSpc>
            </a:pPr>
            <a:endParaRPr lang="en-US" altLang="id-ID" sz="4800"/>
          </a:p>
        </p:txBody>
      </p:sp>
      <p:pic>
        <p:nvPicPr>
          <p:cNvPr id="50180" name="Picture 29">
            <a:extLst>
              <a:ext uri="{FF2B5EF4-FFF2-40B4-BE49-F238E27FC236}">
                <a16:creationId xmlns:a16="http://schemas.microsoft.com/office/drawing/2014/main" id="{DAC64E7F-AC55-47D2-899E-9A916C751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173413"/>
            <a:ext cx="8385175" cy="1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ED32B109-8544-405C-8BB1-7033FE5643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39763"/>
          </a:xfrm>
        </p:spPr>
        <p:txBody>
          <a:bodyPr/>
          <a:lstStyle/>
          <a:p>
            <a:r>
              <a:rPr lang="en-US" altLang="id-ID"/>
              <a:t>E-Commerce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80C56C75-D3EB-430D-A342-C04BFC376E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914400"/>
            <a:ext cx="8836025" cy="4525963"/>
          </a:xfrm>
        </p:spPr>
        <p:txBody>
          <a:bodyPr/>
          <a:lstStyle/>
          <a:p>
            <a:r>
              <a:rPr lang="en-US" altLang="id-ID"/>
              <a:t>Penggunaan media elektronik untuk melakukan perniagaan / perdagangan</a:t>
            </a:r>
          </a:p>
          <a:p>
            <a:pPr lvl="1"/>
            <a:r>
              <a:rPr lang="en-US" altLang="id-ID"/>
              <a:t>Telepon, fax, ATM, handphone, SMS</a:t>
            </a:r>
          </a:p>
          <a:p>
            <a:pPr lvl="1"/>
            <a:r>
              <a:rPr lang="en-US" altLang="id-ID"/>
              <a:t>Banking: ATM phone banking, internet banking</a:t>
            </a:r>
          </a:p>
          <a:p>
            <a:r>
              <a:rPr lang="en-US" altLang="id-ID"/>
              <a:t>Secara khusus</a:t>
            </a:r>
          </a:p>
          <a:p>
            <a:pPr lvl="1"/>
            <a:r>
              <a:rPr lang="en-US" altLang="id-ID"/>
              <a:t>Penggunaan Internet untuk melakukan perniagaan</a:t>
            </a:r>
          </a:p>
          <a:p>
            <a:r>
              <a:rPr lang="en-US" altLang="id-ID"/>
              <a:t>Disukai karena kenyamanannya</a:t>
            </a:r>
          </a:p>
        </p:txBody>
      </p:sp>
      <p:pic>
        <p:nvPicPr>
          <p:cNvPr id="51204" name="Picture 29">
            <a:extLst>
              <a:ext uri="{FF2B5EF4-FFF2-40B4-BE49-F238E27FC236}">
                <a16:creationId xmlns:a16="http://schemas.microsoft.com/office/drawing/2014/main" id="{DFAF3BF0-E03C-4003-8D3E-2C616ED368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3F6B47A9-603F-4B4C-8091-917A57F6EB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95250"/>
            <a:ext cx="8229600" cy="514350"/>
          </a:xfrm>
        </p:spPr>
        <p:txBody>
          <a:bodyPr/>
          <a:lstStyle/>
          <a:p>
            <a:r>
              <a:rPr lang="en-US" altLang="id-ID"/>
              <a:t>Peluang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407CAB10-3FC6-4978-B2FB-E9D29E59D4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838" y="990600"/>
            <a:ext cx="8818562" cy="4525963"/>
          </a:xfrm>
        </p:spPr>
        <p:txBody>
          <a:bodyPr/>
          <a:lstStyle/>
          <a:p>
            <a:r>
              <a:rPr lang="en-US" altLang="id-ID" sz="4000"/>
              <a:t>Pasar Indonesia yang besar</a:t>
            </a:r>
          </a:p>
          <a:p>
            <a:r>
              <a:rPr lang="en-US" altLang="id-ID" sz="4000"/>
              <a:t>Jenis layanan khas Indonesia yang hanya dimengerti oleh orang Indonesia</a:t>
            </a:r>
          </a:p>
        </p:txBody>
      </p:sp>
      <p:pic>
        <p:nvPicPr>
          <p:cNvPr id="52228" name="Picture 29">
            <a:extLst>
              <a:ext uri="{FF2B5EF4-FFF2-40B4-BE49-F238E27FC236}">
                <a16:creationId xmlns:a16="http://schemas.microsoft.com/office/drawing/2014/main" id="{CFE6E468-F574-426F-985A-86A260A5DB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6C3FFC55-066D-42D8-9F23-3783870049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6858000" cy="533400"/>
          </a:xfrm>
        </p:spPr>
        <p:txBody>
          <a:bodyPr/>
          <a:lstStyle/>
          <a:p>
            <a:pPr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Definisi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E-commerce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BC2E90E-3D23-42F0-A985-B19A4873DD7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295400"/>
            <a:ext cx="8737600" cy="5026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id-ID" altLang="id-ID" sz="2400"/>
              <a:t>Pembelian dan penjualan barang dan jasa dengan menggunakan jasa komputer online di Internet (Bryan A. Garner)</a:t>
            </a:r>
            <a:r>
              <a:rPr lang="sv-SE" altLang="id-ID" sz="2400"/>
              <a:t>.</a:t>
            </a:r>
          </a:p>
          <a:p>
            <a:pPr>
              <a:spcBef>
                <a:spcPct val="0"/>
              </a:spcBef>
            </a:pPr>
            <a:r>
              <a:rPr lang="id-ID" altLang="id-ID" sz="2400"/>
              <a:t>Suatu proses membeli dan menjual produk-produk secara elektronik oleh konsumen dan dari perusahaan ke perusahaan dengan komputer sebagai perantara transaksi bisnis (Laudon)</a:t>
            </a:r>
            <a:r>
              <a:rPr lang="sv-SE" altLang="id-ID" sz="2400"/>
              <a:t>.</a:t>
            </a:r>
          </a:p>
          <a:p>
            <a:pPr>
              <a:spcBef>
                <a:spcPct val="0"/>
              </a:spcBef>
            </a:pPr>
            <a:r>
              <a:rPr lang="id-ID" altLang="id-ID" sz="2400"/>
              <a:t>Penyebaran, pembelian, penjualan, pemasaran barang dan jasa melalui sistem elektronik seperti internet atau televisi, www atau jaringan komputer lainnya (Wikipedia)</a:t>
            </a:r>
            <a:r>
              <a:rPr lang="sv-SE" altLang="id-ID" sz="2400"/>
              <a:t>. </a:t>
            </a:r>
            <a:endParaRPr lang="id-ID" altLang="id-ID" sz="2400"/>
          </a:p>
        </p:txBody>
      </p:sp>
      <p:pic>
        <p:nvPicPr>
          <p:cNvPr id="19460" name="Picture 29">
            <a:extLst>
              <a:ext uri="{FF2B5EF4-FFF2-40B4-BE49-F238E27FC236}">
                <a16:creationId xmlns:a16="http://schemas.microsoft.com/office/drawing/2014/main" id="{F5A4A224-4593-4314-AC87-33769AEC85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59058CBA-E447-4131-BAAD-597BF415C6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-76200"/>
            <a:ext cx="8229600" cy="715963"/>
          </a:xfrm>
        </p:spPr>
        <p:txBody>
          <a:bodyPr/>
          <a:lstStyle/>
          <a:p>
            <a:r>
              <a:rPr lang="en-US" altLang="id-ID"/>
              <a:t>Pasar Indonesia yang besar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B5279FD-34A0-4A5D-9978-5FF9646F66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68400"/>
            <a:ext cx="8229600" cy="4525963"/>
          </a:xfrm>
        </p:spPr>
        <p:txBody>
          <a:bodyPr/>
          <a:lstStyle/>
          <a:p>
            <a:r>
              <a:rPr lang="en-US" altLang="id-ID" dirty="0" err="1"/>
              <a:t>Potensi</a:t>
            </a:r>
            <a:endParaRPr lang="en-US" altLang="id-ID" dirty="0"/>
          </a:p>
          <a:p>
            <a:pPr lvl="1"/>
            <a:r>
              <a:rPr lang="en-US" altLang="id-ID" dirty="0" err="1"/>
              <a:t>Jumlah</a:t>
            </a:r>
            <a:r>
              <a:rPr lang="en-US" altLang="id-ID" dirty="0"/>
              <a:t> </a:t>
            </a:r>
            <a:r>
              <a:rPr lang="en-US" altLang="id-ID" dirty="0" err="1"/>
              <a:t>penduduk</a:t>
            </a:r>
            <a:r>
              <a:rPr lang="en-US" altLang="id-ID" dirty="0"/>
              <a:t> Indonesia yang </a:t>
            </a:r>
            <a:r>
              <a:rPr lang="en-US" altLang="id-ID" dirty="0" err="1"/>
              <a:t>besar</a:t>
            </a:r>
            <a:endParaRPr lang="en-US" altLang="id-ID" dirty="0"/>
          </a:p>
          <a:p>
            <a:pPr lvl="1"/>
            <a:r>
              <a:rPr lang="en-US" altLang="id-ID" dirty="0"/>
              <a:t>Masih </a:t>
            </a:r>
            <a:r>
              <a:rPr lang="en-US" altLang="id-ID" dirty="0" err="1"/>
              <a:t>banyak</a:t>
            </a:r>
            <a:r>
              <a:rPr lang="en-US" altLang="id-ID" dirty="0"/>
              <a:t> yang </a:t>
            </a:r>
            <a:r>
              <a:rPr lang="en-US" altLang="id-ID" dirty="0" err="1"/>
              <a:t>belum</a:t>
            </a:r>
            <a:r>
              <a:rPr lang="en-US" altLang="id-ID" dirty="0"/>
              <a:t> </a:t>
            </a:r>
            <a:r>
              <a:rPr lang="en-US" altLang="id-ID" dirty="0" err="1"/>
              <a:t>terjangkau</a:t>
            </a:r>
            <a:r>
              <a:rPr lang="en-US" altLang="id-ID" dirty="0"/>
              <a:t> oleh Internet</a:t>
            </a:r>
          </a:p>
          <a:p>
            <a:pPr lvl="2"/>
            <a:r>
              <a:rPr lang="en-US" altLang="id-ID" dirty="0" err="1"/>
              <a:t>Jumlah</a:t>
            </a:r>
            <a:r>
              <a:rPr lang="en-US" altLang="id-ID" dirty="0"/>
              <a:t> </a:t>
            </a:r>
            <a:r>
              <a:rPr lang="en-US" altLang="id-ID" dirty="0" err="1"/>
              <a:t>pengguna</a:t>
            </a:r>
            <a:r>
              <a:rPr lang="en-US" altLang="id-ID" dirty="0"/>
              <a:t> </a:t>
            </a:r>
            <a:r>
              <a:rPr lang="en-US" altLang="id-ID"/>
              <a:t>Internet sekitar</a:t>
            </a:r>
            <a:r>
              <a:rPr lang="en-US" altLang="id-ID" dirty="0"/>
              <a:t> 235 </a:t>
            </a:r>
            <a:r>
              <a:rPr lang="en-US" altLang="id-ID" dirty="0" err="1"/>
              <a:t>juta</a:t>
            </a:r>
            <a:r>
              <a:rPr lang="en-US" altLang="id-ID" dirty="0"/>
              <a:t> orang</a:t>
            </a:r>
            <a:r>
              <a:rPr lang="id-ID" altLang="id-ID" dirty="0"/>
              <a:t> </a:t>
            </a:r>
            <a:endParaRPr lang="en-US" altLang="id-ID" dirty="0"/>
          </a:p>
          <a:p>
            <a:pPr lvl="1"/>
            <a:r>
              <a:rPr lang="en-US" altLang="id-ID" dirty="0"/>
              <a:t>Market </a:t>
            </a:r>
            <a:r>
              <a:rPr lang="en-US" altLang="id-ID" dirty="0" err="1"/>
              <a:t>belum</a:t>
            </a:r>
            <a:r>
              <a:rPr lang="en-US" altLang="id-ID" dirty="0"/>
              <a:t> </a:t>
            </a:r>
            <a:r>
              <a:rPr lang="en-US" altLang="id-ID" dirty="0" err="1"/>
              <a:t>saturasi</a:t>
            </a:r>
            <a:endParaRPr lang="en-US" altLang="id-ID" dirty="0"/>
          </a:p>
          <a:p>
            <a:pPr lvl="1"/>
            <a:r>
              <a:rPr lang="en-US" altLang="id-ID" dirty="0" err="1"/>
              <a:t>Rentang</a:t>
            </a:r>
            <a:r>
              <a:rPr lang="en-US" altLang="id-ID" dirty="0"/>
              <a:t> </a:t>
            </a:r>
            <a:r>
              <a:rPr lang="en-US" altLang="id-ID" dirty="0" err="1"/>
              <a:t>fisik</a:t>
            </a:r>
            <a:r>
              <a:rPr lang="en-US" altLang="id-ID" dirty="0"/>
              <a:t> yang </a:t>
            </a:r>
            <a:r>
              <a:rPr lang="en-US" altLang="id-ID" dirty="0" err="1"/>
              <a:t>lebar</a:t>
            </a:r>
            <a:r>
              <a:rPr lang="en-US" altLang="id-ID" dirty="0"/>
              <a:t> </a:t>
            </a:r>
            <a:r>
              <a:rPr lang="en-US" altLang="id-ID" dirty="0" err="1"/>
              <a:t>merupakan</a:t>
            </a:r>
            <a:r>
              <a:rPr lang="en-US" altLang="id-ID" dirty="0"/>
              <a:t> </a:t>
            </a:r>
            <a:r>
              <a:rPr lang="en-US" altLang="id-ID" dirty="0" err="1"/>
              <a:t>potensi</a:t>
            </a:r>
            <a:r>
              <a:rPr lang="en-US" altLang="id-ID" dirty="0"/>
              <a:t> e-commerce</a:t>
            </a:r>
          </a:p>
        </p:txBody>
      </p:sp>
      <p:pic>
        <p:nvPicPr>
          <p:cNvPr id="53252" name="Picture 29">
            <a:extLst>
              <a:ext uri="{FF2B5EF4-FFF2-40B4-BE49-F238E27FC236}">
                <a16:creationId xmlns:a16="http://schemas.microsoft.com/office/drawing/2014/main" id="{85AD74E1-2E3B-40EB-B949-92F1347783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2251F792-E09A-42E3-9005-F14B035B6F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868363"/>
          </a:xfrm>
        </p:spPr>
        <p:txBody>
          <a:bodyPr/>
          <a:lstStyle/>
          <a:p>
            <a:r>
              <a:rPr lang="en-US" altLang="id-ID"/>
              <a:t>Layanan Khas Indonesia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E7D64363-CF3B-4AE1-BAA0-9A3CDEA994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id-ID"/>
              <a:t>Orang Indonesia gemar berbicara (tapi kurang suka menulis / dokumentasi)</a:t>
            </a:r>
          </a:p>
          <a:p>
            <a:r>
              <a:rPr lang="en-US" altLang="id-ID"/>
              <a:t>Contoh layanan khas Indonesia</a:t>
            </a:r>
          </a:p>
          <a:p>
            <a:pPr lvl="1"/>
            <a:r>
              <a:rPr lang="en-US" altLang="id-ID"/>
              <a:t>Wartel &amp; Warnet</a:t>
            </a:r>
          </a:p>
          <a:p>
            <a:pPr lvl="1"/>
            <a:r>
              <a:rPr lang="en-US" altLang="id-ID"/>
              <a:t>SMS</a:t>
            </a:r>
          </a:p>
          <a:p>
            <a:pPr lvl="1"/>
            <a:r>
              <a:rPr lang="en-US" altLang="id-ID"/>
              <a:t>Berganti-ganti handphone (lifestyle?)</a:t>
            </a:r>
          </a:p>
          <a:p>
            <a:pPr lvl="1"/>
            <a:r>
              <a:rPr lang="en-US" altLang="id-ID"/>
              <a:t>Games, kuis</a:t>
            </a:r>
          </a:p>
        </p:txBody>
      </p:sp>
      <p:pic>
        <p:nvPicPr>
          <p:cNvPr id="54276" name="Picture 29">
            <a:extLst>
              <a:ext uri="{FF2B5EF4-FFF2-40B4-BE49-F238E27FC236}">
                <a16:creationId xmlns:a16="http://schemas.microsoft.com/office/drawing/2014/main" id="{3DD3ACCA-4C6A-474B-8A89-322997480F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91EC799F-715E-441C-B7C3-6FBF9713A5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6038"/>
            <a:ext cx="8229600" cy="639762"/>
          </a:xfrm>
        </p:spPr>
        <p:txBody>
          <a:bodyPr/>
          <a:lstStyle/>
          <a:p>
            <a:r>
              <a:rPr lang="en-US" altLang="id-ID"/>
              <a:t>Layanan Khas Indonesia [2]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366EEA76-D23D-42BA-9309-FDB0E8C433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1168400"/>
            <a:ext cx="8836025" cy="4525963"/>
          </a:xfrm>
        </p:spPr>
        <p:txBody>
          <a:bodyPr/>
          <a:lstStyle/>
          <a:p>
            <a:r>
              <a:rPr lang="en-US" altLang="id-ID"/>
              <a:t>Peluang bisnis baru yang khas Indonesia</a:t>
            </a:r>
          </a:p>
          <a:p>
            <a:pPr lvl="1"/>
            <a:r>
              <a:rPr lang="en-US" altLang="id-ID"/>
              <a:t>SMS-based applications</a:t>
            </a:r>
          </a:p>
          <a:p>
            <a:pPr lvl="1"/>
            <a:r>
              <a:rPr lang="en-US" altLang="id-ID"/>
              <a:t>nonton TV dengan chatting</a:t>
            </a:r>
          </a:p>
          <a:p>
            <a:pPr lvl="1"/>
            <a:r>
              <a:rPr lang="en-US" altLang="id-ID"/>
              <a:t>Games, kuis</a:t>
            </a:r>
          </a:p>
        </p:txBody>
      </p:sp>
      <p:pic>
        <p:nvPicPr>
          <p:cNvPr id="55300" name="Picture 29">
            <a:extLst>
              <a:ext uri="{FF2B5EF4-FFF2-40B4-BE49-F238E27FC236}">
                <a16:creationId xmlns:a16="http://schemas.microsoft.com/office/drawing/2014/main" id="{1688E3FF-3C93-4F3D-8C17-48C18D4687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B7133E8C-DAC8-4293-9308-53FD670436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229600" cy="514350"/>
          </a:xfrm>
        </p:spPr>
        <p:txBody>
          <a:bodyPr/>
          <a:lstStyle/>
          <a:p>
            <a:r>
              <a:rPr lang="en-US" altLang="id-ID">
                <a:solidFill>
                  <a:srgbClr val="F5230D"/>
                </a:solidFill>
              </a:rPr>
              <a:t>Hambatan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71CBBABF-AC68-4644-81C1-175F031F00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1066800"/>
            <a:ext cx="8836025" cy="4525963"/>
          </a:xfrm>
        </p:spPr>
        <p:txBody>
          <a:bodyPr/>
          <a:lstStyle/>
          <a:p>
            <a:r>
              <a:rPr lang="en-US" altLang="id-ID"/>
              <a:t>Internet </a:t>
            </a:r>
            <a:r>
              <a:rPr lang="id-ID" altLang="id-ID"/>
              <a:t>fail</a:t>
            </a:r>
            <a:r>
              <a:rPr lang="en-US" altLang="id-ID"/>
              <a:t>! </a:t>
            </a:r>
          </a:p>
          <a:p>
            <a:r>
              <a:rPr lang="en-US" altLang="id-ID"/>
              <a:t>Infrastruktur telekomunikasi yang masih terbatas dan mahal</a:t>
            </a:r>
          </a:p>
          <a:p>
            <a:r>
              <a:rPr lang="en-US" altLang="id-ID"/>
              <a:t>Delivery channel</a:t>
            </a:r>
          </a:p>
          <a:p>
            <a:r>
              <a:rPr lang="en-US" altLang="id-ID"/>
              <a:t>Kultur dan Kepercayaan (trust)</a:t>
            </a:r>
          </a:p>
          <a:p>
            <a:r>
              <a:rPr lang="en-US" altLang="id-ID"/>
              <a:t>Munculnya jenis kejahatan baru</a:t>
            </a:r>
          </a:p>
        </p:txBody>
      </p:sp>
      <p:pic>
        <p:nvPicPr>
          <p:cNvPr id="56324" name="Picture 29">
            <a:extLst>
              <a:ext uri="{FF2B5EF4-FFF2-40B4-BE49-F238E27FC236}">
                <a16:creationId xmlns:a16="http://schemas.microsoft.com/office/drawing/2014/main" id="{43C6EE45-1E45-4537-90B8-1AE742096D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8871D82F-6A04-46DE-B88B-683C707557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92163"/>
          </a:xfrm>
        </p:spPr>
        <p:txBody>
          <a:bodyPr/>
          <a:lstStyle/>
          <a:p>
            <a:r>
              <a:rPr lang="en-US" altLang="id-ID"/>
              <a:t>Internet </a:t>
            </a:r>
            <a:r>
              <a:rPr lang="id-ID" altLang="id-ID"/>
              <a:t>Fail</a:t>
            </a:r>
            <a:r>
              <a:rPr lang="en-US" altLang="id-ID"/>
              <a:t>!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A85580E3-B0FF-481C-85CC-FF70F948A5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990600"/>
            <a:ext cx="8759825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id-ID"/>
              <a:t>Tahun 1999 – 2000 bisnis “DOTCOM” menggelembung (bubble)</a:t>
            </a:r>
          </a:p>
          <a:p>
            <a:pPr>
              <a:lnSpc>
                <a:spcPct val="90000"/>
              </a:lnSpc>
            </a:pPr>
            <a:r>
              <a:rPr lang="en-US" altLang="id-ID"/>
              <a:t>Banyak model bisnis yang belum terbukti namun ramai-ramai diluncurkan. Akhirnya hancur dengan matinya banyak perusahaan dotcom</a:t>
            </a:r>
          </a:p>
          <a:p>
            <a:pPr>
              <a:lnSpc>
                <a:spcPct val="90000"/>
              </a:lnSpc>
            </a:pPr>
            <a:r>
              <a:rPr lang="en-US" altLang="id-ID"/>
              <a:t>Pengalaman buruk sehingga membuat orang lebih berhati-hati</a:t>
            </a:r>
          </a:p>
          <a:p>
            <a:pPr>
              <a:lnSpc>
                <a:spcPct val="90000"/>
              </a:lnSpc>
            </a:pPr>
            <a:r>
              <a:rPr lang="en-US" altLang="id-ID"/>
              <a:t>Peluang: membuat model bisnis baru?</a:t>
            </a:r>
          </a:p>
        </p:txBody>
      </p:sp>
      <p:pic>
        <p:nvPicPr>
          <p:cNvPr id="57348" name="Picture 29">
            <a:extLst>
              <a:ext uri="{FF2B5EF4-FFF2-40B4-BE49-F238E27FC236}">
                <a16:creationId xmlns:a16="http://schemas.microsoft.com/office/drawing/2014/main" id="{5F2F44F5-36A6-4911-9CAC-BCC43CE809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8CC2210A-328A-4619-BB51-AE82FC9F8C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6038"/>
            <a:ext cx="8229600" cy="639762"/>
          </a:xfrm>
        </p:spPr>
        <p:txBody>
          <a:bodyPr/>
          <a:lstStyle/>
          <a:p>
            <a:r>
              <a:rPr lang="en-US" altLang="id-ID"/>
              <a:t>Infrastruktur Telekomunikasi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D465205C-C78B-4F0A-A51E-DE116576A6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id-ID"/>
              <a:t>Infrastruktur Telekomunikasi di Indonesia masih terbatas dan harganya masih relatif lebih mahal</a:t>
            </a:r>
          </a:p>
          <a:p>
            <a:r>
              <a:rPr lang="en-US" altLang="id-ID"/>
              <a:t>Padahal e-commerce bergantung kepada infrastruktur telekomunikasi</a:t>
            </a:r>
          </a:p>
          <a:p>
            <a:r>
              <a:rPr lang="en-US" altLang="id-ID"/>
              <a:t>Peluang: deregulasi, muncul bisnis baru</a:t>
            </a:r>
          </a:p>
        </p:txBody>
      </p:sp>
      <p:pic>
        <p:nvPicPr>
          <p:cNvPr id="58372" name="Picture 29">
            <a:extLst>
              <a:ext uri="{FF2B5EF4-FFF2-40B4-BE49-F238E27FC236}">
                <a16:creationId xmlns:a16="http://schemas.microsoft.com/office/drawing/2014/main" id="{4D4797FC-417C-463B-B1EA-30FE7CDD4B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EFD1B202-0B15-4BEF-A2E4-E1EBAC3160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95250"/>
            <a:ext cx="8229600" cy="514350"/>
          </a:xfrm>
        </p:spPr>
        <p:txBody>
          <a:bodyPr/>
          <a:lstStyle/>
          <a:p>
            <a:r>
              <a:rPr lang="en-US" altLang="id-ID"/>
              <a:t>Delivery Channel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6412478C-1D3B-46A8-8FAD-BF5F89AB4F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id-ID"/>
              <a:t>Pengiriman barang masih ditakutkan hilang di jalan. Masih banyak “tikus”</a:t>
            </a:r>
          </a:p>
          <a:p>
            <a:r>
              <a:rPr lang="en-US" altLang="id-ID"/>
              <a:t>Ketepatan waktu dalam pengiriman barang</a:t>
            </a:r>
          </a:p>
          <a:p>
            <a:r>
              <a:rPr lang="en-US" altLang="id-ID"/>
              <a:t>Jangkauan daerah pengiriman barang</a:t>
            </a:r>
          </a:p>
          <a:p>
            <a:r>
              <a:rPr lang="en-US" altLang="id-ID"/>
              <a:t>Peluang: pengiriman barang yang terpercaya</a:t>
            </a:r>
          </a:p>
        </p:txBody>
      </p:sp>
      <p:pic>
        <p:nvPicPr>
          <p:cNvPr id="59396" name="Picture 29">
            <a:extLst>
              <a:ext uri="{FF2B5EF4-FFF2-40B4-BE49-F238E27FC236}">
                <a16:creationId xmlns:a16="http://schemas.microsoft.com/office/drawing/2014/main" id="{E71F3554-B65D-4C3E-9E33-DE49FB185A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757CCA5C-A130-46E4-9563-9A4CB4A397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514350"/>
          </a:xfrm>
        </p:spPr>
        <p:txBody>
          <a:bodyPr/>
          <a:lstStyle/>
          <a:p>
            <a:r>
              <a:rPr lang="en-US" altLang="id-ID"/>
              <a:t>Kultur &amp; Kepercayaan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1A0E3556-8985-4EA0-98AD-E581E4F1E4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id-ID"/>
              <a:t>Orang Indonesia belum (tidak?) terbiasa berbelanja dengan menggunakan catalog</a:t>
            </a:r>
          </a:p>
          <a:p>
            <a:r>
              <a:rPr lang="en-US" altLang="id-ID"/>
              <a:t>Masih harus secara fisik melihat / memegang barang yang dijual</a:t>
            </a:r>
          </a:p>
          <a:p>
            <a:pPr lvl="1"/>
            <a:r>
              <a:rPr lang="en-US" altLang="id-ID"/>
              <a:t>Perlu mencari barang-barang yang tidak perlu dilihat secara fisik. Misal: buku, kaset, …</a:t>
            </a:r>
          </a:p>
        </p:txBody>
      </p:sp>
      <p:pic>
        <p:nvPicPr>
          <p:cNvPr id="60420" name="Picture 29">
            <a:extLst>
              <a:ext uri="{FF2B5EF4-FFF2-40B4-BE49-F238E27FC236}">
                <a16:creationId xmlns:a16="http://schemas.microsoft.com/office/drawing/2014/main" id="{3103F421-C082-464E-A952-599D5AB84F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418E1E53-D053-44D1-A7CA-1140337635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229600" cy="715963"/>
          </a:xfrm>
        </p:spPr>
        <p:txBody>
          <a:bodyPr/>
          <a:lstStyle/>
          <a:p>
            <a:r>
              <a:rPr lang="en-US" altLang="id-ID"/>
              <a:t>Kultur &amp; Kepercayaan [2]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7D598F14-3A52-461D-8356-E7CA8FA6B7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12838"/>
            <a:ext cx="8229600" cy="4525962"/>
          </a:xfrm>
        </p:spPr>
        <p:txBody>
          <a:bodyPr/>
          <a:lstStyle/>
          <a:p>
            <a:r>
              <a:rPr lang="en-US" altLang="id-ID"/>
              <a:t>Kepercayaan antara penjual &amp; pembeli masih tipis</a:t>
            </a:r>
          </a:p>
          <a:p>
            <a:r>
              <a:rPr lang="en-US" altLang="id-ID"/>
              <a:t>Kepercayaan kepada pembayaran elektronik masih kurang. Penggunaan kartu kredit masih terhambat</a:t>
            </a:r>
          </a:p>
          <a:p>
            <a:r>
              <a:rPr lang="en-US" altLang="id-ID"/>
              <a:t>Peluang: model bisnis yang sesuai dengan kultur orang Indonesia, membuat sistem pembayaran baru, pembayaran melalui pulsa handphone</a:t>
            </a:r>
          </a:p>
        </p:txBody>
      </p:sp>
      <p:pic>
        <p:nvPicPr>
          <p:cNvPr id="61444" name="Picture 29">
            <a:extLst>
              <a:ext uri="{FF2B5EF4-FFF2-40B4-BE49-F238E27FC236}">
                <a16:creationId xmlns:a16="http://schemas.microsoft.com/office/drawing/2014/main" id="{A003A75C-328A-473A-A7F8-BA941F8BCE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CF5AEAA8-2356-4687-ADDA-69AF33F885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6038"/>
            <a:ext cx="8229600" cy="639762"/>
          </a:xfrm>
        </p:spPr>
        <p:txBody>
          <a:bodyPr/>
          <a:lstStyle/>
          <a:p>
            <a:r>
              <a:rPr lang="en-US" altLang="id-ID" sz="3500"/>
              <a:t>Munculnya Jenis Kejahatan Baru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4E3CAE16-3F09-40C5-B3A9-2EB8B37E8A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788" y="1066800"/>
            <a:ext cx="8761412" cy="4525963"/>
          </a:xfrm>
        </p:spPr>
        <p:txBody>
          <a:bodyPr/>
          <a:lstStyle/>
          <a:p>
            <a:r>
              <a:rPr lang="en-US" altLang="id-ID"/>
              <a:t>Penggunaan kartu kredit curian / palsu</a:t>
            </a:r>
          </a:p>
          <a:p>
            <a:r>
              <a:rPr lang="en-US" altLang="id-ID"/>
              <a:t>Penipuan melalui SMS, kuis</a:t>
            </a:r>
          </a:p>
          <a:p>
            <a:r>
              <a:rPr lang="en-US" altLang="id-ID"/>
              <a:t>Kurangnya perlindungan kepada konsumen</a:t>
            </a:r>
          </a:p>
          <a:p>
            <a:pPr lvl="1"/>
            <a:r>
              <a:rPr lang="en-US" altLang="id-ID"/>
              <a:t>Hukum? Awareness?</a:t>
            </a:r>
          </a:p>
          <a:p>
            <a:r>
              <a:rPr lang="en-US" altLang="id-ID"/>
              <a:t>Kurangnya kesadaran (awareness) akan masalah keamanan</a:t>
            </a:r>
          </a:p>
        </p:txBody>
      </p:sp>
      <p:pic>
        <p:nvPicPr>
          <p:cNvPr id="62468" name="Picture 29">
            <a:extLst>
              <a:ext uri="{FF2B5EF4-FFF2-40B4-BE49-F238E27FC236}">
                <a16:creationId xmlns:a16="http://schemas.microsoft.com/office/drawing/2014/main" id="{34B7E0B5-1DEE-49EA-A3DC-3DA28D2C72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9">
            <a:extLst>
              <a:ext uri="{FF2B5EF4-FFF2-40B4-BE49-F238E27FC236}">
                <a16:creationId xmlns:a16="http://schemas.microsoft.com/office/drawing/2014/main" id="{61DDEE5D-D395-4E69-B8E9-79DB37F5B9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Rectangle 3">
            <a:extLst>
              <a:ext uri="{FF2B5EF4-FFF2-40B4-BE49-F238E27FC236}">
                <a16:creationId xmlns:a16="http://schemas.microsoft.com/office/drawing/2014/main" id="{D8EFB9CB-FE3F-4F9C-9B0B-C4EF780853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3588" y="60325"/>
            <a:ext cx="6858000" cy="533400"/>
          </a:xfrm>
        </p:spPr>
        <p:txBody>
          <a:bodyPr/>
          <a:lstStyle/>
          <a:p>
            <a:pPr>
              <a:defRPr/>
            </a:pP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Definisi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E-commerce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DE0E17D7-F110-4607-A899-85A0EE5EE23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61925" y="919163"/>
            <a:ext cx="8677275" cy="502602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id-ID" altLang="id-ID" sz="2400"/>
              <a:t>Transmisi elektronik dari transaksi pembeli / penjual dan informasi terkait lainnya antara individu dan bisnis atau antara dua atau lebih usaha yang merupakan mitra perdagangan</a:t>
            </a:r>
            <a:r>
              <a:rPr lang="sv-SE" altLang="id-ID" sz="2400"/>
              <a:t> (Managing Information Technology 2010)</a:t>
            </a:r>
            <a:endParaRPr lang="id-ID" altLang="id-ID" sz="2400"/>
          </a:p>
          <a:p>
            <a:pPr>
              <a:lnSpc>
                <a:spcPct val="120000"/>
              </a:lnSpc>
            </a:pPr>
            <a:r>
              <a:rPr lang="id-ID" altLang="id-ID" sz="2400"/>
              <a:t>Pembelian, penjualan dan pemasaran barang dan jasa melalui sistem elektronik (Jony Wong).</a:t>
            </a:r>
          </a:p>
          <a:p>
            <a:pPr>
              <a:lnSpc>
                <a:spcPct val="120000"/>
              </a:lnSpc>
            </a:pPr>
            <a:r>
              <a:rPr lang="id-ID" altLang="id-ID" sz="2400"/>
              <a:t>Perdagangan elektronik dimana kegiatan transaksi membeli atau menjual dilakukan melalui elektronik atau melalui jaringan internet. E commerce berbentuk sebuah website toko online yang beroperasi 24 jam setiap harinya (Triton).</a:t>
            </a:r>
            <a:endParaRPr lang="en-US" altLang="id-ID" sz="2400"/>
          </a:p>
          <a:p>
            <a:pPr>
              <a:lnSpc>
                <a:spcPct val="120000"/>
              </a:lnSpc>
            </a:pPr>
            <a:endParaRPr lang="en-US" altLang="id-ID" sz="2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9D97C8F5-BCEA-4B8D-B9BD-18E2275645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3338"/>
            <a:ext cx="8229600" cy="704850"/>
          </a:xfrm>
        </p:spPr>
        <p:txBody>
          <a:bodyPr/>
          <a:lstStyle/>
          <a:p>
            <a:r>
              <a:rPr lang="id-ID" altLang="id-ID" sz="5400" b="1"/>
              <a:t>RESUME</a:t>
            </a:r>
            <a:endParaRPr lang="en-US" altLang="id-ID" sz="5400" b="1"/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C230A9B8-685D-4970-9111-1D66408D43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id-ID"/>
              <a:t>Meskipun banyak hambatan, e-commerce tidak dapat dihindari karena merupakan tuntutan dari masyarakat</a:t>
            </a:r>
          </a:p>
          <a:p>
            <a:r>
              <a:rPr lang="en-US" altLang="id-ID"/>
              <a:t>Masih banyak peluang dalam e-commerce</a:t>
            </a:r>
          </a:p>
          <a:p>
            <a:r>
              <a:rPr lang="en-US" altLang="id-ID"/>
              <a:t>Masih banyak hambatan. Namun hambatan bisa diubah menjadi peluang</a:t>
            </a:r>
          </a:p>
        </p:txBody>
      </p:sp>
      <p:pic>
        <p:nvPicPr>
          <p:cNvPr id="63492" name="Picture 29">
            <a:extLst>
              <a:ext uri="{FF2B5EF4-FFF2-40B4-BE49-F238E27FC236}">
                <a16:creationId xmlns:a16="http://schemas.microsoft.com/office/drawing/2014/main" id="{8CD0F0D7-0E09-43A3-86C2-8BAAA4D68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9">
            <a:extLst>
              <a:ext uri="{FF2B5EF4-FFF2-40B4-BE49-F238E27FC236}">
                <a16:creationId xmlns:a16="http://schemas.microsoft.com/office/drawing/2014/main" id="{046F371F-23B8-4858-91C6-9BA2771EEC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39813"/>
            <a:ext cx="8385175" cy="1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Rectangle 2">
            <a:extLst>
              <a:ext uri="{FF2B5EF4-FFF2-40B4-BE49-F238E27FC236}">
                <a16:creationId xmlns:a16="http://schemas.microsoft.com/office/drawing/2014/main" id="{5B3ADB58-F06D-4103-9302-5006BB1A9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156575" cy="533400"/>
          </a:xfrm>
        </p:spPr>
        <p:txBody>
          <a:bodyPr/>
          <a:lstStyle/>
          <a:p>
            <a:pPr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Keuntungan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e-Commerce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68B66C4A-39A0-4983-9145-48C105D6B16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6850" y="1374775"/>
            <a:ext cx="8794750" cy="5026025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Revenue stream (aliran pendapatan) baru yang mungkin lebih menjanjikan, yang tidak didapatkan pada sistem transaksi tradisional.</a:t>
            </a:r>
            <a:endParaRPr lang="nb-NO" altLang="id-ID" sz="2400"/>
          </a:p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nb-NO" altLang="id-ID" sz="2400"/>
              <a:t>Dapat meningkatkan pangsa pasar (market exposure)</a:t>
            </a:r>
            <a:endParaRPr lang="en-US" altLang="id-ID" sz="2400"/>
          </a:p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Menurunkan biaya operasional (operating cost)</a:t>
            </a:r>
          </a:p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Melebarkan jangkauan (global reach)</a:t>
            </a:r>
          </a:p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Meningkatkan kesetiaan pelanggan (customer loyalty)</a:t>
            </a:r>
          </a:p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Meningkatkan supplier management</a:t>
            </a:r>
          </a:p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Memperpendek waktu produksi</a:t>
            </a:r>
          </a:p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Meningkatkan rantai nilai pendapatan (value chain)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9">
            <a:extLst>
              <a:ext uri="{FF2B5EF4-FFF2-40B4-BE49-F238E27FC236}">
                <a16:creationId xmlns:a16="http://schemas.microsoft.com/office/drawing/2014/main" id="{B5236EE4-4AF6-47A0-B6DC-FC773128BF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4" descr="services">
            <a:extLst>
              <a:ext uri="{FF2B5EF4-FFF2-40B4-BE49-F238E27FC236}">
                <a16:creationId xmlns:a16="http://schemas.microsoft.com/office/drawing/2014/main" id="{AD7EB019-4D94-434F-BDD6-9B74F8199A2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86600" y="3432175"/>
            <a:ext cx="1970088" cy="2511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18" name="Rectangle 2">
            <a:extLst>
              <a:ext uri="{FF2B5EF4-FFF2-40B4-BE49-F238E27FC236}">
                <a16:creationId xmlns:a16="http://schemas.microsoft.com/office/drawing/2014/main" id="{CD4B277C-B0E1-4310-AC96-27F291FD43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156575" cy="533400"/>
          </a:xfrm>
        </p:spPr>
        <p:txBody>
          <a:bodyPr/>
          <a:lstStyle/>
          <a:p>
            <a:pPr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Klasifikasi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Model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Bisnis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e-Commerce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25605" name="Rectangle 3">
            <a:extLst>
              <a:ext uri="{FF2B5EF4-FFF2-40B4-BE49-F238E27FC236}">
                <a16:creationId xmlns:a16="http://schemas.microsoft.com/office/drawing/2014/main" id="{C62EC31A-EF84-4F3A-8EF8-95AAC363E0F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919163"/>
            <a:ext cx="8686800" cy="5026025"/>
          </a:xfrm>
        </p:spPr>
        <p:txBody>
          <a:bodyPr/>
          <a:lstStyle/>
          <a:p>
            <a:pPr marL="514350" indent="-514350">
              <a:lnSpc>
                <a:spcPct val="115000"/>
              </a:lnSpc>
              <a:buFontTx/>
              <a:buAutoNum type="arabicPeriod"/>
            </a:pPr>
            <a:r>
              <a:rPr lang="en-US" altLang="id-ID" sz="3600"/>
              <a:t>Business to Business (B2B) </a:t>
            </a:r>
          </a:p>
          <a:p>
            <a:pPr marL="514350" indent="-514350">
              <a:lnSpc>
                <a:spcPct val="115000"/>
              </a:lnSpc>
              <a:buFontTx/>
              <a:buAutoNum type="arabicPeriod"/>
            </a:pPr>
            <a:r>
              <a:rPr lang="en-US" altLang="id-ID" sz="3600"/>
              <a:t>Business to Consumer (B2C) </a:t>
            </a:r>
          </a:p>
          <a:p>
            <a:pPr marL="514350" indent="-514350">
              <a:lnSpc>
                <a:spcPct val="115000"/>
              </a:lnSpc>
              <a:buFontTx/>
              <a:buAutoNum type="arabicPeriod"/>
            </a:pPr>
            <a:r>
              <a:rPr lang="en-US" altLang="id-ID" sz="3600"/>
              <a:t>Consumer to Business (C2B) </a:t>
            </a:r>
          </a:p>
          <a:p>
            <a:pPr marL="514350" indent="-514350">
              <a:lnSpc>
                <a:spcPct val="115000"/>
              </a:lnSpc>
              <a:buFontTx/>
              <a:buAutoNum type="arabicPeriod"/>
            </a:pPr>
            <a:r>
              <a:rPr lang="en-US" altLang="id-ID" sz="3600"/>
              <a:t>Consumer to Consumer (C2C)</a:t>
            </a:r>
            <a:r>
              <a:rPr lang="en-US" altLang="id-ID" sz="400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9">
            <a:extLst>
              <a:ext uri="{FF2B5EF4-FFF2-40B4-BE49-F238E27FC236}">
                <a16:creationId xmlns:a16="http://schemas.microsoft.com/office/drawing/2014/main" id="{1D3CD146-303D-440E-8EB7-3738B606EE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2">
            <a:extLst>
              <a:ext uri="{FF2B5EF4-FFF2-40B4-BE49-F238E27FC236}">
                <a16:creationId xmlns:a16="http://schemas.microsoft.com/office/drawing/2014/main" id="{946E0264-6904-4F4B-B5C7-349E8BF6B2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15875"/>
            <a:ext cx="8232775" cy="533400"/>
          </a:xfrm>
        </p:spPr>
        <p:txBody>
          <a:bodyPr/>
          <a:lstStyle/>
          <a:p>
            <a:pPr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Business to Business (B2B)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6D3817C-4022-42BA-A228-A1DF8B4A770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919163"/>
            <a:ext cx="8763000" cy="5026025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  <a:defRPr/>
            </a:pPr>
            <a:r>
              <a:rPr lang="en-US" sz="4400" b="1">
                <a:effectLst>
                  <a:outerShdw blurRad="38100" dist="38100" dir="2700000" algn="tl">
                    <a:srgbClr val="C0C0C0"/>
                  </a:outerShdw>
                </a:effectLst>
              </a:rPr>
              <a:t>Karakteristik:</a:t>
            </a:r>
          </a:p>
          <a:p>
            <a:pPr marL="609600" indent="-609600">
              <a:buFont typeface="Wingdings" pitchFamily="2" charset="2"/>
              <a:buNone/>
              <a:defRPr/>
            </a:pPr>
            <a:endParaRPr lang="en-US" sz="800"/>
          </a:p>
          <a:p>
            <a:pPr marL="609600" indent="-609600">
              <a:buFontTx/>
              <a:buAutoNum type="arabicPeriod"/>
              <a:defRPr/>
            </a:pPr>
            <a:r>
              <a:rPr lang="en-US" sz="2400"/>
              <a:t>Trading partners yang sudah saling mengetahui dan antara mereka sudah terjalin hubungan yang berlangsung cukup lama.</a:t>
            </a:r>
          </a:p>
          <a:p>
            <a:pPr marL="609600" indent="-609600">
              <a:buFontTx/>
              <a:buAutoNum type="arabicPeriod"/>
              <a:defRPr/>
            </a:pPr>
            <a:endParaRPr lang="en-US" sz="2400"/>
          </a:p>
          <a:p>
            <a:pPr marL="609600" indent="-609600">
              <a:buFontTx/>
              <a:buAutoNum type="arabicPeriod"/>
              <a:defRPr/>
            </a:pPr>
            <a:r>
              <a:rPr lang="en-US" sz="2400"/>
              <a:t>eCommerce antara usaha dan usaha baik pelanggan maupun pemasok (supplier)</a:t>
            </a:r>
          </a:p>
          <a:p>
            <a:pPr marL="609600" indent="-609600">
              <a:buFontTx/>
              <a:buAutoNum type="arabicPeriod"/>
              <a:defRPr/>
            </a:pPr>
            <a:endParaRPr lang="en-US" sz="2400"/>
          </a:p>
          <a:p>
            <a:pPr marL="609600" indent="-609600">
              <a:buFontTx/>
              <a:buAutoNum type="arabicPeriod"/>
              <a:defRPr/>
            </a:pPr>
            <a:r>
              <a:rPr lang="en-US" sz="2400"/>
              <a:t>Melakukan transaksi antar usaha ini secara elektronik dapat banyak keuntungan seperti lebih cepat, lebih nyaman, lebih efisien</a:t>
            </a:r>
            <a:r>
              <a:rPr lang="en-US" sz="280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9">
            <a:extLst>
              <a:ext uri="{FF2B5EF4-FFF2-40B4-BE49-F238E27FC236}">
                <a16:creationId xmlns:a16="http://schemas.microsoft.com/office/drawing/2014/main" id="{03475046-A949-40FB-AC4E-F56DA164F9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>
            <a:extLst>
              <a:ext uri="{FF2B5EF4-FFF2-40B4-BE49-F238E27FC236}">
                <a16:creationId xmlns:a16="http://schemas.microsoft.com/office/drawing/2014/main" id="{B61EBE20-04E7-44AF-BD36-8EDA6D3C38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229600" cy="438150"/>
          </a:xfrm>
        </p:spPr>
        <p:txBody>
          <a:bodyPr/>
          <a:lstStyle/>
          <a:p>
            <a:pPr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Business to Consumer (B2C)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3798A77-3D7F-4641-A669-83E972621D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990600"/>
            <a:ext cx="8836025" cy="4525963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  <a:defRPr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Karakteristiknya :</a:t>
            </a:r>
          </a:p>
          <a:p>
            <a:pPr marL="609600" indent="-609600">
              <a:buFont typeface="Wingdings" pitchFamily="2" charset="2"/>
              <a:buNone/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09600" indent="-609600">
              <a:buFontTx/>
              <a:buAutoNum type="arabicPeriod"/>
              <a:defRPr/>
            </a:pPr>
            <a:r>
              <a:rPr lang="en-US" sz="2800"/>
              <a:t>e-Commerce antara usaha dan konsumen secara langsung</a:t>
            </a:r>
          </a:p>
          <a:p>
            <a:pPr marL="609600" indent="-609600">
              <a:buFontTx/>
              <a:buAutoNum type="arabicPeriod"/>
              <a:defRPr/>
            </a:pPr>
            <a:r>
              <a:rPr lang="nb-NO" sz="2800"/>
              <a:t>Dengan semakin banyaknya pribadi yang terhubung pada internet maka pasar B2C semakin potensial</a:t>
            </a:r>
          </a:p>
          <a:p>
            <a:pPr marL="609600" indent="-609600">
              <a:buFontTx/>
              <a:buAutoNum type="arabicPeriod"/>
              <a:defRPr/>
            </a:pPr>
            <a:r>
              <a:rPr lang="nb-NO" sz="2800"/>
              <a:t>Konsumen mendapatkan akses yang luas pada produk dan jasa yang ditawarkan secara online.</a:t>
            </a:r>
            <a:endParaRPr lang="en-US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9">
            <a:extLst>
              <a:ext uri="{FF2B5EF4-FFF2-40B4-BE49-F238E27FC236}">
                <a16:creationId xmlns:a16="http://schemas.microsoft.com/office/drawing/2014/main" id="{A2CD1B1A-02D6-4DDE-B38B-305FC4C1E8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>
            <a:extLst>
              <a:ext uri="{FF2B5EF4-FFF2-40B4-BE49-F238E27FC236}">
                <a16:creationId xmlns:a16="http://schemas.microsoft.com/office/drawing/2014/main" id="{71FF1D6E-DF0E-46ED-8C42-0971425BBC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563563"/>
          </a:xfrm>
        </p:spPr>
        <p:txBody>
          <a:bodyPr/>
          <a:lstStyle/>
          <a:p>
            <a:pPr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Consumer to Business (C2B)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E26606B-9FB6-40D3-960F-66CD1D1CB3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5738" y="914400"/>
            <a:ext cx="8805862" cy="48768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Karakteristiknya:</a:t>
            </a:r>
          </a:p>
          <a:p>
            <a:pPr marL="609600" indent="-609600">
              <a:buFont typeface="Wingdings" pitchFamily="2" charset="2"/>
              <a:buNone/>
              <a:defRPr/>
            </a:pPr>
            <a:endParaRPr lang="en-US" sz="28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09600" indent="-609600">
              <a:buFontTx/>
              <a:buAutoNum type="arabicPeriod"/>
              <a:defRPr/>
            </a:pPr>
            <a:r>
              <a:rPr lang="en-US" sz="2800"/>
              <a:t>e-Commerce antara individu dan perusahaan secara langsung.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nb-NO" sz="2800"/>
              <a:t>Dengan semakin banyaknya individu yang menawarkan produk dan jasa melalui internet maka pasar C2B semakin potensial.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nb-NO" sz="2800"/>
              <a:t>Perusahaan mendapatkan akses yang luas pada produk dan jasa yang ditawarkan oleh individu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7851FA7C-138C-452F-887A-B02DFA9987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232775" cy="533400"/>
          </a:xfrm>
        </p:spPr>
        <p:txBody>
          <a:bodyPr/>
          <a:lstStyle/>
          <a:p>
            <a:pPr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Consumer to Consumer (C2C)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3A6AB1B-C22A-4086-A3C6-5C311688EB8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23825" y="919163"/>
            <a:ext cx="8791575" cy="5026025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  <a:defRPr/>
            </a:pP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Karakteristiknya:</a:t>
            </a:r>
          </a:p>
          <a:p>
            <a:pPr marL="609600" indent="-609600">
              <a:buFont typeface="Wingdings" pitchFamily="2" charset="2"/>
              <a:buNone/>
              <a:defRPr/>
            </a:pPr>
            <a:endParaRPr lang="en-US" sz="24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09600" indent="-609600">
              <a:buFontTx/>
              <a:buAutoNum type="arabicPeriod"/>
              <a:defRPr/>
            </a:pPr>
            <a:r>
              <a:rPr lang="en-US" sz="2800"/>
              <a:t>e-Commerce antara individu dan individu secara langsung</a:t>
            </a:r>
          </a:p>
          <a:p>
            <a:pPr marL="609600" indent="-609600">
              <a:buFontTx/>
              <a:buAutoNum type="arabicPeriod"/>
              <a:defRPr/>
            </a:pPr>
            <a:endParaRPr lang="nb-NO" sz="2800"/>
          </a:p>
          <a:p>
            <a:pPr marL="609600" indent="-609600">
              <a:buFontTx/>
              <a:buAutoNum type="arabicPeriod"/>
              <a:defRPr/>
            </a:pPr>
            <a:r>
              <a:rPr lang="nb-NO" sz="2800"/>
              <a:t>Dengan semakin banyaknya individu yang terhubung pada internet maka pasar C2C semakin potensial</a:t>
            </a:r>
            <a:endParaRPr lang="en-US" sz="2800"/>
          </a:p>
        </p:txBody>
      </p:sp>
      <p:pic>
        <p:nvPicPr>
          <p:cNvPr id="33796" name="Picture 29">
            <a:extLst>
              <a:ext uri="{FF2B5EF4-FFF2-40B4-BE49-F238E27FC236}">
                <a16:creationId xmlns:a16="http://schemas.microsoft.com/office/drawing/2014/main" id="{CDE31201-4BDF-41F3-B705-63C3173C60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1281</Words>
  <Application>Microsoft Office PowerPoint</Application>
  <PresentationFormat>On-screen Show (4:3)</PresentationFormat>
  <Paragraphs>186</Paragraphs>
  <Slides>30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Cooper Black</vt:lpstr>
      <vt:lpstr>Times New Roman</vt:lpstr>
      <vt:lpstr>Wingdings</vt:lpstr>
      <vt:lpstr>Default Design</vt:lpstr>
      <vt:lpstr>PowerPoint Presentation</vt:lpstr>
      <vt:lpstr>Definisi E-commerce</vt:lpstr>
      <vt:lpstr>Definisi E-commerce</vt:lpstr>
      <vt:lpstr>Keuntungan e-Commerce</vt:lpstr>
      <vt:lpstr>Klasifikasi Model Bisnis e-Commerce </vt:lpstr>
      <vt:lpstr>Business to Business (B2B)</vt:lpstr>
      <vt:lpstr>Business to Consumer (B2C)</vt:lpstr>
      <vt:lpstr>Consumer to Business (C2B)</vt:lpstr>
      <vt:lpstr>Consumer to Consumer (C2C)</vt:lpstr>
      <vt:lpstr>Dunia e-Commerce </vt:lpstr>
      <vt:lpstr>Dunia e-Commerce</vt:lpstr>
      <vt:lpstr>Dunia e-Commerce</vt:lpstr>
      <vt:lpstr>Penerapan teknologi e-Commerce</vt:lpstr>
      <vt:lpstr>Transaksi OnLine </vt:lpstr>
      <vt:lpstr>OnLine Payment</vt:lpstr>
      <vt:lpstr>Penerapan teknologi e-Commerce</vt:lpstr>
      <vt:lpstr>E-COMMERCE DI INDONESIA</vt:lpstr>
      <vt:lpstr>E-Commerce</vt:lpstr>
      <vt:lpstr>Peluang</vt:lpstr>
      <vt:lpstr>Pasar Indonesia yang besar</vt:lpstr>
      <vt:lpstr>Layanan Khas Indonesia</vt:lpstr>
      <vt:lpstr>Layanan Khas Indonesia [2]</vt:lpstr>
      <vt:lpstr>Hambatan</vt:lpstr>
      <vt:lpstr>Internet Fail!</vt:lpstr>
      <vt:lpstr>Infrastruktur Telekomunikasi</vt:lpstr>
      <vt:lpstr>Delivery Channel</vt:lpstr>
      <vt:lpstr>Kultur &amp; Kepercayaan</vt:lpstr>
      <vt:lpstr>Kultur &amp; Kepercayaan [2]</vt:lpstr>
      <vt:lpstr>Munculnya Jenis Kejahatan Baru</vt:lpstr>
      <vt:lpstr>RESUME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Informasi untuk Pendidikan  (c)</dc:title>
  <dc:creator>User</dc:creator>
  <cp:lastModifiedBy>Fakultas Ilmu pendidikan</cp:lastModifiedBy>
  <cp:revision>81</cp:revision>
  <dcterms:created xsi:type="dcterms:W3CDTF">2007-09-02T07:25:16Z</dcterms:created>
  <dcterms:modified xsi:type="dcterms:W3CDTF">2026-05-23T09:15:42Z</dcterms:modified>
</cp:coreProperties>
</file>