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8"/>
  </p:notesMasterIdLst>
  <p:sldIdLst>
    <p:sldId id="256" r:id="rId2"/>
    <p:sldId id="257" r:id="rId3"/>
    <p:sldId id="461" r:id="rId4"/>
    <p:sldId id="265" r:id="rId5"/>
    <p:sldId id="462" r:id="rId6"/>
    <p:sldId id="25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19" autoAdjust="0"/>
    <p:restoredTop sz="92933" autoAdjust="0"/>
  </p:normalViewPr>
  <p:slideViewPr>
    <p:cSldViewPr>
      <p:cViewPr varScale="1">
        <p:scale>
          <a:sx n="62" d="100"/>
          <a:sy n="62" d="100"/>
        </p:scale>
        <p:origin x="1068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5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>
            <a:extLst>
              <a:ext uri="{FF2B5EF4-FFF2-40B4-BE49-F238E27FC236}">
                <a16:creationId xmlns:a16="http://schemas.microsoft.com/office/drawing/2014/main" id="{C26901B4-2DF7-446A-A8D5-363958EB68E0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1" name="Rectangle 3">
            <a:extLst>
              <a:ext uri="{FF2B5EF4-FFF2-40B4-BE49-F238E27FC236}">
                <a16:creationId xmlns:a16="http://schemas.microsoft.com/office/drawing/2014/main" id="{FBA40A95-41D3-49B3-9A1C-726054BE9CF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C9225B4A-8F4F-496F-AB51-1065A3C6E275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3" name="Rectangle 5">
            <a:extLst>
              <a:ext uri="{FF2B5EF4-FFF2-40B4-BE49-F238E27FC236}">
                <a16:creationId xmlns:a16="http://schemas.microsoft.com/office/drawing/2014/main" id="{8233B9E1-8A4C-4B36-8D0E-F9CF79FD4ACC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2774" name="Rectangle 6">
            <a:extLst>
              <a:ext uri="{FF2B5EF4-FFF2-40B4-BE49-F238E27FC236}">
                <a16:creationId xmlns:a16="http://schemas.microsoft.com/office/drawing/2014/main" id="{48CA613A-6395-40A5-A1F1-F3A05363B5A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12599E87-5375-4975-B1F1-5FA195CAC6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791BCE3-1AF8-4904-8FC7-7F61DC380816}" type="slidenum">
              <a:rPr lang="en-US" altLang="id-ID"/>
              <a:pPr>
                <a:defRPr/>
              </a:pPr>
              <a:t>‹#›</a:t>
            </a:fld>
            <a:endParaRPr lang="en-US" alt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3FADEBD5-AAFD-43DC-B53B-36761F3F486E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19262868-CC40-4AC0-9CE9-A897EA8F2EC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A6E25822-9BFB-4581-9D6F-3579475E87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152A16C9-155A-487A-9A90-7FA2A4C89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99D0AF82-7B71-4B1D-8CC3-050A5CFFF96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61E9BF3-B879-41D3-B3FA-1C3852CA6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1C6E200E-B788-4374-B00B-6D858BECF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72D47F74-0F59-480E-84B3-B3F1DD00A5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85E58C2D-39FD-4A65-BF87-40F02467EA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59D4C48A-4466-49F5-B2EA-CD448723C7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E9F0ECD3-3D86-4B95-A7CF-C64AF14779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4634EFCD-0DA7-4174-9DE3-1707520D7F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84EC630C-BE13-4203-8407-95A0B053F2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7CFFD643-C7B8-4750-A797-9C897A8DAC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3DD4F739-3D7D-4B58-9A7C-59A5C1FED8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CC83FD9D-34DF-4C2F-995F-8E16E3A14A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ED82D7DF-F3E0-4FF6-B071-DDB55CDF3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92381684-931D-4145-9F11-2E3FBE3752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A874E66C-81FD-4FAC-B578-EFBB7702F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62A8A5E0-4296-4216-9187-2FDF50F575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55FDEC73-285E-49F1-8A0E-FCAF2023C3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3E9E1965-66D2-4A09-B14F-AFDC9EC31D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047B4DE5-E8F2-4623-9245-3246C5D253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D3CFE49E-6BB1-404C-947C-446832895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6709505A-093D-49A9-AB83-3E09CC2DBB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1BD0AC55-EC8F-4D80-A800-EDEBD1394A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DE596BB2-A6DE-42F1-960E-644015BE42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5A0EB0DA-A94D-41BB-9432-3208F7141C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ACD37AAA-2806-4632-A9AC-925DFA2B7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D1AF13CD-6274-4E19-A124-0695C31247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7E3962CF-6092-4D35-B35F-C336DC9C30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9DBEE994-5F78-400D-8C9D-058EB7ACF2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67934F20-E205-4E46-886B-35F477B0CA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/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DF9EC39-9AE3-499B-BE43-816C4121FF0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C2EA3CC3-223B-410D-89A8-3BB1FC2657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E8E16313-79C1-463C-AB62-D19D36D794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F3759055-F6B0-4EE4-9467-3B9F654D2C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5B409-37FF-4640-8074-2DE429621C4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8485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7A1CDBD-AA85-4A69-AC9A-90580FDE3F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57404BF-C78D-492C-A0B6-3C52A35292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AC3AB0F7-EB3C-4357-A6C6-681C576209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278BAC-1629-4DFB-A013-CE38CC0C782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242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E0425BE-2AD5-4B4B-BA4B-5CC6737AFE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655AC32-77CC-42B4-9CA2-28FE89EE3D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F3C9D9D6-70EC-43C1-A88C-A6394C4876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059BD5-F86A-42FF-BAAF-615FC51A9D3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37724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AB9BCE4-63E0-479B-B6EB-3967A3CB5C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815EE69-3A1A-4BFC-B2AB-62605246BF5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1C742D00-34EE-4A91-9AF9-104C1E4DA7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62BE1A-B8DD-485A-AC8A-59916F0871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1070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719263"/>
            <a:ext cx="4038600" cy="21288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00500"/>
            <a:ext cx="4038600" cy="21304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CBBF6BF-78F2-4E85-8080-066DFED9F3D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56ECB2E-5C74-4D97-A2FC-BAFEA7F8DC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FAE00A-C22E-4DC8-AE09-7FE863B94F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3A1973-EBEF-4D49-84B0-5200472A89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984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D363EFF-CB7F-4F2F-99F3-AE652BEA4A0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1DE8CC70-747F-40D6-A264-C890FD2267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A9AF734-0C62-411A-9E56-A60C7C95F3E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7A2F15-AC5A-4E31-855E-3C7C040F37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8829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A703480-9501-4606-BBA5-994BC6709A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A4B6A73-42AD-4012-886A-2BCA115E915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9AF9B3B-F62C-44C6-807A-0FB335A70B8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4CD06-AAE6-4914-8B59-920755C2CE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5792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5C5F08-0C08-4FDD-A242-4ADBE83DEC5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74E4AC9-B3CB-40FA-9043-BB50E7F7971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7ED3D209-8054-4B66-87CA-15CE7BBBB7F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2A5C95-5E4B-48AF-B7A8-BF4454FE908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0945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881B99C8-B2C9-4D1A-8B08-5732C1B9718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B73B8F84-1139-4B76-8F68-A49BC6465B1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0D263F91-34F9-4AA7-B461-AAE8875DCC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26CCA3-ECD3-4183-B5EA-3C4CBE2A60F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39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7D9AA2C-8466-4D1B-80AF-F1F7809B79C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1331FA72-2378-4751-B99C-95A095D133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9D11248B-A19F-478A-843C-7FC79B0A964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EC7AA-C03C-4354-99E0-291108E07FD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9927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DBCA442-69D2-4604-95FC-6B51436107B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548798A3-B3E5-4EAB-AF34-EC4F35C43C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F097CDE2-24E3-4E55-91E8-CBFA8C8842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74C81E-1E23-46D5-B5BF-D61DE8F26A1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9502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9A212D0-D15F-4032-A277-4FBB49FA32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2C76C8-B371-4893-B493-F4DDB44EC52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A0CDFB2-1ACE-45DB-8D6C-42197B57660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6310FD-867B-4E48-B217-59E3DB2568E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498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7F04E14-CF77-48BB-9EFB-C45FF6B6B17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2FF8CD3-5A8D-4BD0-A484-F9A78AF0E74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49B9942-7E68-4F7B-8DE2-520F0DAFBFE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41F87-A8B7-48F6-A011-829E4196941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532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Line 2">
            <a:extLst>
              <a:ext uri="{FF2B5EF4-FFF2-40B4-BE49-F238E27FC236}">
                <a16:creationId xmlns:a16="http://schemas.microsoft.com/office/drawing/2014/main" id="{143E025E-A254-46DE-8788-32260435F08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d-ID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65DE987-E33F-4542-861E-28E747E960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83D6434-9ACB-44EB-AD8C-4000543890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4A8E4543-C968-4E70-9105-DE62CAB1A53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Candar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6574F068-B535-43B2-99D1-29729C490510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Candara" pitchFamily="34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9DC57A1E-6852-47D3-A890-178C203129D3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Candara" panose="020E0502030303020204" pitchFamily="34" charset="0"/>
              </a:defRPr>
            </a:lvl1pPr>
          </a:lstStyle>
          <a:p>
            <a:pPr>
              <a:defRPr/>
            </a:pPr>
            <a:fld id="{9E196ABD-9445-492A-936D-7D74FEB1EEC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8119C10C-8949-407D-804B-2254310B5F3A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033" name="Oval 9">
              <a:extLst>
                <a:ext uri="{FF2B5EF4-FFF2-40B4-BE49-F238E27FC236}">
                  <a16:creationId xmlns:a16="http://schemas.microsoft.com/office/drawing/2014/main" id="{12CF513D-51C2-47A4-A78D-94F0193764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4" name="Oval 10">
              <a:extLst>
                <a:ext uri="{FF2B5EF4-FFF2-40B4-BE49-F238E27FC236}">
                  <a16:creationId xmlns:a16="http://schemas.microsoft.com/office/drawing/2014/main" id="{81B42FC7-2C44-4723-B157-7B040E8699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5" name="Oval 11">
              <a:extLst>
                <a:ext uri="{FF2B5EF4-FFF2-40B4-BE49-F238E27FC236}">
                  <a16:creationId xmlns:a16="http://schemas.microsoft.com/office/drawing/2014/main" id="{6407465D-37C3-43FC-AC0C-C621FDAFB92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8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6" name="Oval 12">
              <a:extLst>
                <a:ext uri="{FF2B5EF4-FFF2-40B4-BE49-F238E27FC236}">
                  <a16:creationId xmlns:a16="http://schemas.microsoft.com/office/drawing/2014/main" id="{FC64DB8C-43BC-453D-A646-73E956F329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7" name="Oval 13">
              <a:extLst>
                <a:ext uri="{FF2B5EF4-FFF2-40B4-BE49-F238E27FC236}">
                  <a16:creationId xmlns:a16="http://schemas.microsoft.com/office/drawing/2014/main" id="{F0BF2322-34F8-4D99-A1E2-CAA83323D8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8" name="Oval 14">
              <a:extLst>
                <a:ext uri="{FF2B5EF4-FFF2-40B4-BE49-F238E27FC236}">
                  <a16:creationId xmlns:a16="http://schemas.microsoft.com/office/drawing/2014/main" id="{4DF0E226-D0E4-414B-83CA-5DE00363B9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8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39" name="Oval 15">
              <a:extLst>
                <a:ext uri="{FF2B5EF4-FFF2-40B4-BE49-F238E27FC236}">
                  <a16:creationId xmlns:a16="http://schemas.microsoft.com/office/drawing/2014/main" id="{38D5835A-8610-4F2D-AF2F-22B5304A71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0" name="Oval 16">
              <a:extLst>
                <a:ext uri="{FF2B5EF4-FFF2-40B4-BE49-F238E27FC236}">
                  <a16:creationId xmlns:a16="http://schemas.microsoft.com/office/drawing/2014/main" id="{B3579DE0-16B3-4483-8A0F-A1F748C919A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1" name="Oval 17">
              <a:extLst>
                <a:ext uri="{FF2B5EF4-FFF2-40B4-BE49-F238E27FC236}">
                  <a16:creationId xmlns:a16="http://schemas.microsoft.com/office/drawing/2014/main" id="{5690F81F-0A2F-4FD7-8704-00BCE9F291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2" name="Oval 18">
              <a:extLst>
                <a:ext uri="{FF2B5EF4-FFF2-40B4-BE49-F238E27FC236}">
                  <a16:creationId xmlns:a16="http://schemas.microsoft.com/office/drawing/2014/main" id="{825009FD-C16D-4232-B214-E661482A06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3" name="Oval 19">
              <a:extLst>
                <a:ext uri="{FF2B5EF4-FFF2-40B4-BE49-F238E27FC236}">
                  <a16:creationId xmlns:a16="http://schemas.microsoft.com/office/drawing/2014/main" id="{B90AE1C6-8BB4-41C8-9E30-3E2CA56766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8" cy="7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4" name="Oval 20">
              <a:extLst>
                <a:ext uri="{FF2B5EF4-FFF2-40B4-BE49-F238E27FC236}">
                  <a16:creationId xmlns:a16="http://schemas.microsoft.com/office/drawing/2014/main" id="{CE0FECA6-5427-47EB-8222-49E07BE947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5" name="Oval 21">
              <a:extLst>
                <a:ext uri="{FF2B5EF4-FFF2-40B4-BE49-F238E27FC236}">
                  <a16:creationId xmlns:a16="http://schemas.microsoft.com/office/drawing/2014/main" id="{6E5A506C-D237-4D22-B567-815BA0651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6" name="Oval 22">
              <a:extLst>
                <a:ext uri="{FF2B5EF4-FFF2-40B4-BE49-F238E27FC236}">
                  <a16:creationId xmlns:a16="http://schemas.microsoft.com/office/drawing/2014/main" id="{E34B07C0-C061-4443-8401-78796718C0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7" name="Oval 23">
              <a:extLst>
                <a:ext uri="{FF2B5EF4-FFF2-40B4-BE49-F238E27FC236}">
                  <a16:creationId xmlns:a16="http://schemas.microsoft.com/office/drawing/2014/main" id="{C9CAB152-6945-4DAF-AE36-ED83BFA693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8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8" name="Oval 24">
              <a:extLst>
                <a:ext uri="{FF2B5EF4-FFF2-40B4-BE49-F238E27FC236}">
                  <a16:creationId xmlns:a16="http://schemas.microsoft.com/office/drawing/2014/main" id="{3B5470D3-254F-4CFA-96D6-0CD3BF4D19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49" name="Oval 25">
              <a:extLst>
                <a:ext uri="{FF2B5EF4-FFF2-40B4-BE49-F238E27FC236}">
                  <a16:creationId xmlns:a16="http://schemas.microsoft.com/office/drawing/2014/main" id="{57D01169-EBED-441B-A58C-A67A67EA84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0" name="Oval 26">
              <a:extLst>
                <a:ext uri="{FF2B5EF4-FFF2-40B4-BE49-F238E27FC236}">
                  <a16:creationId xmlns:a16="http://schemas.microsoft.com/office/drawing/2014/main" id="{C3CF837B-2060-4E08-B7D6-A6BDE4101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1" name="Oval 27">
              <a:extLst>
                <a:ext uri="{FF2B5EF4-FFF2-40B4-BE49-F238E27FC236}">
                  <a16:creationId xmlns:a16="http://schemas.microsoft.com/office/drawing/2014/main" id="{B9002C4C-F491-44BD-BCF4-36C5B00F9E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2" name="Oval 28">
              <a:extLst>
                <a:ext uri="{FF2B5EF4-FFF2-40B4-BE49-F238E27FC236}">
                  <a16:creationId xmlns:a16="http://schemas.microsoft.com/office/drawing/2014/main" id="{B7D3B254-478A-4F7D-8CA8-305E57DCF30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8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3" name="Oval 29">
              <a:extLst>
                <a:ext uri="{FF2B5EF4-FFF2-40B4-BE49-F238E27FC236}">
                  <a16:creationId xmlns:a16="http://schemas.microsoft.com/office/drawing/2014/main" id="{F5DEECAF-576B-4570-978D-93C40DCFF6D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4" name="Oval 30">
              <a:extLst>
                <a:ext uri="{FF2B5EF4-FFF2-40B4-BE49-F238E27FC236}">
                  <a16:creationId xmlns:a16="http://schemas.microsoft.com/office/drawing/2014/main" id="{E39C7697-1B87-4E66-B91C-C9687FDA7A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5" name="Oval 31">
              <a:extLst>
                <a:ext uri="{FF2B5EF4-FFF2-40B4-BE49-F238E27FC236}">
                  <a16:creationId xmlns:a16="http://schemas.microsoft.com/office/drawing/2014/main" id="{61F21AF6-5F63-49AF-9BD7-2798C2E88B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6" name="Oval 32">
              <a:extLst>
                <a:ext uri="{FF2B5EF4-FFF2-40B4-BE49-F238E27FC236}">
                  <a16:creationId xmlns:a16="http://schemas.microsoft.com/office/drawing/2014/main" id="{54F6A541-4A93-485C-8C3B-9F8F7CF1A7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8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7" name="Oval 33">
              <a:extLst>
                <a:ext uri="{FF2B5EF4-FFF2-40B4-BE49-F238E27FC236}">
                  <a16:creationId xmlns:a16="http://schemas.microsoft.com/office/drawing/2014/main" id="{94E9C3A6-ADAA-4A2D-B1D0-699BBF4D15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8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8" name="Oval 34">
              <a:extLst>
                <a:ext uri="{FF2B5EF4-FFF2-40B4-BE49-F238E27FC236}">
                  <a16:creationId xmlns:a16="http://schemas.microsoft.com/office/drawing/2014/main" id="{63670FD5-BCED-4E02-81D8-26D2E14D71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59" name="Oval 35">
              <a:extLst>
                <a:ext uri="{FF2B5EF4-FFF2-40B4-BE49-F238E27FC236}">
                  <a16:creationId xmlns:a16="http://schemas.microsoft.com/office/drawing/2014/main" id="{9DEE2D2D-7FCD-4CE5-86AD-BF3D88A977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60" name="Oval 36">
              <a:extLst>
                <a:ext uri="{FF2B5EF4-FFF2-40B4-BE49-F238E27FC236}">
                  <a16:creationId xmlns:a16="http://schemas.microsoft.com/office/drawing/2014/main" id="{5127ED92-9965-448D-A074-71CB1FF88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61" name="Oval 37">
              <a:extLst>
                <a:ext uri="{FF2B5EF4-FFF2-40B4-BE49-F238E27FC236}">
                  <a16:creationId xmlns:a16="http://schemas.microsoft.com/office/drawing/2014/main" id="{607BB545-867D-4DC4-A87C-BB5780B5DC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8" cy="7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62" name="Oval 38">
              <a:extLst>
                <a:ext uri="{FF2B5EF4-FFF2-40B4-BE49-F238E27FC236}">
                  <a16:creationId xmlns:a16="http://schemas.microsoft.com/office/drawing/2014/main" id="{2191BCC2-0A95-4F1F-B2CB-E4E6738B8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  <p:sp>
          <p:nvSpPr>
            <p:cNvPr id="1063" name="Oval 39">
              <a:extLst>
                <a:ext uri="{FF2B5EF4-FFF2-40B4-BE49-F238E27FC236}">
                  <a16:creationId xmlns:a16="http://schemas.microsoft.com/office/drawing/2014/main" id="{8A2B2DF1-21AC-4774-BDF4-2BD400E35B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8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id-ID" altLang="id-ID">
                <a:latin typeface="Candara" panose="020E0502030303020204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anose="020E0502030303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anose="020E0502030303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anose="020E0502030303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Candara" panose="020E0502030303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Candara" pitchFamily="34" charset="0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Candara" pitchFamily="34" charset="0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Candara" pitchFamily="34" charset="0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Candara" pitchFamily="34" charset="0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Candara" pitchFamily="34" charset="0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E65A86F8-BC4F-4FA3-A5D2-63B37250599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id-ID" dirty="0"/>
              <a:t>E-MARKETING</a:t>
            </a:r>
            <a:br>
              <a:rPr lang="en-US" altLang="id-ID" dirty="0"/>
            </a:br>
            <a:r>
              <a:rPr lang="en-US" altLang="id-ID" sz="2400" dirty="0"/>
              <a:t>(ELEKTRONIK MARKETING)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12F29D1-88D8-43A9-889C-B11B49516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E-MARKETING 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F0808D-BD13-419C-A043-D137F5D1EF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id-ID" sz="2400"/>
              <a:t>Penggunaan </a:t>
            </a:r>
            <a:r>
              <a:rPr lang="en-US" altLang="id-ID" sz="2400"/>
              <a:t>teknologi seperti internet, website dan email, sms, termasuk berbagai pilihan dan alat-alat untuk melakukan kegiatan pemasaran dan mencapai tujuan pemasaran</a:t>
            </a:r>
            <a:r>
              <a:rPr lang="id-ID" altLang="id-ID" sz="2400"/>
              <a:t> (King Saud University)</a:t>
            </a:r>
            <a:r>
              <a:rPr lang="en-US" altLang="id-ID" sz="2400" u="sng"/>
              <a:t>.</a:t>
            </a:r>
            <a:endParaRPr lang="id-ID" altLang="id-ID" sz="2400" u="sng"/>
          </a:p>
          <a:p>
            <a:pPr eaLnBrk="1" hangingPunct="1">
              <a:lnSpc>
                <a:spcPct val="90000"/>
              </a:lnSpc>
            </a:pPr>
            <a:r>
              <a:rPr lang="id-ID" altLang="id-ID" sz="2400"/>
              <a:t>S</a:t>
            </a:r>
            <a:r>
              <a:rPr lang="en-US" altLang="id-ID" sz="2400"/>
              <a:t>egala usaha yang dilakukan untuk melakukan pemasaran suatu produk atau jasa melalui atau menggunakan media Internet atau jaringan www</a:t>
            </a:r>
            <a:r>
              <a:rPr lang="id-ID" altLang="id-ID" sz="2400"/>
              <a:t> (Wikipedia).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400"/>
              <a:t>E-Marketing adalah sisi pemasaran dari E-Commerce, yang terdiri dari kerja dari perusahaan untuk mengkomunikasikan sesuatu, mempromosikan, dan menjual barang dan jasa melalui internet (Armstrong dan Kottler).</a:t>
            </a:r>
            <a:endParaRPr lang="en-US" altLang="id-ID" sz="2400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id-ID" sz="2400" u="sng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6DA0DCC-6A0B-421F-A9E9-C9F61242E7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id-ID"/>
              <a:t>E-MARKETING 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36F35B56-D0F3-40E2-AC6A-3B0B6FAFBC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id-ID" sz="2400"/>
              <a:t>Penggunaan internet dan fasilitas yang ada di dalam internet untuk melakukan aktivitas marketing (Kleindl dan Burrow).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400"/>
              <a:t>salah satu komponen dalam e-commerce dengan kepentingan khusus oleh marketer, yakni strategi proses pembuatan, pendistribusian, promosi, dan penetapan harga barang dan jasa kepada pangsa pasar internet atau melalui peralatan digital lain (Boone dan Kurtz).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400"/>
              <a:t>penggunaan data dan aplikasi elektronik untuk perencanaan dan pelaksanaan konsep, distribusi, promosi, dan penetapan harga untuk menciptakan pertukaran yang memuaskan tujuan individu dan organisasi (Strauss dan Frost).</a:t>
            </a:r>
            <a:endParaRPr lang="en-US" altLang="id-ID" sz="2400" u="sng"/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id-ID" sz="2400" u="sng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B6CD844-AAEF-4EA4-A869-E71428A579F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563562"/>
          </a:xfrm>
        </p:spPr>
        <p:txBody>
          <a:bodyPr/>
          <a:lstStyle/>
          <a:p>
            <a:pPr eaLnBrk="1" hangingPunct="1"/>
            <a:r>
              <a:rPr lang="id-ID" altLang="id-ID"/>
              <a:t>KEUNTUNGAN </a:t>
            </a:r>
            <a:r>
              <a:rPr lang="en-US" altLang="id-ID"/>
              <a:t>E-MARKETING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99AB2CF4-1EA8-4511-828C-F30A45F80FA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229600" cy="491013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Mampu menjangkau berbagai konsumen dalam suatu lingkungan yang belum dipenuhi oleh pesaing.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Target adalah konsumen yang telah terbagi ke dalam kelompok dan mengembangkan dialog berkelanjutan.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Transaksi </a:t>
            </a:r>
            <a:r>
              <a:rPr lang="id-ID" altLang="id-ID" sz="2000" dirty="0" err="1"/>
              <a:t>bi</a:t>
            </a:r>
            <a:r>
              <a:rPr lang="en-US" altLang="id-ID" sz="2000" dirty="0"/>
              <a:t>s</a:t>
            </a:r>
            <a:r>
              <a:rPr lang="id-ID" altLang="id-ID" sz="2000" dirty="0" err="1"/>
              <a:t>nis</a:t>
            </a:r>
            <a:r>
              <a:rPr lang="id-ID" altLang="id-ID" sz="2000" dirty="0"/>
              <a:t> secara elektronik dan dengan biaya yang rendah.</a:t>
            </a:r>
            <a:br>
              <a:rPr lang="id-ID" altLang="id-ID" sz="2000" dirty="0"/>
            </a:br>
            <a:r>
              <a:rPr lang="id-ID" altLang="id-ID" sz="2000" dirty="0"/>
              <a:t>E-</a:t>
            </a:r>
            <a:r>
              <a:rPr lang="id-ID" altLang="id-ID" sz="2000" dirty="0" err="1"/>
              <a:t>mail</a:t>
            </a:r>
            <a:r>
              <a:rPr lang="id-ID" altLang="id-ID" sz="2000" dirty="0"/>
              <a:t> dan data </a:t>
            </a:r>
            <a:r>
              <a:rPr lang="id-ID" altLang="id-ID" sz="2000" dirty="0" err="1"/>
              <a:t>files</a:t>
            </a:r>
            <a:r>
              <a:rPr lang="id-ID" altLang="id-ID" sz="2000" dirty="0"/>
              <a:t> dapat dipindahkan kepada konsumen yang terpilih atau semua konsumen dalam hitungan detik.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Jalur proses penjualan langsung dari produsen ke pengguna tanpa harus melewati jalur distribusi klasik.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Dapat menambahkan produk untuk dipasarkan secara cepat dan melakukan perubahan dalam rencana penjualan dengan sangat cepat.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Dapat melacak kegiatan penjualan yang sudah terjadi, langkah-langkahnya dan hasil yang didapat.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Dapat mengawasi pesaing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Menciptakan dialog antara perusahaan dengan konsumen</a:t>
            </a:r>
          </a:p>
          <a:p>
            <a:pPr eaLnBrk="1" hangingPunct="1">
              <a:lnSpc>
                <a:spcPct val="90000"/>
              </a:lnSpc>
            </a:pPr>
            <a:r>
              <a:rPr lang="id-ID" altLang="id-ID" sz="2000" dirty="0"/>
              <a:t>Dapat mendistribusikan program dan informasi tentang produk melalui E-</a:t>
            </a:r>
            <a:r>
              <a:rPr lang="id-ID" altLang="id-ID" sz="2000" dirty="0" err="1"/>
              <a:t>mail</a:t>
            </a:r>
            <a:r>
              <a:rPr lang="id-ID" altLang="id-ID" sz="2000" dirty="0"/>
              <a:t> atau </a:t>
            </a:r>
            <a:r>
              <a:rPr lang="id-ID" altLang="id-ID" sz="2000" dirty="0" err="1"/>
              <a:t>file</a:t>
            </a:r>
            <a:r>
              <a:rPr lang="id-ID" altLang="id-ID" sz="2000" dirty="0"/>
              <a:t> transfer.</a:t>
            </a:r>
            <a:endParaRPr lang="en-US" altLang="id-ID" sz="2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89D7094D-77DA-46A0-8A3B-8950EC9BC2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7543800" cy="563563"/>
          </a:xfrm>
        </p:spPr>
        <p:txBody>
          <a:bodyPr/>
          <a:lstStyle/>
          <a:p>
            <a:pPr eaLnBrk="1" hangingPunct="1"/>
            <a:r>
              <a:rPr lang="id-ID" altLang="id-ID"/>
              <a:t>KEKURANGAN </a:t>
            </a:r>
            <a:r>
              <a:rPr lang="en-US" altLang="id-ID"/>
              <a:t>E-MARKETING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371AF97-635D-4C5D-854B-7EE3AED58D3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229600" cy="4910138"/>
          </a:xfrm>
        </p:spPr>
        <p:txBody>
          <a:bodyPr/>
          <a:lstStyle/>
          <a:p>
            <a:r>
              <a:rPr lang="id-ID" altLang="id-ID" sz="2400" dirty="0"/>
              <a:t>Koneksi </a:t>
            </a:r>
            <a:r>
              <a:rPr lang="id-ID" altLang="id-ID" sz="2400" b="1" i="1" dirty="0"/>
              <a:t>Internet</a:t>
            </a:r>
            <a:r>
              <a:rPr lang="id-ID" altLang="id-ID" sz="2400" dirty="0"/>
              <a:t> yang </a:t>
            </a:r>
            <a:r>
              <a:rPr lang="en-US" altLang="id-ID" sz="2400" dirty="0"/>
              <a:t>m</a:t>
            </a:r>
            <a:r>
              <a:rPr lang="id-ID" altLang="id-ID" sz="2400" dirty="0" err="1"/>
              <a:t>ahal</a:t>
            </a:r>
            <a:r>
              <a:rPr lang="id-ID" altLang="id-ID" sz="2400" dirty="0"/>
              <a:t>.</a:t>
            </a:r>
          </a:p>
          <a:p>
            <a:r>
              <a:rPr lang="id-ID" altLang="id-ID" sz="2400" dirty="0"/>
              <a:t>Biaya yang tidak murah.</a:t>
            </a:r>
          </a:p>
          <a:p>
            <a:r>
              <a:rPr lang="id-ID" altLang="id-ID" sz="2400" dirty="0"/>
              <a:t>Kurva pembelajaran lama, lebih banyak mengandalkan pengalaman pribadi untuk meraih kesuksesan bisnis </a:t>
            </a:r>
            <a:r>
              <a:rPr lang="id-ID" altLang="id-ID" sz="2400" dirty="0" err="1"/>
              <a:t>online</a:t>
            </a:r>
            <a:r>
              <a:rPr lang="id-ID" altLang="id-ID" sz="2400" dirty="0"/>
              <a:t>.</a:t>
            </a:r>
          </a:p>
          <a:p>
            <a:r>
              <a:rPr lang="id-ID" altLang="id-ID" sz="2400" dirty="0"/>
              <a:t>Awal-awal tahun akan makan banyak waktu daripada kerja biasa dan mengorbankan banyak waktu bersama keluarga.</a:t>
            </a:r>
          </a:p>
          <a:p>
            <a:pPr eaLnBrk="1" hangingPunct="1">
              <a:lnSpc>
                <a:spcPct val="90000"/>
              </a:lnSpc>
            </a:pPr>
            <a:endParaRPr lang="en-US" altLang="id-ID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F5406309-ED44-4881-9043-7DDD6A3A466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d-ID" altLang="id-ID"/>
              <a:t>Alat-alat </a:t>
            </a:r>
            <a:r>
              <a:rPr lang="en-US" altLang="id-ID"/>
              <a:t>E-MARKETING 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29D2BB41-1E75-46F8-9058-88BB1E09EF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8339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id-ID" altLang="id-ID" sz="2000" b="1" dirty="0"/>
              <a:t>Alat dan Strategi </a:t>
            </a:r>
            <a:r>
              <a:rPr lang="en-US" altLang="id-ID" sz="2000" b="1" dirty="0"/>
              <a:t>E-Marketing :</a:t>
            </a:r>
          </a:p>
          <a:p>
            <a:pPr eaLnBrk="1" hangingPunct="1">
              <a:lnSpc>
                <a:spcPct val="80000"/>
              </a:lnSpc>
            </a:pPr>
            <a:r>
              <a:rPr lang="id-ID" altLang="id-ID" sz="2000" dirty="0"/>
              <a:t>W</a:t>
            </a:r>
            <a:r>
              <a:rPr lang="en-US" altLang="id-ID" sz="2000" dirty="0" err="1"/>
              <a:t>ebsite</a:t>
            </a:r>
            <a:r>
              <a:rPr lang="id-ID" altLang="id-ID" sz="2000" dirty="0"/>
              <a:t>s </a:t>
            </a:r>
            <a:r>
              <a:rPr lang="en-US" altLang="id-ID" sz="2000" dirty="0"/>
              <a:t>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Search Engine;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Email;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newsletters/e-zines;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catalogues;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press releases;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surveys;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customer service;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Banner advertising;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Affiliate marketing.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Mobile telephone marketing;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Online Community (Facebook, YouTube)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id-ID" sz="2000" dirty="0"/>
              <a:t>Web Log (Blog) </a:t>
            </a:r>
          </a:p>
          <a:p>
            <a:pPr eaLnBrk="1" hangingPunct="1">
              <a:lnSpc>
                <a:spcPct val="80000"/>
              </a:lnSpc>
            </a:pPr>
            <a:endParaRPr lang="en-US" altLang="id-ID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2740</TotalTime>
  <Words>410</Words>
  <Application>Microsoft Office PowerPoint</Application>
  <PresentationFormat>Tampilan Layar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 Dipakai</vt:lpstr>
      </vt:variant>
      <vt:variant>
        <vt:i4>3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6</vt:i4>
      </vt:variant>
    </vt:vector>
  </HeadingPairs>
  <TitlesOfParts>
    <vt:vector size="10" baseType="lpstr">
      <vt:lpstr>Arial</vt:lpstr>
      <vt:lpstr>Candara</vt:lpstr>
      <vt:lpstr>Wingdings</vt:lpstr>
      <vt:lpstr>Network</vt:lpstr>
      <vt:lpstr>E-MARKETING (ELEKTRONIK MARKETING)</vt:lpstr>
      <vt:lpstr>E-MARKETING </vt:lpstr>
      <vt:lpstr>E-MARKETING </vt:lpstr>
      <vt:lpstr>KEUNTUNGAN E-MARKETING</vt:lpstr>
      <vt:lpstr>KEKURANGAN E-MARKETING</vt:lpstr>
      <vt:lpstr>Alat-alat E-MARKETING </vt:lpstr>
    </vt:vector>
  </TitlesOfParts>
  <Company>NEC Computers International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E-Marketing</dc:title>
  <dc:creator>NEC Computers International</dc:creator>
  <cp:lastModifiedBy>Fakultas Ilmu pendidikan</cp:lastModifiedBy>
  <cp:revision>86</cp:revision>
  <dcterms:created xsi:type="dcterms:W3CDTF">2005-10-07T07:56:37Z</dcterms:created>
  <dcterms:modified xsi:type="dcterms:W3CDTF">2021-03-17T10:54:18Z</dcterms:modified>
</cp:coreProperties>
</file>