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48" y="103"/>
              <a:ext cx="96" cy="4126"/>
              <a:chOff x="48" y="103"/>
              <a:chExt cx="96" cy="4126"/>
            </a:xfrm>
          </p:grpSpPr>
          <p:sp>
            <p:nvSpPr>
              <p:cNvPr id="4101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2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3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4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5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6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7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8" name="Rectangle 12"/>
              <p:cNvSpPr>
                <a:spLocks noChangeArrowheads="1"/>
              </p:cNvSpPr>
              <p:nvPr/>
            </p:nvSpPr>
            <p:spPr bwMode="auto">
              <a:xfrm>
                <a:off x="48" y="2116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9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0" name="Rectangle 14"/>
              <p:cNvSpPr>
                <a:spLocks noChangeArrowheads="1"/>
              </p:cNvSpPr>
              <p:nvPr/>
            </p:nvSpPr>
            <p:spPr bwMode="auto">
              <a:xfrm>
                <a:off x="48" y="2404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1" name="Rectangle 15"/>
              <p:cNvSpPr>
                <a:spLocks noChangeArrowheads="1"/>
              </p:cNvSpPr>
              <p:nvPr/>
            </p:nvSpPr>
            <p:spPr bwMode="auto">
              <a:xfrm>
                <a:off x="48" y="2549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2" name="Rectangle 16"/>
              <p:cNvSpPr>
                <a:spLocks noChangeArrowheads="1"/>
              </p:cNvSpPr>
              <p:nvPr/>
            </p:nvSpPr>
            <p:spPr bwMode="auto">
              <a:xfrm>
                <a:off x="48" y="2691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3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4" name="Rectangle 18"/>
              <p:cNvSpPr>
                <a:spLocks noChangeArrowheads="1"/>
              </p:cNvSpPr>
              <p:nvPr/>
            </p:nvSpPr>
            <p:spPr bwMode="auto">
              <a:xfrm>
                <a:off x="48" y="2979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5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6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7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8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9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0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1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2" name="Rectangle 26"/>
              <p:cNvSpPr>
                <a:spLocks noChangeArrowheads="1"/>
              </p:cNvSpPr>
              <p:nvPr/>
            </p:nvSpPr>
            <p:spPr bwMode="auto">
              <a:xfrm>
                <a:off x="48" y="4134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3" name="Rectangle 27"/>
              <p:cNvSpPr>
                <a:spLocks noChangeArrowheads="1"/>
              </p:cNvSpPr>
              <p:nvPr/>
            </p:nvSpPr>
            <p:spPr bwMode="auto">
              <a:xfrm>
                <a:off x="48" y="103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4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5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6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7" name="Rectangle 31"/>
              <p:cNvSpPr>
                <a:spLocks noChangeArrowheads="1"/>
              </p:cNvSpPr>
              <p:nvPr/>
            </p:nvSpPr>
            <p:spPr bwMode="auto">
              <a:xfrm>
                <a:off x="48" y="67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8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9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130" name="Rectangle 34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 algn="ctr">
              <a:defRPr>
                <a:solidFill>
                  <a:srgbClr val="00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131" name="Rectangle 3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6400800" cy="1752600"/>
          </a:xfrm>
        </p:spPr>
        <p:txBody>
          <a:bodyPr lIns="92075" tIns="46038" rIns="92075" bIns="46038"/>
          <a:lstStyle>
            <a:lvl1pPr marL="0" indent="0" algn="ctr">
              <a:buFont typeface="Wingdings" pitchFamily="2" charset="2"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132" name="Rectangle 3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4133" name="Rectangle 3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4134" name="Rectangle 3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B3B600E-1970-42BC-A584-4EDF9CDEA4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63B5B4-C8D4-419F-BA9E-83CB47CAA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2938" y="609600"/>
            <a:ext cx="1949450" cy="5451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609600"/>
            <a:ext cx="5697538" cy="5451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6FC2D8-B0DE-431D-A839-1C495A9B49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88FD13-62E5-4FF4-8981-050A853411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A52CB-8009-4D01-A349-4AC94CC00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19462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2388" y="19462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305037-4704-4561-B908-D2301BFB4C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DCE6D4-0FC9-4CD2-8709-78833AAF63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DBC841-0758-43E4-8A76-C58B3B9DD5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585A0-0F92-4E95-84CF-70799CB93D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F9FC3A-0401-4ED0-8DFD-CB74C0AAA6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1E5028-EE40-4D37-BD7E-7924500B33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3077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8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9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0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1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2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3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4" name="Rectangle 12"/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5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6" name="Rectangle 14"/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7" name="Rectangle 15"/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8" name="Rectangle 16"/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89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0" name="Rectangle 18"/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1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2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3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4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5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6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7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8" name="Rectangle 26"/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99" name="Rectangle 27"/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0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1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2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3" name="Rectangle 31"/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4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05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106" name="Rectangle 3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3107" name="Rectangle 3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3108" name="Rectangle 3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3109" name="Rectangle 3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F906C08-ACF0-4C7D-8777-8AAB1B5FE0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110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1946275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t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/>
              <a:t>RASIO LIKUIDITAS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714356"/>
            <a:ext cx="8229600" cy="490537"/>
          </a:xfrm>
        </p:spPr>
        <p:txBody>
          <a:bodyPr/>
          <a:lstStyle/>
          <a:p>
            <a:pPr algn="ctr"/>
            <a:r>
              <a:rPr lang="en-US" sz="4000" smtClean="0">
                <a:latin typeface="Arial" pitchFamily="34" charset="0"/>
                <a:cs typeface="Arial" pitchFamily="34" charset="0"/>
              </a:rPr>
              <a:t>Pengertian </a:t>
            </a:r>
            <a:r>
              <a:rPr lang="en-US" sz="4000">
                <a:latin typeface="Arial" pitchFamily="34" charset="0"/>
                <a:cs typeface="Arial" pitchFamily="34" charset="0"/>
              </a:rPr>
              <a:t>Rasio Likuiditas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214414" y="1857364"/>
            <a:ext cx="7481912" cy="2214577"/>
          </a:xfrm>
        </p:spPr>
        <p:txBody>
          <a:bodyPr/>
          <a:lstStyle/>
          <a:p>
            <a:pPr marL="0" indent="0">
              <a:buNone/>
            </a:pPr>
            <a:r>
              <a:rPr lang="en-US" sz="3600">
                <a:latin typeface="Arial" pitchFamily="34" charset="0"/>
                <a:cs typeface="Arial" pitchFamily="34" charset="0"/>
              </a:rPr>
              <a:t>Adalah rasio yg menggambarkan kemampuan perusahaan dalam memenuhi kewajiban jangka pendek.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algn="ctr"/>
            <a:r>
              <a:rPr lang="en-US" sz="3200" b="1" smtClean="0">
                <a:latin typeface="Arial" pitchFamily="34" charset="0"/>
                <a:cs typeface="Arial" pitchFamily="34" charset="0"/>
              </a:rPr>
              <a:t>Jenis-Jenis </a:t>
            </a:r>
            <a:r>
              <a:rPr lang="en-US" sz="3200" b="1">
                <a:latin typeface="Arial" pitchFamily="34" charset="0"/>
                <a:cs typeface="Arial" pitchFamily="34" charset="0"/>
              </a:rPr>
              <a:t>Rasio Likuiditas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000100" y="1403367"/>
            <a:ext cx="7624788" cy="4525963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2800">
                <a:latin typeface="Arial" pitchFamily="34" charset="0"/>
                <a:cs typeface="Arial" pitchFamily="34" charset="0"/>
              </a:rPr>
              <a:t>1. Rasio Lancar (Current Ratio)</a:t>
            </a:r>
          </a:p>
          <a:p>
            <a:pPr marL="609600" indent="-609600"/>
            <a:r>
              <a:rPr lang="en-US" sz="2800">
                <a:latin typeface="Arial" pitchFamily="34" charset="0"/>
                <a:cs typeface="Arial" pitchFamily="34" charset="0"/>
              </a:rPr>
              <a:t>Merupakan rasio utk mengukur kemampuan </a:t>
            </a:r>
            <a:r>
              <a:rPr lang="en-US" sz="2800">
                <a:latin typeface="Arial" pitchFamily="34" charset="0"/>
                <a:cs typeface="Arial" pitchFamily="34" charset="0"/>
              </a:rPr>
              <a:t>perusahaan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dalam membayar kewajiban jangka </a:t>
            </a:r>
            <a:r>
              <a:rPr lang="en-US" sz="2800">
                <a:latin typeface="Arial" pitchFamily="34" charset="0"/>
                <a:cs typeface="Arial" pitchFamily="34" charset="0"/>
              </a:rPr>
              <a:t>pendek atau utang </a:t>
            </a:r>
            <a:r>
              <a:rPr lang="en-US" sz="2800">
                <a:latin typeface="Arial" pitchFamily="34" charset="0"/>
                <a:cs typeface="Arial" pitchFamily="34" charset="0"/>
              </a:rPr>
              <a:t>yg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segera jatuh </a:t>
            </a:r>
            <a:r>
              <a:rPr lang="en-US" sz="2800">
                <a:latin typeface="Arial" pitchFamily="34" charset="0"/>
                <a:cs typeface="Arial" pitchFamily="34" charset="0"/>
              </a:rPr>
              <a:t>tempo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pada </a:t>
            </a:r>
            <a:r>
              <a:rPr lang="en-US" sz="2800">
                <a:latin typeface="Arial" pitchFamily="34" charset="0"/>
                <a:cs typeface="Arial" pitchFamily="34" charset="0"/>
              </a:rPr>
              <a:t>saat </a:t>
            </a:r>
            <a:r>
              <a:rPr lang="en-US" sz="2800">
                <a:latin typeface="Arial" pitchFamily="34" charset="0"/>
                <a:cs typeface="Arial" pitchFamily="34" charset="0"/>
              </a:rPr>
              <a:t>ditagih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secara </a:t>
            </a:r>
            <a:r>
              <a:rPr lang="en-US" sz="2800">
                <a:latin typeface="Arial" pitchFamily="34" charset="0"/>
                <a:cs typeface="Arial" pitchFamily="34" charset="0"/>
              </a:rPr>
              <a:t>keseluruhan.</a:t>
            </a:r>
          </a:p>
          <a:p>
            <a:pPr marL="609600" indent="-609600"/>
            <a:r>
              <a:rPr lang="en-US" sz="2800">
                <a:latin typeface="Arial" pitchFamily="34" charset="0"/>
                <a:cs typeface="Arial" pitchFamily="34" charset="0"/>
              </a:rPr>
              <a:t>Rumus :	</a:t>
            </a:r>
          </a:p>
          <a:p>
            <a:pPr marL="609600" indent="-609600">
              <a:buFontTx/>
              <a:buNone/>
            </a:pPr>
            <a:r>
              <a:rPr lang="en-US" sz="2800">
                <a:latin typeface="Arial" pitchFamily="34" charset="0"/>
                <a:cs typeface="Arial" pitchFamily="34" charset="0"/>
              </a:rPr>
              <a:t>		</a:t>
            </a:r>
            <a:r>
              <a:rPr lang="en-US" sz="2800">
                <a:latin typeface="Arial" pitchFamily="34" charset="0"/>
                <a:cs typeface="Arial" pitchFamily="34" charset="0"/>
              </a:rPr>
              <a:t>	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           Aktiva </a:t>
            </a:r>
            <a:r>
              <a:rPr lang="en-US" sz="2800">
                <a:latin typeface="Arial" pitchFamily="34" charset="0"/>
                <a:cs typeface="Arial" pitchFamily="34" charset="0"/>
              </a:rPr>
              <a:t>Lancar (curent aset)</a:t>
            </a:r>
          </a:p>
          <a:p>
            <a:pPr marL="609600" indent="-609600">
              <a:buFontTx/>
              <a:buNone/>
            </a:pPr>
            <a:r>
              <a:rPr lang="en-US" sz="2800">
                <a:latin typeface="Arial" pitchFamily="34" charset="0"/>
                <a:cs typeface="Arial" pitchFamily="34" charset="0"/>
              </a:rPr>
              <a:t>Current Ratio </a:t>
            </a:r>
            <a:r>
              <a:rPr lang="en-US" sz="2800">
                <a:latin typeface="Arial" pitchFamily="34" charset="0"/>
                <a:cs typeface="Arial" pitchFamily="34" charset="0"/>
              </a:rPr>
              <a:t>=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--------------------------------------</a:t>
            </a:r>
            <a:endParaRPr lang="en-US" sz="2800">
              <a:latin typeface="Arial" pitchFamily="34" charset="0"/>
              <a:cs typeface="Arial" pitchFamily="34" charset="0"/>
            </a:endParaRPr>
          </a:p>
          <a:p>
            <a:pPr marL="609600" indent="-609600">
              <a:buFontTx/>
              <a:buNone/>
            </a:pPr>
            <a:r>
              <a:rPr lang="en-US" sz="2800">
                <a:latin typeface="Arial" pitchFamily="34" charset="0"/>
                <a:cs typeface="Arial" pitchFamily="34" charset="0"/>
              </a:rPr>
              <a:t>		</a:t>
            </a:r>
            <a:r>
              <a:rPr lang="en-US" sz="2800">
                <a:latin typeface="Arial" pitchFamily="34" charset="0"/>
                <a:cs typeface="Arial" pitchFamily="34" charset="0"/>
              </a:rPr>
              <a:t>	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     hutang </a:t>
            </a:r>
            <a:r>
              <a:rPr lang="en-US" sz="2800">
                <a:latin typeface="Arial" pitchFamily="34" charset="0"/>
                <a:cs typeface="Arial" pitchFamily="34" charset="0"/>
              </a:rPr>
              <a:t>lancar (current liabilities)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000100" y="1214421"/>
            <a:ext cx="7929618" cy="5094303"/>
          </a:xfrm>
        </p:spPr>
        <p:txBody>
          <a:bodyPr/>
          <a:lstStyle/>
          <a:p>
            <a:pPr>
              <a:buFontTx/>
              <a:buNone/>
            </a:pPr>
            <a:r>
              <a:rPr lang="en-US" sz="2800">
                <a:latin typeface="Arial" pitchFamily="34" charset="0"/>
                <a:cs typeface="Arial" pitchFamily="34" charset="0"/>
              </a:rPr>
              <a:t>2. Rasio cepat (quick ratio)</a:t>
            </a:r>
          </a:p>
          <a:p>
            <a:r>
              <a:rPr lang="en-US" sz="2800">
                <a:latin typeface="Arial" pitchFamily="34" charset="0"/>
                <a:cs typeface="Arial" pitchFamily="34" charset="0"/>
              </a:rPr>
              <a:t>Merupakan ratio yg menunjukkan kemampuan </a:t>
            </a:r>
            <a:r>
              <a:rPr lang="en-US" sz="2800">
                <a:latin typeface="Arial" pitchFamily="34" charset="0"/>
                <a:cs typeface="Arial" pitchFamily="34" charset="0"/>
              </a:rPr>
              <a:t>perusahaan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dalam </a:t>
            </a:r>
            <a:r>
              <a:rPr lang="en-US" sz="2800">
                <a:latin typeface="Arial" pitchFamily="34" charset="0"/>
                <a:cs typeface="Arial" pitchFamily="34" charset="0"/>
              </a:rPr>
              <a:t>memenuhi </a:t>
            </a:r>
            <a:r>
              <a:rPr lang="en-US" sz="2800">
                <a:latin typeface="Arial" pitchFamily="34" charset="0"/>
                <a:cs typeface="Arial" pitchFamily="34" charset="0"/>
              </a:rPr>
              <a:t>atau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membayar kewajiban lancar dengan </a:t>
            </a:r>
            <a:r>
              <a:rPr lang="en-US" sz="2800">
                <a:latin typeface="Arial" pitchFamily="34" charset="0"/>
                <a:cs typeface="Arial" pitchFamily="34" charset="0"/>
              </a:rPr>
              <a:t>aktiva lancar tanpa memperhitungkan nilai persediaan.</a:t>
            </a:r>
          </a:p>
          <a:p>
            <a:r>
              <a:rPr lang="en-US" sz="2800">
                <a:latin typeface="Arial" pitchFamily="34" charset="0"/>
                <a:cs typeface="Arial" pitchFamily="34" charset="0"/>
              </a:rPr>
              <a:t>Rumus:</a:t>
            </a:r>
          </a:p>
          <a:p>
            <a:pPr>
              <a:buFontTx/>
              <a:buNone/>
            </a:pPr>
            <a:r>
              <a:rPr lang="en-US" sz="2800">
                <a:latin typeface="Arial" pitchFamily="34" charset="0"/>
                <a:cs typeface="Arial" pitchFamily="34" charset="0"/>
              </a:rPr>
              <a:t>		              current assets - inventory</a:t>
            </a:r>
          </a:p>
          <a:p>
            <a:pPr>
              <a:buFontTx/>
              <a:buNone/>
            </a:pPr>
            <a:r>
              <a:rPr lang="en-US" sz="2800">
                <a:latin typeface="Arial" pitchFamily="34" charset="0"/>
                <a:cs typeface="Arial" pitchFamily="34" charset="0"/>
              </a:rPr>
              <a:t>Quick Ratio = -----------------------------------------</a:t>
            </a:r>
          </a:p>
          <a:p>
            <a:pPr>
              <a:buFontTx/>
              <a:buNone/>
            </a:pPr>
            <a:r>
              <a:rPr lang="en-US" sz="2800">
                <a:latin typeface="Arial" pitchFamily="34" charset="0"/>
                <a:cs typeface="Arial" pitchFamily="34" charset="0"/>
              </a:rPr>
              <a:t>		</a:t>
            </a:r>
            <a:r>
              <a:rPr lang="en-US" sz="2800">
                <a:latin typeface="Arial" pitchFamily="34" charset="0"/>
                <a:cs typeface="Arial" pitchFamily="34" charset="0"/>
              </a:rPr>
              <a:t>	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hutang </a:t>
            </a:r>
            <a:r>
              <a:rPr lang="en-US" sz="2800">
                <a:latin typeface="Arial" pitchFamily="34" charset="0"/>
                <a:cs typeface="Arial" pitchFamily="34" charset="0"/>
              </a:rPr>
              <a:t>lancar (current liabilities)</a:t>
            </a:r>
          </a:p>
          <a:p>
            <a:endParaRPr lang="en-US" sz="2800">
              <a:latin typeface="Arial" pitchFamily="34" charset="0"/>
              <a:cs typeface="Arial" pitchFamily="34" charset="0"/>
            </a:endParaRPr>
          </a:p>
          <a:p>
            <a:pPr>
              <a:buFontTx/>
              <a:buNone/>
            </a:pPr>
            <a:endParaRPr lang="en-US" sz="28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1538" y="857232"/>
            <a:ext cx="78581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endParaRPr lang="en-US" sz="2800" smtClean="0"/>
          </a:p>
          <a:p>
            <a:pPr>
              <a:buFontTx/>
              <a:buNone/>
            </a:pPr>
            <a:r>
              <a:rPr lang="en-US" sz="2800" smtClean="0"/>
              <a:t>3. Rasio Kas</a:t>
            </a:r>
          </a:p>
          <a:p>
            <a:r>
              <a:rPr lang="en-US" sz="2800" smtClean="0"/>
              <a:t>Merupakan alat yang digunakan untuk mengukur seberapa besar uang kas yg tersedia untuk membayar utang.</a:t>
            </a:r>
          </a:p>
          <a:p>
            <a:r>
              <a:rPr lang="en-US" sz="2800" smtClean="0"/>
              <a:t>Rumus:</a:t>
            </a:r>
          </a:p>
          <a:p>
            <a:pPr>
              <a:buFontTx/>
              <a:buNone/>
            </a:pPr>
            <a:r>
              <a:rPr lang="en-US" sz="2800" smtClean="0"/>
              <a:t>		        cash or cash equivalent</a:t>
            </a:r>
          </a:p>
          <a:p>
            <a:pPr>
              <a:buFontTx/>
              <a:buNone/>
            </a:pPr>
            <a:r>
              <a:rPr lang="en-US" sz="2800" smtClean="0"/>
              <a:t>Cash Ratio = -----------------------------------------</a:t>
            </a:r>
          </a:p>
          <a:p>
            <a:pPr>
              <a:buFontTx/>
              <a:buNone/>
            </a:pPr>
            <a:r>
              <a:rPr lang="en-US" sz="2800" smtClean="0"/>
              <a:t>		   hutang lancar (current liabilities)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2">
  <a:themeElements>
    <a:clrScheme name="Azure 1">
      <a:dk1>
        <a:srgbClr val="000000"/>
      </a:dk1>
      <a:lt1>
        <a:srgbClr val="FFFFFF"/>
      </a:lt1>
      <a:dk2>
        <a:srgbClr val="3333FF"/>
      </a:dk2>
      <a:lt2>
        <a:srgbClr val="00FFFF"/>
      </a:lt2>
      <a:accent1>
        <a:srgbClr val="00CCCC"/>
      </a:accent1>
      <a:accent2>
        <a:srgbClr val="6666FF"/>
      </a:accent2>
      <a:accent3>
        <a:srgbClr val="ADADFF"/>
      </a:accent3>
      <a:accent4>
        <a:srgbClr val="DADADA"/>
      </a:accent4>
      <a:accent5>
        <a:srgbClr val="AAE2E2"/>
      </a:accent5>
      <a:accent6>
        <a:srgbClr val="5C5CE7"/>
      </a:accent6>
      <a:hlink>
        <a:srgbClr val="CCCCFF"/>
      </a:hlink>
      <a:folHlink>
        <a:srgbClr val="CC99FF"/>
      </a:folHlink>
    </a:clrScheme>
    <a:fontScheme name="Az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zure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ure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ur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Theme12</Template>
  <TotalTime>66</TotalTime>
  <Words>105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Theme12</vt:lpstr>
      <vt:lpstr>RASIO LIKUIDITAS</vt:lpstr>
      <vt:lpstr>Pengertian Rasio Likuiditas</vt:lpstr>
      <vt:lpstr>Jenis-Jenis Rasio Likuiditas</vt:lpstr>
      <vt:lpstr>Slide 4</vt:lpstr>
      <vt:lpstr>Slide 5</vt:lpstr>
    </vt:vector>
  </TitlesOfParts>
  <Company>Self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RASIO LIKUIDITAS</dc:title>
  <dc:creator>Indra Irawan</dc:creator>
  <cp:lastModifiedBy>Dicky Syamsudin</cp:lastModifiedBy>
  <cp:revision>8</cp:revision>
  <dcterms:created xsi:type="dcterms:W3CDTF">2011-02-20T14:06:30Z</dcterms:created>
  <dcterms:modified xsi:type="dcterms:W3CDTF">2015-11-11T11:23:58Z</dcterms:modified>
</cp:coreProperties>
</file>