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5" r:id="rId3"/>
    <p:sldId id="266" r:id="rId4"/>
    <p:sldId id="267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</p:sldIdLst>
  <p:sldSz cx="9144000" cy="6858000" type="screen4x3"/>
  <p:notesSz cx="9144000" cy="6858000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DC1C5A-287B-414F-904A-283C40F522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3AC305-87B1-4BE9-BE4D-0596C4D477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9B27AF6-F728-42EB-9B60-0DF745E0FC05}" type="datetimeFigureOut">
              <a:rPr lang="id-ID"/>
              <a:pPr>
                <a:defRPr/>
              </a:pPr>
              <a:t>09/04/2020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EEFE3B-9432-4DE0-92BA-554A4D3957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3E814-39B5-483E-A7A6-222E154D16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B7DF829-2AF1-4D96-9E17-7576D77204F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D30B1F-4C53-4852-B45B-ED0B3A6449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6283F0-A0C8-41F9-A72B-C55B62E401B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EA6CE1-7229-40EA-8142-0C45A5C2D946}" type="datetimeFigureOut">
              <a:rPr lang="id-ID"/>
              <a:pPr>
                <a:defRPr/>
              </a:pPr>
              <a:t>09/04/2020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56A7BB7-E26D-4C1E-AD3C-36366E0F47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E136915-CB8A-4FB1-9DB8-2C964D2A5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19D4C-1BB1-4AEC-B262-8EFD78D511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B8128-820C-47E5-972E-0EF9AFB28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E10FD4D-4A4F-439F-A8DF-415E89555889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533F85B7-86D9-4ED4-972B-49BEDA1EEB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90416CF7-AD25-448B-8061-371D546646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0C7D6BEB-0220-4464-A4D0-15C7F87E56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8B32F5-DC07-4320-B5DB-7CE1B06F14D9}" type="slidenum">
              <a:rPr lang="id-ID" altLang="id-ID" smtClean="0">
                <a:latin typeface="Calibri" panose="020F0502020204030204" pitchFamily="34" charset="0"/>
              </a:rPr>
              <a:pPr/>
              <a:t>1</a:t>
            </a:fld>
            <a:endParaRPr lang="id-ID" altLang="id-ID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092E1936-0A45-4492-8926-5224E00CAB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582BBACD-06BA-4303-BD0F-B1FF7834ED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248607A6-7FD5-49EE-BE91-B942EC8E5D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D3B449-3876-4E79-9015-76F6669B6490}" type="slidenum">
              <a:rPr lang="en-US" altLang="id-ID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id-ID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6111CA-4C23-44FC-A530-AE734292799B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6B4D96-D888-4229-93C4-8EBD7DB2CE3D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506E70-3B7C-4C40-A298-392A54578BF3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15F79B5-B166-4808-8F9F-61AB355F1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CF04F-0410-42D2-86AB-042CC605854D}" type="datetime1">
              <a:rPr lang="id-ID"/>
              <a:pPr>
                <a:defRPr/>
              </a:pPr>
              <a:t>09/04/2020</a:t>
            </a:fld>
            <a:endParaRPr lang="id-ID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6D181D5-1484-498E-AA7A-5B97D6AC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96A7C3C-A6A0-4304-B2BF-5B40B0FF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50A57-8476-4832-B9C0-8CC102896D69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61989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FFAA2-538F-40FB-A41C-1779109F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A838F-E137-48CC-B16F-D26523EB1240}" type="datetime1">
              <a:rPr lang="id-ID"/>
              <a:pPr>
                <a:defRPr/>
              </a:pPr>
              <a:t>09/04/2020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047C9-ECDC-4F66-9816-04A849D05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B0F95-06A8-4C74-B479-A0984083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56D70-98BF-4BF8-BFE8-D89D22DC6BE1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54964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786168-0A9D-42EB-8F0D-07E2988C2A33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BFF0D1-CBB4-4C57-BF97-2D6B502E80A2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0B0652C-52AB-4B4B-A084-6B605BAD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12EAB-6BBA-44D6-B8BC-2C3D538EE49A}" type="datetime1">
              <a:rPr lang="id-ID"/>
              <a:pPr>
                <a:defRPr/>
              </a:pPr>
              <a:t>09/04/2020</a:t>
            </a:fld>
            <a:endParaRPr lang="id-ID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C8F6038-F20A-4764-8854-655B0C95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EE37D3A-59EB-47AA-941B-39CAF4336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B7A2A-B3E6-40EC-8366-900A9FBE4807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34065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D32E1-FB5C-4555-A7C0-58A225E4C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A570-1293-41D7-B656-24358AC5997F}" type="datetime1">
              <a:rPr lang="id-ID"/>
              <a:pPr>
                <a:defRPr/>
              </a:pPr>
              <a:t>09/04/2020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728EF-00CD-48E8-B578-47B619207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1FBA3-8868-4EF0-AB55-C5805D146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7E4EA-A0EE-42E3-8918-8A83DB67601B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69031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D75401-91A1-45B0-AD82-78DE93D69E0F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2E8321-F35E-4D1C-B0AF-E84949DACF2F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63E390-745F-4FFF-8AF9-40AA77893C3B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334071A-3A14-4094-8793-6A6F36C56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0FB17-45D5-415D-BB23-818EE48D54F5}" type="datetime1">
              <a:rPr lang="id-ID"/>
              <a:pPr>
                <a:defRPr/>
              </a:pPr>
              <a:t>09/04/2020</a:t>
            </a:fld>
            <a:endParaRPr lang="id-ID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E94073-0BC3-4707-BE62-CE76EDBC2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02A7C3-7242-44BC-81FD-8461DF923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D498E-8C5D-4FBA-8E32-EC073D28CEFB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50758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11F928-5547-4570-84B7-A522C74D9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5BA17-29B6-4170-B2E5-CF4DD440FE6F}" type="datetime1">
              <a:rPr lang="id-ID"/>
              <a:pPr>
                <a:defRPr/>
              </a:pPr>
              <a:t>09/04/2020</a:t>
            </a:fld>
            <a:endParaRPr lang="id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306376-EAC1-49EA-ACCF-0B2BC758D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88C5E3-5EED-4668-B96C-851B460CA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711C4-C9A8-43A0-830B-C206DE4C7BA6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31974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F9DF4B8-E7C0-4A42-B191-11414B880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A2DD-65A0-4D53-BDBB-60A05C5C6169}" type="datetime1">
              <a:rPr lang="id-ID"/>
              <a:pPr>
                <a:defRPr/>
              </a:pPr>
              <a:t>09/04/2020</a:t>
            </a:fld>
            <a:endParaRPr lang="id-ID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0C7BC7-1A03-46AF-B14D-7D186D826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60B93C-8B80-4245-9EE2-1F3F29A1D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15053-4D3F-40D4-9F8C-3CBA4A932E8F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13567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CF88B38-77D8-4F35-A0C9-609025BC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A0C6-316D-40B4-89DA-8FE2902D19E5}" type="datetime1">
              <a:rPr lang="id-ID"/>
              <a:pPr>
                <a:defRPr/>
              </a:pPr>
              <a:t>09/04/2020</a:t>
            </a:fld>
            <a:endParaRPr lang="id-ID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19BEA0-AFDA-4F3A-84BB-BF8FEC1A6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1270E2-6046-47FE-8813-F79E284B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357C-5ED1-42AF-BD98-B2BE261C0387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82537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EEE2B0-D4BF-44C1-8CCE-3B0B42AB63A7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D63A47-AA52-4693-8905-8D668BB443B9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3FEEC056-BC64-48CC-8538-CF463E04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72488-C7DE-44AC-B4C4-DB8CF310DFC4}" type="datetime1">
              <a:rPr lang="id-ID"/>
              <a:pPr>
                <a:defRPr/>
              </a:pPr>
              <a:t>09/04/2020</a:t>
            </a:fld>
            <a:endParaRPr lang="id-ID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82E7C9B2-8496-4A3E-B3B2-578334E43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75110140-54AE-44F9-955A-928B2600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06C0A-A923-4D3E-B31D-2CBD75EA00F4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901234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59FB39-E77C-45C0-851B-4DDEC65FE02A}"/>
              </a:ext>
            </a:extLst>
          </p:cNvPr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8827A5-D6AF-40DA-BBC2-AAEE5B7EE400}"/>
              </a:ext>
            </a:extLst>
          </p:cNvPr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28626BF-C5AC-4922-BEE7-5240166ADC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9F2EFFB-E4A1-439A-9A0D-374C6650E7CC}" type="datetime1">
              <a:rPr lang="id-ID"/>
              <a:pPr>
                <a:defRPr/>
              </a:pPr>
              <a:t>09/04/2020</a:t>
            </a:fld>
            <a:endParaRPr lang="id-ID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1EE91C7-C4B0-4CB0-B5A6-71F204798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E695454-384B-4EE6-8F3E-FD4EB0E5F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7A3544-9479-42E4-A624-038C3B97D2D9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7079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5E966A-81A1-4E4C-99F9-1DB0CBF429E5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2F982A-3532-4E3C-A7D2-C13E2FE7D781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541A734-CDB7-4D0B-BCC6-4FDD07570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48A5-90C8-4C82-AFE4-C9A235A51608}" type="datetime1">
              <a:rPr lang="id-ID"/>
              <a:pPr>
                <a:defRPr/>
              </a:pPr>
              <a:t>09/04/2020</a:t>
            </a:fld>
            <a:endParaRPr lang="id-ID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4D605C76-D1EF-4FE0-9BE6-C048F039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15021D3-0F76-4739-B603-F7FA3B38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28829-C005-42FD-94BD-A06EDAEAD26D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8848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ACABC9-2DB2-4FBC-9798-87D851B31C9C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74698D-53AE-417B-9A3E-CAC826816195}"/>
              </a:ext>
            </a:extLst>
          </p:cNvPr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5EEAC9-5F1C-4B5F-A84E-21C8681CC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05D4369D-D57B-44C8-BDEB-F5BC3B7E91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C1877-2658-4873-B6D3-8F61A55B5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B0D8F7D-9AF0-45A0-AAEF-950F3127953E}" type="datetime1">
              <a:rPr lang="id-ID"/>
              <a:pPr>
                <a:defRPr/>
              </a:pPr>
              <a:t>09/04/2020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14B68-E44B-4D33-9ADC-A365D778A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45632-AC05-4BF7-9757-6B47CC8D3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0357255-BEA7-4928-BA97-E960456003CF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12B46F-E4D1-4C9A-842E-88D40F9ABA2F}"/>
              </a:ext>
            </a:extLst>
          </p:cNvPr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95" r:id="rId2"/>
    <p:sldLayoutId id="2147483801" r:id="rId3"/>
    <p:sldLayoutId id="2147483796" r:id="rId4"/>
    <p:sldLayoutId id="2147483797" r:id="rId5"/>
    <p:sldLayoutId id="2147483798" r:id="rId6"/>
    <p:sldLayoutId id="2147483802" r:id="rId7"/>
    <p:sldLayoutId id="2147483803" r:id="rId8"/>
    <p:sldLayoutId id="2147483804" r:id="rId9"/>
    <p:sldLayoutId id="2147483799" r:id="rId10"/>
    <p:sldLayoutId id="2147483805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shopping.thinkwithgoogle.com" TargetMode="External"/><Relationship Id="rId2" Type="http://schemas.openxmlformats.org/officeDocument/2006/relationships/hyperlink" Target="http://www.google.com/trend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adwords.google.com/select/KeywordToolExterna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CFCB3D05-9BA9-4D91-B0DC-702048539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325" y="758825"/>
            <a:ext cx="7543800" cy="3565525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altLang="id-ID" dirty="0"/>
              <a:t>Strategi Marketing Online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10C597-23E4-4655-8FF2-2AA272E51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D2974-48A4-442C-93E6-FBCA972F516A}" type="slidenum">
              <a:rPr lang="id-ID" altLang="id-ID" smtClean="0"/>
              <a:pPr>
                <a:defRPr/>
              </a:pPr>
              <a:t>1</a:t>
            </a:fld>
            <a:endParaRPr lang="id-ID" altLang="id-ID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43AA959-7A5C-4D87-BA55-46CF5A606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id-ID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Promosi</a:t>
            </a:r>
            <a:r>
              <a:rPr lang="en-US" alt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Website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450E31C-8CE6-4085-972E-7AD5B5CBC1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id-ID"/>
              <a:t>Search Engine Optimization (SEO)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id-ID"/>
              <a:t>Direct Email Marketing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id-ID"/>
              <a:t>Paid Advertising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id-ID"/>
              <a:t>Free Advertising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id-ID"/>
              <a:t>B2B / Web Portal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id-ID"/>
              <a:t>Social Media Networking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751A71-4A0D-482C-AF81-A2EEBEA3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5E659-5899-4DF4-98D5-A27A47876620}" type="slidenum">
              <a:rPr lang="id-ID" altLang="id-ID" smtClean="0"/>
              <a:pPr>
                <a:defRPr/>
              </a:pPr>
              <a:t>10</a:t>
            </a:fld>
            <a:endParaRPr lang="id-ID" altLang="id-ID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C7BE7CD-D27C-4F59-87C8-CEF9B31C5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Search Engine </a:t>
            </a:r>
            <a:r>
              <a:rPr lang="en-US" altLang="id-ID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Optimi</a:t>
            </a:r>
            <a:r>
              <a:rPr lang="id-ID" alt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</a:t>
            </a:r>
            <a:r>
              <a:rPr lang="en-US" altLang="id-ID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ation</a:t>
            </a:r>
            <a:endParaRPr lang="en-US" altLang="id-ID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6B48FFF-3262-48C2-A4AE-75C9F77556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63525" indent="-263525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Upaya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memperoleh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posisi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terbaik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search engine</a:t>
            </a:r>
          </a:p>
          <a:p>
            <a:pPr marL="263525" indent="-263525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Posisi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terbaik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adalah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berada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pada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halaman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awal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hasil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pencarian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Google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kata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kunci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ditargetkan</a:t>
            </a:r>
            <a:endParaRPr lang="en-US" altLang="id-ID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3525" indent="-263525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Kata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kunci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target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dapat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ditentukan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terlebih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dulu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melakukan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riset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keyword </a:t>
            </a:r>
          </a:p>
          <a:p>
            <a:pPr marL="91440" indent="-91440" eaLnBrk="1" fontAlgn="auto" hangingPunct="1">
              <a:defRPr/>
            </a:pPr>
            <a:endParaRPr lang="en-US" altLang="id-ID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4E76C2-736F-42BF-8657-AB6842257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27241-34BE-45C9-8A4E-9B8A9D5AE5A8}" type="slidenum">
              <a:rPr lang="id-ID" altLang="id-ID" smtClean="0"/>
              <a:pPr>
                <a:defRPr/>
              </a:pPr>
              <a:t>11</a:t>
            </a:fld>
            <a:endParaRPr lang="id-ID" altLang="id-ID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B858D941-9974-408D-AE68-925A7CE82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981075"/>
            <a:ext cx="9161462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229545-5D2D-4B62-B65A-971F45314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18562-734C-43FA-9913-759B1CC3A0A8}" type="slidenum">
              <a:rPr lang="id-ID" altLang="id-ID" smtClean="0"/>
              <a:pPr>
                <a:defRPr/>
              </a:pPr>
              <a:t>12</a:t>
            </a:fld>
            <a:endParaRPr lang="id-ID" altLang="id-ID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6D14730-0245-4FA5-871F-99C8344CB0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 Email Marketing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456C6F0-854E-4DEC-8FD1-5C2DFDA080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82563" indent="-182563" eaLnBrk="1" hangingPunct="1">
              <a:buFont typeface="Wingdings" panose="05000000000000000000" pitchFamily="2" charset="2"/>
              <a:buChar char="Ø"/>
            </a:pPr>
            <a:r>
              <a:rPr lang="en-US" altLang="id-ID" sz="2400"/>
              <a:t>Mengirimkan email langsung ke calon customer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</a:pPr>
            <a:r>
              <a:rPr lang="en-US" altLang="id-ID" sz="2400"/>
              <a:t>Database email dapat diperoleh dari browsing, kartu nama, B2B listing</a:t>
            </a:r>
          </a:p>
          <a:p>
            <a:pPr marL="182563" indent="-182563" eaLnBrk="1" hangingPunct="1">
              <a:buFont typeface="Wingdings" panose="05000000000000000000" pitchFamily="2" charset="2"/>
              <a:buChar char="Ø"/>
            </a:pPr>
            <a:r>
              <a:rPr lang="en-US" altLang="id-ID" sz="2400"/>
              <a:t>Hindari spam</a:t>
            </a: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498946E2-3F4A-4441-9963-91608B4AF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325813"/>
            <a:ext cx="5222875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F3A8DF-5881-457D-B3D1-2C65DC1C4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26098-A340-4B70-833C-F124BAE3F4C4}" type="slidenum">
              <a:rPr lang="id-ID" altLang="id-ID" smtClean="0"/>
              <a:pPr>
                <a:defRPr/>
              </a:pPr>
              <a:t>13</a:t>
            </a:fld>
            <a:endParaRPr lang="id-ID" altLang="id-ID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D261A37-C0AF-415E-AD99-E3FCC884D8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Paid Advertising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45FDB0F-C1F9-4327-9516-979675E868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63525" indent="-263525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Pay Per Click </a:t>
            </a:r>
          </a:p>
          <a:p>
            <a:pPr marL="263525" indent="-263525" eaLnBrk="1" fontAlgn="auto" hangingPunct="1">
              <a:buFont typeface="Wingdings" panose="05000000000000000000" pitchFamily="2" charset="2"/>
              <a:buNone/>
              <a:defRPr/>
            </a:pP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Membayar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jika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iklan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diklik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pPr marL="263525" indent="-263525" eaLnBrk="1" fontAlgn="auto" hangingPunct="1">
              <a:buFont typeface="Wingdings" panose="05000000000000000000" pitchFamily="2" charset="2"/>
              <a:buNone/>
              <a:defRPr/>
            </a:pP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	Google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Adwords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pPr marL="263525" indent="-263525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Pay Per Impression</a:t>
            </a:r>
          </a:p>
          <a:p>
            <a:pPr marL="263525" indent="-263525" eaLnBrk="1" fontAlgn="auto" hangingPunct="1">
              <a:buFont typeface="Wingdings" panose="05000000000000000000" pitchFamily="2" charset="2"/>
              <a:buNone/>
              <a:defRPr/>
            </a:pP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Membayar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jika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iklan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ditampilkan</a:t>
            </a:r>
            <a:endParaRPr lang="en-US" altLang="id-ID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3525" indent="-263525" eaLnBrk="1" fontAlgn="auto" hangingPunct="1">
              <a:buFont typeface="Wingdings" panose="05000000000000000000" pitchFamily="2" charset="2"/>
              <a:buNone/>
              <a:defRPr/>
            </a:pP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detik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AdPoint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Iklan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Baris</a:t>
            </a:r>
            <a:endParaRPr lang="en-US" altLang="id-ID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endParaRPr lang="en-US" altLang="id-ID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BA2B73-7672-4E71-8E61-F475E9731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3A51B-02B2-4F53-91D1-CCB86980817E}" type="slidenum">
              <a:rPr lang="id-ID" altLang="id-ID" smtClean="0"/>
              <a:pPr>
                <a:defRPr/>
              </a:pPr>
              <a:t>14</a:t>
            </a:fld>
            <a:endParaRPr lang="id-ID" altLang="id-ID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>
            <a:extLst>
              <a:ext uri="{FF2B5EF4-FFF2-40B4-BE49-F238E27FC236}">
                <a16:creationId xmlns:a16="http://schemas.microsoft.com/office/drawing/2014/main" id="{8BB0CA6C-9E4D-49CA-B052-ADA416FBD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214563"/>
            <a:ext cx="8205788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A5F4A7-F45A-464C-B44E-A81C4CF4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581C5-65E3-481F-BC40-38ED1D93437C}" type="slidenum">
              <a:rPr lang="id-ID" altLang="id-ID" smtClean="0"/>
              <a:pPr>
                <a:defRPr/>
              </a:pPr>
              <a:t>15</a:t>
            </a:fld>
            <a:endParaRPr lang="id-ID" altLang="id-ID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D2CB4A5-F218-4334-9472-2E9264AFE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Paid Advertising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6B01345-7053-492F-93AC-279CA73BA5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3525" indent="-263525" eaLnBrk="1" hangingPunct="1">
              <a:buFont typeface="Wingdings" panose="05000000000000000000" pitchFamily="2" charset="2"/>
              <a:buChar char="Ø"/>
            </a:pPr>
            <a:r>
              <a:rPr lang="en-US" altLang="id-ID" sz="2800"/>
              <a:t>Pay Per Action </a:t>
            </a:r>
          </a:p>
          <a:p>
            <a:pPr marL="263525" indent="-263525" eaLnBrk="1" hangingPunct="1">
              <a:buFont typeface="Wingdings" panose="05000000000000000000" pitchFamily="2" charset="2"/>
              <a:buNone/>
            </a:pPr>
            <a:r>
              <a:rPr lang="en-US" altLang="id-ID" sz="2800"/>
              <a:t>	Membayar jika ada tindakan yang dilakukan oleh target user, misalnya: mengisi form, membeli barang</a:t>
            </a:r>
          </a:p>
          <a:p>
            <a:pPr marL="263525" indent="-263525" eaLnBrk="1" hangingPunct="1">
              <a:buFont typeface="Wingdings" panose="05000000000000000000" pitchFamily="2" charset="2"/>
              <a:buNone/>
            </a:pPr>
            <a:r>
              <a:rPr lang="en-US" altLang="id-ID" sz="2800"/>
              <a:t>	eg: affiliate marketing, pay per sale</a:t>
            </a:r>
          </a:p>
          <a:p>
            <a:pPr marL="263525" indent="-263525" eaLnBrk="1" hangingPunct="1">
              <a:buFont typeface="Wingdings" panose="05000000000000000000" pitchFamily="2" charset="2"/>
              <a:buChar char="Ø"/>
            </a:pPr>
            <a:r>
              <a:rPr lang="en-US" altLang="id-ID" sz="2800"/>
              <a:t>Paid Review</a:t>
            </a:r>
          </a:p>
          <a:p>
            <a:pPr marL="263525" indent="-263525" eaLnBrk="1" hangingPunct="1">
              <a:buFont typeface="Wingdings" panose="05000000000000000000" pitchFamily="2" charset="2"/>
              <a:buNone/>
            </a:pPr>
            <a:r>
              <a:rPr lang="en-US" altLang="id-ID" sz="2800"/>
              <a:t>	Meminta website lain untuk me</a:t>
            </a:r>
            <a:r>
              <a:rPr lang="en-US" altLang="id-ID" sz="2800" i="1"/>
              <a:t>review</a:t>
            </a:r>
            <a:r>
              <a:rPr lang="en-US" altLang="id-ID" sz="2800"/>
              <a:t> web kita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4B3C7F-C03F-4323-9997-9EC5647B8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E94A3-2CB7-42F5-8A89-9B8BB59EA26E}" type="slidenum">
              <a:rPr lang="id-ID" altLang="id-ID" smtClean="0"/>
              <a:pPr>
                <a:defRPr/>
              </a:pPr>
              <a:t>16</a:t>
            </a:fld>
            <a:endParaRPr lang="id-ID" altLang="id-ID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A803927-D66F-4D42-BD4D-9B0EEBDE9C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Free Advertising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17E528F-02BE-44CE-AFBD-A332A8A35E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d-ID" sz="3200"/>
              <a:t>Article submission</a:t>
            </a:r>
          </a:p>
          <a:p>
            <a:pPr lvl="1" eaLnBrk="1" hangingPunct="1">
              <a:buFontTx/>
              <a:buChar char="•"/>
            </a:pPr>
            <a:r>
              <a:rPr lang="en-US" altLang="id-ID" sz="2800"/>
              <a:t>Mempublikasikan artikel, baik tentang produk atau perusahaan dan dikirim ke direktori artikel sehingga memperoleh </a:t>
            </a:r>
            <a:r>
              <a:rPr lang="en-US" altLang="id-ID" sz="2800" i="1"/>
              <a:t>backlink</a:t>
            </a:r>
            <a:r>
              <a:rPr lang="en-US" altLang="id-ID" sz="2800"/>
              <a:t> ke website</a:t>
            </a:r>
          </a:p>
          <a:p>
            <a:pPr lvl="1" eaLnBrk="1" hangingPunct="1">
              <a:buFontTx/>
              <a:buChar char="•"/>
            </a:pPr>
            <a:r>
              <a:rPr lang="en-US" altLang="id-ID" sz="2800"/>
              <a:t>Contoh: ezinearticles.com, articlebase.com, sooperarticle.com</a:t>
            </a:r>
          </a:p>
          <a:p>
            <a:pPr eaLnBrk="1" hangingPunct="1"/>
            <a:endParaRPr lang="en-US" altLang="id-ID" sz="3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7C745B-F952-4A2C-BB06-9FAE6EE9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2E1DF-0FF4-4870-AF85-9A192CF013F9}" type="slidenum">
              <a:rPr lang="id-ID" altLang="id-ID" smtClean="0"/>
              <a:pPr>
                <a:defRPr/>
              </a:pPr>
              <a:t>17</a:t>
            </a:fld>
            <a:endParaRPr lang="id-ID" altLang="id-ID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5BBF4CAE-82C3-4D7A-9173-8309D36E7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357313"/>
            <a:ext cx="845978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CECDE0-B461-40AB-A6F2-E3BE9131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87199-2EB4-4F8E-B099-83B331B5DA8F}" type="slidenum">
              <a:rPr lang="id-ID" altLang="id-ID" smtClean="0"/>
              <a:pPr>
                <a:defRPr/>
              </a:pPr>
              <a:t>18</a:t>
            </a:fld>
            <a:endParaRPr lang="id-ID" altLang="id-ID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491BC95-C185-4406-B982-3A1E369A01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id-ID">
                <a:solidFill>
                  <a:schemeClr val="tx1">
                    <a:lumMod val="75000"/>
                    <a:lumOff val="25000"/>
                  </a:schemeClr>
                </a:solidFill>
              </a:rPr>
              <a:t>Free Advertising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3B12949-51D4-44D6-9681-06B266FB9E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54013" indent="-354013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altLang="id-ID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Classified Ads</a:t>
            </a:r>
          </a:p>
          <a:p>
            <a:pPr marL="354013" lvl="1" indent="-9525" eaLnBrk="1" fontAlgn="auto" hangingPunct="1">
              <a:buFontTx/>
              <a:buNone/>
              <a:defRPr/>
            </a:pPr>
            <a:r>
              <a:rPr lang="en-US" altLang="id-ID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Iklan</a:t>
            </a:r>
            <a:r>
              <a:rPr lang="en-US" altLang="id-ID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altLang="id-ID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diklasifikasikan</a:t>
            </a:r>
            <a:r>
              <a:rPr lang="en-US" altLang="id-ID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berdasarkan</a:t>
            </a:r>
            <a:r>
              <a:rPr lang="en-US" altLang="id-ID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kategori</a:t>
            </a:r>
            <a:r>
              <a:rPr lang="en-US" altLang="id-ID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produk</a:t>
            </a:r>
            <a:r>
              <a:rPr lang="en-US" altLang="id-ID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atau</a:t>
            </a:r>
            <a:r>
              <a:rPr lang="en-US" altLang="id-ID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jenis</a:t>
            </a:r>
            <a:r>
              <a:rPr lang="en-US" altLang="id-ID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iklannya</a:t>
            </a:r>
            <a:endParaRPr lang="en-US" altLang="id-ID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buFont typeface="Wingdings" panose="05000000000000000000" pitchFamily="2" charset="2"/>
              <a:buNone/>
              <a:defRPr/>
            </a:pPr>
            <a:endParaRPr lang="en-US" altLang="id-ID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0EB6CDA0-BD8E-4644-8ACA-2B7F568F3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989263"/>
            <a:ext cx="56642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BC6778-F7AB-4BBD-B51D-98946A5F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94314-A7C5-46E0-8484-BB7C563C3130}" type="slidenum">
              <a:rPr lang="id-ID" altLang="id-ID" smtClean="0"/>
              <a:pPr>
                <a:defRPr/>
              </a:pPr>
              <a:t>19</a:t>
            </a:fld>
            <a:endParaRPr lang="id-ID" altLang="id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F7D2102-93C9-4997-9E5F-A7DEF0914C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49238"/>
            <a:ext cx="8713788" cy="1524000"/>
          </a:xfrm>
        </p:spPr>
        <p:txBody>
          <a:bodyPr anchor="ctr" anchorCtr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id-ID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</a:t>
            </a:r>
            <a:r>
              <a:rPr lang="en-US" altLang="id-ID" sz="4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Langkah</a:t>
            </a:r>
            <a:r>
              <a:rPr lang="en-US" altLang="id-ID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sz="4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Mudah</a:t>
            </a:r>
            <a:r>
              <a:rPr lang="en-US" altLang="id-ID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Internet Marketing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3F3F5CE-05F7-41A7-B6B9-33CE012CFA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844675"/>
            <a:ext cx="6554788" cy="3767138"/>
          </a:xfrm>
        </p:spPr>
        <p:txBody>
          <a:bodyPr/>
          <a:lstStyle/>
          <a:p>
            <a:pPr marL="571500" indent="-5715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id-ID" sz="2800"/>
              <a:t>Riset Pasar</a:t>
            </a:r>
          </a:p>
          <a:p>
            <a:pPr marL="571500" indent="-5715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id-ID" sz="2800"/>
              <a:t>Riset Keyword</a:t>
            </a:r>
          </a:p>
          <a:p>
            <a:pPr marL="571500" indent="-5715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id-ID" sz="2800"/>
              <a:t>Bangun &amp; Promosikan Website</a:t>
            </a:r>
          </a:p>
          <a:p>
            <a:pPr marL="571500" indent="-5715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id-ID" sz="2800"/>
              <a:t>Evaluasi &amp; Perbaiki</a:t>
            </a:r>
          </a:p>
          <a:p>
            <a:pPr marL="571500" indent="-571500" eaLnBrk="1" hangingPunct="1">
              <a:buSzTx/>
              <a:buFont typeface="Wingdings" panose="05000000000000000000" pitchFamily="2" charset="2"/>
              <a:buAutoNum type="arabicPeriod"/>
            </a:pPr>
            <a:endParaRPr lang="en-US" altLang="id-ID" sz="2800"/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83C43E76-1137-4DE2-8F7C-CAE7CCAFF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3433763"/>
            <a:ext cx="4692650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BA9EDE-03A9-4E66-975E-8D04B66F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F2096-27ED-402C-B111-67322DB80111}" type="slidenum">
              <a:rPr lang="id-ID" altLang="id-ID" smtClean="0"/>
              <a:pPr>
                <a:defRPr/>
              </a:pPr>
              <a:t>2</a:t>
            </a:fld>
            <a:endParaRPr lang="id-ID" altLang="id-ID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0FA5040-76DB-45AB-AF0E-6D6A17651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id-ID">
                <a:solidFill>
                  <a:schemeClr val="tx1">
                    <a:lumMod val="75000"/>
                    <a:lumOff val="25000"/>
                  </a:schemeClr>
                </a:solidFill>
              </a:rPr>
              <a:t>Free Advertising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A590F71-11E3-49CB-B32A-175F23CD2A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id-ID"/>
              <a:t>Marketplace atau Forum Jual Beli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id-ID"/>
              <a:t>	</a:t>
            </a: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91DE358C-6BAF-4F3E-A2DA-DA38DA152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51075"/>
            <a:ext cx="41148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>
            <a:extLst>
              <a:ext uri="{FF2B5EF4-FFF2-40B4-BE49-F238E27FC236}">
                <a16:creationId xmlns:a16="http://schemas.microsoft.com/office/drawing/2014/main" id="{2983F95F-9D6D-4714-B152-B8AF2D100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57563"/>
            <a:ext cx="5191125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9D5EC1-5B55-4703-93C6-8E2811C86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B60C3-3961-4B08-9106-67A4EA1EAE42}" type="slidenum">
              <a:rPr lang="id-ID" altLang="id-ID" smtClean="0"/>
              <a:pPr>
                <a:defRPr/>
              </a:pPr>
              <a:t>20</a:t>
            </a:fld>
            <a:endParaRPr lang="id-ID" altLang="id-ID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AAAF79D-20B8-4E84-9FA4-DEE150EB14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B2B Website / Portal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3AAD1D3-3585-42CB-9633-C8DAED41DE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3525" indent="-263525" eaLnBrk="1" hangingPunct="1">
              <a:buFont typeface="Wingdings" panose="05000000000000000000" pitchFamily="2" charset="2"/>
              <a:buChar char="Ø"/>
            </a:pPr>
            <a:r>
              <a:rPr lang="en-US" altLang="id-ID" sz="2800"/>
              <a:t>Mempertemukan buyer dan seller dalam satu website</a:t>
            </a:r>
          </a:p>
          <a:p>
            <a:pPr marL="263525" indent="-263525" eaLnBrk="1" hangingPunct="1">
              <a:buFont typeface="Wingdings" panose="05000000000000000000" pitchFamily="2" charset="2"/>
              <a:buChar char="Ø"/>
            </a:pPr>
            <a:r>
              <a:rPr lang="en-US" altLang="id-ID" sz="2800"/>
              <a:t>Umumnya memiliki 2 tipe member: gratis dan berbayar</a:t>
            </a:r>
          </a:p>
          <a:p>
            <a:pPr marL="263525" indent="-263525" eaLnBrk="1" hangingPunct="1">
              <a:buFont typeface="Wingdings" panose="05000000000000000000" pitchFamily="2" charset="2"/>
              <a:buChar char="Ø"/>
            </a:pPr>
            <a:r>
              <a:rPr lang="en-US" altLang="id-ID" sz="2800"/>
              <a:t>B2B international seperti Alibaba.com melakukan verifikasi terhadap semua member berbayar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2C98D7-A839-4F33-891F-AC17F66A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88201-28F5-4852-A6AC-53FA86335F16}" type="slidenum">
              <a:rPr lang="id-ID" altLang="id-ID" smtClean="0"/>
              <a:pPr>
                <a:defRPr/>
              </a:pPr>
              <a:t>21</a:t>
            </a:fld>
            <a:endParaRPr lang="id-ID" altLang="id-ID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EF2CB5C3-A5C3-4BCA-A9EC-BB167F26F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id-ID">
                <a:solidFill>
                  <a:schemeClr val="tx1">
                    <a:lumMod val="75000"/>
                    <a:lumOff val="25000"/>
                  </a:schemeClr>
                </a:solidFill>
              </a:rPr>
              <a:t>B2B Website / Portal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1FF2C46-CE9A-4C34-9181-2F8DC6A655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id-ID"/>
              <a:t>Alibaba.com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id-ID"/>
              <a:t>GlobalSources.com</a:t>
            </a:r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3DE335B2-2CAB-43F1-8C6A-6B635E659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787650"/>
            <a:ext cx="52578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>
            <a:extLst>
              <a:ext uri="{FF2B5EF4-FFF2-40B4-BE49-F238E27FC236}">
                <a16:creationId xmlns:a16="http://schemas.microsoft.com/office/drawing/2014/main" id="{BD62E165-2E59-4D10-8F93-F3356D70C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071813"/>
            <a:ext cx="4943475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AA4BD8-27D1-42D1-8DA5-90C84DA19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2E0C7-AFD2-44B5-8E60-212338C79504}" type="slidenum">
              <a:rPr lang="id-ID" altLang="id-ID" smtClean="0"/>
              <a:pPr>
                <a:defRPr/>
              </a:pPr>
              <a:t>22</a:t>
            </a:fld>
            <a:endParaRPr lang="id-ID" altLang="id-ID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729D0166-FB5E-44A5-A8C8-8C8D75D51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id-ID">
                <a:solidFill>
                  <a:schemeClr val="tx1">
                    <a:lumMod val="75000"/>
                    <a:lumOff val="25000"/>
                  </a:schemeClr>
                </a:solidFill>
              </a:rPr>
              <a:t>Evaluasi &amp; Perbaiki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D34FC18-5B8A-44D1-A54B-CEBC0CBBEB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d-ID" sz="2400"/>
              <a:t>Setiap strategi Internet Marketing harus diukur untuk menentukan mana yang terbaik dan mana yang perlu diperbaiki</a:t>
            </a:r>
          </a:p>
          <a:p>
            <a:pPr eaLnBrk="1" hangingPunct="1"/>
            <a:r>
              <a:rPr lang="en-US" altLang="id-ID" sz="2400"/>
              <a:t>Tool: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id-ID" sz="2400"/>
              <a:t>	- Google Analytics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id-ID" sz="2400"/>
              <a:t>	- Customers’ Feedbacks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98E756-A8BF-40F0-800A-DEBCBD5A2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F3EF5-9AF8-41A3-A70C-4992C128EA2C}" type="slidenum">
              <a:rPr lang="id-ID" altLang="id-ID" smtClean="0"/>
              <a:pPr>
                <a:defRPr/>
              </a:pPr>
              <a:t>23</a:t>
            </a:fld>
            <a:endParaRPr lang="id-ID" altLang="id-ID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>
            <a:extLst>
              <a:ext uri="{FF2B5EF4-FFF2-40B4-BE49-F238E27FC236}">
                <a16:creationId xmlns:a16="http://schemas.microsoft.com/office/drawing/2014/main" id="{F4C1BA9E-1104-4B98-9E4A-C5304F675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58850"/>
            <a:ext cx="83820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68783F-7B14-488B-9515-53257D627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90F0F-4B54-447F-AC5A-1EECAD69C55D}" type="slidenum">
              <a:rPr lang="id-ID" altLang="id-ID" smtClean="0"/>
              <a:pPr>
                <a:defRPr/>
              </a:pPr>
              <a:t>24</a:t>
            </a:fld>
            <a:endParaRPr lang="id-ID" altLang="id-ID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71B443F-066A-4F42-8F1D-5ED1D2A57E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id-ID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Riset</a:t>
            </a:r>
            <a:r>
              <a:rPr lang="en-US" alt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Pasar</a:t>
            </a:r>
            <a:endParaRPr lang="en-US" altLang="id-ID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3EE724F-4082-4B14-B648-F32F76272B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54013" indent="-354013"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Mencari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tahu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dimana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“demand”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berada</a:t>
            </a:r>
            <a:endParaRPr lang="en-US" altLang="id-ID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54013" indent="-354013"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Membantu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menentukan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strategi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pemasaran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online </a:t>
            </a:r>
            <a:r>
              <a:rPr lang="en-US" altLang="id-ID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maupun</a:t>
            </a: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offline: </a:t>
            </a:r>
          </a:p>
          <a:p>
            <a:pPr marL="628650" indent="-274638" eaLnBrk="1" fontAlgn="auto" hangingPunct="1">
              <a:buFont typeface="Wingdings" panose="05000000000000000000" pitchFamily="2" charset="2"/>
              <a:buNone/>
              <a:defRPr/>
            </a:pP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- Targeted Email Marketing</a:t>
            </a:r>
          </a:p>
          <a:p>
            <a:pPr marL="628650" indent="-274638" eaLnBrk="1" fontAlgn="auto" hangingPunct="1">
              <a:buFont typeface="Wingdings" panose="05000000000000000000" pitchFamily="2" charset="2"/>
              <a:buNone/>
              <a:defRPr/>
            </a:pPr>
            <a:r>
              <a:rPr lang="en-US" altLang="id-ID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- Targeted Advertising</a:t>
            </a:r>
          </a:p>
          <a:p>
            <a:pPr marL="91440" indent="-91440" eaLnBrk="1" fontAlgn="auto" hangingPunct="1">
              <a:defRPr/>
            </a:pPr>
            <a:endParaRPr lang="en-US" altLang="id-ID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99D43F-C126-44E7-B7A7-5197A82AB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263D6-C2B0-443D-B691-11E43FB59513}" type="slidenum">
              <a:rPr lang="id-ID" altLang="id-ID" smtClean="0"/>
              <a:pPr>
                <a:defRPr/>
              </a:pPr>
              <a:t>3</a:t>
            </a:fld>
            <a:endParaRPr lang="id-ID" altLang="id-ID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0710535-3C5B-4381-8815-A6B12D93D7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Tool </a:t>
            </a:r>
            <a:r>
              <a:rPr lang="en-US" altLang="id-ID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Riset</a:t>
            </a:r>
            <a:r>
              <a:rPr lang="en-US" alt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id-ID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Pasar</a:t>
            </a:r>
            <a:r>
              <a:rPr lang="en-US" alt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Online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DC31548-6355-4B4C-B2A0-ABEF7110AA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d-ID" sz="2800"/>
              <a:t>Google Trends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id-ID" sz="2800"/>
              <a:t>	</a:t>
            </a:r>
            <a:r>
              <a:rPr lang="id-ID" altLang="id-ID" sz="2800">
                <a:hlinkClick r:id="rId2"/>
              </a:rPr>
              <a:t>trends</a:t>
            </a:r>
            <a:r>
              <a:rPr lang="en-US" altLang="id-ID" sz="2800">
                <a:hlinkClick r:id="rId2"/>
              </a:rPr>
              <a:t>.google.com/trends</a:t>
            </a:r>
            <a:r>
              <a:rPr lang="en-US" altLang="id-ID" sz="2800"/>
              <a:t> </a:t>
            </a:r>
          </a:p>
          <a:p>
            <a:pPr eaLnBrk="1" hangingPunct="1"/>
            <a:r>
              <a:rPr lang="en-US" altLang="id-ID" sz="2800"/>
              <a:t>Google </a:t>
            </a:r>
            <a:r>
              <a:rPr lang="id-ID" altLang="id-ID" sz="2800"/>
              <a:t>Shopping Insight</a:t>
            </a:r>
            <a:endParaRPr lang="en-US" altLang="id-ID" sz="28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id-ID" sz="2800"/>
              <a:t>	 </a:t>
            </a:r>
            <a:r>
              <a:rPr lang="en-US" altLang="id-ID" sz="2800">
                <a:hlinkClick r:id="rId3" action="ppaction://hlinkfile"/>
              </a:rPr>
              <a:t>shopping.thinkwithgoogle.com</a:t>
            </a:r>
            <a:endParaRPr lang="id-ID" altLang="id-ID" sz="2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C13F45-DA37-4AC9-9FFA-AAFEFB45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52733-145E-47E9-81B3-3F4A7C4A814E}" type="slidenum">
              <a:rPr lang="id-ID" altLang="id-ID" smtClean="0"/>
              <a:pPr>
                <a:defRPr/>
              </a:pPr>
              <a:t>4</a:t>
            </a:fld>
            <a:endParaRPr lang="id-ID" altLang="id-ID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>
            <a:extLst>
              <a:ext uri="{FF2B5EF4-FFF2-40B4-BE49-F238E27FC236}">
                <a16:creationId xmlns:a16="http://schemas.microsoft.com/office/drawing/2014/main" id="{EF317DE7-54A7-490A-BB03-C5991F88E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620713"/>
            <a:ext cx="861060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6F9984-6F21-45CA-920C-35F7C59C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5BAA9-850F-4AB1-98A0-5BE8FC6CA249}" type="slidenum">
              <a:rPr lang="id-ID" altLang="id-ID" smtClean="0"/>
              <a:pPr>
                <a:defRPr/>
              </a:pPr>
              <a:t>5</a:t>
            </a:fld>
            <a:endParaRPr lang="id-ID" altLang="id-ID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8BDC55-3C0F-4662-8F10-9518BCAB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24DE00-8F60-4A4C-ACFD-099A54FB7025}" type="slidenum">
              <a:rPr lang="id-ID" altLang="id-ID" smtClean="0"/>
              <a:pPr>
                <a:defRPr/>
              </a:pPr>
              <a:t>6</a:t>
            </a:fld>
            <a:endParaRPr lang="id-ID" altLang="id-ID"/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CF6C68FA-FD9E-4405-BBBB-06C7AA8D8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0" b="5371"/>
          <a:stretch>
            <a:fillRect/>
          </a:stretch>
        </p:blipFill>
        <p:spPr bwMode="auto">
          <a:xfrm>
            <a:off x="0" y="0"/>
            <a:ext cx="9144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925355F-87C3-464D-8BBC-8583AB5A84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id-ID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Riset</a:t>
            </a:r>
            <a:r>
              <a:rPr lang="en-US" alt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Keyword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48A60D5-B6CA-4DBD-B3CE-F23C58F929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54013" indent="-354013"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en-US" altLang="id-ID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Menentukan</a:t>
            </a:r>
            <a:r>
              <a:rPr lang="en-US" alt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keyword target </a:t>
            </a:r>
            <a:r>
              <a:rPr lang="en-US" altLang="id-ID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alt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SEO </a:t>
            </a:r>
          </a:p>
          <a:p>
            <a:pPr marL="354013" indent="-354013"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en-US" alt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Tool:</a:t>
            </a:r>
          </a:p>
          <a:p>
            <a:pPr marL="0" indent="0" eaLnBrk="1" fontAlgn="auto" hangingPunct="1">
              <a:buFont typeface="Calibri" panose="020F0502020204030204" pitchFamily="34" charset="0"/>
              <a:buNone/>
              <a:defRPr/>
            </a:pPr>
            <a:r>
              <a:rPr lang="id-ID" alt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en-US" alt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Google Keyword Tool External</a:t>
            </a:r>
          </a:p>
          <a:p>
            <a:pPr marL="0" indent="0" eaLnBrk="1" fontAlgn="auto" hangingPunct="1">
              <a:buFont typeface="Calibri" panose="020F0502020204030204" pitchFamily="34" charset="0"/>
              <a:buNone/>
              <a:defRPr/>
            </a:pPr>
            <a:r>
              <a:rPr lang="id-ID" altLang="id-ID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en-US" altLang="id-ID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http://adwords.google.com/select/KeywordToolExternal</a:t>
            </a:r>
            <a:r>
              <a:rPr lang="en-US" altLang="id-ID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9FC7FF-DF36-4729-8424-34A4BD303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2AB02-6587-44B2-83C8-5973AEAF4A62}" type="slidenum">
              <a:rPr lang="id-ID" altLang="id-ID" smtClean="0"/>
              <a:pPr>
                <a:defRPr/>
              </a:pPr>
              <a:t>7</a:t>
            </a:fld>
            <a:endParaRPr lang="id-ID" altLang="id-ID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B063FAC-4AE1-4176-9113-CEB5DA642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id-ID">
                <a:solidFill>
                  <a:schemeClr val="tx1">
                    <a:lumMod val="75000"/>
                    <a:lumOff val="25000"/>
                  </a:schemeClr>
                </a:solidFill>
              </a:rPr>
              <a:t>Keyword Tool External</a:t>
            </a:r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86DE97FC-1CDB-45CD-A133-C3226CA41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84313"/>
            <a:ext cx="86106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0E447A-9584-471F-ABD6-F78F39CA3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4125F-7E3C-4890-B0DC-1975BBAF2577}" type="slidenum">
              <a:rPr lang="id-ID" altLang="id-ID" smtClean="0"/>
              <a:pPr>
                <a:defRPr/>
              </a:pPr>
              <a:t>8</a:t>
            </a:fld>
            <a:endParaRPr lang="id-ID" altLang="id-ID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9D45C53-9F52-4CC8-AAD0-0BC9028CA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96913"/>
            <a:ext cx="7543800" cy="715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id-ID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Bangun</a:t>
            </a:r>
            <a:r>
              <a:rPr lang="en-US" altLang="id-ID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Website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E54B90B-6121-4987-A920-267B4ED2B6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229600" cy="42862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id-ID"/>
              <a:t>Website Dinamis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id-ID"/>
              <a:t>Search Engine Friendly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id-ID"/>
              <a:t>Update teratur</a:t>
            </a:r>
          </a:p>
          <a:p>
            <a:pPr eaLnBrk="1" hangingPunct="1"/>
            <a:endParaRPr lang="en-US" altLang="id-ID"/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D85E6E71-72DC-4D8F-933D-D3860D3EA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85813"/>
            <a:ext cx="39211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00D40D-6413-40A5-B75B-CA84E2D2C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40FB2-CC01-4458-8143-765B87D8AD1F}" type="slidenum">
              <a:rPr lang="id-ID" altLang="id-ID" smtClean="0"/>
              <a:pPr>
                <a:defRPr/>
              </a:pPr>
              <a:t>9</a:t>
            </a:fld>
            <a:endParaRPr lang="id-ID" altLang="id-ID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220</TotalTime>
  <Words>320</Words>
  <Application>Microsoft Office PowerPoint</Application>
  <PresentationFormat>On-screen Show (4:3)</PresentationFormat>
  <Paragraphs>102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 Light</vt:lpstr>
      <vt:lpstr>Calibri</vt:lpstr>
      <vt:lpstr>Wingdings</vt:lpstr>
      <vt:lpstr>Retrospect</vt:lpstr>
      <vt:lpstr>Strategi Marketing Online</vt:lpstr>
      <vt:lpstr>4 Langkah Mudah Internet Marketing</vt:lpstr>
      <vt:lpstr>Riset Pasar</vt:lpstr>
      <vt:lpstr>Tool Riset Pasar Online</vt:lpstr>
      <vt:lpstr>PowerPoint Presentation</vt:lpstr>
      <vt:lpstr>PowerPoint Presentation</vt:lpstr>
      <vt:lpstr>Riset Keyword</vt:lpstr>
      <vt:lpstr>Keyword Tool External</vt:lpstr>
      <vt:lpstr>Bangun Website</vt:lpstr>
      <vt:lpstr>Promosi Website</vt:lpstr>
      <vt:lpstr>Search Engine Optimization</vt:lpstr>
      <vt:lpstr>PowerPoint Presentation</vt:lpstr>
      <vt:lpstr>Direct Email Marketing</vt:lpstr>
      <vt:lpstr>Paid Advertising</vt:lpstr>
      <vt:lpstr>PowerPoint Presentation</vt:lpstr>
      <vt:lpstr>Paid Advertising</vt:lpstr>
      <vt:lpstr>Free Advertising</vt:lpstr>
      <vt:lpstr>PowerPoint Presentation</vt:lpstr>
      <vt:lpstr>Free Advertising</vt:lpstr>
      <vt:lpstr>Free Advertising</vt:lpstr>
      <vt:lpstr>B2B Website / Portal</vt:lpstr>
      <vt:lpstr>B2B Website / Portal</vt:lpstr>
      <vt:lpstr>Evaluasi &amp; Perbaiki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 Marketing Online</dc:title>
  <dc:creator>Acer</dc:creator>
  <cp:lastModifiedBy>Puspa</cp:lastModifiedBy>
  <cp:revision>24</cp:revision>
  <cp:lastPrinted>2016-05-27T10:25:04Z</cp:lastPrinted>
  <dcterms:created xsi:type="dcterms:W3CDTF">2012-03-29T02:03:16Z</dcterms:created>
  <dcterms:modified xsi:type="dcterms:W3CDTF">2020-04-09T05:52:02Z</dcterms:modified>
</cp:coreProperties>
</file>