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317" r:id="rId2"/>
  </p:sldMasterIdLst>
  <p:notesMasterIdLst>
    <p:notesMasterId r:id="rId34"/>
  </p:notesMasterIdLst>
  <p:sldIdLst>
    <p:sldId id="358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9" r:id="rId19"/>
    <p:sldId id="360" r:id="rId20"/>
    <p:sldId id="361" r:id="rId21"/>
    <p:sldId id="362" r:id="rId22"/>
    <p:sldId id="363" r:id="rId23"/>
    <p:sldId id="364" r:id="rId24"/>
    <p:sldId id="377" r:id="rId25"/>
    <p:sldId id="366" r:id="rId26"/>
    <p:sldId id="367" r:id="rId27"/>
    <p:sldId id="368" r:id="rId28"/>
    <p:sldId id="369" r:id="rId29"/>
    <p:sldId id="370" r:id="rId30"/>
    <p:sldId id="371" r:id="rId31"/>
    <p:sldId id="372" r:id="rId32"/>
    <p:sldId id="376" r:id="rId33"/>
  </p:sldIdLst>
  <p:sldSz cx="9144000" cy="6858000" type="screen4x3"/>
  <p:notesSz cx="6858000" cy="9144000"/>
  <p:defaultTextStyle>
    <a:defPPr>
      <a:defRPr lang="id-ID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220B014-81B6-4C82-892B-AF9CEF5D67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192287-5F27-45E5-9F8A-E0873A3AFF0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F99D630-F969-40E9-9A35-2E96AC0DFE84}" type="datetimeFigureOut">
              <a:rPr lang="id-ID"/>
              <a:pPr>
                <a:defRPr/>
              </a:pPr>
              <a:t>24/04/2020</a:t>
            </a:fld>
            <a:endParaRPr lang="id-ID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431ED5D-CDB0-40B9-87D4-DF5A214BF5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3218686-C713-4CF3-BD02-779463B03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6F080-8F3E-4A9B-833C-6AB159055EB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1FDEC-4725-4220-B295-822D1D150A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820C940-D4F7-4E9A-9207-546C19900B14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D5A4CFC5-1D1D-4035-8DE1-5E6C49F0642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9815F0-1D83-4165-A9D9-9412899D9F69}" type="datetime1">
              <a:rPr lang="en-US" altLang="en-US" b="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4/24/2020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18435" name="Rectangle 6">
            <a:extLst>
              <a:ext uri="{FF2B5EF4-FFF2-40B4-BE49-F238E27FC236}">
                <a16:creationId xmlns:a16="http://schemas.microsoft.com/office/drawing/2014/main" id="{A423AFA6-CC54-4456-9F6F-6BD56FE9506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b="0">
                <a:latin typeface="Times New Roman" panose="02020603050405020304" pitchFamily="18" charset="0"/>
              </a:rPr>
              <a:t>David Horton (CiTR)</a:t>
            </a:r>
          </a:p>
        </p:txBody>
      </p:sp>
      <p:sp>
        <p:nvSpPr>
          <p:cNvPr id="18436" name="Rectangle 7">
            <a:extLst>
              <a:ext uri="{FF2B5EF4-FFF2-40B4-BE49-F238E27FC236}">
                <a16:creationId xmlns:a16="http://schemas.microsoft.com/office/drawing/2014/main" id="{D4217C14-55B5-4264-817E-9472C102A9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381F9F-91C1-471E-8C2D-06F150F8FCE4}" type="slidenum">
              <a:rPr lang="en-US" altLang="en-US" b="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AE0DBF82-2542-4C58-86D5-3B7A0583BB2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8" name="Rectangle 3">
            <a:extLst>
              <a:ext uri="{FF2B5EF4-FFF2-40B4-BE49-F238E27FC236}">
                <a16:creationId xmlns:a16="http://schemas.microsoft.com/office/drawing/2014/main" id="{998A7334-F5F3-4E23-9686-06A2A99A89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alt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B716D710-FD3D-47E9-8E5D-2848BCBB21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B3746900-D77A-4DC9-B071-C90BCA275B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306D7823-8FFA-4FAF-B17F-1825A35766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82ACF1-A406-4175-8499-35A891300766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9F40A63C-4D92-488B-8271-143D2A4A52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25E3DEF9-B22B-49C0-B4F6-4C2F50BBF8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D927A5BD-96ED-4F04-89F7-426AC2758C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AC4CF5-A638-4F79-AF1F-C99429EE6700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4479EE6B-820F-477F-AD11-CE4AFC17A1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ACED330D-494C-4880-8811-43EA4297D5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EF864A3A-D56B-43DF-B6D0-E46EB0DFB9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2CAC03-AEEC-44E5-A498-A030BB5D15AA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979A5F3B-9288-4922-A000-BF7A4A8B0C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E219B28F-5609-457B-BF16-B4E4CC1F8A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243F7F57-8728-400F-A67E-DE6DA7297F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4527EA-6C1F-4025-902F-B87EC198B621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F15DCDAF-BA61-443C-893B-F97FABA251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DD8A3A55-E354-4265-889B-01A35F24D1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E416DF29-946D-41EA-84F7-08ED6A1B10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EF0458-5AF0-48DC-A05B-B95FD1D7A0C7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AF0A50C7-869F-4D53-8081-2FF825BCE3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1AC93E07-B8D3-4A18-A5BB-B90ECF71B7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32288A7B-005B-4015-BA43-FAB0C5E1F3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385EE5-D1E4-4B01-9C97-7B1E9E4461AC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30CBA244-BCF3-483A-B5B6-FF4444CE43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AE48AAC0-6AA5-48DF-BF8A-7128CDD3A9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B73B4F66-197A-42BF-A3C4-3DC533EF7A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BB04B6-18C3-48FD-BF8F-F2B408F111A1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>
            <a:extLst>
              <a:ext uri="{FF2B5EF4-FFF2-40B4-BE49-F238E27FC236}">
                <a16:creationId xmlns:a16="http://schemas.microsoft.com/office/drawing/2014/main" id="{FEEA408A-E476-4EF1-94D0-02A2931449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>
            <a:extLst>
              <a:ext uri="{FF2B5EF4-FFF2-40B4-BE49-F238E27FC236}">
                <a16:creationId xmlns:a16="http://schemas.microsoft.com/office/drawing/2014/main" id="{B1C58518-77E2-4769-B6EC-CDA941096A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>
              <a:latin typeface="Arial" panose="020B0604020202020204" pitchFamily="34" charset="0"/>
            </a:endParaRPr>
          </a:p>
        </p:txBody>
      </p:sp>
      <p:sp>
        <p:nvSpPr>
          <p:cNvPr id="65540" name="Slide Number Placeholder 3">
            <a:extLst>
              <a:ext uri="{FF2B5EF4-FFF2-40B4-BE49-F238E27FC236}">
                <a16:creationId xmlns:a16="http://schemas.microsoft.com/office/drawing/2014/main" id="{17035109-E5B1-43AE-BF40-214C0E8516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E61F51-007A-408B-AD2C-5FE736293035}" type="slidenum">
              <a:rPr lang="en-US" altLang="id-ID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31</a:t>
            </a:fld>
            <a:endParaRPr lang="en-US" altLang="id-ID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09F05210-1CB4-47A0-B8A1-6494B82031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8E63DDB2-2CC9-4185-8DE9-5FE509843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A089507D-3620-488A-B1FE-E154E994B6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6C71E9-6F56-4D0C-B7AD-F4CE7FD350C6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7B7FD49A-B8B6-4868-8D8B-290B531747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5547F0A3-95AB-438A-9A25-0BFE808FFE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2356DBA0-4F08-4596-BECB-EDC929CAE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DB7509-BA4C-4C21-895D-3C144D7E6B26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7C78A75-5EA2-44CD-965E-CA43E2C749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40218EAB-FEBC-481B-A357-5D0D86FB11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0BBA7ABD-643C-47B0-8AAB-36EC660D4F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9FDF2B7-CF14-485C-9D02-39D19D70F445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8864C4C8-7E13-4B0E-9EF6-C5E8862F2A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9AE0FFF2-64A2-482B-ACEE-E4A4FE81B7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72F18C1A-D413-4AE0-B6AF-FEBCE38D7C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E4EF46-487E-49A7-9CE0-4989C0F9E05D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4E477E69-EF4D-49B8-8500-BFF1BBA328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A515185F-FFA6-4197-AEA0-33E7A323C3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915D6ED0-6376-48CC-AA80-436F4153AD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D310E3-4967-4286-B1B8-095FAFD1CD8D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A4A2C65B-8C84-40F2-8B40-818B314BAD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F177DA5D-83D4-4326-82F7-9BA1D17FA8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35D65A5F-8617-457F-AC80-C3E63B5F99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28251D-6B2E-4B49-BC2D-ED9FE7D6A155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C7337E45-46CE-4D65-9C6E-B214F47A6F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F24B7A25-4A13-4A12-AB35-9706906436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780E29AF-595F-4A08-B053-47F2C09C72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0532F9E-D35D-4E8A-AA53-1968C194912E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17FC360F-C058-46A0-A848-953AB826AA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1E96645E-F3F9-4600-A8E3-658240E249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7E08D3C-A2F0-4E27-AAD9-A0F5B310C4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49374C-F7D7-4E23-8CE2-3F3E8678EC1A}" type="slidenum">
              <a:rPr lang="en-US" altLang="id-ID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id-ID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752F5A-924D-4675-9836-72707DD889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099A73-26E2-4D7D-8FBF-E890D082F1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3C09D9-C086-4388-A834-19023F1D5F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55FE6-34E4-4A46-807F-5BE3007D8966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34659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C8004B-21EC-4041-8A8A-930C193A5A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BC8665-B71E-43D7-A4D6-9F960331F1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89DC42-1E7F-4F7E-A4BB-F26C1F06FA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54C14-5ECE-4E8A-A122-20A5B6FBA57D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049946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4F7466-2152-4FCB-93F1-357642A164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8F5306-8C50-463B-8F69-34906733E0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21288D-F573-4FD8-8266-04C3EB96BD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C1B10-439F-4E54-A14C-AE442473573A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594244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id-ID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B7DDFF-7F49-469E-AE4E-CBADF126FC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8AE59C-6A07-4E20-8486-A1C6D672E3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204446-E2E4-46BA-AEFC-5B9185BF75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B5F42-A0AE-47F0-A441-AF4FFE2A3ECF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391850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68580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8313" y="1268413"/>
            <a:ext cx="4038600" cy="5026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268413"/>
            <a:ext cx="4038600" cy="5026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239CE-0F75-4747-AB07-E5596C6478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52145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CD5F5-0784-4FDE-A472-C5D031CBA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52145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Hari Soetanto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497A2-D3E2-4C5B-A2E6-4B4CAEF74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52145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529A6-A95B-4938-ACE4-15DEFEA2C8CB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546538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B791F743-9326-46C2-9F6C-362880F25A8B}"/>
              </a:ext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EFC5223A-F3CE-4F85-BC71-6BE33A254A73}"/>
              </a:ext>
            </a:extLst>
          </p:cNvPr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D0CC1F7-6CFF-41A6-99C7-3586B64D0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0813382-1ECB-4B9A-BBFD-DBE4BD438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92A10C1-1A7B-4B05-8CE1-BCA8B1159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3C9A6EA-1904-442B-9578-F659DE68A166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098088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C310A-C3E5-416F-B7AE-BEC54EBB7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1E3B5-78CA-4697-8FED-FB8BE0E3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1E47D-D3F1-4552-9D9B-173C163B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90F334B-AF29-4448-9F10-DA813378EEF4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57802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>
            <a:extLst>
              <a:ext uri="{FF2B5EF4-FFF2-40B4-BE49-F238E27FC236}">
                <a16:creationId xmlns:a16="http://schemas.microsoft.com/office/drawing/2014/main" id="{FE1F52F5-A790-4CA4-8F8C-CB1B0DDBAEC4}"/>
              </a:ext>
            </a:extLst>
          </p:cNvPr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7B61BBD5-6C0C-4264-985D-90E473A1F3AF}"/>
              </a:ext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51EBD48-1480-4A22-909E-8B07933A9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05992CB-7AE7-444D-8718-D63616C70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1D8928E-D5B8-4205-B859-3D9FC269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C3BB354-2CAC-4545-BAF1-299A4A96846F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153977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68F0E2-E41B-4F34-B592-3EB8660DD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3AE0A3-8157-4798-A5DB-E78461BF3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890E63-A02B-4180-B580-17D8FAEBF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8C467AE-4821-4337-B1D6-DF3B9DACE3F7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7866267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5411B93-0F49-4488-A723-783D70D9F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43CFFFF-9D7C-4833-A2A0-538DA59DC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E3C025D-446F-46B6-954B-701BD7A78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9F335F1-4939-4D5F-B06E-D7DCC06E69E9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4066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0296F1D-63CA-469D-80EE-CF2B53D07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7793694-FB75-4264-B0B8-017B7899F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E7B7BCA-2179-4AA1-A1DC-412A6074A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E044967-B6B9-42EF-83C6-1B9E7D5C4D8E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83176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62E8A3-D600-44CD-A9BE-27A8C52081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F3AAAD-631B-4026-8030-2C6DE951E8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F6D4D5-9BC3-49FE-836E-AAC99021C1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AD62A-1749-4980-B06F-A4D5B1C8B6DA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5478697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FEC4EC4-562D-4284-B8B8-70531068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B0E46B0-014B-4129-BCD3-BAD9F9028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59C81EC-3D9D-4628-9F9D-63A94B5DF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3F5E5F4-883C-4CFD-9EF6-00186F10FA9F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8993295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747E2A25-2C09-448D-9ECD-9D837ED61651}"/>
              </a:ext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78CB22F7-7BC7-4302-B27D-79CEF8741D13}"/>
              </a:ext>
            </a:extLst>
          </p:cNvPr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B547767-41E3-4C11-BC72-2B79FD826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7CEEEFC0-5DCB-4309-86DE-F95E9DD0A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solidFill>
                  <a:srgbClr val="434342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A3C6319-665A-4A66-BACE-D4E68717E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 b="0">
                <a:solidFill>
                  <a:srgbClr val="43434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1F0CBAC-EE4D-436F-B720-8F5522F045F4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45693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56BEE932-BDF3-42D1-B415-CF7854A6FA1B}"/>
              </a:ext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17F4DED5-6121-4B3B-AC9B-1B593D9F3F85}"/>
              </a:ext>
            </a:extLst>
          </p:cNvPr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297BE9F-C289-41B2-91D3-A085E97A425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2B2D2704-8126-42BE-9F32-F0190E2E25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3FA73799-2FC5-43AB-A269-D20C4CB3B34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0A545D0-F5FA-4FDC-AD7A-FA33E9764FA9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6510206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6646B-074C-41B7-8126-137B7A99B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240A0-B8F9-4A52-9B04-4707791E3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FC932-2312-48E0-B37D-3C8DFED1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06DA325-ECB3-46DA-A0AB-ADD82135BE87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4500933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9EFE4-280D-479F-B9D0-55112AD38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2B34B-E2ED-4FB1-A3D6-B0598AB6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0BBB9-84E2-433E-AC52-1AB412355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74F132D-C70A-461E-A03C-E6FC05F966F9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4684946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153400" cy="6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" y="685800"/>
            <a:ext cx="40386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685800"/>
            <a:ext cx="40386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00EE3-269F-4B9B-9967-994F181312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553200"/>
            <a:ext cx="1905000" cy="304800"/>
          </a:xfrm>
        </p:spPr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45302-B44A-4E6E-93BE-DDE831027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43411-663C-4B9A-A0BB-B01EB4E44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39000" y="6553200"/>
            <a:ext cx="1905000" cy="304800"/>
          </a:xfrm>
        </p:spPr>
        <p:txBody>
          <a:bodyPr/>
          <a:lstStyle>
            <a:lvl1pPr>
              <a:defRPr b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4EDC55B-0FF0-455E-9FB8-611DB364B8BB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703387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9369DF-0DCA-4CE7-811C-68A33BB5C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338843-7BBA-4963-9BE8-3BB97A64F2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5810FA-02AF-4EC8-84A1-D221EEDE3C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5E76B-EFBB-4C4D-9249-62C5C06273C7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92756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464FD0-9FAD-4935-986C-8C663A8D25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587CA4-B018-45CF-8AE6-B6C147B4F1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33CB65-ADCA-42EC-B270-60317F2FB6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03933-BCC1-43F2-BF99-40988B37F583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9765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CB784B6-799D-4C83-83D9-33058300F1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6651F42-C2DA-46EC-A677-A028A43666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CD33C86-A7A1-4278-851D-E1D281936C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EA71D-A4BA-4BBB-8DC4-EF4174931F51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94391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BD1D5A-A99E-4CFF-B610-51CDA5B483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286591-EF76-4372-B594-A0A08D58CB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4D75848-0D5A-4209-9982-E53A611457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82077-368D-4F67-9EBA-062C59EFC878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18397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11F3EA5-9724-489A-95A5-B888764825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52BBAE2-4776-4D40-A64C-A37398CA1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0EC3A3A-A499-475A-A6DD-ADFE0EDD84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5DBC4-8D1D-4300-91A0-D2FAA293AA5F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27198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2E7364-B2CB-4DBD-9DA2-ADF645CA87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E40007-08B7-41D3-8ED8-31406B5062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412C1F-3089-4906-807C-44A06E249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9582E-9024-42A1-AAA8-A0DAD3FA1119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66132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D28128-4987-4649-BDC0-CAC89CB513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22C5DE-713A-4993-A548-17196CFA50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5BB0C9-F8F2-4C15-A8CA-E4A1F7F6B4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C573C-64E7-47B3-8EA6-BAB1C6334CD3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28691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2B26C7-3981-49FB-8F9E-873BC1BBE4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d-ID" altLang="id-ID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59DDED9-F68E-4663-9D16-768A9FEE20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altLang="id-ID"/>
              <a:t>Click to edit Master text styles</a:t>
            </a:r>
          </a:p>
          <a:p>
            <a:pPr lvl="1"/>
            <a:r>
              <a:rPr lang="id-ID" altLang="id-ID"/>
              <a:t>Second level</a:t>
            </a:r>
          </a:p>
          <a:p>
            <a:pPr lvl="2"/>
            <a:r>
              <a:rPr lang="id-ID" altLang="id-ID"/>
              <a:t>Third level</a:t>
            </a:r>
          </a:p>
          <a:p>
            <a:pPr lvl="3"/>
            <a:r>
              <a:rPr lang="id-ID" altLang="id-ID"/>
              <a:t>Fourth level</a:t>
            </a:r>
          </a:p>
          <a:p>
            <a:pPr lvl="4"/>
            <a:r>
              <a:rPr lang="id-ID" altLang="id-ID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E0F5A2-808E-49EC-B3FE-D5811D0C6B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03ED529-848F-46B5-B363-50257ED691E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14DCAD4-DC33-45BF-AD75-AB994D8D3E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7C9F1E30-E4DF-4006-BC81-696869C5E920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49" r:id="rId10"/>
    <p:sldLayoutId id="2147484550" r:id="rId11"/>
    <p:sldLayoutId id="2147484551" r:id="rId12"/>
    <p:sldLayoutId id="214748455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B6BA7621-4937-4A86-A1DB-DB7A60E88732}"/>
              </a:ext>
            </a:extLst>
          </p:cNvPr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F30DB99E-9F27-41B9-A65B-EA6699230937}"/>
              </a:ext>
            </a:extLst>
          </p:cNvPr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B2BF5A-2FA4-4A4D-A979-0B943BA8C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53" name="Text Placeholder 2">
            <a:extLst>
              <a:ext uri="{FF2B5EF4-FFF2-40B4-BE49-F238E27FC236}">
                <a16:creationId xmlns:a16="http://schemas.microsoft.com/office/drawing/2014/main" id="{5DF39894-AEEB-446D-A511-A0F6392E91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text styles</a:t>
            </a:r>
          </a:p>
          <a:p>
            <a:pPr lvl="1"/>
            <a:r>
              <a:rPr lang="en-US" altLang="id-ID"/>
              <a:t>Second level</a:t>
            </a:r>
          </a:p>
          <a:p>
            <a:pPr lvl="2"/>
            <a:r>
              <a:rPr lang="en-US" altLang="id-ID"/>
              <a:t>Third level</a:t>
            </a:r>
          </a:p>
          <a:p>
            <a:pPr lvl="3"/>
            <a:r>
              <a:rPr lang="en-US" altLang="id-ID"/>
              <a:t>Fourth level</a:t>
            </a:r>
          </a:p>
          <a:p>
            <a:pPr lvl="4"/>
            <a:r>
              <a:rPr lang="en-US" altLang="id-ID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4B395-1A2A-46AA-B8A6-770A3F9979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1">
                <a:solidFill>
                  <a:srgbClr val="FFFFFF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F31D5-CD9C-4D77-BAB5-C0AB259314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 cap="all" spc="200" baseline="0">
                <a:solidFill>
                  <a:srgbClr val="FFFFFF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5C2EE-DA3F-40A8-A3C3-CD5EA8A94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7FCB37F-1CC1-4200-AC61-DD4204563592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3" r:id="rId1"/>
    <p:sldLayoutId id="2147484554" r:id="rId2"/>
    <p:sldLayoutId id="2147484555" r:id="rId3"/>
    <p:sldLayoutId id="2147484556" r:id="rId4"/>
    <p:sldLayoutId id="2147484557" r:id="rId5"/>
    <p:sldLayoutId id="2147484558" r:id="rId6"/>
    <p:sldLayoutId id="2147484559" r:id="rId7"/>
    <p:sldLayoutId id="2147484560" r:id="rId8"/>
    <p:sldLayoutId id="2147484561" r:id="rId9"/>
    <p:sldLayoutId id="2147484562" r:id="rId10"/>
    <p:sldLayoutId id="2147484563" r:id="rId11"/>
    <p:sldLayoutId id="214748456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panose="020B0604020202020204" pitchFamily="34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1" name="Text Box 29">
            <a:extLst>
              <a:ext uri="{FF2B5EF4-FFF2-40B4-BE49-F238E27FC236}">
                <a16:creationId xmlns:a16="http://schemas.microsoft.com/office/drawing/2014/main" id="{8C57E6E8-ECF8-40BE-B6CD-1CBDA6309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148138"/>
            <a:ext cx="8921750" cy="157003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id-ID" sz="9600" dirty="0">
                <a:solidFill>
                  <a:srgbClr val="FF0000"/>
                </a:solidFill>
                <a:latin typeface="Cooper Black" pitchFamily="18" charset="0"/>
                <a:cs typeface="Lucida Sans Unicode" pitchFamily="34" charset="0"/>
              </a:rPr>
              <a:t>e</a:t>
            </a:r>
            <a:r>
              <a:rPr lang="en-US" sz="9600" dirty="0">
                <a:solidFill>
                  <a:srgbClr val="FF0000"/>
                </a:solidFill>
                <a:latin typeface="Cooper Black" pitchFamily="18" charset="0"/>
                <a:cs typeface="Lucida Sans Unicode" pitchFamily="34" charset="0"/>
              </a:rPr>
              <a:t>-Commerce</a:t>
            </a:r>
          </a:p>
        </p:txBody>
      </p:sp>
      <p:pic>
        <p:nvPicPr>
          <p:cNvPr id="9" name="Picture 8" descr="world_connected_hg_clr">
            <a:extLst>
              <a:ext uri="{FF2B5EF4-FFF2-40B4-BE49-F238E27FC236}">
                <a16:creationId xmlns:a16="http://schemas.microsoft.com/office/drawing/2014/main" id="{C9A16B52-3A9A-49DF-AAD2-C4EBF9E860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798513"/>
            <a:ext cx="3548063" cy="278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8">
            <a:extLst>
              <a:ext uri="{FF2B5EF4-FFF2-40B4-BE49-F238E27FC236}">
                <a16:creationId xmlns:a16="http://schemas.microsoft.com/office/drawing/2014/main" id="{EECBCD16-892F-4576-8F79-82129798A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914400"/>
            <a:ext cx="52863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163D50F-5A7A-4817-997D-E8DDF8B07E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788" y="14288"/>
            <a:ext cx="8229600" cy="639762"/>
          </a:xfrm>
        </p:spPr>
        <p:txBody>
          <a:bodyPr/>
          <a:lstStyle/>
          <a:p>
            <a:pPr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Dunia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 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15FE046D-A7BC-4CAC-AE27-4FF4C912C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19163"/>
            <a:ext cx="8763000" cy="5026025"/>
          </a:xfrm>
        </p:spPr>
        <p:txBody>
          <a:bodyPr/>
          <a:lstStyle/>
          <a:p>
            <a:pPr marL="457200" indent="-4572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Peter Fingar :  E-Commerce menyediakan infrastruktur bagi perusahaan untuk melakukan ekspansi proses bisnis internal menuju lingkungan eksternal tanpa harus menghadapi rintangan waktu dan ruang (time and space) yang selama ini menjadi isu utama. </a:t>
            </a:r>
          </a:p>
          <a:p>
            <a:pPr marL="457200" indent="-457200">
              <a:lnSpc>
                <a:spcPct val="120000"/>
              </a:lnSpc>
              <a:buFontTx/>
              <a:buAutoNum type="arabicPeriod"/>
            </a:pPr>
            <a:endParaRPr lang="en-US" altLang="id-ID" sz="2400"/>
          </a:p>
          <a:p>
            <a:pPr marL="457200" indent="-4572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Peluang untuk membangun jejaring dengan berbagai institusi lain tersebut harus dimanfaatkan karena dewasa ini persaingan sesungguhnya terletak pada </a:t>
            </a:r>
            <a:r>
              <a:rPr lang="en-US" altLang="id-ID" sz="2400" i="1"/>
              <a:t>bagaimana</a:t>
            </a:r>
            <a:r>
              <a:rPr lang="en-US" altLang="id-ID" sz="2400"/>
              <a:t> sebuah perusahaan dapat </a:t>
            </a:r>
            <a:r>
              <a:rPr lang="en-US" altLang="id-ID" sz="2400" i="1"/>
              <a:t>memanfaatkan E-Commerce</a:t>
            </a:r>
            <a:r>
              <a:rPr lang="en-US" altLang="id-ID" sz="2400"/>
              <a:t> untuk </a:t>
            </a:r>
            <a:r>
              <a:rPr lang="en-US" altLang="id-ID" sz="2400" i="1"/>
              <a:t>meningkatkan kinerja</a:t>
            </a:r>
            <a:r>
              <a:rPr lang="en-US" altLang="id-ID" sz="2400"/>
              <a:t> dalam bisnis inti yang digelutinya</a:t>
            </a:r>
            <a:r>
              <a:rPr lang="en-US" altLang="id-ID" sz="2000"/>
              <a:t>.</a:t>
            </a:r>
          </a:p>
        </p:txBody>
      </p:sp>
      <p:pic>
        <p:nvPicPr>
          <p:cNvPr id="35844" name="Picture 29">
            <a:extLst>
              <a:ext uri="{FF2B5EF4-FFF2-40B4-BE49-F238E27FC236}">
                <a16:creationId xmlns:a16="http://schemas.microsoft.com/office/drawing/2014/main" id="{344B8387-0F55-46C9-A215-FC07DED4FE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E05023B-23FE-47BD-95D3-A8F5824B4A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4288"/>
            <a:ext cx="8229600" cy="511175"/>
          </a:xfrm>
        </p:spPr>
        <p:txBody>
          <a:bodyPr/>
          <a:lstStyle/>
          <a:p>
            <a:pPr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Dunia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D83C527-6363-4084-AC54-A84596DF8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012825"/>
            <a:ext cx="8683625" cy="4525963"/>
          </a:xfrm>
        </p:spPr>
        <p:txBody>
          <a:bodyPr/>
          <a:lstStyle/>
          <a:p>
            <a:r>
              <a:rPr lang="en-US" altLang="id-ID" sz="2800"/>
              <a:t>Pada dasarnya ada 4 (empat) jenis relasi dalam dunia bisnis yang biasa dijalin oleh sebuah perusahaan (Fingar, 2010):</a:t>
            </a:r>
          </a:p>
          <a:p>
            <a:pPr>
              <a:buFontTx/>
              <a:buAutoNum type="arabicPeriod"/>
            </a:pPr>
            <a:endParaRPr lang="en-US" altLang="id-ID" sz="3600"/>
          </a:p>
          <a:p>
            <a:pPr marL="914400" lvl="1" indent="-457200">
              <a:buFontTx/>
              <a:buAutoNum type="arabicPeriod"/>
            </a:pPr>
            <a:r>
              <a:rPr lang="en-US" altLang="id-ID" sz="3200"/>
              <a:t>Relasi dengan pemasok (supplier)</a:t>
            </a:r>
          </a:p>
          <a:p>
            <a:pPr marL="914400" lvl="1" indent="-457200">
              <a:buFontTx/>
              <a:buAutoNum type="arabicPeriod"/>
            </a:pPr>
            <a:r>
              <a:rPr lang="en-US" altLang="id-ID" sz="3200"/>
              <a:t>Relasi dengan distributor</a:t>
            </a:r>
          </a:p>
          <a:p>
            <a:pPr marL="914400" lvl="1" indent="-457200">
              <a:buFontTx/>
              <a:buAutoNum type="arabicPeriod"/>
            </a:pPr>
            <a:r>
              <a:rPr lang="en-US" altLang="id-ID" sz="3200"/>
              <a:t>Relasi dengan rekanan (partner)  dan</a:t>
            </a:r>
          </a:p>
          <a:p>
            <a:pPr marL="914400" lvl="1" indent="-457200">
              <a:buFontTx/>
              <a:buAutoNum type="arabicPeriod"/>
            </a:pPr>
            <a:r>
              <a:rPr lang="en-US" altLang="id-ID" sz="3200"/>
              <a:t>Relasi dengan konsumen (customer)</a:t>
            </a:r>
          </a:p>
        </p:txBody>
      </p:sp>
      <p:pic>
        <p:nvPicPr>
          <p:cNvPr id="37892" name="Picture 29">
            <a:extLst>
              <a:ext uri="{FF2B5EF4-FFF2-40B4-BE49-F238E27FC236}">
                <a16:creationId xmlns:a16="http://schemas.microsoft.com/office/drawing/2014/main" id="{EF6FFD2F-C7F1-4FC1-BE2B-61DFE2CB76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 descr="j0309454">
            <a:extLst>
              <a:ext uri="{FF2B5EF4-FFF2-40B4-BE49-F238E27FC236}">
                <a16:creationId xmlns:a16="http://schemas.microsoft.com/office/drawing/2014/main" id="{2F7A55EC-CD4C-4079-BB30-FFCA43C588E4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lum brigh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39000" y="3886200"/>
            <a:ext cx="1704975" cy="2209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6626" name="Rectangle 2">
            <a:extLst>
              <a:ext uri="{FF2B5EF4-FFF2-40B4-BE49-F238E27FC236}">
                <a16:creationId xmlns:a16="http://schemas.microsoft.com/office/drawing/2014/main" id="{EB41A096-AE66-4BD2-A85D-92FC55A67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533400"/>
          </a:xfrm>
        </p:spPr>
        <p:txBody>
          <a:bodyPr/>
          <a:lstStyle/>
          <a:p>
            <a:pPr>
              <a:defRPr/>
            </a:pP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Dunia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903087A-E01E-4DFB-AE13-1B3D816BFA0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9163"/>
            <a:ext cx="7620000" cy="5024437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id-ID" sz="2800"/>
              <a:t>Jika dahulu kebanyakan relasi hanya dapat terjalin secara “one-to-one relationship” </a:t>
            </a:r>
          </a:p>
          <a:p>
            <a:pPr marL="514350" indent="-514350">
              <a:buFontTx/>
              <a:buAutoNum type="arabicPeriod"/>
            </a:pPr>
            <a:endParaRPr lang="en-US" altLang="id-ID" sz="2800"/>
          </a:p>
          <a:p>
            <a:pPr marL="514350" indent="-514350">
              <a:buFontTx/>
              <a:buAutoNum type="arabicPeriod"/>
            </a:pPr>
            <a:r>
              <a:rPr lang="en-US" altLang="id-ID" sz="2800"/>
              <a:t>Karena alasan efisiensi, maka dengan adanya E-Commerce, hubungan antar perusahaan dengan entiti eksternal lainnya dapat dilakukan secara “many-to-many relationship” dengan </a:t>
            </a:r>
          </a:p>
          <a:p>
            <a:pPr marL="914400" lvl="1" indent="-457200">
              <a:buFontTx/>
              <a:buAutoNum type="alphaLcParenR"/>
            </a:pPr>
            <a:r>
              <a:rPr lang="en-US" altLang="id-ID" sz="2400"/>
              <a:t>lebih cepat, </a:t>
            </a:r>
          </a:p>
          <a:p>
            <a:pPr marL="914400" lvl="1" indent="-457200">
              <a:buFontTx/>
              <a:buAutoNum type="alphaLcParenR"/>
            </a:pPr>
            <a:r>
              <a:rPr lang="en-US" altLang="id-ID" sz="2400"/>
              <a:t>lebih baik, dan </a:t>
            </a:r>
          </a:p>
          <a:p>
            <a:pPr marL="914400" lvl="1" indent="-457200">
              <a:buFontTx/>
              <a:buAutoNum type="alphaLcParenR"/>
            </a:pPr>
            <a:r>
              <a:rPr lang="en-US" altLang="id-ID" sz="2400"/>
              <a:t>lebih murah.</a:t>
            </a:r>
          </a:p>
        </p:txBody>
      </p:sp>
      <p:pic>
        <p:nvPicPr>
          <p:cNvPr id="39941" name="Picture 29">
            <a:extLst>
              <a:ext uri="{FF2B5EF4-FFF2-40B4-BE49-F238E27FC236}">
                <a16:creationId xmlns:a16="http://schemas.microsoft.com/office/drawing/2014/main" id="{9DCECC61-C26C-43AD-93D6-4E76120F3C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E03543E-5D0A-4B65-A831-B9D0294F0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163" y="30163"/>
            <a:ext cx="8355012" cy="533400"/>
          </a:xfrm>
        </p:spPr>
        <p:txBody>
          <a:bodyPr/>
          <a:lstStyle/>
          <a:p>
            <a:pPr>
              <a:defRPr/>
            </a:pPr>
            <a:r>
              <a:rPr lang="nb-NO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Penerapan teknologi e-Commerce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B1C6800-348A-43CD-8668-F1EF6BCF0F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39788"/>
            <a:ext cx="8991600" cy="5184775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nb-NO" sz="2800" dirty="0"/>
              <a:t>Penerapan teknologi e-Commerce untuk mengenalkan / memasarkan produk diperlukan :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/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2400" b="1" dirty="0" err="1"/>
              <a:t>Katalog</a:t>
            </a:r>
            <a:r>
              <a:rPr lang="en-US" sz="2400" b="1" dirty="0"/>
              <a:t> </a:t>
            </a:r>
            <a:r>
              <a:rPr lang="en-US" sz="2400" b="1" dirty="0" err="1"/>
              <a:t>OnLine</a:t>
            </a:r>
            <a:endParaRPr lang="en-US" sz="2400" b="1" dirty="0"/>
          </a:p>
          <a:p>
            <a:pPr marL="838200" lvl="1" indent="-381000">
              <a:lnSpc>
                <a:spcPct val="90000"/>
              </a:lnSpc>
              <a:defRPr/>
            </a:pPr>
            <a:r>
              <a:rPr lang="en-US" sz="2000" dirty="0" err="1"/>
              <a:t>Katalog</a:t>
            </a:r>
            <a:r>
              <a:rPr lang="en-US" sz="2000" dirty="0"/>
              <a:t> online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/</a:t>
            </a:r>
            <a:r>
              <a:rPr lang="en-US" sz="2000" dirty="0" err="1"/>
              <a:t>calon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 </a:t>
            </a:r>
            <a:r>
              <a:rPr lang="en-US" sz="2000" dirty="0" err="1"/>
              <a:t>potensial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lengkap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.</a:t>
            </a:r>
          </a:p>
          <a:p>
            <a:pPr marL="838200" lvl="1" indent="-381000">
              <a:lnSpc>
                <a:spcPct val="90000"/>
              </a:lnSpc>
              <a:defRPr/>
            </a:pPr>
            <a:endParaRPr lang="en-US" sz="2000" dirty="0"/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US" sz="2400" b="1" dirty="0" err="1"/>
              <a:t>Transaksi</a:t>
            </a:r>
            <a:r>
              <a:rPr lang="en-US" sz="2400" b="1" dirty="0"/>
              <a:t> </a:t>
            </a:r>
            <a:r>
              <a:rPr lang="en-US" sz="2400" b="1" dirty="0" err="1"/>
              <a:t>OnLine</a:t>
            </a:r>
            <a:r>
              <a:rPr lang="en-US" sz="2400" dirty="0"/>
              <a:t> </a:t>
            </a:r>
          </a:p>
          <a:p>
            <a:pPr marL="838200" lvl="1" indent="-381000">
              <a:lnSpc>
                <a:spcPct val="90000"/>
              </a:lnSpc>
              <a:defRPr/>
            </a:pPr>
            <a:r>
              <a:rPr lang="en-US" sz="2000" dirty="0" err="1"/>
              <a:t>Transaksi</a:t>
            </a:r>
            <a:r>
              <a:rPr lang="en-US" sz="2000" dirty="0"/>
              <a:t> </a:t>
            </a:r>
            <a:r>
              <a:rPr lang="en-US" sz="2000" dirty="0" err="1"/>
              <a:t>OnLine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fasilitas</a:t>
            </a:r>
            <a:r>
              <a:rPr lang="en-US" sz="2000" dirty="0"/>
              <a:t> yang </a:t>
            </a:r>
            <a:r>
              <a:rPr lang="en-US" sz="2000" dirty="0" err="1"/>
              <a:t>disediakan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situs</a:t>
            </a:r>
            <a:r>
              <a:rPr lang="en-US" sz="2000" dirty="0"/>
              <a:t> e-Commerce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pembelian</a:t>
            </a:r>
            <a:r>
              <a:rPr lang="en-US" sz="2000" dirty="0"/>
              <a:t>/order </a:t>
            </a:r>
            <a:r>
              <a:rPr lang="en-US" sz="2000" dirty="0" err="1"/>
              <a:t>barang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online </a:t>
            </a:r>
            <a:r>
              <a:rPr lang="en-US" sz="2000" dirty="0" err="1"/>
              <a:t>lewat</a:t>
            </a:r>
            <a:r>
              <a:rPr lang="en-US" sz="2000" dirty="0"/>
              <a:t> media internet, </a:t>
            </a:r>
            <a:r>
              <a:rPr lang="en-US" sz="2000" dirty="0" err="1"/>
              <a:t>transaksi</a:t>
            </a:r>
            <a:r>
              <a:rPr lang="en-US" sz="2000" dirty="0"/>
              <a:t> online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dibagi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2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;</a:t>
            </a:r>
          </a:p>
          <a:p>
            <a:pPr marL="1257300" lvl="2" indent="-342900">
              <a:lnSpc>
                <a:spcPct val="90000"/>
              </a:lnSpc>
              <a:defRPr/>
            </a:pPr>
            <a:r>
              <a:rPr lang="en-US" sz="1800" dirty="0"/>
              <a:t>Shopping Cart</a:t>
            </a:r>
          </a:p>
          <a:p>
            <a:pPr marL="1257300" lvl="2" indent="-342900">
              <a:lnSpc>
                <a:spcPct val="90000"/>
              </a:lnSpc>
              <a:defRPr/>
            </a:pPr>
            <a:r>
              <a:rPr lang="en-US" sz="1800" dirty="0" err="1"/>
              <a:t>OnLine</a:t>
            </a:r>
            <a:r>
              <a:rPr lang="en-US" sz="1800" dirty="0"/>
              <a:t> Payment</a:t>
            </a:r>
          </a:p>
        </p:txBody>
      </p:sp>
      <p:pic>
        <p:nvPicPr>
          <p:cNvPr id="41988" name="Picture 29">
            <a:extLst>
              <a:ext uri="{FF2B5EF4-FFF2-40B4-BE49-F238E27FC236}">
                <a16:creationId xmlns:a16="http://schemas.microsoft.com/office/drawing/2014/main" id="{96DF4995-847B-4FBA-B69C-94E973A0BD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7A0FE8D-F325-4C7C-A9B5-30ED1C85A8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738" y="98425"/>
            <a:ext cx="8229600" cy="434975"/>
          </a:xfrm>
        </p:spPr>
        <p:txBody>
          <a:bodyPr/>
          <a:lstStyle/>
          <a:p>
            <a:pPr>
              <a:defRPr/>
            </a:pP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Transaksi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D68CE8A3-51E9-47C0-BA32-FA68283BD5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788" y="914400"/>
            <a:ext cx="8913812" cy="4495800"/>
          </a:xfrm>
        </p:spPr>
        <p:txBody>
          <a:bodyPr/>
          <a:lstStyle/>
          <a:p>
            <a:pPr marL="396875" indent="-396875">
              <a:buFontTx/>
              <a:buAutoNum type="arabicPeriod"/>
            </a:pPr>
            <a:r>
              <a:rPr lang="en-US" altLang="id-ID" sz="2300" b="1"/>
              <a:t>Shopping Cart</a:t>
            </a:r>
          </a:p>
          <a:p>
            <a:pPr marL="457200" lvl="1" indent="0">
              <a:buFontTx/>
              <a:buNone/>
            </a:pPr>
            <a:r>
              <a:rPr lang="en-US" altLang="id-ID" sz="2300"/>
              <a:t>S</a:t>
            </a:r>
            <a:r>
              <a:rPr lang="id-ID" altLang="id-ID" sz="2300"/>
              <a:t>h</a:t>
            </a:r>
            <a:r>
              <a:rPr lang="en-US" altLang="id-ID" sz="2300"/>
              <a:t>opping Cart software merupakan sistem yang digunakan agar calon pembeli dapat membeli barang-barang yang ditawarkan melalui katalog online, mengawasi account kita setiap saat dan menggabungkan semua aspek e-Commerce pada suatu situs.</a:t>
            </a:r>
          </a:p>
          <a:p>
            <a:pPr marL="457200" lvl="1" indent="0"/>
            <a:endParaRPr lang="en-US" altLang="id-ID" sz="2300"/>
          </a:p>
          <a:p>
            <a:pPr marL="396875" indent="-396875">
              <a:buFontTx/>
              <a:buAutoNum type="arabicPeriod"/>
            </a:pPr>
            <a:r>
              <a:rPr lang="en-US" altLang="id-ID" sz="2300" b="1"/>
              <a:t>OnLine Payment</a:t>
            </a:r>
          </a:p>
          <a:p>
            <a:pPr marL="457200" lvl="1" indent="0">
              <a:buFontTx/>
              <a:buNone/>
            </a:pPr>
            <a:r>
              <a:rPr lang="en-US" altLang="id-ID" sz="2300"/>
              <a:t>Menyediakan layanan pembayaran secara online dari transaksi yang sudah terjadi, online payment ini membutuhkan 2 komponen yaitu ;</a:t>
            </a:r>
          </a:p>
          <a:p>
            <a:pPr marL="746125" lvl="2" indent="-288925">
              <a:buFontTx/>
              <a:buAutoNum type="alphaLcParenR"/>
            </a:pPr>
            <a:r>
              <a:rPr lang="en-US" altLang="id-ID" sz="2300"/>
              <a:t>Payment Gateway</a:t>
            </a:r>
          </a:p>
          <a:p>
            <a:pPr marL="746125" lvl="2" indent="-288925">
              <a:buFontTx/>
              <a:buAutoNum type="alphaLcParenR"/>
            </a:pPr>
            <a:r>
              <a:rPr lang="en-US" altLang="id-ID" sz="2300"/>
              <a:t>Certification Authority</a:t>
            </a:r>
          </a:p>
          <a:p>
            <a:pPr marL="457200" lvl="1" indent="0">
              <a:lnSpc>
                <a:spcPct val="90000"/>
              </a:lnSpc>
              <a:buFontTx/>
              <a:buNone/>
            </a:pPr>
            <a:endParaRPr lang="en-US" altLang="id-ID" sz="2300"/>
          </a:p>
        </p:txBody>
      </p:sp>
      <p:pic>
        <p:nvPicPr>
          <p:cNvPr id="44036" name="Picture 29">
            <a:extLst>
              <a:ext uri="{FF2B5EF4-FFF2-40B4-BE49-F238E27FC236}">
                <a16:creationId xmlns:a16="http://schemas.microsoft.com/office/drawing/2014/main" id="{0B6FDFD1-BE54-4D62-A2A8-E13B5848FF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F947DBB-2418-4EDE-A947-2741E3128A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575" y="95250"/>
            <a:ext cx="8229600" cy="438150"/>
          </a:xfrm>
        </p:spPr>
        <p:txBody>
          <a:bodyPr/>
          <a:lstStyle/>
          <a:p>
            <a:pPr>
              <a:defRPr/>
            </a:pP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Payment</a:t>
            </a:r>
          </a:p>
        </p:txBody>
      </p:sp>
      <p:sp>
        <p:nvSpPr>
          <p:cNvPr id="72710" name="Rectangle 3">
            <a:extLst>
              <a:ext uri="{FF2B5EF4-FFF2-40B4-BE49-F238E27FC236}">
                <a16:creationId xmlns:a16="http://schemas.microsoft.com/office/drawing/2014/main" id="{1454CB14-FFBA-43C5-B69F-5AA023AE8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919163"/>
            <a:ext cx="8839200" cy="5026025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id-ID" sz="2400" b="1" dirty="0"/>
              <a:t>Payment Gateway</a:t>
            </a:r>
          </a:p>
          <a:p>
            <a:pPr marL="990600" lvl="1" indent="-533400">
              <a:lnSpc>
                <a:spcPct val="90000"/>
              </a:lnSpc>
              <a:buFontTx/>
              <a:buAutoNum type="alphaLcParenR"/>
              <a:defRPr/>
            </a:pPr>
            <a:r>
              <a:rPr lang="en-US" altLang="id-ID" sz="2000" dirty="0"/>
              <a:t>Payment Gateway </a:t>
            </a:r>
            <a:r>
              <a:rPr lang="en-US" altLang="id-ID" sz="2000" dirty="0" err="1"/>
              <a:t>biasanya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dimiliki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oleh</a:t>
            </a:r>
            <a:r>
              <a:rPr lang="en-US" altLang="id-ID" sz="2000" dirty="0"/>
              <a:t> acquirer (</a:t>
            </a:r>
            <a:r>
              <a:rPr lang="en-US" altLang="id-ID" sz="2000" dirty="0" err="1"/>
              <a:t>institusi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finansial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tertentu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mendukung</a:t>
            </a:r>
            <a:r>
              <a:rPr lang="en-US" altLang="id-ID" sz="2000" dirty="0"/>
              <a:t> </a:t>
            </a:r>
            <a:r>
              <a:rPr lang="en-US" altLang="id-ID" sz="2000" i="1" dirty="0"/>
              <a:t>merchant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dengan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menyediakan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layanan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untuk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memproses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transaksi</a:t>
            </a:r>
            <a:r>
              <a:rPr lang="en-US" altLang="id-ID" sz="2000" dirty="0"/>
              <a:t>). </a:t>
            </a:r>
          </a:p>
          <a:p>
            <a:pPr marL="990600" lvl="1" indent="-533400">
              <a:lnSpc>
                <a:spcPct val="90000"/>
              </a:lnSpc>
              <a:buFontTx/>
              <a:buAutoNum type="alphaLcParenR"/>
              <a:defRPr/>
            </a:pPr>
            <a:r>
              <a:rPr lang="en-US" altLang="id-ID" sz="2000" i="1" dirty="0"/>
              <a:t>payment gateway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merupakan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sistem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menyediakan</a:t>
            </a:r>
            <a:r>
              <a:rPr lang="en-US" altLang="id-ID" sz="2000" dirty="0"/>
              <a:t> service online e-Commerce </a:t>
            </a:r>
            <a:r>
              <a:rPr lang="en-US" altLang="id-ID" sz="2000" dirty="0" err="1"/>
              <a:t>kepada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pasar</a:t>
            </a:r>
            <a:r>
              <a:rPr lang="en-US" altLang="id-ID" sz="2000" dirty="0"/>
              <a:t>. </a:t>
            </a:r>
          </a:p>
          <a:p>
            <a:pPr marL="990600" lvl="1" indent="-533400">
              <a:lnSpc>
                <a:spcPct val="90000"/>
              </a:lnSpc>
              <a:buFontTx/>
              <a:buAutoNum type="alphaLcParenR"/>
              <a:defRPr/>
            </a:pPr>
            <a:r>
              <a:rPr lang="en-US" altLang="id-ID" sz="2000" dirty="0" err="1"/>
              <a:t>Diperlukan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oleh</a:t>
            </a:r>
            <a:r>
              <a:rPr lang="en-US" altLang="id-ID" sz="2000" dirty="0"/>
              <a:t> acquirer </a:t>
            </a:r>
            <a:r>
              <a:rPr lang="en-US" altLang="id-ID" sz="2000" dirty="0" err="1"/>
              <a:t>untuk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mendukung</a:t>
            </a:r>
            <a:r>
              <a:rPr lang="en-US" altLang="id-ID" sz="2000" dirty="0"/>
              <a:t> </a:t>
            </a:r>
            <a:r>
              <a:rPr lang="en-US" altLang="id-ID" sz="2000" dirty="0" err="1"/>
              <a:t>berlangsungnya</a:t>
            </a:r>
            <a:r>
              <a:rPr lang="en-US" altLang="id-ID" sz="2000" dirty="0"/>
              <a:t> proses </a:t>
            </a:r>
            <a:r>
              <a:rPr lang="en-US" altLang="id-ID" sz="2000" dirty="0" err="1"/>
              <a:t>otorisasi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memonitor</a:t>
            </a:r>
            <a:r>
              <a:rPr lang="en-US" altLang="id-ID" sz="2000" dirty="0"/>
              <a:t> proses </a:t>
            </a:r>
            <a:r>
              <a:rPr lang="en-US" altLang="id-ID" sz="2000" dirty="0" err="1"/>
              <a:t>transaksi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sedang</a:t>
            </a:r>
            <a:r>
              <a:rPr lang="en-US" altLang="id-ID" sz="2000" dirty="0"/>
              <a:t> </a:t>
            </a:r>
            <a:r>
              <a:rPr lang="en-US" altLang="id-ID" sz="2000" dirty="0" err="1"/>
              <a:t>berlangsung</a:t>
            </a:r>
            <a:r>
              <a:rPr lang="en-US" altLang="id-ID" sz="2000" dirty="0"/>
              <a:t>.</a:t>
            </a:r>
          </a:p>
          <a:p>
            <a:pPr marL="990600" lvl="1" indent="-533400">
              <a:lnSpc>
                <a:spcPct val="90000"/>
              </a:lnSpc>
              <a:defRPr/>
            </a:pPr>
            <a:endParaRPr lang="en-US" altLang="id-ID" sz="2000" dirty="0"/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id-ID" sz="2400" b="1" dirty="0"/>
              <a:t>Certification Authority</a:t>
            </a:r>
          </a:p>
          <a:p>
            <a:pPr marL="446088" lvl="1" indent="11113">
              <a:lnSpc>
                <a:spcPct val="90000"/>
              </a:lnSpc>
              <a:buFontTx/>
              <a:buNone/>
              <a:defRPr/>
            </a:pPr>
            <a:r>
              <a:rPr lang="en-US" altLang="id-ID" sz="2000" dirty="0" err="1"/>
              <a:t>Merupakan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komponen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infrastrukur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menandai</a:t>
            </a:r>
            <a:r>
              <a:rPr lang="en-US" altLang="id-ID" sz="2000" dirty="0"/>
              <a:t> public key </a:t>
            </a:r>
            <a:r>
              <a:rPr lang="en-US" altLang="id-ID" sz="2000" dirty="0" err="1"/>
              <a:t>milik</a:t>
            </a:r>
            <a:r>
              <a:rPr lang="en-US" altLang="id-ID" sz="2000" dirty="0"/>
              <a:t> cardholder, </a:t>
            </a:r>
            <a:r>
              <a:rPr lang="en-US" altLang="id-ID" sz="2000" i="1" dirty="0"/>
              <a:t>merchant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atau</a:t>
            </a:r>
            <a:r>
              <a:rPr lang="en-US" altLang="id-ID" sz="2000" dirty="0"/>
              <a:t> </a:t>
            </a:r>
            <a:r>
              <a:rPr lang="en-US" altLang="id-ID" sz="2000" i="1" dirty="0"/>
              <a:t>acquirer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manapun</a:t>
            </a:r>
            <a:r>
              <a:rPr lang="en-US" altLang="id-ID" sz="2000" dirty="0"/>
              <a:t> payment </a:t>
            </a:r>
            <a:r>
              <a:rPr lang="en-US" altLang="id-ID" sz="2000" dirty="0" err="1"/>
              <a:t>gatewaynya</a:t>
            </a:r>
            <a:r>
              <a:rPr lang="en-US" altLang="id-ID" sz="2000" dirty="0"/>
              <a:t>.</a:t>
            </a:r>
          </a:p>
        </p:txBody>
      </p:sp>
      <p:pic>
        <p:nvPicPr>
          <p:cNvPr id="46084" name="Picture 29">
            <a:extLst>
              <a:ext uri="{FF2B5EF4-FFF2-40B4-BE49-F238E27FC236}">
                <a16:creationId xmlns:a16="http://schemas.microsoft.com/office/drawing/2014/main" id="{5F56AE08-103B-427E-BA9F-10EC37E2A6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C4672ED-AF3A-4B29-BE77-C94BA1FC6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229600" cy="438150"/>
          </a:xfrm>
        </p:spPr>
        <p:txBody>
          <a:bodyPr/>
          <a:lstStyle/>
          <a:p>
            <a:pPr>
              <a:defRPr/>
            </a:pPr>
            <a:r>
              <a:rPr lang="nb-NO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Penerapan teknologi e-Commerce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9915E638-A94F-4A5C-A652-0A33762C4A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838200"/>
            <a:ext cx="8836025" cy="51054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 startAt="3"/>
            </a:pPr>
            <a:r>
              <a:rPr lang="en-US" altLang="id-ID" b="1"/>
              <a:t>Status Order</a:t>
            </a:r>
          </a:p>
          <a:p>
            <a:pPr marL="609600" indent="-609600">
              <a:buFont typeface="Wingdings" panose="05000000000000000000" pitchFamily="2" charset="2"/>
              <a:buAutoNum type="arabicPeriod" startAt="3"/>
            </a:pPr>
            <a:endParaRPr lang="en-US" altLang="id-ID" sz="1400"/>
          </a:p>
          <a:p>
            <a:pPr marL="579438" lvl="1" indent="-579438">
              <a:buFontTx/>
              <a:buAutoNum type="arabicPeriod"/>
            </a:pPr>
            <a:r>
              <a:rPr lang="en-US" altLang="id-ID"/>
              <a:t>Diperlukan pelanggan yang telah melakukan transaksi online untuk mengetahui sampai dimana transaksi yang sudah dilakukan telah diproses oleh penyedia situs e-Commerce. </a:t>
            </a:r>
          </a:p>
          <a:p>
            <a:pPr marL="579438" lvl="1" indent="-579438">
              <a:buFontTx/>
              <a:buAutoNum type="arabicPeriod"/>
            </a:pPr>
            <a:endParaRPr lang="en-US" altLang="id-ID"/>
          </a:p>
          <a:p>
            <a:pPr marL="579438" lvl="1" indent="-579438">
              <a:buFontTx/>
              <a:buAutoNum type="arabicPeriod"/>
            </a:pPr>
            <a:r>
              <a:rPr lang="en-US" altLang="id-ID"/>
              <a:t>Dapat saja penyedia layanan e-Commerce memberitahukan status order transaksi yang dilakukan oleh pelanggan melalui SMS atau e-Mail.</a:t>
            </a:r>
          </a:p>
        </p:txBody>
      </p:sp>
      <p:pic>
        <p:nvPicPr>
          <p:cNvPr id="48132" name="Picture 29">
            <a:extLst>
              <a:ext uri="{FF2B5EF4-FFF2-40B4-BE49-F238E27FC236}">
                <a16:creationId xmlns:a16="http://schemas.microsoft.com/office/drawing/2014/main" id="{CBC8C55D-73C5-4B0E-AA8B-258D6F586A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B41AD50E-99E6-463A-AC7D-7CEB068D47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42900" y="990600"/>
            <a:ext cx="8458200" cy="990600"/>
          </a:xfrm>
        </p:spPr>
        <p:txBody>
          <a:bodyPr/>
          <a:lstStyle/>
          <a:p>
            <a:r>
              <a:rPr lang="en-US" altLang="id-ID" b="1"/>
              <a:t>E-COMMERCE</a:t>
            </a:r>
            <a:r>
              <a:rPr lang="id-ID" altLang="id-ID" b="1"/>
              <a:t> </a:t>
            </a:r>
            <a:r>
              <a:rPr lang="en-US" altLang="id-ID" b="1"/>
              <a:t>DI INDONESIA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FD865FC2-94EA-4583-A508-313608C2AEA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" y="2362200"/>
            <a:ext cx="8839200" cy="25892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id-ID" sz="4800"/>
              <a:t>Peluang dan Tantangan</a:t>
            </a:r>
          </a:p>
          <a:p>
            <a:pPr>
              <a:lnSpc>
                <a:spcPct val="80000"/>
              </a:lnSpc>
            </a:pPr>
            <a:endParaRPr lang="en-US" altLang="id-ID" sz="4800"/>
          </a:p>
        </p:txBody>
      </p:sp>
      <p:pic>
        <p:nvPicPr>
          <p:cNvPr id="50180" name="Picture 29">
            <a:extLst>
              <a:ext uri="{FF2B5EF4-FFF2-40B4-BE49-F238E27FC236}">
                <a16:creationId xmlns:a16="http://schemas.microsoft.com/office/drawing/2014/main" id="{DAC64E7F-AC55-47D2-899E-9A916C751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73413"/>
            <a:ext cx="8385175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ED32B109-8544-405C-8BB1-7033FE5643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39763"/>
          </a:xfrm>
        </p:spPr>
        <p:txBody>
          <a:bodyPr/>
          <a:lstStyle/>
          <a:p>
            <a:r>
              <a:rPr lang="en-US" altLang="id-ID"/>
              <a:t>E-Commerce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80C56C75-D3EB-430D-A342-C04BFC376E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914400"/>
            <a:ext cx="8836025" cy="4525963"/>
          </a:xfrm>
        </p:spPr>
        <p:txBody>
          <a:bodyPr/>
          <a:lstStyle/>
          <a:p>
            <a:r>
              <a:rPr lang="en-US" altLang="id-ID"/>
              <a:t>Penggunaan media elektronik untuk melakukan perniagaan / perdagangan</a:t>
            </a:r>
          </a:p>
          <a:p>
            <a:pPr lvl="1"/>
            <a:r>
              <a:rPr lang="en-US" altLang="id-ID"/>
              <a:t>Telepon, fax, ATM, handphone, SMS</a:t>
            </a:r>
          </a:p>
          <a:p>
            <a:pPr lvl="1"/>
            <a:r>
              <a:rPr lang="en-US" altLang="id-ID"/>
              <a:t>Banking: ATM phone banking, internet banking</a:t>
            </a:r>
          </a:p>
          <a:p>
            <a:r>
              <a:rPr lang="en-US" altLang="id-ID"/>
              <a:t>Secara khusus</a:t>
            </a:r>
          </a:p>
          <a:p>
            <a:pPr lvl="1"/>
            <a:r>
              <a:rPr lang="en-US" altLang="id-ID"/>
              <a:t>Penggunaan Internet untuk melakukan perniagaan</a:t>
            </a:r>
          </a:p>
          <a:p>
            <a:r>
              <a:rPr lang="en-US" altLang="id-ID"/>
              <a:t>Disukai karena kenyamanannya</a:t>
            </a:r>
          </a:p>
        </p:txBody>
      </p:sp>
      <p:pic>
        <p:nvPicPr>
          <p:cNvPr id="51204" name="Picture 29">
            <a:extLst>
              <a:ext uri="{FF2B5EF4-FFF2-40B4-BE49-F238E27FC236}">
                <a16:creationId xmlns:a16="http://schemas.microsoft.com/office/drawing/2014/main" id="{DFAF3BF0-E03C-4003-8D3E-2C616ED368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3F6B47A9-603F-4B4C-8091-917A57F6E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95250"/>
            <a:ext cx="8229600" cy="514350"/>
          </a:xfrm>
        </p:spPr>
        <p:txBody>
          <a:bodyPr/>
          <a:lstStyle/>
          <a:p>
            <a:r>
              <a:rPr lang="en-US" altLang="id-ID"/>
              <a:t>Peluang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407CAB10-3FC6-4978-B2FB-E9D29E59D4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838" y="990600"/>
            <a:ext cx="8818562" cy="4525963"/>
          </a:xfrm>
        </p:spPr>
        <p:txBody>
          <a:bodyPr/>
          <a:lstStyle/>
          <a:p>
            <a:r>
              <a:rPr lang="en-US" altLang="id-ID" sz="4000"/>
              <a:t>Pasar Indonesia yang besar</a:t>
            </a:r>
          </a:p>
          <a:p>
            <a:r>
              <a:rPr lang="en-US" altLang="id-ID" sz="4000"/>
              <a:t>Jenis layanan khas Indonesia yang hanya dimengerti oleh orang Indonesia</a:t>
            </a:r>
          </a:p>
        </p:txBody>
      </p:sp>
      <p:pic>
        <p:nvPicPr>
          <p:cNvPr id="52228" name="Picture 29">
            <a:extLst>
              <a:ext uri="{FF2B5EF4-FFF2-40B4-BE49-F238E27FC236}">
                <a16:creationId xmlns:a16="http://schemas.microsoft.com/office/drawing/2014/main" id="{CFE6E468-F574-426F-985A-86A260A5DB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6C3FFC55-066D-42D8-9F23-3783870049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6858000" cy="533400"/>
          </a:xfrm>
        </p:spPr>
        <p:txBody>
          <a:bodyPr/>
          <a:lstStyle/>
          <a:p>
            <a:pPr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Definisi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BC2E90E-3D23-42F0-A985-B19A4873DD7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295400"/>
            <a:ext cx="8737600" cy="5026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altLang="id-ID" sz="2400"/>
              <a:t>Pembelian dan penjualan barang dan jasa dengan menggunakan jasa komputer online di Internet (Bryan A. Garner)</a:t>
            </a:r>
            <a:r>
              <a:rPr lang="sv-SE" altLang="id-ID" sz="2400"/>
              <a:t>.</a:t>
            </a:r>
          </a:p>
          <a:p>
            <a:pPr>
              <a:spcBef>
                <a:spcPct val="0"/>
              </a:spcBef>
            </a:pPr>
            <a:r>
              <a:rPr lang="id-ID" altLang="id-ID" sz="2400"/>
              <a:t>Suatu proses membeli dan menjual produk-produk secara elektronik oleh konsumen dan dari perusahaan ke perusahaan dengan komputer sebagai perantara transaksi bisnis (Laudon)</a:t>
            </a:r>
            <a:r>
              <a:rPr lang="sv-SE" altLang="id-ID" sz="2400"/>
              <a:t>.</a:t>
            </a:r>
          </a:p>
          <a:p>
            <a:pPr>
              <a:spcBef>
                <a:spcPct val="0"/>
              </a:spcBef>
            </a:pPr>
            <a:r>
              <a:rPr lang="id-ID" altLang="id-ID" sz="2400"/>
              <a:t>Penyebaran, pembelian, penjualan, pemasaran barang dan jasa melalui sistem elektronik seperti internet atau televisi, www atau jaringan komputer lainnya (Wikipedia)</a:t>
            </a:r>
            <a:r>
              <a:rPr lang="sv-SE" altLang="id-ID" sz="2400"/>
              <a:t>. </a:t>
            </a:r>
            <a:endParaRPr lang="id-ID" altLang="id-ID" sz="2400"/>
          </a:p>
        </p:txBody>
      </p:sp>
      <p:pic>
        <p:nvPicPr>
          <p:cNvPr id="19460" name="Picture 29">
            <a:extLst>
              <a:ext uri="{FF2B5EF4-FFF2-40B4-BE49-F238E27FC236}">
                <a16:creationId xmlns:a16="http://schemas.microsoft.com/office/drawing/2014/main" id="{F5A4A224-4593-4314-AC87-33769AEC85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59058CBA-E447-4131-BAAD-597BF415C6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-76200"/>
            <a:ext cx="8229600" cy="715963"/>
          </a:xfrm>
        </p:spPr>
        <p:txBody>
          <a:bodyPr/>
          <a:lstStyle/>
          <a:p>
            <a:r>
              <a:rPr lang="en-US" altLang="id-ID"/>
              <a:t>Pasar Indonesia yang besar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B5279FD-34A0-4A5D-9978-5FF9646F66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68400"/>
            <a:ext cx="8229600" cy="4525963"/>
          </a:xfrm>
        </p:spPr>
        <p:txBody>
          <a:bodyPr/>
          <a:lstStyle/>
          <a:p>
            <a:r>
              <a:rPr lang="en-US" altLang="id-ID"/>
              <a:t>Potensi</a:t>
            </a:r>
          </a:p>
          <a:p>
            <a:pPr lvl="1"/>
            <a:r>
              <a:rPr lang="en-US" altLang="id-ID"/>
              <a:t>Jumlah penduduk Indonesia yang besar</a:t>
            </a:r>
          </a:p>
          <a:p>
            <a:pPr lvl="1"/>
            <a:r>
              <a:rPr lang="en-US" altLang="id-ID"/>
              <a:t>Masih banyak yang belum terjangkau oleh Internet</a:t>
            </a:r>
          </a:p>
          <a:p>
            <a:pPr lvl="2"/>
            <a:r>
              <a:rPr lang="en-US" altLang="id-ID"/>
              <a:t>Jumlah pengguna Internet masih sekitar 5 juta orang</a:t>
            </a:r>
            <a:r>
              <a:rPr lang="id-ID" altLang="id-ID"/>
              <a:t> </a:t>
            </a:r>
            <a:endParaRPr lang="en-US" altLang="id-ID"/>
          </a:p>
          <a:p>
            <a:pPr lvl="1"/>
            <a:r>
              <a:rPr lang="en-US" altLang="id-ID"/>
              <a:t>Market belum saturasi</a:t>
            </a:r>
          </a:p>
          <a:p>
            <a:pPr lvl="1"/>
            <a:r>
              <a:rPr lang="en-US" altLang="id-ID"/>
              <a:t>Rentang fisik yang lebar merupakan potensi e-commerce</a:t>
            </a:r>
          </a:p>
        </p:txBody>
      </p:sp>
      <p:pic>
        <p:nvPicPr>
          <p:cNvPr id="53252" name="Picture 29">
            <a:extLst>
              <a:ext uri="{FF2B5EF4-FFF2-40B4-BE49-F238E27FC236}">
                <a16:creationId xmlns:a16="http://schemas.microsoft.com/office/drawing/2014/main" id="{85AD74E1-2E3B-40EB-B949-92F134778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2251F792-E09A-42E3-9005-F14B035B6F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868363"/>
          </a:xfrm>
        </p:spPr>
        <p:txBody>
          <a:bodyPr/>
          <a:lstStyle/>
          <a:p>
            <a:r>
              <a:rPr lang="en-US" altLang="id-ID"/>
              <a:t>Layanan Khas Indonesia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E7D64363-CF3B-4AE1-BAA0-9A3CDEA994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/>
              <a:t>Orang Indonesia gemar berbicara (tapi kurang suka menulis / dokumentasi)</a:t>
            </a:r>
          </a:p>
          <a:p>
            <a:r>
              <a:rPr lang="en-US" altLang="id-ID"/>
              <a:t>Contoh layanan khas Indonesia</a:t>
            </a:r>
          </a:p>
          <a:p>
            <a:pPr lvl="1"/>
            <a:r>
              <a:rPr lang="en-US" altLang="id-ID"/>
              <a:t>Wartel &amp; Warnet</a:t>
            </a:r>
          </a:p>
          <a:p>
            <a:pPr lvl="1"/>
            <a:r>
              <a:rPr lang="en-US" altLang="id-ID"/>
              <a:t>SMS</a:t>
            </a:r>
          </a:p>
          <a:p>
            <a:pPr lvl="1"/>
            <a:r>
              <a:rPr lang="en-US" altLang="id-ID"/>
              <a:t>Berganti-ganti handphone (lifestyle?)</a:t>
            </a:r>
          </a:p>
          <a:p>
            <a:pPr lvl="1"/>
            <a:r>
              <a:rPr lang="en-US" altLang="id-ID"/>
              <a:t>Games, kuis</a:t>
            </a:r>
          </a:p>
        </p:txBody>
      </p:sp>
      <p:pic>
        <p:nvPicPr>
          <p:cNvPr id="54276" name="Picture 29">
            <a:extLst>
              <a:ext uri="{FF2B5EF4-FFF2-40B4-BE49-F238E27FC236}">
                <a16:creationId xmlns:a16="http://schemas.microsoft.com/office/drawing/2014/main" id="{3DD3ACCA-4C6A-474B-8A89-322997480F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1EC799F-715E-441C-B7C3-6FBF9713A5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038"/>
            <a:ext cx="8229600" cy="639762"/>
          </a:xfrm>
        </p:spPr>
        <p:txBody>
          <a:bodyPr/>
          <a:lstStyle/>
          <a:p>
            <a:r>
              <a:rPr lang="en-US" altLang="id-ID"/>
              <a:t>Layanan Khas Indonesia [2]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366EEA76-D23D-42BA-9309-FDB0E8C433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168400"/>
            <a:ext cx="8836025" cy="4525963"/>
          </a:xfrm>
        </p:spPr>
        <p:txBody>
          <a:bodyPr/>
          <a:lstStyle/>
          <a:p>
            <a:r>
              <a:rPr lang="en-US" altLang="id-ID"/>
              <a:t>Peluang bisnis baru yang khas Indonesia</a:t>
            </a:r>
          </a:p>
          <a:p>
            <a:pPr lvl="1"/>
            <a:r>
              <a:rPr lang="en-US" altLang="id-ID"/>
              <a:t>SMS-based applications</a:t>
            </a:r>
          </a:p>
          <a:p>
            <a:pPr lvl="1"/>
            <a:r>
              <a:rPr lang="en-US" altLang="id-ID"/>
              <a:t>nonton TV dengan chatting</a:t>
            </a:r>
          </a:p>
          <a:p>
            <a:pPr lvl="1"/>
            <a:r>
              <a:rPr lang="en-US" altLang="id-ID"/>
              <a:t>Games, kuis</a:t>
            </a:r>
          </a:p>
        </p:txBody>
      </p:sp>
      <p:pic>
        <p:nvPicPr>
          <p:cNvPr id="55300" name="Picture 29">
            <a:extLst>
              <a:ext uri="{FF2B5EF4-FFF2-40B4-BE49-F238E27FC236}">
                <a16:creationId xmlns:a16="http://schemas.microsoft.com/office/drawing/2014/main" id="{1688E3FF-3C93-4F3D-8C17-48C18D468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B7133E8C-DAC8-4293-9308-53FD670436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229600" cy="514350"/>
          </a:xfrm>
        </p:spPr>
        <p:txBody>
          <a:bodyPr/>
          <a:lstStyle/>
          <a:p>
            <a:r>
              <a:rPr lang="en-US" altLang="id-ID">
                <a:solidFill>
                  <a:srgbClr val="F5230D"/>
                </a:solidFill>
              </a:rPr>
              <a:t>Hambatan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71CBBABF-AC68-4644-81C1-175F031F00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1066800"/>
            <a:ext cx="8836025" cy="4525963"/>
          </a:xfrm>
        </p:spPr>
        <p:txBody>
          <a:bodyPr/>
          <a:lstStyle/>
          <a:p>
            <a:r>
              <a:rPr lang="en-US" altLang="id-ID"/>
              <a:t>Internet </a:t>
            </a:r>
            <a:r>
              <a:rPr lang="id-ID" altLang="id-ID"/>
              <a:t>fail</a:t>
            </a:r>
            <a:r>
              <a:rPr lang="en-US" altLang="id-ID"/>
              <a:t>! </a:t>
            </a:r>
          </a:p>
          <a:p>
            <a:r>
              <a:rPr lang="en-US" altLang="id-ID"/>
              <a:t>Infrastruktur telekomunikasi yang masih terbatas dan mahal</a:t>
            </a:r>
          </a:p>
          <a:p>
            <a:r>
              <a:rPr lang="en-US" altLang="id-ID"/>
              <a:t>Delivery channel</a:t>
            </a:r>
          </a:p>
          <a:p>
            <a:r>
              <a:rPr lang="en-US" altLang="id-ID"/>
              <a:t>Kultur dan Kepercayaan (trust)</a:t>
            </a:r>
          </a:p>
          <a:p>
            <a:r>
              <a:rPr lang="en-US" altLang="id-ID"/>
              <a:t>Munculnya jenis kejahatan baru</a:t>
            </a:r>
          </a:p>
        </p:txBody>
      </p:sp>
      <p:pic>
        <p:nvPicPr>
          <p:cNvPr id="56324" name="Picture 29">
            <a:extLst>
              <a:ext uri="{FF2B5EF4-FFF2-40B4-BE49-F238E27FC236}">
                <a16:creationId xmlns:a16="http://schemas.microsoft.com/office/drawing/2014/main" id="{43C6EE45-1E45-4537-90B8-1AE742096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8871D82F-6A04-46DE-B88B-683C70755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92163"/>
          </a:xfrm>
        </p:spPr>
        <p:txBody>
          <a:bodyPr/>
          <a:lstStyle/>
          <a:p>
            <a:r>
              <a:rPr lang="en-US" altLang="id-ID"/>
              <a:t>Internet </a:t>
            </a:r>
            <a:r>
              <a:rPr lang="id-ID" altLang="id-ID"/>
              <a:t>Fail</a:t>
            </a:r>
            <a:r>
              <a:rPr lang="en-US" altLang="id-ID"/>
              <a:t>!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A85580E3-B0FF-481C-85CC-FF70F948A5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990600"/>
            <a:ext cx="8759825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id-ID"/>
              <a:t>Tahun 1999 – 2000 bisnis “DOTCOM” menggelembung (bubble)</a:t>
            </a:r>
          </a:p>
          <a:p>
            <a:pPr>
              <a:lnSpc>
                <a:spcPct val="90000"/>
              </a:lnSpc>
            </a:pPr>
            <a:r>
              <a:rPr lang="en-US" altLang="id-ID"/>
              <a:t>Banyak model bisnis yang belum terbukti namun ramai-ramai diluncurkan. Akhirnya hancur dengan matinya banyak perusahaan dotcom</a:t>
            </a:r>
          </a:p>
          <a:p>
            <a:pPr>
              <a:lnSpc>
                <a:spcPct val="90000"/>
              </a:lnSpc>
            </a:pPr>
            <a:r>
              <a:rPr lang="en-US" altLang="id-ID"/>
              <a:t>Pengalaman buruk sehingga membuat orang lebih berhati-hati</a:t>
            </a:r>
          </a:p>
          <a:p>
            <a:pPr>
              <a:lnSpc>
                <a:spcPct val="90000"/>
              </a:lnSpc>
            </a:pPr>
            <a:r>
              <a:rPr lang="en-US" altLang="id-ID"/>
              <a:t>Peluang: membuat model bisnis baru?</a:t>
            </a:r>
          </a:p>
        </p:txBody>
      </p:sp>
      <p:pic>
        <p:nvPicPr>
          <p:cNvPr id="57348" name="Picture 29">
            <a:extLst>
              <a:ext uri="{FF2B5EF4-FFF2-40B4-BE49-F238E27FC236}">
                <a16:creationId xmlns:a16="http://schemas.microsoft.com/office/drawing/2014/main" id="{5F2F44F5-36A6-4911-9CAC-BCC43CE809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8CC2210A-328A-4619-BB51-AE82FC9F8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038"/>
            <a:ext cx="8229600" cy="639762"/>
          </a:xfrm>
        </p:spPr>
        <p:txBody>
          <a:bodyPr/>
          <a:lstStyle/>
          <a:p>
            <a:r>
              <a:rPr lang="en-US" altLang="id-ID"/>
              <a:t>Infrastruktur Telekomunikasi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D465205C-C78B-4F0A-A51E-DE116576A6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/>
              <a:t>Infrastruktur Telekomunikasi di Indonesia masih terbatas dan harganya masih relatif lebih mahal</a:t>
            </a:r>
          </a:p>
          <a:p>
            <a:r>
              <a:rPr lang="en-US" altLang="id-ID"/>
              <a:t>Padahal e-commerce bergantung kepada infrastruktur telekomunikasi</a:t>
            </a:r>
          </a:p>
          <a:p>
            <a:r>
              <a:rPr lang="en-US" altLang="id-ID"/>
              <a:t>Peluang: deregulasi, muncul bisnis baru</a:t>
            </a:r>
          </a:p>
        </p:txBody>
      </p:sp>
      <p:pic>
        <p:nvPicPr>
          <p:cNvPr id="58372" name="Picture 29">
            <a:extLst>
              <a:ext uri="{FF2B5EF4-FFF2-40B4-BE49-F238E27FC236}">
                <a16:creationId xmlns:a16="http://schemas.microsoft.com/office/drawing/2014/main" id="{4D4797FC-417C-463B-B1EA-30FE7CDD4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FD1B202-0B15-4BEF-A2E4-E1EBAC3160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95250"/>
            <a:ext cx="8229600" cy="514350"/>
          </a:xfrm>
        </p:spPr>
        <p:txBody>
          <a:bodyPr/>
          <a:lstStyle/>
          <a:p>
            <a:r>
              <a:rPr lang="en-US" altLang="id-ID"/>
              <a:t>Delivery Channel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6412478C-1D3B-46A8-8FAD-BF5F89AB4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/>
              <a:t>Pengiriman barang masih ditakutkan hilang di jalan. Masih banyak “tikus”</a:t>
            </a:r>
          </a:p>
          <a:p>
            <a:r>
              <a:rPr lang="en-US" altLang="id-ID"/>
              <a:t>Ketepatan waktu dalam pengiriman barang</a:t>
            </a:r>
          </a:p>
          <a:p>
            <a:r>
              <a:rPr lang="en-US" altLang="id-ID"/>
              <a:t>Jangkauan daerah pengiriman barang</a:t>
            </a:r>
          </a:p>
          <a:p>
            <a:r>
              <a:rPr lang="en-US" altLang="id-ID"/>
              <a:t>Peluang: pengiriman barang yang terpercaya</a:t>
            </a:r>
          </a:p>
        </p:txBody>
      </p:sp>
      <p:pic>
        <p:nvPicPr>
          <p:cNvPr id="59396" name="Picture 29">
            <a:extLst>
              <a:ext uri="{FF2B5EF4-FFF2-40B4-BE49-F238E27FC236}">
                <a16:creationId xmlns:a16="http://schemas.microsoft.com/office/drawing/2014/main" id="{E71F3554-B65D-4C3E-9E33-DE49FB185A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757CCA5C-A130-46E4-9563-9A4CB4A397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514350"/>
          </a:xfrm>
        </p:spPr>
        <p:txBody>
          <a:bodyPr/>
          <a:lstStyle/>
          <a:p>
            <a:r>
              <a:rPr lang="en-US" altLang="id-ID"/>
              <a:t>Kultur &amp; Kepercayaan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A0E3556-8985-4EA0-98AD-E581E4F1E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/>
              <a:t>Orang Indonesia belum (tidak?) terbiasa berbelanja dengan menggunakan catalog</a:t>
            </a:r>
          </a:p>
          <a:p>
            <a:r>
              <a:rPr lang="en-US" altLang="id-ID"/>
              <a:t>Masih harus secara fisik melihat / memegang barang yang dijual</a:t>
            </a:r>
          </a:p>
          <a:p>
            <a:pPr lvl="1"/>
            <a:r>
              <a:rPr lang="en-US" altLang="id-ID"/>
              <a:t>Perlu mencari barang-barang yang tidak perlu dilihat secara fisik. Misal: buku, kaset, …</a:t>
            </a:r>
          </a:p>
        </p:txBody>
      </p:sp>
      <p:pic>
        <p:nvPicPr>
          <p:cNvPr id="60420" name="Picture 29">
            <a:extLst>
              <a:ext uri="{FF2B5EF4-FFF2-40B4-BE49-F238E27FC236}">
                <a16:creationId xmlns:a16="http://schemas.microsoft.com/office/drawing/2014/main" id="{3103F421-C082-464E-A952-599D5AB84F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418E1E53-D053-44D1-A7CA-1140337635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229600" cy="715963"/>
          </a:xfrm>
        </p:spPr>
        <p:txBody>
          <a:bodyPr/>
          <a:lstStyle/>
          <a:p>
            <a:r>
              <a:rPr lang="en-US" altLang="id-ID"/>
              <a:t>Kultur &amp; Kepercayaan [2]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7D598F14-3A52-461D-8356-E7CA8FA6B7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12838"/>
            <a:ext cx="8229600" cy="4525962"/>
          </a:xfrm>
        </p:spPr>
        <p:txBody>
          <a:bodyPr/>
          <a:lstStyle/>
          <a:p>
            <a:r>
              <a:rPr lang="en-US" altLang="id-ID"/>
              <a:t>Kepercayaan antara penjual &amp; pembeli masih tipis</a:t>
            </a:r>
          </a:p>
          <a:p>
            <a:r>
              <a:rPr lang="en-US" altLang="id-ID"/>
              <a:t>Kepercayaan kepada pembayaran elektronik masih kurang. Penggunaan kartu kredit masih terhambat</a:t>
            </a:r>
          </a:p>
          <a:p>
            <a:r>
              <a:rPr lang="en-US" altLang="id-ID"/>
              <a:t>Peluang: model bisnis yang sesuai dengan kultur orang Indonesia, membuat sistem pembayaran baru, pembayaran melalui pulsa handphone</a:t>
            </a:r>
          </a:p>
        </p:txBody>
      </p:sp>
      <p:pic>
        <p:nvPicPr>
          <p:cNvPr id="61444" name="Picture 29">
            <a:extLst>
              <a:ext uri="{FF2B5EF4-FFF2-40B4-BE49-F238E27FC236}">
                <a16:creationId xmlns:a16="http://schemas.microsoft.com/office/drawing/2014/main" id="{A003A75C-328A-473A-A7F8-BA941F8BCE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CF5AEAA8-2356-4687-ADDA-69AF33F885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038"/>
            <a:ext cx="8229600" cy="639762"/>
          </a:xfrm>
        </p:spPr>
        <p:txBody>
          <a:bodyPr/>
          <a:lstStyle/>
          <a:p>
            <a:r>
              <a:rPr lang="en-US" altLang="id-ID" sz="3500"/>
              <a:t>Munculnya Jenis Kejahatan Baru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4E3CAE16-3F09-40C5-B3A9-2EB8B37E8A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788" y="1066800"/>
            <a:ext cx="8761412" cy="4525963"/>
          </a:xfrm>
        </p:spPr>
        <p:txBody>
          <a:bodyPr/>
          <a:lstStyle/>
          <a:p>
            <a:r>
              <a:rPr lang="en-US" altLang="id-ID"/>
              <a:t>Penggunaan kartu kredit curian / palsu</a:t>
            </a:r>
          </a:p>
          <a:p>
            <a:r>
              <a:rPr lang="en-US" altLang="id-ID"/>
              <a:t>Penipuan melalui SMS, kuis</a:t>
            </a:r>
          </a:p>
          <a:p>
            <a:r>
              <a:rPr lang="en-US" altLang="id-ID"/>
              <a:t>Kurangnya perlindungan kepada konsumen</a:t>
            </a:r>
          </a:p>
          <a:p>
            <a:pPr lvl="1"/>
            <a:r>
              <a:rPr lang="en-US" altLang="id-ID"/>
              <a:t>Hukum? Awareness?</a:t>
            </a:r>
          </a:p>
          <a:p>
            <a:r>
              <a:rPr lang="en-US" altLang="id-ID"/>
              <a:t>Kurangnya kesadaran (awareness) akan masalah keamanan</a:t>
            </a:r>
          </a:p>
        </p:txBody>
      </p:sp>
      <p:pic>
        <p:nvPicPr>
          <p:cNvPr id="62468" name="Picture 29">
            <a:extLst>
              <a:ext uri="{FF2B5EF4-FFF2-40B4-BE49-F238E27FC236}">
                <a16:creationId xmlns:a16="http://schemas.microsoft.com/office/drawing/2014/main" id="{34B7E0B5-1DEE-49EA-A3DC-3DA28D2C72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9">
            <a:extLst>
              <a:ext uri="{FF2B5EF4-FFF2-40B4-BE49-F238E27FC236}">
                <a16:creationId xmlns:a16="http://schemas.microsoft.com/office/drawing/2014/main" id="{61DDEE5D-D395-4E69-B8E9-79DB37F5B9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Rectangle 3">
            <a:extLst>
              <a:ext uri="{FF2B5EF4-FFF2-40B4-BE49-F238E27FC236}">
                <a16:creationId xmlns:a16="http://schemas.microsoft.com/office/drawing/2014/main" id="{D8EFB9CB-FE3F-4F9C-9B0B-C4EF780853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3588" y="60325"/>
            <a:ext cx="6858000" cy="533400"/>
          </a:xfrm>
        </p:spPr>
        <p:txBody>
          <a:bodyPr/>
          <a:lstStyle/>
          <a:p>
            <a:pPr>
              <a:defRPr/>
            </a:pP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Definisi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DE0E17D7-F110-4607-A899-85A0EE5EE23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1925" y="919163"/>
            <a:ext cx="8677275" cy="50260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id-ID" altLang="id-ID" sz="2400"/>
              <a:t>Transmisi elektronik dari transaksi pembeli / penjual dan informasi terkait lainnya antara individu dan bisnis atau antara dua atau lebih usaha yang merupakan mitra perdagangan</a:t>
            </a:r>
            <a:r>
              <a:rPr lang="sv-SE" altLang="id-ID" sz="2400"/>
              <a:t> (Managing Information Technology 2010)</a:t>
            </a:r>
            <a:endParaRPr lang="id-ID" altLang="id-ID" sz="2400"/>
          </a:p>
          <a:p>
            <a:pPr>
              <a:lnSpc>
                <a:spcPct val="120000"/>
              </a:lnSpc>
            </a:pPr>
            <a:r>
              <a:rPr lang="id-ID" altLang="id-ID" sz="2400"/>
              <a:t>Pembelian, penjualan dan pemasaran barang dan jasa melalui sistem elektronik (Jony Wong).</a:t>
            </a:r>
          </a:p>
          <a:p>
            <a:pPr>
              <a:lnSpc>
                <a:spcPct val="120000"/>
              </a:lnSpc>
            </a:pPr>
            <a:r>
              <a:rPr lang="id-ID" altLang="id-ID" sz="2400"/>
              <a:t>Perdagangan elektronik dimana kegiatan transaksi membeli atau menjual dilakukan melalui elektronik atau melalui jaringan internet. E commerce berbentuk sebuah website toko online yang beroperasi 24 jam setiap harinya (Triton).</a:t>
            </a:r>
            <a:endParaRPr lang="en-US" altLang="id-ID" sz="2400"/>
          </a:p>
          <a:p>
            <a:pPr>
              <a:lnSpc>
                <a:spcPct val="120000"/>
              </a:lnSpc>
            </a:pPr>
            <a:endParaRPr lang="en-US" altLang="id-ID"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9D97C8F5-BCEA-4B8D-B9BD-18E2275645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3338"/>
            <a:ext cx="8229600" cy="704850"/>
          </a:xfrm>
        </p:spPr>
        <p:txBody>
          <a:bodyPr/>
          <a:lstStyle/>
          <a:p>
            <a:r>
              <a:rPr lang="id-ID" altLang="id-ID" sz="5400" b="1"/>
              <a:t>RESUME</a:t>
            </a:r>
            <a:endParaRPr lang="en-US" altLang="id-ID" sz="5400" b="1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C230A9B8-685D-4970-9111-1D66408D4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/>
              <a:t>Meskipun banyak hambatan, e-commerce tidak dapat dihindari karena merupakan tuntutan dari masyarakat</a:t>
            </a:r>
          </a:p>
          <a:p>
            <a:r>
              <a:rPr lang="en-US" altLang="id-ID"/>
              <a:t>Masih banyak peluang dalam e-commerce</a:t>
            </a:r>
          </a:p>
          <a:p>
            <a:r>
              <a:rPr lang="en-US" altLang="id-ID"/>
              <a:t>Masih banyak hambatan. Namun hambatan bisa diubah menjadi peluang</a:t>
            </a:r>
          </a:p>
        </p:txBody>
      </p:sp>
      <p:pic>
        <p:nvPicPr>
          <p:cNvPr id="63492" name="Picture 29">
            <a:extLst>
              <a:ext uri="{FF2B5EF4-FFF2-40B4-BE49-F238E27FC236}">
                <a16:creationId xmlns:a16="http://schemas.microsoft.com/office/drawing/2014/main" id="{8CD0F0D7-0E09-43A3-86C2-8BAAA4D68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1">
            <a:extLst>
              <a:ext uri="{FF2B5EF4-FFF2-40B4-BE49-F238E27FC236}">
                <a16:creationId xmlns:a16="http://schemas.microsoft.com/office/drawing/2014/main" id="{FA38986B-E76C-4263-B23A-2CF6E2A55911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838200"/>
            <a:ext cx="8907463" cy="5713413"/>
            <a:chOff x="152400" y="838200"/>
            <a:chExt cx="8907463" cy="5713765"/>
          </a:xfrm>
        </p:grpSpPr>
        <p:grpSp>
          <p:nvGrpSpPr>
            <p:cNvPr id="64516" name="Group 87">
              <a:extLst>
                <a:ext uri="{FF2B5EF4-FFF2-40B4-BE49-F238E27FC236}">
                  <a16:creationId xmlns:a16="http://schemas.microsoft.com/office/drawing/2014/main" id="{D62C1D47-145E-459D-B04B-E6A354383E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324" y="838200"/>
              <a:ext cx="8874539" cy="1285890"/>
              <a:chOff x="1248" y="1440"/>
              <a:chExt cx="2965" cy="548"/>
            </a:xfrm>
          </p:grpSpPr>
          <p:sp>
            <p:nvSpPr>
              <p:cNvPr id="120" name="AutoShape 20">
                <a:extLst>
                  <a:ext uri="{FF2B5EF4-FFF2-40B4-BE49-F238E27FC236}">
                    <a16:creationId xmlns:a16="http://schemas.microsoft.com/office/drawing/2014/main" id="{57E3BCBB-0A1E-440D-9438-6FAF39359D8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462" y="1469"/>
                <a:ext cx="2714" cy="436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vert="eaVert"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64553" name="Group 120">
                <a:extLst>
                  <a:ext uri="{FF2B5EF4-FFF2-40B4-BE49-F238E27FC236}">
                    <a16:creationId xmlns:a16="http://schemas.microsoft.com/office/drawing/2014/main" id="{47EE5658-6E59-43CA-AC09-FF78698808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1440"/>
                <a:ext cx="528" cy="432"/>
                <a:chOff x="720" y="960"/>
                <a:chExt cx="987" cy="795"/>
              </a:xfrm>
            </p:grpSpPr>
            <p:sp>
              <p:nvSpPr>
                <p:cNvPr id="124" name="Oval 123">
                  <a:extLst>
                    <a:ext uri="{FF2B5EF4-FFF2-40B4-BE49-F238E27FC236}">
                      <a16:creationId xmlns:a16="http://schemas.microsoft.com/office/drawing/2014/main" id="{8F0F57CE-D748-4AA3-951A-5471E7A277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rot="1758052">
                  <a:off x="747" y="986"/>
                  <a:ext cx="960" cy="76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pPr eaLnBrk="1" hangingPunct="1"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25" name="Oval 124">
                  <a:extLst>
                    <a:ext uri="{FF2B5EF4-FFF2-40B4-BE49-F238E27FC236}">
                      <a16:creationId xmlns:a16="http://schemas.microsoft.com/office/drawing/2014/main" id="{3C160DCB-55CA-4580-93FE-E7D9297EB9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rot="1758052">
                  <a:off x="720" y="960"/>
                  <a:ext cx="960" cy="76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dist="35921" dir="27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pPr eaLnBrk="1" hangingPunct="1"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4560" name="Oval 125">
                  <a:extLst>
                    <a:ext uri="{FF2B5EF4-FFF2-40B4-BE49-F238E27FC236}">
                      <a16:creationId xmlns:a16="http://schemas.microsoft.com/office/drawing/2014/main" id="{E4D74C2D-FC16-4A78-BB8D-0AF8E1256D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816" y="1007"/>
                  <a:ext cx="428" cy="433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alpha val="50000"/>
                      </a:srgbClr>
                    </a:gs>
                    <a:gs pos="100000">
                      <a:srgbClr val="767676">
                        <a:alpha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ts val="800"/>
                    </a:spcBef>
                    <a:buFont typeface="Arial" panose="020B0604020202020204" pitchFamily="34" charset="0"/>
                    <a:defRPr sz="1600" b="1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1pPr>
                  <a:lvl2pPr marL="742950" indent="-285750">
                    <a:spcBef>
                      <a:spcPts val="300"/>
                    </a:spcBef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2pPr>
                  <a:lvl3pPr marL="1143000" indent="-228600">
                    <a:spcBef>
                      <a:spcPts val="300"/>
                    </a:spcBef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3pPr>
                  <a:lvl4pPr marL="1600200" indent="-228600">
                    <a:spcBef>
                      <a:spcPts val="300"/>
                    </a:spcBef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4pPr>
                  <a:lvl5pPr marL="2057400" indent="-228600">
                    <a:spcBef>
                      <a:spcPts val="300"/>
                    </a:spcBef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d-ID" altLang="id-ID" sz="18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64554" name="Text Box 25">
                <a:extLst>
                  <a:ext uri="{FF2B5EF4-FFF2-40B4-BE49-F238E27FC236}">
                    <a16:creationId xmlns:a16="http://schemas.microsoft.com/office/drawing/2014/main" id="{63C63CAB-885E-4721-8283-5F5DF25FAFA6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765" y="1488"/>
                <a:ext cx="2448" cy="5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ts val="800"/>
                  </a:spcBef>
                  <a:buFont typeface="Arial" panose="020B0604020202020204" pitchFamily="34" charset="0"/>
                  <a:defRPr sz="1600" b="1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marL="0" lvl="1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id-ID" altLang="id-ID" sz="2400">
                    <a:solidFill>
                      <a:srgbClr val="000000"/>
                    </a:solidFill>
                    <a:latin typeface="Tempus Sans ITC" panose="04020404030D07020202" pitchFamily="82" charset="0"/>
                    <a:cs typeface="Arial" panose="020B0604020202020204" pitchFamily="34" charset="0"/>
                  </a:rPr>
                  <a:t>Sylvester Stallone.  Untuk memasarkan Rocky dia ditolak 1855 kali.</a:t>
                </a:r>
                <a:endParaRPr lang="en-US" altLang="id-ID" sz="2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id-ID" sz="18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555" name="Text Box 26">
                <a:extLst>
                  <a:ext uri="{FF2B5EF4-FFF2-40B4-BE49-F238E27FC236}">
                    <a16:creationId xmlns:a16="http://schemas.microsoft.com/office/drawing/2014/main" id="{8ABFADA5-A0F3-4EC1-AA25-948A908B0BF1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357" y="1458"/>
                <a:ext cx="281" cy="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Font typeface="Arial" panose="020B0604020202020204" pitchFamily="34" charset="0"/>
                  <a:defRPr sz="1600" b="1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id-ID" sz="3200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  <p:grpSp>
          <p:nvGrpSpPr>
            <p:cNvPr id="64517" name="Group 88">
              <a:extLst>
                <a:ext uri="{FF2B5EF4-FFF2-40B4-BE49-F238E27FC236}">
                  <a16:creationId xmlns:a16="http://schemas.microsoft.com/office/drawing/2014/main" id="{EF8FE933-D608-4654-A5ED-3BBB8F4132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324" y="2077160"/>
              <a:ext cx="8787739" cy="1307009"/>
              <a:chOff x="1296" y="1728"/>
              <a:chExt cx="2936" cy="557"/>
            </a:xfrm>
          </p:grpSpPr>
          <p:sp>
            <p:nvSpPr>
              <p:cNvPr id="107" name="AutoShape 28">
                <a:extLst>
                  <a:ext uri="{FF2B5EF4-FFF2-40B4-BE49-F238E27FC236}">
                    <a16:creationId xmlns:a16="http://schemas.microsoft.com/office/drawing/2014/main" id="{7EB4E7DD-4E83-485D-B27A-2A05DD83D9F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510" y="1757"/>
                <a:ext cx="2714" cy="528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eaVert"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8CC97F41-1375-4143-8F88-C6C19ADEC87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rot="1758052">
                <a:off x="1310" y="1743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3D37C0F3-996E-4A13-B160-EE2F841DE7B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rot="1758052">
                <a:off x="1296" y="1728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4547" name="Oval 112">
                <a:extLst>
                  <a:ext uri="{FF2B5EF4-FFF2-40B4-BE49-F238E27FC236}">
                    <a16:creationId xmlns:a16="http://schemas.microsoft.com/office/drawing/2014/main" id="{0B3EFC71-CA1F-4AC1-8F47-55AE40AD87E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47" y="1754"/>
                <a:ext cx="231" cy="23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alpha val="50000"/>
                    </a:srgbClr>
                  </a:gs>
                  <a:gs pos="100000">
                    <a:srgbClr val="767676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ts val="800"/>
                  </a:spcBef>
                  <a:buFont typeface="Arial" panose="020B0604020202020204" pitchFamily="34" charset="0"/>
                  <a:defRPr sz="1600" b="1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d-ID" altLang="id-ID" sz="18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548" name="Text Box 32">
                <a:extLst>
                  <a:ext uri="{FF2B5EF4-FFF2-40B4-BE49-F238E27FC236}">
                    <a16:creationId xmlns:a16="http://schemas.microsoft.com/office/drawing/2014/main" id="{9448503C-0355-41F4-90BD-CCBD0ABE7136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776" y="1776"/>
                <a:ext cx="2456" cy="4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ts val="800"/>
                  </a:spcBef>
                  <a:buFont typeface="Arial" panose="020B0604020202020204" pitchFamily="34" charset="0"/>
                  <a:defRPr sz="1600" b="1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20000"/>
                  </a:spcBef>
                  <a:buClr>
                    <a:srgbClr val="434342"/>
                  </a:buClr>
                  <a:buFontTx/>
                  <a:buNone/>
                </a:pPr>
                <a:r>
                  <a:rPr lang="id-ID" altLang="id-ID" sz="1700">
                    <a:solidFill>
                      <a:srgbClr val="FF3300"/>
                    </a:solidFill>
                    <a:latin typeface="Trebuchet MS" panose="020B0603020202020204" pitchFamily="34" charset="0"/>
                    <a:cs typeface="Arial" panose="020B0604020202020204" pitchFamily="34" charset="0"/>
                  </a:rPr>
                  <a:t>Thomas Alfa Edison dalam proses menciptakan bola lampu gagal 9999 kali.  “</a:t>
                </a:r>
                <a:r>
                  <a:rPr lang="id-ID" altLang="id-ID" sz="1700" i="1">
                    <a:solidFill>
                      <a:srgbClr val="FF3300"/>
                    </a:solidFill>
                    <a:latin typeface="Trebuchet MS" panose="020B0603020202020204" pitchFamily="34" charset="0"/>
                    <a:cs typeface="Arial" panose="020B0604020202020204" pitchFamily="34" charset="0"/>
                  </a:rPr>
                  <a:t>Aku tidak gagal, aku berhasil membuktikan bahwa 9.999 jenis bahan mentah itu tidak bisa dipakai.  Aku akan meneruskan percobaan ini sampai menemukan bahan yang cocok</a:t>
                </a:r>
                <a:r>
                  <a:rPr lang="id-ID" altLang="id-ID" sz="1700">
                    <a:solidFill>
                      <a:srgbClr val="FF3300"/>
                    </a:solidFill>
                    <a:latin typeface="Trebuchet MS" panose="020B0603020202020204" pitchFamily="34" charset="0"/>
                    <a:cs typeface="Arial" panose="020B0604020202020204" pitchFamily="34" charset="0"/>
                  </a:rPr>
                  <a:t>”.</a:t>
                </a:r>
                <a:endParaRPr lang="en-US" altLang="id-ID" sz="1700">
                  <a:solidFill>
                    <a:srgbClr val="000000"/>
                  </a:solidFill>
                  <a:latin typeface="Trebuchet MS" panose="020B0603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549" name="Text Box 33">
                <a:extLst>
                  <a:ext uri="{FF2B5EF4-FFF2-40B4-BE49-F238E27FC236}">
                    <a16:creationId xmlns:a16="http://schemas.microsoft.com/office/drawing/2014/main" id="{01509D52-2009-4A4E-AF17-78FE25DB189E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05" y="1746"/>
                <a:ext cx="281" cy="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Font typeface="Arial" panose="020B0604020202020204" pitchFamily="34" charset="0"/>
                  <a:defRPr sz="1600" b="1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id-ID" sz="3200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p:grpSp>
        <p:grpSp>
          <p:nvGrpSpPr>
            <p:cNvPr id="64518" name="Group 89">
              <a:extLst>
                <a:ext uri="{FF2B5EF4-FFF2-40B4-BE49-F238E27FC236}">
                  <a16:creationId xmlns:a16="http://schemas.microsoft.com/office/drawing/2014/main" id="{76D82569-F814-4E04-AD80-E679FA9D5C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400" y="3684523"/>
              <a:ext cx="8796718" cy="1379751"/>
              <a:chOff x="1237" y="1597"/>
              <a:chExt cx="2939" cy="588"/>
            </a:xfrm>
          </p:grpSpPr>
          <p:sp>
            <p:nvSpPr>
              <p:cNvPr id="99" name="AutoShape 88">
                <a:extLst>
                  <a:ext uri="{FF2B5EF4-FFF2-40B4-BE49-F238E27FC236}">
                    <a16:creationId xmlns:a16="http://schemas.microsoft.com/office/drawing/2014/main" id="{431DFDAE-A354-421C-8B16-49B5D085ED6D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451" y="1624"/>
                <a:ext cx="2725" cy="560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eaVert"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64534" name="Group 99">
                <a:extLst>
                  <a:ext uri="{FF2B5EF4-FFF2-40B4-BE49-F238E27FC236}">
                    <a16:creationId xmlns:a16="http://schemas.microsoft.com/office/drawing/2014/main" id="{D30395EF-60A0-43D8-8CB7-35EFE23239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37" y="1597"/>
                <a:ext cx="539" cy="433"/>
                <a:chOff x="699" y="1244"/>
                <a:chExt cx="1008" cy="795"/>
              </a:xfrm>
            </p:grpSpPr>
            <p:sp>
              <p:nvSpPr>
                <p:cNvPr id="103" name="Oval 102">
                  <a:extLst>
                    <a:ext uri="{FF2B5EF4-FFF2-40B4-BE49-F238E27FC236}">
                      <a16:creationId xmlns:a16="http://schemas.microsoft.com/office/drawing/2014/main" id="{A47A5860-37A2-415E-8C3B-00134F3E08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rot="1758052">
                  <a:off x="747" y="1273"/>
                  <a:ext cx="960" cy="76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pPr eaLnBrk="1" hangingPunct="1"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7CD016E6-1A53-467F-81A0-D9AF51E8BE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 rot="1758052">
                  <a:off x="699" y="1244"/>
                  <a:ext cx="960" cy="76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pPr eaLnBrk="1" hangingPunct="1">
                    <a:defRPr/>
                  </a:pPr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4539" name="Oval 105">
                  <a:extLst>
                    <a:ext uri="{FF2B5EF4-FFF2-40B4-BE49-F238E27FC236}">
                      <a16:creationId xmlns:a16="http://schemas.microsoft.com/office/drawing/2014/main" id="{E88DB449-BCEB-45F0-8657-C255B9D7CE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815" y="1292"/>
                  <a:ext cx="428" cy="433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alpha val="50000"/>
                      </a:srgbClr>
                    </a:gs>
                    <a:gs pos="100000">
                      <a:srgbClr val="767676">
                        <a:alpha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ts val="800"/>
                    </a:spcBef>
                    <a:buFont typeface="Arial" panose="020B0604020202020204" pitchFamily="34" charset="0"/>
                    <a:defRPr sz="1600" b="1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1pPr>
                  <a:lvl2pPr marL="742950" indent="-285750">
                    <a:spcBef>
                      <a:spcPts val="300"/>
                    </a:spcBef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2pPr>
                  <a:lvl3pPr marL="1143000" indent="-228600">
                    <a:spcBef>
                      <a:spcPts val="300"/>
                    </a:spcBef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3pPr>
                  <a:lvl4pPr marL="1600200" indent="-228600">
                    <a:spcBef>
                      <a:spcPts val="300"/>
                    </a:spcBef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4pPr>
                  <a:lvl5pPr marL="2057400" indent="-228600">
                    <a:spcBef>
                      <a:spcPts val="300"/>
                    </a:spcBef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Font typeface="Wingdings" panose="05000000000000000000" pitchFamily="2" charset="2"/>
                    <a:buChar char="§"/>
                    <a:defRPr sz="1600">
                      <a:solidFill>
                        <a:schemeClr val="tx1"/>
                      </a:solidFill>
                      <a:latin typeface="Franklin Gothic Book" panose="020B05030201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id-ID" altLang="id-ID" sz="18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64535" name="Text Box 93">
                <a:extLst>
                  <a:ext uri="{FF2B5EF4-FFF2-40B4-BE49-F238E27FC236}">
                    <a16:creationId xmlns:a16="http://schemas.microsoft.com/office/drawing/2014/main" id="{BCB856C0-FD35-49FC-A9AD-FFE796DB1E05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751" y="1686"/>
                <a:ext cx="2408" cy="4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ts val="800"/>
                  </a:spcBef>
                  <a:buFont typeface="Arial" panose="020B0604020202020204" pitchFamily="34" charset="0"/>
                  <a:defRPr sz="1600" b="1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20000"/>
                  </a:spcBef>
                  <a:buClr>
                    <a:srgbClr val="434342"/>
                  </a:buClr>
                  <a:buFontTx/>
                  <a:buNone/>
                </a:pPr>
                <a:r>
                  <a:rPr lang="id-ID" altLang="id-ID" sz="2400">
                    <a:solidFill>
                      <a:srgbClr val="000000"/>
                    </a:solidFill>
                    <a:latin typeface="Tempus Sans ITC" panose="04020404030D07020202" pitchFamily="82" charset="0"/>
                    <a:cs typeface="Arial" panose="020B0604020202020204" pitchFamily="34" charset="0"/>
                  </a:rPr>
                  <a:t>Walt Disney  mengajukan proposal “Disneyland” kepada  bank-bank di Amerika Serikat ia ditolak sebanyak 302 kali.</a:t>
                </a:r>
                <a:endParaRPr lang="en-US" altLang="id-ID" sz="2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536" name="Text Box 94">
                <a:extLst>
                  <a:ext uri="{FF2B5EF4-FFF2-40B4-BE49-F238E27FC236}">
                    <a16:creationId xmlns:a16="http://schemas.microsoft.com/office/drawing/2014/main" id="{342142B1-9B8C-44CC-9D58-F64E1296C451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346" y="1613"/>
                <a:ext cx="281" cy="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Font typeface="Arial" panose="020B0604020202020204" pitchFamily="34" charset="0"/>
                  <a:defRPr sz="1600" b="1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id-ID" sz="3200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  <p:grpSp>
          <p:nvGrpSpPr>
            <p:cNvPr id="64519" name="Group 90">
              <a:extLst>
                <a:ext uri="{FF2B5EF4-FFF2-40B4-BE49-F238E27FC236}">
                  <a16:creationId xmlns:a16="http://schemas.microsoft.com/office/drawing/2014/main" id="{E30C1517-D942-4B79-B243-4672B3FD9E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269" y="5237916"/>
              <a:ext cx="8763794" cy="1314049"/>
              <a:chOff x="1304" y="2019"/>
              <a:chExt cx="2928" cy="560"/>
            </a:xfrm>
          </p:grpSpPr>
          <p:sp>
            <p:nvSpPr>
              <p:cNvPr id="93" name="AutoShape 96">
                <a:extLst>
                  <a:ext uri="{FF2B5EF4-FFF2-40B4-BE49-F238E27FC236}">
                    <a16:creationId xmlns:a16="http://schemas.microsoft.com/office/drawing/2014/main" id="{59A0B8D7-9E19-447C-B9C7-94D158953FA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518" y="2047"/>
                <a:ext cx="2714" cy="532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eaVert"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DAD6E0E2-528A-4071-914C-AB7A2780CD2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rot="1758052">
                <a:off x="1310" y="2041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3B45E0CE-020F-4CF4-BAA1-E13735F835F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rot="1758052">
                <a:off x="1304" y="2019"/>
                <a:ext cx="514" cy="41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4528" name="Oval 95">
                <a:extLst>
                  <a:ext uri="{FF2B5EF4-FFF2-40B4-BE49-F238E27FC236}">
                    <a16:creationId xmlns:a16="http://schemas.microsoft.com/office/drawing/2014/main" id="{86C7DF21-E9B4-4DC4-97D2-05DDB7EB130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347" y="2052"/>
                <a:ext cx="231" cy="23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alpha val="50000"/>
                    </a:srgbClr>
                  </a:gs>
                  <a:gs pos="100000">
                    <a:srgbClr val="767676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ts val="800"/>
                  </a:spcBef>
                  <a:buFont typeface="Arial" panose="020B0604020202020204" pitchFamily="34" charset="0"/>
                  <a:defRPr sz="1600" b="1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d-ID" altLang="id-ID" sz="18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529" name="Text Box 100">
                <a:extLst>
                  <a:ext uri="{FF2B5EF4-FFF2-40B4-BE49-F238E27FC236}">
                    <a16:creationId xmlns:a16="http://schemas.microsoft.com/office/drawing/2014/main" id="{0BB0F3A4-FBC4-4CE5-AF36-8DC3AD2123D2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784" y="2067"/>
                <a:ext cx="2448" cy="4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ts val="800"/>
                  </a:spcBef>
                  <a:buFont typeface="Arial" panose="020B0604020202020204" pitchFamily="34" charset="0"/>
                  <a:defRPr sz="1600" b="1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buClr>
                    <a:srgbClr val="434342"/>
                  </a:buClr>
                  <a:buFontTx/>
                  <a:buNone/>
                </a:pPr>
                <a:r>
                  <a:rPr lang="id-ID" altLang="id-ID" sz="1800">
                    <a:solidFill>
                      <a:srgbClr val="FF3300"/>
                    </a:solidFill>
                    <a:latin typeface="Technical"/>
                    <a:cs typeface="Arial" panose="020B0604020202020204" pitchFamily="34" charset="0"/>
                  </a:rPr>
                  <a:t>Sebelum menemukan elemen radium, penelitian Marie Curie gagal sebanyak 48 kali. “</a:t>
                </a:r>
                <a:r>
                  <a:rPr lang="id-ID" altLang="id-ID" sz="1800" i="1">
                    <a:solidFill>
                      <a:srgbClr val="FF3300"/>
                    </a:solidFill>
                    <a:latin typeface="Technical"/>
                    <a:cs typeface="Arial" panose="020B0604020202020204" pitchFamily="34" charset="0"/>
                  </a:rPr>
                  <a:t>Sesungguhnya perlu 100 tahun lagi untuk menemukan elemen ini, dan selama saya masih hidup saya tidak akan menghentikan penyelidikan ini</a:t>
                </a:r>
                <a:r>
                  <a:rPr lang="id-ID" altLang="id-ID" sz="1800">
                    <a:solidFill>
                      <a:srgbClr val="FF3300"/>
                    </a:solidFill>
                    <a:latin typeface="Technical"/>
                    <a:cs typeface="Arial" panose="020B0604020202020204" pitchFamily="34" charset="0"/>
                  </a:rPr>
                  <a:t>”.</a:t>
                </a:r>
              </a:p>
            </p:txBody>
          </p:sp>
          <p:sp>
            <p:nvSpPr>
              <p:cNvPr id="64530" name="Text Box 101">
                <a:extLst>
                  <a:ext uri="{FF2B5EF4-FFF2-40B4-BE49-F238E27FC236}">
                    <a16:creationId xmlns:a16="http://schemas.microsoft.com/office/drawing/2014/main" id="{841E6C71-A9DD-4105-B3AA-80E85164A69C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413" y="2037"/>
                <a:ext cx="281" cy="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Font typeface="Arial" panose="020B0604020202020204" pitchFamily="34" charset="0"/>
                  <a:defRPr sz="1600" b="1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" panose="05000000000000000000" pitchFamily="2" charset="2"/>
                  <a:buChar char="§"/>
                  <a:defRPr sz="1600">
                    <a:solidFill>
                      <a:schemeClr val="tx1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id-ID" sz="3200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sp>
          <p:nvSpPr>
            <p:cNvPr id="64520" name="Oval 91">
              <a:extLst>
                <a:ext uri="{FF2B5EF4-FFF2-40B4-BE49-F238E27FC236}">
                  <a16:creationId xmlns:a16="http://schemas.microsoft.com/office/drawing/2014/main" id="{46D86173-8C3D-4CD9-86FE-12513ACA030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37972" y="5310658"/>
              <a:ext cx="691406" cy="551431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767676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800"/>
                </a:spcBef>
                <a:buFont typeface="Arial" panose="020B0604020202020204" pitchFamily="34" charset="0"/>
                <a:defRPr sz="1600" b="1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ts val="3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ts val="3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ts val="3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d-ID" altLang="id-ID"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7" name="AutoShape 4">
            <a:extLst>
              <a:ext uri="{FF2B5EF4-FFF2-40B4-BE49-F238E27FC236}">
                <a16:creationId xmlns:a16="http://schemas.microsoft.com/office/drawing/2014/main" id="{11A58E00-2C3E-4311-BBB1-BD7C1DA11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8575"/>
            <a:ext cx="8077200" cy="504825"/>
          </a:xfrm>
          <a:prstGeom prst="roundRect">
            <a:avLst>
              <a:gd name="adj" fmla="val 50000"/>
            </a:avLst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Arial" pitchFamily="34" charset="0"/>
              </a:rPr>
              <a:t>MEREKA YANG PENUH PERJUANGAN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9">
            <a:extLst>
              <a:ext uri="{FF2B5EF4-FFF2-40B4-BE49-F238E27FC236}">
                <a16:creationId xmlns:a16="http://schemas.microsoft.com/office/drawing/2014/main" id="{046F371F-23B8-4858-91C6-9BA2771EEC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39813"/>
            <a:ext cx="8385175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>
            <a:extLst>
              <a:ext uri="{FF2B5EF4-FFF2-40B4-BE49-F238E27FC236}">
                <a16:creationId xmlns:a16="http://schemas.microsoft.com/office/drawing/2014/main" id="{5B3ADB58-F06D-4103-9302-5006BB1A9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156575" cy="533400"/>
          </a:xfrm>
        </p:spPr>
        <p:txBody>
          <a:bodyPr/>
          <a:lstStyle/>
          <a:p>
            <a:pPr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Keuntungan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8B66C4A-39A0-4983-9145-48C105D6B16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6850" y="1374775"/>
            <a:ext cx="8794750" cy="5026025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Revenue stream (aliran pendapatan) baru yang mungkin lebih menjanjikan, yang tidak didapatkan pada sistem transaksi tradisional.</a:t>
            </a:r>
            <a:endParaRPr lang="nb-NO" altLang="id-ID" sz="2400"/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nb-NO" altLang="id-ID" sz="2400"/>
              <a:t>Dapat meningkatkan pangsa pasar (market exposure)</a:t>
            </a:r>
            <a:endParaRPr lang="en-US" altLang="id-ID" sz="2400"/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Menurunkan biaya operasional (operating cost)</a:t>
            </a:r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Melebarkan jangkauan (global reach)</a:t>
            </a:r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Meningkatkan kesetiaan pelanggan (customer loyalty)</a:t>
            </a:r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Meningkatkan supplier management</a:t>
            </a:r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Memperpendek waktu produksi</a:t>
            </a:r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altLang="id-ID" sz="2400"/>
              <a:t>Meningkatkan rantai nilai pendapatan (value chain)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9">
            <a:extLst>
              <a:ext uri="{FF2B5EF4-FFF2-40B4-BE49-F238E27FC236}">
                <a16:creationId xmlns:a16="http://schemas.microsoft.com/office/drawing/2014/main" id="{B5236EE4-4AF6-47A0-B6DC-FC773128BF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4" descr="services">
            <a:extLst>
              <a:ext uri="{FF2B5EF4-FFF2-40B4-BE49-F238E27FC236}">
                <a16:creationId xmlns:a16="http://schemas.microsoft.com/office/drawing/2014/main" id="{AD7EB019-4D94-434F-BDD6-9B74F8199A24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86600" y="3432175"/>
            <a:ext cx="1970088" cy="2511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18" name="Rectangle 2">
            <a:extLst>
              <a:ext uri="{FF2B5EF4-FFF2-40B4-BE49-F238E27FC236}">
                <a16:creationId xmlns:a16="http://schemas.microsoft.com/office/drawing/2014/main" id="{CD4B277C-B0E1-4310-AC96-27F291FD43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156575" cy="533400"/>
          </a:xfrm>
        </p:spPr>
        <p:txBody>
          <a:bodyPr/>
          <a:lstStyle/>
          <a:p>
            <a:pPr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Klasifikasi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Bisnis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e-Commerce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5605" name="Rectangle 3">
            <a:extLst>
              <a:ext uri="{FF2B5EF4-FFF2-40B4-BE49-F238E27FC236}">
                <a16:creationId xmlns:a16="http://schemas.microsoft.com/office/drawing/2014/main" id="{C62EC31A-EF84-4F3A-8EF8-95AAC363E0F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9163"/>
            <a:ext cx="8686800" cy="5026025"/>
          </a:xfrm>
        </p:spPr>
        <p:txBody>
          <a:bodyPr/>
          <a:lstStyle/>
          <a:p>
            <a:pPr marL="514350" indent="-514350">
              <a:lnSpc>
                <a:spcPct val="115000"/>
              </a:lnSpc>
              <a:buFontTx/>
              <a:buAutoNum type="arabicPeriod"/>
            </a:pPr>
            <a:r>
              <a:rPr lang="en-US" altLang="id-ID" sz="3600"/>
              <a:t>Business to Business (B2B) </a:t>
            </a:r>
          </a:p>
          <a:p>
            <a:pPr marL="514350" indent="-514350">
              <a:lnSpc>
                <a:spcPct val="115000"/>
              </a:lnSpc>
              <a:buFontTx/>
              <a:buAutoNum type="arabicPeriod"/>
            </a:pPr>
            <a:r>
              <a:rPr lang="en-US" altLang="id-ID" sz="3600"/>
              <a:t>Business to Consumer (B2C) </a:t>
            </a:r>
          </a:p>
          <a:p>
            <a:pPr marL="514350" indent="-514350">
              <a:lnSpc>
                <a:spcPct val="115000"/>
              </a:lnSpc>
              <a:buFontTx/>
              <a:buAutoNum type="arabicPeriod"/>
            </a:pPr>
            <a:r>
              <a:rPr lang="en-US" altLang="id-ID" sz="3600"/>
              <a:t>Consumer to Business (C2B) </a:t>
            </a:r>
          </a:p>
          <a:p>
            <a:pPr marL="514350" indent="-514350">
              <a:lnSpc>
                <a:spcPct val="115000"/>
              </a:lnSpc>
              <a:buFontTx/>
              <a:buAutoNum type="arabicPeriod"/>
            </a:pPr>
            <a:r>
              <a:rPr lang="en-US" altLang="id-ID" sz="3600"/>
              <a:t>Consumer to Consumer (C2C)</a:t>
            </a:r>
            <a:r>
              <a:rPr lang="en-US" altLang="id-ID" sz="400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9">
            <a:extLst>
              <a:ext uri="{FF2B5EF4-FFF2-40B4-BE49-F238E27FC236}">
                <a16:creationId xmlns:a16="http://schemas.microsoft.com/office/drawing/2014/main" id="{1D3CD146-303D-440E-8EB7-3738B606EE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2">
            <a:extLst>
              <a:ext uri="{FF2B5EF4-FFF2-40B4-BE49-F238E27FC236}">
                <a16:creationId xmlns:a16="http://schemas.microsoft.com/office/drawing/2014/main" id="{946E0264-6904-4F4B-B5C7-349E8BF6B2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5875"/>
            <a:ext cx="8232775" cy="533400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to Business (B2B)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6D3817C-4022-42BA-A228-A1DF8B4A770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919163"/>
            <a:ext cx="8763000" cy="5026025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  <a:defRPr/>
            </a:pPr>
            <a:r>
              <a:rPr lang="en-US" sz="4400" b="1">
                <a:effectLst>
                  <a:outerShdw blurRad="38100" dist="38100" dir="2700000" algn="tl">
                    <a:srgbClr val="C0C0C0"/>
                  </a:outerShdw>
                </a:effectLst>
              </a:rPr>
              <a:t>Karakteristik:</a:t>
            </a:r>
          </a:p>
          <a:p>
            <a:pPr marL="609600" indent="-609600">
              <a:buFont typeface="Wingdings" pitchFamily="2" charset="2"/>
              <a:buNone/>
              <a:defRPr/>
            </a:pPr>
            <a:endParaRPr lang="en-US" sz="800"/>
          </a:p>
          <a:p>
            <a:pPr marL="609600" indent="-609600">
              <a:buFontTx/>
              <a:buAutoNum type="arabicPeriod"/>
              <a:defRPr/>
            </a:pPr>
            <a:r>
              <a:rPr lang="en-US" sz="2400"/>
              <a:t>Trading partners yang sudah saling mengetahui dan antara mereka sudah terjalin hubungan yang berlangsung cukup lama.</a:t>
            </a:r>
          </a:p>
          <a:p>
            <a:pPr marL="609600" indent="-609600">
              <a:buFontTx/>
              <a:buAutoNum type="arabicPeriod"/>
              <a:defRPr/>
            </a:pPr>
            <a:endParaRPr lang="en-US" sz="2400"/>
          </a:p>
          <a:p>
            <a:pPr marL="609600" indent="-609600">
              <a:buFontTx/>
              <a:buAutoNum type="arabicPeriod"/>
              <a:defRPr/>
            </a:pPr>
            <a:r>
              <a:rPr lang="en-US" sz="2400"/>
              <a:t>eCommerce antara usaha dan usaha baik pelanggan maupun pemasok (supplier)</a:t>
            </a:r>
          </a:p>
          <a:p>
            <a:pPr marL="609600" indent="-609600">
              <a:buFontTx/>
              <a:buAutoNum type="arabicPeriod"/>
              <a:defRPr/>
            </a:pPr>
            <a:endParaRPr lang="en-US" sz="2400"/>
          </a:p>
          <a:p>
            <a:pPr marL="609600" indent="-609600">
              <a:buFontTx/>
              <a:buAutoNum type="arabicPeriod"/>
              <a:defRPr/>
            </a:pPr>
            <a:r>
              <a:rPr lang="en-US" sz="2400"/>
              <a:t>Melakukan transaksi antar usaha ini secara elektronik dapat banyak keuntungan seperti lebih cepat, lebih nyaman, lebih efisien</a:t>
            </a:r>
            <a:r>
              <a:rPr lang="en-US" sz="280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9">
            <a:extLst>
              <a:ext uri="{FF2B5EF4-FFF2-40B4-BE49-F238E27FC236}">
                <a16:creationId xmlns:a16="http://schemas.microsoft.com/office/drawing/2014/main" id="{03475046-A949-40FB-AC4E-F56DA164F9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>
            <a:extLst>
              <a:ext uri="{FF2B5EF4-FFF2-40B4-BE49-F238E27FC236}">
                <a16:creationId xmlns:a16="http://schemas.microsoft.com/office/drawing/2014/main" id="{B61EBE20-04E7-44AF-BD36-8EDA6D3C38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229600" cy="438150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to Consumer (B2C)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3798A77-3D7F-4641-A669-83E972621D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575" y="990600"/>
            <a:ext cx="8836025" cy="4525963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Karakteristiknya :</a:t>
            </a:r>
          </a:p>
          <a:p>
            <a:pPr marL="609600" indent="-609600">
              <a:buFont typeface="Wingdings" pitchFamily="2" charset="2"/>
              <a:buNone/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>
              <a:buFontTx/>
              <a:buAutoNum type="arabicPeriod"/>
              <a:defRPr/>
            </a:pPr>
            <a:r>
              <a:rPr lang="en-US" sz="2800"/>
              <a:t>e-Commerce antara usaha dan konsumen secara langsung</a:t>
            </a:r>
          </a:p>
          <a:p>
            <a:pPr marL="609600" indent="-609600">
              <a:buFontTx/>
              <a:buAutoNum type="arabicPeriod"/>
              <a:defRPr/>
            </a:pPr>
            <a:r>
              <a:rPr lang="nb-NO" sz="2800"/>
              <a:t>Dengan semakin banyaknya pribadi yang terhubung pada internet maka pasar B2C semakin potensial</a:t>
            </a:r>
          </a:p>
          <a:p>
            <a:pPr marL="609600" indent="-609600">
              <a:buFontTx/>
              <a:buAutoNum type="arabicPeriod"/>
              <a:defRPr/>
            </a:pPr>
            <a:r>
              <a:rPr lang="nb-NO" sz="2800"/>
              <a:t>Konsumen mendapatkan akses yang luas pada produk dan jasa yang ditawarkan secara online.</a:t>
            </a:r>
            <a:endParaRPr 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9">
            <a:extLst>
              <a:ext uri="{FF2B5EF4-FFF2-40B4-BE49-F238E27FC236}">
                <a16:creationId xmlns:a16="http://schemas.microsoft.com/office/drawing/2014/main" id="{A2CD1B1A-02D6-4DDE-B38B-305FC4C1E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>
            <a:extLst>
              <a:ext uri="{FF2B5EF4-FFF2-40B4-BE49-F238E27FC236}">
                <a16:creationId xmlns:a16="http://schemas.microsoft.com/office/drawing/2014/main" id="{71FF1D6E-DF0E-46ED-8C42-0971425BBC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563563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 to Business (C2B)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E26606B-9FB6-40D3-960F-66CD1D1CB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5738" y="914400"/>
            <a:ext cx="8805862" cy="48768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Karakteristiknya:</a:t>
            </a:r>
          </a:p>
          <a:p>
            <a:pPr marL="609600" indent="-609600">
              <a:buFont typeface="Wingdings" pitchFamily="2" charset="2"/>
              <a:buNone/>
              <a:defRPr/>
            </a:pPr>
            <a:endParaRPr lang="en-US" sz="2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>
              <a:buFontTx/>
              <a:buAutoNum type="arabicPeriod"/>
              <a:defRPr/>
            </a:pPr>
            <a:r>
              <a:rPr lang="en-US" sz="2800"/>
              <a:t>e-Commerce antara individu dan perusahaan secara langsung.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nb-NO" sz="2800"/>
              <a:t>Dengan semakin banyaknya individu yang menawarkan produk dan jasa melalui internet maka pasar C2B semakin potensial.</a:t>
            </a:r>
          </a:p>
          <a:p>
            <a:pPr marL="609600" indent="-609600">
              <a:buFontTx/>
              <a:buAutoNum type="arabicPeriod"/>
              <a:defRPr/>
            </a:pPr>
            <a:r>
              <a:rPr lang="nb-NO" sz="2800"/>
              <a:t>Perusahaan mendapatkan akses yang luas pada produk dan jasa yang ditawarkan oleh individu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851FA7C-138C-452F-887A-B02DFA998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232775" cy="533400"/>
          </a:xfrm>
        </p:spPr>
        <p:txBody>
          <a:bodyPr/>
          <a:lstStyle/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 to Consumer (C2C)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3A6AB1B-C22A-4086-A3C6-5C311688EB8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23825" y="919163"/>
            <a:ext cx="8791575" cy="5026025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Karakteristiknya:</a:t>
            </a:r>
          </a:p>
          <a:p>
            <a:pPr marL="609600" indent="-609600">
              <a:buFont typeface="Wingdings" pitchFamily="2" charset="2"/>
              <a:buNone/>
              <a:defRPr/>
            </a:pPr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>
              <a:buFontTx/>
              <a:buAutoNum type="arabicPeriod"/>
              <a:defRPr/>
            </a:pPr>
            <a:r>
              <a:rPr lang="en-US" sz="2800"/>
              <a:t>e-Commerce antara individu dan individu secara langsung</a:t>
            </a:r>
          </a:p>
          <a:p>
            <a:pPr marL="609600" indent="-609600">
              <a:buFontTx/>
              <a:buAutoNum type="arabicPeriod"/>
              <a:defRPr/>
            </a:pPr>
            <a:endParaRPr lang="nb-NO" sz="2800"/>
          </a:p>
          <a:p>
            <a:pPr marL="609600" indent="-609600">
              <a:buFontTx/>
              <a:buAutoNum type="arabicPeriod"/>
              <a:defRPr/>
            </a:pPr>
            <a:r>
              <a:rPr lang="nb-NO" sz="2800"/>
              <a:t>Dengan semakin banyaknya individu yang terhubung pada internet maka pasar C2C semakin potensial</a:t>
            </a:r>
            <a:endParaRPr lang="en-US" sz="2800"/>
          </a:p>
        </p:txBody>
      </p:sp>
      <p:pic>
        <p:nvPicPr>
          <p:cNvPr id="33796" name="Picture 29">
            <a:extLst>
              <a:ext uri="{FF2B5EF4-FFF2-40B4-BE49-F238E27FC236}">
                <a16:creationId xmlns:a16="http://schemas.microsoft.com/office/drawing/2014/main" id="{CDE31201-4BDF-41F3-B705-63C3173C6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838517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1338</Words>
  <Application>Microsoft Office PowerPoint</Application>
  <PresentationFormat>On-screen Show (4:3)</PresentationFormat>
  <Paragraphs>196</Paragraphs>
  <Slides>31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4" baseType="lpstr">
      <vt:lpstr>Arial</vt:lpstr>
      <vt:lpstr>Calibri</vt:lpstr>
      <vt:lpstr>Franklin Gothic Medium</vt:lpstr>
      <vt:lpstr>Franklin Gothic Book</vt:lpstr>
      <vt:lpstr>Wingdings</vt:lpstr>
      <vt:lpstr>Cooper Black</vt:lpstr>
      <vt:lpstr>Lucida Sans Unicode</vt:lpstr>
      <vt:lpstr>Tempus Sans ITC</vt:lpstr>
      <vt:lpstr>Trebuchet MS</vt:lpstr>
      <vt:lpstr>Technical</vt:lpstr>
      <vt:lpstr>Times New Roman</vt:lpstr>
      <vt:lpstr>Default Design</vt:lpstr>
      <vt:lpstr>3_Angles</vt:lpstr>
      <vt:lpstr>PowerPoint Presentation</vt:lpstr>
      <vt:lpstr>Definisi E-commerce</vt:lpstr>
      <vt:lpstr>Definisi E-commerce</vt:lpstr>
      <vt:lpstr>Keuntungan e-Commerce</vt:lpstr>
      <vt:lpstr>Klasifikasi Model Bisnis e-Commerce </vt:lpstr>
      <vt:lpstr>Business to Business (B2B)</vt:lpstr>
      <vt:lpstr>Business to Consumer (B2C)</vt:lpstr>
      <vt:lpstr>Consumer to Business (C2B)</vt:lpstr>
      <vt:lpstr>Consumer to Consumer (C2C)</vt:lpstr>
      <vt:lpstr>Dunia e-Commerce </vt:lpstr>
      <vt:lpstr>Dunia e-Commerce</vt:lpstr>
      <vt:lpstr>Dunia e-Commerce</vt:lpstr>
      <vt:lpstr>Penerapan teknologi e-Commerce</vt:lpstr>
      <vt:lpstr>Transaksi OnLine </vt:lpstr>
      <vt:lpstr>OnLine Payment</vt:lpstr>
      <vt:lpstr>Penerapan teknologi e-Commerce</vt:lpstr>
      <vt:lpstr>E-COMMERCE DI INDONESIA</vt:lpstr>
      <vt:lpstr>E-Commerce</vt:lpstr>
      <vt:lpstr>Peluang</vt:lpstr>
      <vt:lpstr>Pasar Indonesia yang besar</vt:lpstr>
      <vt:lpstr>Layanan Khas Indonesia</vt:lpstr>
      <vt:lpstr>Layanan Khas Indonesia [2]</vt:lpstr>
      <vt:lpstr>Hambatan</vt:lpstr>
      <vt:lpstr>Internet Fail!</vt:lpstr>
      <vt:lpstr>Infrastruktur Telekomunikasi</vt:lpstr>
      <vt:lpstr>Delivery Channel</vt:lpstr>
      <vt:lpstr>Kultur &amp; Kepercayaan</vt:lpstr>
      <vt:lpstr>Kultur &amp; Kepercayaan [2]</vt:lpstr>
      <vt:lpstr>Munculnya Jenis Kejahatan Baru</vt:lpstr>
      <vt:lpstr>RESUME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Informasi untuk Pendidikan  (c)</dc:title>
  <dc:creator>User</dc:creator>
  <cp:lastModifiedBy>Puspa</cp:lastModifiedBy>
  <cp:revision>79</cp:revision>
  <dcterms:created xsi:type="dcterms:W3CDTF">2007-09-02T07:25:16Z</dcterms:created>
  <dcterms:modified xsi:type="dcterms:W3CDTF">2020-04-24T06:03:12Z</dcterms:modified>
</cp:coreProperties>
</file>