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99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5394" y="102235"/>
            <a:ext cx="11621211" cy="12768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0816" y="1781682"/>
            <a:ext cx="11112500" cy="47199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9076" y="2344201"/>
            <a:ext cx="8676640" cy="1851660"/>
          </a:xfrm>
          <a:prstGeom prst="rect">
            <a:avLst/>
          </a:prstGeom>
        </p:spPr>
        <p:txBody>
          <a:bodyPr vert="horz" wrap="square" lIns="0" tIns="1936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525"/>
              </a:spcBef>
            </a:pPr>
            <a:r>
              <a:rPr sz="6000" i="0" dirty="0">
                <a:latin typeface="Arial"/>
                <a:cs typeface="Arial"/>
              </a:rPr>
              <a:t>Computer</a:t>
            </a:r>
            <a:r>
              <a:rPr sz="6000" i="0" spc="-275" dirty="0">
                <a:latin typeface="Arial"/>
                <a:cs typeface="Arial"/>
              </a:rPr>
              <a:t> </a:t>
            </a:r>
            <a:r>
              <a:rPr sz="6000" i="0" dirty="0">
                <a:latin typeface="Arial"/>
                <a:cs typeface="Arial"/>
              </a:rPr>
              <a:t>Aided</a:t>
            </a:r>
            <a:r>
              <a:rPr sz="6000" i="0" spc="-80" dirty="0">
                <a:latin typeface="Arial"/>
                <a:cs typeface="Arial"/>
              </a:rPr>
              <a:t> </a:t>
            </a:r>
            <a:r>
              <a:rPr sz="6000" i="0" spc="-10" dirty="0">
                <a:latin typeface="Arial"/>
                <a:cs typeface="Arial"/>
              </a:rPr>
              <a:t>Design</a:t>
            </a:r>
            <a:endParaRPr sz="6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950"/>
              </a:spcBef>
            </a:pPr>
            <a:r>
              <a:rPr b="0" i="0" dirty="0">
                <a:latin typeface="Arial"/>
                <a:cs typeface="Arial"/>
              </a:rPr>
              <a:t>Pertemuan</a:t>
            </a:r>
            <a:r>
              <a:rPr b="0" i="0" spc="-95" dirty="0">
                <a:latin typeface="Arial"/>
                <a:cs typeface="Arial"/>
              </a:rPr>
              <a:t> </a:t>
            </a:r>
            <a:r>
              <a:rPr b="0" i="0" dirty="0">
                <a:latin typeface="Arial"/>
                <a:cs typeface="Arial"/>
              </a:rPr>
              <a:t>Ke</a:t>
            </a:r>
            <a:r>
              <a:rPr b="0" i="0" spc="-130" dirty="0">
                <a:latin typeface="Arial"/>
                <a:cs typeface="Arial"/>
              </a:rPr>
              <a:t> </a:t>
            </a:r>
            <a:r>
              <a:rPr b="0" i="0" spc="-50" dirty="0">
                <a:latin typeface="Arial"/>
                <a:cs typeface="Arial"/>
              </a:rPr>
              <a:t>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0066" y="1600200"/>
            <a:ext cx="11111865" cy="3013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5.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Jenis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Lubang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Tembus</a:t>
            </a:r>
            <a:endParaRPr sz="2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Agar</a:t>
            </a:r>
            <a:r>
              <a:rPr sz="2800" spc="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dapat</a:t>
            </a:r>
            <a:r>
              <a:rPr sz="2800" spc="6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membuat</a:t>
            </a:r>
            <a:r>
              <a:rPr sz="2800" spc="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6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dengan</a:t>
            </a:r>
            <a:r>
              <a:rPr sz="2800" spc="6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desain</a:t>
            </a:r>
            <a:r>
              <a:rPr sz="2800" spc="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6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ringkas,</a:t>
            </a:r>
            <a:r>
              <a:rPr sz="2800" spc="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rute</a:t>
            </a:r>
            <a:r>
              <a:rPr sz="2800" spc="6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vias</a:t>
            </a:r>
            <a:r>
              <a:rPr sz="2800" spc="60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harus </a:t>
            </a:r>
            <a:r>
              <a:rPr sz="2800" dirty="0">
                <a:latin typeface="Times New Roman"/>
                <a:cs typeface="Times New Roman"/>
              </a:rPr>
              <a:t>menelusuri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papan</a:t>
            </a:r>
            <a:r>
              <a:rPr sz="2800" spc="1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bukan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pada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permukaannya.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Ada</a:t>
            </a:r>
            <a:r>
              <a:rPr sz="2800" spc="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berbagai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jenis</a:t>
            </a:r>
            <a:r>
              <a:rPr sz="2800" spc="10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lubang </a:t>
            </a:r>
            <a:r>
              <a:rPr sz="2800" dirty="0">
                <a:latin typeface="Times New Roman"/>
                <a:cs typeface="Times New Roman"/>
              </a:rPr>
              <a:t>tembus,</a:t>
            </a:r>
            <a:r>
              <a:rPr sz="2800" spc="12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via</a:t>
            </a:r>
            <a:r>
              <a:rPr sz="2800" spc="13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tembus,</a:t>
            </a:r>
            <a:r>
              <a:rPr sz="2800" spc="12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via</a:t>
            </a:r>
            <a:r>
              <a:rPr sz="2800" spc="13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mikro,</a:t>
            </a:r>
            <a:r>
              <a:rPr sz="2800" spc="13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via</a:t>
            </a:r>
            <a:r>
              <a:rPr sz="2800" spc="13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buta,</a:t>
            </a:r>
            <a:r>
              <a:rPr sz="2800" spc="12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via</a:t>
            </a:r>
            <a:r>
              <a:rPr sz="2800" spc="13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terkubur,</a:t>
            </a:r>
            <a:r>
              <a:rPr sz="2800" spc="12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130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via-dalam- </a:t>
            </a:r>
            <a:r>
              <a:rPr sz="2800" dirty="0">
                <a:latin typeface="Times New Roman"/>
                <a:cs typeface="Times New Roman"/>
              </a:rPr>
              <a:t>bantalan.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Kepadatan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jenis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lubang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tembus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memainkan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peran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utama</a:t>
            </a:r>
            <a:r>
              <a:rPr sz="2800" spc="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dalam </a:t>
            </a:r>
            <a:r>
              <a:rPr sz="2800" dirty="0">
                <a:latin typeface="Times New Roman"/>
                <a:cs typeface="Times New Roman"/>
              </a:rPr>
              <a:t>menentukan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papan.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9431" y="1600200"/>
            <a:ext cx="11113135" cy="4293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6.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Lingkungan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Operasional</a:t>
            </a:r>
            <a:endParaRPr sz="2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 marR="7620" algn="just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latin typeface="Times New Roman"/>
                <a:cs typeface="Times New Roman"/>
              </a:rPr>
              <a:t>Konduktivitas</a:t>
            </a:r>
            <a:r>
              <a:rPr sz="2800" spc="6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6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resistansi</a:t>
            </a:r>
            <a:r>
              <a:rPr sz="2800" spc="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papan</a:t>
            </a:r>
            <a:r>
              <a:rPr sz="2800" spc="6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bergantung</a:t>
            </a:r>
            <a:r>
              <a:rPr sz="2800" spc="6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pada</a:t>
            </a:r>
            <a:r>
              <a:rPr sz="2800" spc="5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6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55" dirty="0">
                <a:latin typeface="Times New Roman"/>
                <a:cs typeface="Times New Roman"/>
              </a:rPr>
              <a:t>  </a:t>
            </a:r>
            <a:r>
              <a:rPr sz="2800" spc="-25" dirty="0">
                <a:latin typeface="Times New Roman"/>
                <a:cs typeface="Times New Roman"/>
              </a:rPr>
              <a:t>dan </a:t>
            </a:r>
            <a:r>
              <a:rPr sz="2800" dirty="0">
                <a:latin typeface="Times New Roman"/>
                <a:cs typeface="Times New Roman"/>
              </a:rPr>
              <a:t>bahan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pembuatnya.</a:t>
            </a:r>
            <a:endParaRPr sz="2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5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dengan</a:t>
            </a:r>
            <a:r>
              <a:rPr sz="2800" spc="5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jejak</a:t>
            </a:r>
            <a:r>
              <a:rPr sz="2800" spc="5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tembaga</a:t>
            </a:r>
            <a:r>
              <a:rPr sz="2800" spc="5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tebal</a:t>
            </a:r>
            <a:r>
              <a:rPr sz="2800" spc="5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kurang</a:t>
            </a:r>
            <a:r>
              <a:rPr sz="2800" spc="5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stabil</a:t>
            </a:r>
            <a:r>
              <a:rPr sz="2800" spc="5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secara</a:t>
            </a:r>
            <a:r>
              <a:rPr sz="2800" spc="5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termal</a:t>
            </a:r>
            <a:r>
              <a:rPr sz="2800" spc="5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dengan</a:t>
            </a:r>
            <a:r>
              <a:rPr sz="2800" spc="5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arus </a:t>
            </a:r>
            <a:r>
              <a:rPr sz="2800" dirty="0">
                <a:latin typeface="Times New Roman"/>
                <a:cs typeface="Times New Roman"/>
              </a:rPr>
              <a:t>tinggi.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Selain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itu,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konektor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komponen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juga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terkait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dengan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ketebalan </a:t>
            </a:r>
            <a:r>
              <a:rPr sz="2800" dirty="0">
                <a:latin typeface="Times New Roman"/>
                <a:cs typeface="Times New Roman"/>
              </a:rPr>
              <a:t>papan</a:t>
            </a:r>
            <a:r>
              <a:rPr sz="2800" spc="2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karena</a:t>
            </a:r>
            <a:r>
              <a:rPr sz="2800" spc="2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persyaratan</a:t>
            </a:r>
            <a:r>
              <a:rPr sz="2800" spc="2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material</a:t>
            </a:r>
            <a:r>
              <a:rPr sz="2800" spc="2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1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kinerja</a:t>
            </a:r>
            <a:r>
              <a:rPr sz="2800" spc="1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tertentu.</a:t>
            </a:r>
            <a:r>
              <a:rPr sz="2800" spc="1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Bergantung</a:t>
            </a:r>
            <a:r>
              <a:rPr sz="2800" spc="20" dirty="0">
                <a:latin typeface="Times New Roman"/>
                <a:cs typeface="Times New Roman"/>
              </a:rPr>
              <a:t>  </a:t>
            </a:r>
            <a:r>
              <a:rPr sz="2800" spc="-20" dirty="0">
                <a:latin typeface="Times New Roman"/>
                <a:cs typeface="Times New Roman"/>
              </a:rPr>
              <a:t>pada </a:t>
            </a:r>
            <a:r>
              <a:rPr sz="2800" dirty="0">
                <a:latin typeface="Times New Roman"/>
                <a:cs typeface="Times New Roman"/>
              </a:rPr>
              <a:t>semua</a:t>
            </a:r>
            <a:r>
              <a:rPr sz="2800" spc="6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faktor</a:t>
            </a:r>
            <a:r>
              <a:rPr sz="2800" spc="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ini,</a:t>
            </a:r>
            <a:r>
              <a:rPr sz="2800" spc="6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fabrikator</a:t>
            </a:r>
            <a:r>
              <a:rPr sz="2800" spc="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dapat</a:t>
            </a:r>
            <a:r>
              <a:rPr sz="2800" spc="6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memutuskan</a:t>
            </a:r>
            <a:r>
              <a:rPr sz="2800" spc="6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apakah</a:t>
            </a:r>
            <a:r>
              <a:rPr sz="2800" spc="6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6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memerlukan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standar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atau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khusus.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9431" y="1676400"/>
            <a:ext cx="11113135" cy="3013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Pentingnya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PCB</a:t>
            </a:r>
            <a:endParaRPr sz="2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2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2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merupakan</a:t>
            </a:r>
            <a:r>
              <a:rPr sz="2800" spc="2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parameter</a:t>
            </a:r>
            <a:r>
              <a:rPr sz="2800" spc="2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penting</a:t>
            </a:r>
            <a:r>
              <a:rPr sz="2800" spc="2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22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mempengaruhi</a:t>
            </a:r>
            <a:r>
              <a:rPr sz="2800" spc="229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berbagai </a:t>
            </a:r>
            <a:r>
              <a:rPr sz="2800" dirty="0">
                <a:latin typeface="Times New Roman"/>
                <a:cs typeface="Times New Roman"/>
              </a:rPr>
              <a:t>aspek</a:t>
            </a:r>
            <a:r>
              <a:rPr sz="2800" spc="1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kinerja</a:t>
            </a:r>
            <a:r>
              <a:rPr sz="2800" spc="16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1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keandalan</a:t>
            </a:r>
            <a:r>
              <a:rPr sz="2800" spc="1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papan.</a:t>
            </a:r>
            <a:r>
              <a:rPr sz="2800" spc="1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16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mempengaruhi</a:t>
            </a:r>
            <a:r>
              <a:rPr sz="2800" spc="150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kekuatan </a:t>
            </a:r>
            <a:r>
              <a:rPr sz="2800" dirty="0">
                <a:latin typeface="Times New Roman"/>
                <a:cs typeface="Times New Roman"/>
              </a:rPr>
              <a:t>mekanis</a:t>
            </a:r>
            <a:r>
              <a:rPr sz="2800" spc="2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papan,</a:t>
            </a:r>
            <a:r>
              <a:rPr sz="2800" spc="2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kinerja</a:t>
            </a:r>
            <a:r>
              <a:rPr sz="2800" spc="2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termal,</a:t>
            </a:r>
            <a:r>
              <a:rPr sz="2800" spc="28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28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kemampuan</a:t>
            </a:r>
            <a:r>
              <a:rPr sz="2800" spc="28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produksi.</a:t>
            </a:r>
            <a:r>
              <a:rPr sz="2800" spc="2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280" dirty="0">
                <a:latin typeface="Times New Roman"/>
                <a:cs typeface="Times New Roman"/>
              </a:rPr>
              <a:t>  </a:t>
            </a:r>
            <a:r>
              <a:rPr sz="2800" spc="-20" dirty="0">
                <a:latin typeface="Times New Roman"/>
                <a:cs typeface="Times New Roman"/>
              </a:rPr>
              <a:t>yang </a:t>
            </a:r>
            <a:r>
              <a:rPr sz="2800" dirty="0">
                <a:latin typeface="Times New Roman"/>
                <a:cs typeface="Times New Roman"/>
              </a:rPr>
              <a:t>dirancang</a:t>
            </a:r>
            <a:r>
              <a:rPr sz="2800" spc="7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dengan</a:t>
            </a:r>
            <a:r>
              <a:rPr sz="2800" spc="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baik</a:t>
            </a:r>
            <a:r>
              <a:rPr sz="2800" spc="8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dengan</a:t>
            </a:r>
            <a:r>
              <a:rPr sz="2800" spc="7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sesuai</a:t>
            </a:r>
            <a:r>
              <a:rPr sz="2800" spc="7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dapat</a:t>
            </a:r>
            <a:r>
              <a:rPr sz="2800" spc="85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memastikan </a:t>
            </a:r>
            <a:r>
              <a:rPr sz="2800" dirty="0">
                <a:latin typeface="Times New Roman"/>
                <a:cs typeface="Times New Roman"/>
              </a:rPr>
              <a:t>kinerja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keawetan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perangkat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elektronik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didukungnya.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9749" y="1524000"/>
            <a:ext cx="11112500" cy="4719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Ketebalan</a:t>
            </a:r>
            <a:r>
              <a:rPr spc="-45" dirty="0"/>
              <a:t> </a:t>
            </a:r>
            <a:r>
              <a:rPr dirty="0"/>
              <a:t>PCB</a:t>
            </a:r>
            <a:r>
              <a:rPr spc="-50" dirty="0"/>
              <a:t> </a:t>
            </a:r>
            <a:r>
              <a:rPr dirty="0"/>
              <a:t>dan</a:t>
            </a:r>
            <a:r>
              <a:rPr spc="-40" dirty="0"/>
              <a:t> </a:t>
            </a:r>
            <a:r>
              <a:rPr dirty="0"/>
              <a:t>Kinerja</a:t>
            </a:r>
            <a:r>
              <a:rPr spc="-50" dirty="0"/>
              <a:t> </a:t>
            </a:r>
            <a:r>
              <a:rPr spc="-10" dirty="0"/>
              <a:t>Perangkat</a:t>
            </a: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pc="-10" dirty="0"/>
          </a:p>
          <a:p>
            <a:pPr marL="469900" indent="-457200" algn="just">
              <a:lnSpc>
                <a:spcPct val="100000"/>
              </a:lnSpc>
              <a:buFont typeface="Wingdings"/>
              <a:buChar char=""/>
              <a:tabLst>
                <a:tab pos="469900" algn="l"/>
              </a:tabLst>
            </a:pPr>
            <a:r>
              <a:rPr dirty="0"/>
              <a:t>Kekuatan</a:t>
            </a:r>
            <a:r>
              <a:rPr spc="-5" dirty="0"/>
              <a:t> </a:t>
            </a:r>
            <a:r>
              <a:rPr spc="-10" dirty="0"/>
              <a:t>Mekanik</a:t>
            </a:r>
          </a:p>
          <a:p>
            <a:pPr marL="469900" marR="5080" algn="just">
              <a:lnSpc>
                <a:spcPct val="100000"/>
              </a:lnSpc>
            </a:pPr>
            <a:r>
              <a:rPr dirty="0"/>
              <a:t>Ketebalan</a:t>
            </a:r>
            <a:r>
              <a:rPr spc="305" dirty="0"/>
              <a:t> </a:t>
            </a:r>
            <a:r>
              <a:rPr dirty="0"/>
              <a:t>PCB</a:t>
            </a:r>
            <a:r>
              <a:rPr spc="310" dirty="0"/>
              <a:t> </a:t>
            </a:r>
            <a:r>
              <a:rPr dirty="0"/>
              <a:t>juga</a:t>
            </a:r>
            <a:r>
              <a:rPr spc="305" dirty="0"/>
              <a:t> </a:t>
            </a:r>
            <a:r>
              <a:rPr dirty="0"/>
              <a:t>dapat</a:t>
            </a:r>
            <a:r>
              <a:rPr spc="305" dirty="0"/>
              <a:t> </a:t>
            </a:r>
            <a:r>
              <a:rPr dirty="0"/>
              <a:t>memengaruhi</a:t>
            </a:r>
            <a:r>
              <a:rPr spc="305" dirty="0"/>
              <a:t> </a:t>
            </a:r>
            <a:r>
              <a:rPr dirty="0"/>
              <a:t>kekuatan</a:t>
            </a:r>
            <a:r>
              <a:rPr spc="305" dirty="0"/>
              <a:t> </a:t>
            </a:r>
            <a:r>
              <a:rPr dirty="0"/>
              <a:t>mekanik</a:t>
            </a:r>
            <a:r>
              <a:rPr spc="310" dirty="0"/>
              <a:t> </a:t>
            </a:r>
            <a:r>
              <a:rPr dirty="0"/>
              <a:t>papan,</a:t>
            </a:r>
            <a:r>
              <a:rPr spc="295" dirty="0"/>
              <a:t> </a:t>
            </a:r>
            <a:r>
              <a:rPr spc="-20" dirty="0"/>
              <a:t>yang </a:t>
            </a:r>
            <a:r>
              <a:rPr dirty="0"/>
              <a:t>khususnya</a:t>
            </a:r>
            <a:r>
              <a:rPr spc="415" dirty="0"/>
              <a:t> </a:t>
            </a:r>
            <a:r>
              <a:rPr dirty="0"/>
              <a:t>penting</a:t>
            </a:r>
            <a:r>
              <a:rPr spc="440" dirty="0"/>
              <a:t> </a:t>
            </a:r>
            <a:r>
              <a:rPr dirty="0"/>
              <a:t>dalam</a:t>
            </a:r>
            <a:r>
              <a:rPr spc="425" dirty="0"/>
              <a:t> </a:t>
            </a:r>
            <a:r>
              <a:rPr dirty="0"/>
              <a:t>perangkat</a:t>
            </a:r>
            <a:r>
              <a:rPr spc="445" dirty="0"/>
              <a:t> </a:t>
            </a:r>
            <a:r>
              <a:rPr dirty="0"/>
              <a:t>yang</a:t>
            </a:r>
            <a:r>
              <a:rPr spc="430" dirty="0"/>
              <a:t> </a:t>
            </a:r>
            <a:r>
              <a:rPr dirty="0"/>
              <a:t>mengalami</a:t>
            </a:r>
            <a:r>
              <a:rPr spc="434" dirty="0"/>
              <a:t> </a:t>
            </a:r>
            <a:r>
              <a:rPr dirty="0"/>
              <a:t>tekanan</a:t>
            </a:r>
            <a:r>
              <a:rPr spc="440" dirty="0"/>
              <a:t> </a:t>
            </a:r>
            <a:r>
              <a:rPr dirty="0"/>
              <a:t>fisik</a:t>
            </a:r>
            <a:r>
              <a:rPr spc="425" dirty="0"/>
              <a:t> </a:t>
            </a:r>
            <a:r>
              <a:rPr spc="-20" dirty="0"/>
              <a:t>atau </a:t>
            </a:r>
            <a:r>
              <a:rPr dirty="0"/>
              <a:t>getaran.</a:t>
            </a:r>
            <a:r>
              <a:rPr spc="445" dirty="0"/>
              <a:t> </a:t>
            </a:r>
            <a:r>
              <a:rPr dirty="0"/>
              <a:t>PCB</a:t>
            </a:r>
            <a:r>
              <a:rPr spc="440" dirty="0"/>
              <a:t> </a:t>
            </a:r>
            <a:r>
              <a:rPr dirty="0"/>
              <a:t>yang</a:t>
            </a:r>
            <a:r>
              <a:rPr spc="455" dirty="0"/>
              <a:t> </a:t>
            </a:r>
            <a:r>
              <a:rPr dirty="0"/>
              <a:t>lebih</a:t>
            </a:r>
            <a:r>
              <a:rPr spc="459" dirty="0"/>
              <a:t> </a:t>
            </a:r>
            <a:r>
              <a:rPr dirty="0"/>
              <a:t>tebal</a:t>
            </a:r>
            <a:r>
              <a:rPr spc="440" dirty="0"/>
              <a:t> </a:t>
            </a:r>
            <a:r>
              <a:rPr dirty="0"/>
              <a:t>umumnya</a:t>
            </a:r>
            <a:r>
              <a:rPr spc="450" dirty="0"/>
              <a:t> </a:t>
            </a:r>
            <a:r>
              <a:rPr dirty="0"/>
              <a:t>lebih</a:t>
            </a:r>
            <a:r>
              <a:rPr spc="459" dirty="0"/>
              <a:t> </a:t>
            </a:r>
            <a:r>
              <a:rPr dirty="0"/>
              <a:t>kuat</a:t>
            </a:r>
            <a:r>
              <a:rPr spc="455" dirty="0"/>
              <a:t> </a:t>
            </a:r>
            <a:r>
              <a:rPr dirty="0"/>
              <a:t>dan</a:t>
            </a:r>
            <a:r>
              <a:rPr spc="455" dirty="0"/>
              <a:t> </a:t>
            </a:r>
            <a:r>
              <a:rPr dirty="0"/>
              <a:t>tahan</a:t>
            </a:r>
            <a:r>
              <a:rPr spc="455" dirty="0"/>
              <a:t> </a:t>
            </a:r>
            <a:r>
              <a:rPr spc="-10" dirty="0"/>
              <a:t>terhadap </a:t>
            </a:r>
            <a:r>
              <a:rPr dirty="0"/>
              <a:t>pembengkokan</a:t>
            </a:r>
            <a:r>
              <a:rPr spc="95" dirty="0"/>
              <a:t> </a:t>
            </a:r>
            <a:r>
              <a:rPr dirty="0"/>
              <a:t>atau</a:t>
            </a:r>
            <a:r>
              <a:rPr spc="75" dirty="0"/>
              <a:t> </a:t>
            </a:r>
            <a:r>
              <a:rPr dirty="0"/>
              <a:t>lengkungan,</a:t>
            </a:r>
            <a:r>
              <a:rPr spc="80" dirty="0"/>
              <a:t> </a:t>
            </a:r>
            <a:r>
              <a:rPr dirty="0"/>
              <a:t>yang</a:t>
            </a:r>
            <a:r>
              <a:rPr spc="95" dirty="0"/>
              <a:t> </a:t>
            </a:r>
            <a:r>
              <a:rPr dirty="0"/>
              <a:t>sangat</a:t>
            </a:r>
            <a:r>
              <a:rPr spc="85" dirty="0"/>
              <a:t> </a:t>
            </a:r>
            <a:r>
              <a:rPr dirty="0"/>
              <a:t>penting</a:t>
            </a:r>
            <a:r>
              <a:rPr spc="95" dirty="0"/>
              <a:t> </a:t>
            </a:r>
            <a:r>
              <a:rPr dirty="0"/>
              <a:t>untuk</a:t>
            </a:r>
            <a:r>
              <a:rPr spc="85" dirty="0"/>
              <a:t> </a:t>
            </a:r>
            <a:r>
              <a:rPr dirty="0"/>
              <a:t>aplikasi</a:t>
            </a:r>
            <a:r>
              <a:rPr spc="95" dirty="0"/>
              <a:t> </a:t>
            </a:r>
            <a:r>
              <a:rPr spc="-20" dirty="0"/>
              <a:t>yang </a:t>
            </a:r>
            <a:r>
              <a:rPr dirty="0"/>
              <a:t>mengalami</a:t>
            </a:r>
            <a:r>
              <a:rPr spc="65" dirty="0"/>
              <a:t> </a:t>
            </a:r>
            <a:r>
              <a:rPr dirty="0"/>
              <a:t>tekanan</a:t>
            </a:r>
            <a:r>
              <a:rPr spc="75" dirty="0"/>
              <a:t> </a:t>
            </a:r>
            <a:r>
              <a:rPr dirty="0"/>
              <a:t>mekanik</a:t>
            </a:r>
            <a:r>
              <a:rPr spc="75" dirty="0"/>
              <a:t> </a:t>
            </a:r>
            <a:r>
              <a:rPr dirty="0"/>
              <a:t>atau</a:t>
            </a:r>
            <a:r>
              <a:rPr spc="75" dirty="0"/>
              <a:t> </a:t>
            </a:r>
            <a:r>
              <a:rPr dirty="0"/>
              <a:t>kondisi</a:t>
            </a:r>
            <a:r>
              <a:rPr spc="70" dirty="0"/>
              <a:t> </a:t>
            </a:r>
            <a:r>
              <a:rPr dirty="0"/>
              <a:t>lingkungan</a:t>
            </a:r>
            <a:r>
              <a:rPr spc="80" dirty="0"/>
              <a:t> </a:t>
            </a:r>
            <a:r>
              <a:rPr dirty="0"/>
              <a:t>yang</a:t>
            </a:r>
            <a:r>
              <a:rPr spc="75" dirty="0"/>
              <a:t> </a:t>
            </a:r>
            <a:r>
              <a:rPr dirty="0"/>
              <a:t>keras.</a:t>
            </a:r>
            <a:r>
              <a:rPr spc="75" dirty="0"/>
              <a:t> </a:t>
            </a:r>
            <a:r>
              <a:rPr spc="-10" dirty="0"/>
              <a:t>Namun, </a:t>
            </a:r>
            <a:r>
              <a:rPr dirty="0"/>
              <a:t>peningkatan</a:t>
            </a:r>
            <a:r>
              <a:rPr spc="204" dirty="0"/>
              <a:t> </a:t>
            </a:r>
            <a:r>
              <a:rPr dirty="0"/>
              <a:t>ketebalan</a:t>
            </a:r>
            <a:r>
              <a:rPr spc="215" dirty="0"/>
              <a:t> </a:t>
            </a:r>
            <a:r>
              <a:rPr dirty="0"/>
              <a:t>juga</a:t>
            </a:r>
            <a:r>
              <a:rPr spc="204" dirty="0"/>
              <a:t> </a:t>
            </a:r>
            <a:r>
              <a:rPr dirty="0"/>
              <a:t>dapat</a:t>
            </a:r>
            <a:r>
              <a:rPr spc="220" dirty="0"/>
              <a:t> </a:t>
            </a:r>
            <a:r>
              <a:rPr dirty="0"/>
              <a:t>membuat</a:t>
            </a:r>
            <a:r>
              <a:rPr spc="210" dirty="0"/>
              <a:t> </a:t>
            </a:r>
            <a:r>
              <a:rPr dirty="0"/>
              <a:t>papan</a:t>
            </a:r>
            <a:r>
              <a:rPr spc="210" dirty="0"/>
              <a:t> </a:t>
            </a:r>
            <a:r>
              <a:rPr dirty="0"/>
              <a:t>lebih</a:t>
            </a:r>
            <a:r>
              <a:rPr spc="215" dirty="0"/>
              <a:t> </a:t>
            </a:r>
            <a:r>
              <a:rPr dirty="0"/>
              <a:t>berat</a:t>
            </a:r>
            <a:r>
              <a:rPr spc="204" dirty="0"/>
              <a:t> </a:t>
            </a:r>
            <a:r>
              <a:rPr dirty="0"/>
              <a:t>dan</a:t>
            </a:r>
            <a:r>
              <a:rPr spc="210" dirty="0"/>
              <a:t> </a:t>
            </a:r>
            <a:r>
              <a:rPr spc="-10" dirty="0"/>
              <a:t>kurang </a:t>
            </a:r>
            <a:r>
              <a:rPr dirty="0"/>
              <a:t>fleksibel,</a:t>
            </a:r>
            <a:r>
              <a:rPr spc="330" dirty="0"/>
              <a:t>   </a:t>
            </a:r>
            <a:r>
              <a:rPr dirty="0"/>
              <a:t>pertimbangan</a:t>
            </a:r>
            <a:r>
              <a:rPr spc="340" dirty="0"/>
              <a:t>   </a:t>
            </a:r>
            <a:r>
              <a:rPr dirty="0"/>
              <a:t>yang</a:t>
            </a:r>
            <a:r>
              <a:rPr spc="345" dirty="0"/>
              <a:t>   </a:t>
            </a:r>
            <a:r>
              <a:rPr dirty="0"/>
              <a:t>harus</a:t>
            </a:r>
            <a:r>
              <a:rPr spc="340" dirty="0"/>
              <a:t>   </a:t>
            </a:r>
            <a:r>
              <a:rPr dirty="0"/>
              <a:t>diseimbangkan</a:t>
            </a:r>
            <a:r>
              <a:rPr spc="340" dirty="0"/>
              <a:t>   </a:t>
            </a:r>
            <a:r>
              <a:rPr spc="-10" dirty="0"/>
              <a:t>berdasarkan </a:t>
            </a:r>
            <a:r>
              <a:rPr dirty="0"/>
              <a:t>persyaratan</a:t>
            </a:r>
            <a:r>
              <a:rPr spc="-55" dirty="0"/>
              <a:t> </a:t>
            </a:r>
            <a:r>
              <a:rPr dirty="0"/>
              <a:t>mekanik</a:t>
            </a:r>
            <a:r>
              <a:rPr spc="-20" dirty="0"/>
              <a:t> </a:t>
            </a:r>
            <a:r>
              <a:rPr dirty="0"/>
              <a:t>khusus</a:t>
            </a:r>
            <a:r>
              <a:rPr spc="-55" dirty="0"/>
              <a:t> </a:t>
            </a:r>
            <a:r>
              <a:rPr spc="-10" dirty="0"/>
              <a:t>aplikasi.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9431" y="1752600"/>
            <a:ext cx="11113135" cy="4293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indent="-457200" algn="just">
              <a:lnSpc>
                <a:spcPct val="100000"/>
              </a:lnSpc>
              <a:spcBef>
                <a:spcPts val="95"/>
              </a:spcBef>
              <a:buFont typeface="Wingdings"/>
              <a:buChar char=""/>
              <a:tabLst>
                <a:tab pos="469900" algn="l"/>
              </a:tabLst>
            </a:pPr>
            <a:r>
              <a:rPr sz="2800" dirty="0">
                <a:latin typeface="Times New Roman"/>
                <a:cs typeface="Times New Roman"/>
              </a:rPr>
              <a:t>Manajemen</a:t>
            </a:r>
            <a:r>
              <a:rPr sz="2800" spc="-13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Termal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:</a:t>
            </a:r>
            <a:endParaRPr sz="2800" dirty="0">
              <a:latin typeface="Times New Roman"/>
              <a:cs typeface="Times New Roman"/>
            </a:endParaRPr>
          </a:p>
          <a:p>
            <a:pPr marL="469900" marR="5080" algn="just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4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berkorelasi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langsung</a:t>
            </a:r>
            <a:r>
              <a:rPr sz="2800" spc="4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dengan</a:t>
            </a:r>
            <a:r>
              <a:rPr sz="2800" spc="43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kemampuannya</a:t>
            </a:r>
            <a:r>
              <a:rPr sz="2800" spc="4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mengelola </a:t>
            </a:r>
            <a:r>
              <a:rPr sz="2800" dirty="0">
                <a:latin typeface="Times New Roman"/>
                <a:cs typeface="Times New Roman"/>
              </a:rPr>
              <a:t>panas.</a:t>
            </a:r>
            <a:r>
              <a:rPr sz="2800" spc="5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5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6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lebih</a:t>
            </a:r>
            <a:r>
              <a:rPr sz="2800" spc="5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tebal</a:t>
            </a:r>
            <a:r>
              <a:rPr sz="2800" spc="5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memiliki</a:t>
            </a:r>
            <a:r>
              <a:rPr sz="2800" spc="6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massa</a:t>
            </a:r>
            <a:r>
              <a:rPr sz="2800" spc="6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termal</a:t>
            </a:r>
            <a:r>
              <a:rPr sz="2800" spc="6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6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lebih</a:t>
            </a:r>
            <a:r>
              <a:rPr sz="2800" spc="60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besar, </a:t>
            </a:r>
            <a:r>
              <a:rPr sz="2800" dirty="0">
                <a:latin typeface="Times New Roman"/>
                <a:cs typeface="Times New Roman"/>
              </a:rPr>
              <a:t>sehingga</a:t>
            </a:r>
            <a:r>
              <a:rPr sz="2800" spc="3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memungkinkan</a:t>
            </a:r>
            <a:r>
              <a:rPr sz="2800" spc="3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3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menghilangkan</a:t>
            </a:r>
            <a:r>
              <a:rPr sz="2800" spc="3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panas</a:t>
            </a:r>
            <a:r>
              <a:rPr sz="2800" spc="3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secara</a:t>
            </a:r>
            <a:r>
              <a:rPr sz="2800" spc="3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lebih</a:t>
            </a:r>
            <a:r>
              <a:rPr sz="2800" spc="3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efektif </a:t>
            </a:r>
            <a:r>
              <a:rPr sz="2800" dirty="0">
                <a:latin typeface="Times New Roman"/>
                <a:cs typeface="Times New Roman"/>
              </a:rPr>
              <a:t>daripada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papan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lebih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tipis.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Hal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ini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khususnya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penting</a:t>
            </a:r>
            <a:r>
              <a:rPr sz="2800" spc="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dalam</a:t>
            </a:r>
            <a:r>
              <a:rPr sz="2800" spc="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aplikasi </a:t>
            </a:r>
            <a:r>
              <a:rPr sz="2800" dirty="0">
                <a:latin typeface="Times New Roman"/>
                <a:cs typeface="Times New Roman"/>
              </a:rPr>
              <a:t>berdaya</a:t>
            </a:r>
            <a:r>
              <a:rPr sz="2800" spc="4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tinggi</a:t>
            </a:r>
            <a:r>
              <a:rPr sz="2800" spc="4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atau</a:t>
            </a:r>
            <a:r>
              <a:rPr sz="2800" spc="45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dalam</a:t>
            </a:r>
            <a:r>
              <a:rPr sz="2800" spc="4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perangkat</a:t>
            </a:r>
            <a:r>
              <a:rPr sz="2800" spc="4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kompak</a:t>
            </a:r>
            <a:r>
              <a:rPr sz="2800" spc="4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</a:t>
            </a:r>
            <a:r>
              <a:rPr sz="2800" spc="4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mana</a:t>
            </a:r>
            <a:r>
              <a:rPr sz="2800" spc="4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akumulasi</a:t>
            </a:r>
            <a:r>
              <a:rPr sz="2800" spc="484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panas </a:t>
            </a:r>
            <a:r>
              <a:rPr sz="2800" dirty="0">
                <a:latin typeface="Times New Roman"/>
                <a:cs typeface="Times New Roman"/>
              </a:rPr>
              <a:t>dapat</a:t>
            </a:r>
            <a:r>
              <a:rPr sz="2800" spc="57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memengaruhi</a:t>
            </a:r>
            <a:r>
              <a:rPr sz="2800" spc="56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kinerja</a:t>
            </a:r>
            <a:r>
              <a:rPr sz="2800" spc="58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57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keawetan.</a:t>
            </a:r>
            <a:r>
              <a:rPr sz="2800" spc="57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Desainer</a:t>
            </a:r>
            <a:r>
              <a:rPr sz="2800" spc="580" dirty="0">
                <a:latin typeface="Times New Roman"/>
                <a:cs typeface="Times New Roman"/>
              </a:rPr>
              <a:t>   </a:t>
            </a:r>
            <a:r>
              <a:rPr sz="2800" spc="-10" dirty="0">
                <a:latin typeface="Times New Roman"/>
                <a:cs typeface="Times New Roman"/>
              </a:rPr>
              <a:t>harus </a:t>
            </a:r>
            <a:r>
              <a:rPr sz="2800" dirty="0">
                <a:latin typeface="Times New Roman"/>
                <a:cs typeface="Times New Roman"/>
              </a:rPr>
              <a:t>mempertimbangkan</a:t>
            </a:r>
            <a:r>
              <a:rPr sz="2800" spc="36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keseimbangan</a:t>
            </a:r>
            <a:r>
              <a:rPr sz="2800" spc="36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antara</a:t>
            </a:r>
            <a:r>
              <a:rPr sz="2800" spc="3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3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355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persyaratan </a:t>
            </a:r>
            <a:r>
              <a:rPr sz="2800" dirty="0">
                <a:latin typeface="Times New Roman"/>
                <a:cs typeface="Times New Roman"/>
              </a:rPr>
              <a:t>termal</a:t>
            </a:r>
            <a:r>
              <a:rPr sz="2800" spc="6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untuk</a:t>
            </a:r>
            <a:r>
              <a:rPr sz="2800" spc="6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mencegah</a:t>
            </a:r>
            <a:r>
              <a:rPr sz="2800" spc="6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panas</a:t>
            </a:r>
            <a:r>
              <a:rPr sz="2800" spc="6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berlebih</a:t>
            </a:r>
            <a:r>
              <a:rPr sz="2800" spc="6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6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memastikan</a:t>
            </a:r>
            <a:r>
              <a:rPr sz="2800" spc="6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pengoperasian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stabil.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0816" y="2135886"/>
            <a:ext cx="371221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080" indent="-457834">
              <a:lnSpc>
                <a:spcPct val="100000"/>
              </a:lnSpc>
              <a:spcBef>
                <a:spcPts val="95"/>
              </a:spcBef>
              <a:buFont typeface="Wingdings"/>
              <a:buChar char=""/>
              <a:tabLst>
                <a:tab pos="469900" algn="l"/>
                <a:tab pos="1521460" algn="l"/>
                <a:tab pos="2792730" algn="l"/>
              </a:tabLst>
            </a:pPr>
            <a:r>
              <a:rPr sz="2800" dirty="0">
                <a:latin typeface="Times New Roman"/>
                <a:cs typeface="Times New Roman"/>
              </a:rPr>
              <a:t>Integritas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Sinyal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: </a:t>
            </a:r>
            <a:r>
              <a:rPr sz="2800" spc="-20" dirty="0">
                <a:latin typeface="Times New Roman"/>
                <a:cs typeface="Times New Roman"/>
              </a:rPr>
              <a:t>Pada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sirkuit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digital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89145" y="2562605"/>
            <a:ext cx="70612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245360" algn="l"/>
                <a:tab pos="3524250" algn="l"/>
                <a:tab pos="5245100" algn="l"/>
                <a:tab pos="6276975" algn="l"/>
              </a:tabLst>
            </a:pPr>
            <a:r>
              <a:rPr sz="2800" spc="-10" dirty="0">
                <a:latin typeface="Times New Roman"/>
                <a:cs typeface="Times New Roman"/>
              </a:rPr>
              <a:t>berkecepatan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tinggi,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ketebalan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PCB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dapat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8321" y="2989325"/>
            <a:ext cx="10653395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memengaruhi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impedansi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saluran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transmisi,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selanjutnya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memengaruhi </a:t>
            </a:r>
            <a:r>
              <a:rPr sz="2800" dirty="0">
                <a:latin typeface="Times New Roman"/>
                <a:cs typeface="Times New Roman"/>
              </a:rPr>
              <a:t>kualitas</a:t>
            </a:r>
            <a:r>
              <a:rPr sz="2800" spc="39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sinyal.</a:t>
            </a:r>
            <a:r>
              <a:rPr sz="2800" spc="40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39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39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lebih</a:t>
            </a:r>
            <a:r>
              <a:rPr sz="2800" spc="39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tebal</a:t>
            </a:r>
            <a:r>
              <a:rPr sz="2800" spc="40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dapat</a:t>
            </a:r>
            <a:r>
              <a:rPr sz="2800" spc="39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memberikan</a:t>
            </a:r>
            <a:r>
              <a:rPr sz="2800" spc="400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kontrol </a:t>
            </a:r>
            <a:r>
              <a:rPr sz="2800" dirty="0">
                <a:latin typeface="Times New Roman"/>
                <a:cs typeface="Times New Roman"/>
              </a:rPr>
              <a:t>impedansi</a:t>
            </a:r>
            <a:r>
              <a:rPr sz="2800" spc="6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lebih</a:t>
            </a:r>
            <a:r>
              <a:rPr sz="2800" spc="6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baik,</a:t>
            </a:r>
            <a:r>
              <a:rPr sz="2800" spc="6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mengurangi</a:t>
            </a:r>
            <a:r>
              <a:rPr sz="2800" spc="6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pantulan</a:t>
            </a:r>
            <a:r>
              <a:rPr sz="2800" spc="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sinyal</a:t>
            </a:r>
            <a:r>
              <a:rPr sz="2800" spc="6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6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crosstalk, </a:t>
            </a:r>
            <a:r>
              <a:rPr sz="2800" dirty="0">
                <a:latin typeface="Times New Roman"/>
                <a:cs typeface="Times New Roman"/>
              </a:rPr>
              <a:t>serta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mentransmisikan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sinyal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berkecepatan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tinggi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secara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akurat.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0816" y="1988311"/>
            <a:ext cx="3719829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080" indent="-457834">
              <a:lnSpc>
                <a:spcPct val="100000"/>
              </a:lnSpc>
              <a:spcBef>
                <a:spcPts val="95"/>
              </a:spcBef>
              <a:buFont typeface="Wingdings"/>
              <a:buChar char=""/>
              <a:tabLst>
                <a:tab pos="469900" algn="l"/>
                <a:tab pos="2172335" algn="l"/>
                <a:tab pos="2715260" algn="l"/>
              </a:tabLst>
            </a:pPr>
            <a:r>
              <a:rPr sz="2800" dirty="0">
                <a:latin typeface="Times New Roman"/>
                <a:cs typeface="Times New Roman"/>
              </a:rPr>
              <a:t>Konduktivitas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Listrik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: </a:t>
            </a:r>
            <a:r>
              <a:rPr sz="2800" spc="-10" dirty="0">
                <a:latin typeface="Times New Roman"/>
                <a:cs typeface="Times New Roman"/>
              </a:rPr>
              <a:t>Meskipun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ketebalan konduktivitas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listrik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42257" y="2415031"/>
            <a:ext cx="611060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069" marR="5080" indent="-40005">
              <a:lnSpc>
                <a:spcPct val="100000"/>
              </a:lnSpc>
              <a:spcBef>
                <a:spcPts val="95"/>
              </a:spcBef>
              <a:tabLst>
                <a:tab pos="1054735" algn="l"/>
                <a:tab pos="1299210" algn="l"/>
                <a:tab pos="2076450" algn="l"/>
                <a:tab pos="2783205" algn="l"/>
                <a:tab pos="3759200" algn="l"/>
                <a:tab pos="4447540" algn="l"/>
                <a:tab pos="5427980" algn="l"/>
              </a:tabLst>
            </a:pPr>
            <a:r>
              <a:rPr sz="2800" spc="-10" dirty="0">
                <a:latin typeface="Times New Roman"/>
                <a:cs typeface="Times New Roman"/>
              </a:rPr>
              <a:t>lapisan</a:t>
            </a:r>
            <a:r>
              <a:rPr sz="2800" dirty="0">
                <a:latin typeface="Times New Roman"/>
                <a:cs typeface="Times New Roman"/>
              </a:rPr>
              <a:t>		</a:t>
            </a:r>
            <a:r>
              <a:rPr sz="2800" spc="-10" dirty="0">
                <a:latin typeface="Times New Roman"/>
                <a:cs typeface="Times New Roman"/>
              </a:rPr>
              <a:t>tembaga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konduktif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merupakan </a:t>
            </a:r>
            <a:r>
              <a:rPr sz="2800" spc="-20" dirty="0">
                <a:latin typeface="Times New Roman"/>
                <a:cs typeface="Times New Roman"/>
              </a:rPr>
              <a:t>yang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lebih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langsung,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ketebalan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PCB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638790" y="2415031"/>
            <a:ext cx="101282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1125" marR="5080" indent="-9906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Times New Roman"/>
                <a:cs typeface="Times New Roman"/>
              </a:rPr>
              <a:t>ukuran secara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8321" y="3268726"/>
            <a:ext cx="10655935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keseluruhan</a:t>
            </a:r>
            <a:r>
              <a:rPr sz="2800" spc="6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juga</a:t>
            </a:r>
            <a:r>
              <a:rPr sz="2800" spc="6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dapat</a:t>
            </a:r>
            <a:r>
              <a:rPr sz="2800" spc="6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berperan.</a:t>
            </a:r>
            <a:r>
              <a:rPr sz="2800" spc="6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Pada</a:t>
            </a:r>
            <a:r>
              <a:rPr sz="2800" spc="6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6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multilayer,</a:t>
            </a:r>
            <a:r>
              <a:rPr sz="2800" spc="6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64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dan </a:t>
            </a:r>
            <a:r>
              <a:rPr sz="2800" dirty="0">
                <a:latin typeface="Times New Roman"/>
                <a:cs typeface="Times New Roman"/>
              </a:rPr>
              <a:t>susunan</a:t>
            </a:r>
            <a:r>
              <a:rPr sz="2800" spc="6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lapisan</a:t>
            </a:r>
            <a:r>
              <a:rPr sz="2800" spc="6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dapat</a:t>
            </a:r>
            <a:r>
              <a:rPr sz="2800" spc="6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memengaruhi</a:t>
            </a:r>
            <a:r>
              <a:rPr sz="2800" spc="6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distribusi</a:t>
            </a:r>
            <a:r>
              <a:rPr sz="2800" spc="6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daya</a:t>
            </a:r>
            <a:r>
              <a:rPr sz="2800" spc="6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6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bidang</a:t>
            </a:r>
            <a:r>
              <a:rPr sz="2800" spc="6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tanah,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1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memengaruhi</a:t>
            </a:r>
            <a:r>
              <a:rPr sz="2800" spc="1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kinerja</a:t>
            </a:r>
            <a:r>
              <a:rPr sz="2800" spc="1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listrik</a:t>
            </a:r>
            <a:r>
              <a:rPr sz="2800" spc="1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papan.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Mengoptimalkan</a:t>
            </a:r>
            <a:r>
              <a:rPr sz="2800" spc="1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13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PCB </a:t>
            </a:r>
            <a:r>
              <a:rPr sz="2800" dirty="0">
                <a:latin typeface="Times New Roman"/>
                <a:cs typeface="Times New Roman"/>
              </a:rPr>
              <a:t>dapat</a:t>
            </a:r>
            <a:r>
              <a:rPr sz="2800" spc="6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membantu</a:t>
            </a:r>
            <a:r>
              <a:rPr sz="2800" spc="6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dalam</a:t>
            </a:r>
            <a:r>
              <a:rPr sz="2800" spc="6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mencapai</a:t>
            </a:r>
            <a:r>
              <a:rPr sz="2800" spc="6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karakteristik</a:t>
            </a:r>
            <a:r>
              <a:rPr sz="2800" spc="6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6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kinerja</a:t>
            </a:r>
            <a:r>
              <a:rPr sz="2800" spc="6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listrik</a:t>
            </a:r>
            <a:r>
              <a:rPr sz="2800" spc="60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yang </a:t>
            </a:r>
            <a:r>
              <a:rPr sz="2800" spc="-10" dirty="0">
                <a:latin typeface="Times New Roman"/>
                <a:cs typeface="Times New Roman"/>
              </a:rPr>
              <a:t>diinginkan.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0816" y="2209545"/>
            <a:ext cx="11111865" cy="3012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Proses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Produksi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1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1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tidak</a:t>
            </a:r>
            <a:r>
              <a:rPr sz="2800" spc="1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hanya</a:t>
            </a:r>
            <a:r>
              <a:rPr sz="2800" spc="1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mempengaruhi</a:t>
            </a:r>
            <a:r>
              <a:rPr sz="2800" spc="1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kinerja</a:t>
            </a:r>
            <a:r>
              <a:rPr sz="2800" spc="1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perangkat</a:t>
            </a:r>
            <a:r>
              <a:rPr sz="2800" spc="1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elektronik</a:t>
            </a:r>
            <a:r>
              <a:rPr sz="2800" spc="19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dan </a:t>
            </a:r>
            <a:r>
              <a:rPr sz="2800" dirty="0">
                <a:latin typeface="Times New Roman"/>
                <a:cs typeface="Times New Roman"/>
              </a:rPr>
              <a:t>berdampak</a:t>
            </a:r>
            <a:r>
              <a:rPr sz="2800" spc="3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signifikan</a:t>
            </a:r>
            <a:r>
              <a:rPr sz="2800" spc="36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pada</a:t>
            </a:r>
            <a:r>
              <a:rPr sz="2800" spc="3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proses</a:t>
            </a:r>
            <a:r>
              <a:rPr sz="2800" spc="3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produksi.</a:t>
            </a:r>
            <a:r>
              <a:rPr sz="2800" spc="35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Pembuatan</a:t>
            </a:r>
            <a:r>
              <a:rPr sz="2800" spc="35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345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dengan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48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5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tidak</a:t>
            </a:r>
            <a:r>
              <a:rPr sz="2800" spc="4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standar</a:t>
            </a:r>
            <a:r>
              <a:rPr sz="2800" spc="4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dapat</a:t>
            </a:r>
            <a:r>
              <a:rPr sz="2800" spc="5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menimbulkan</a:t>
            </a:r>
            <a:r>
              <a:rPr sz="2800" spc="5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tantangan</a:t>
            </a:r>
            <a:r>
              <a:rPr sz="2800" spc="4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5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kerumitan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4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harus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diatasi</a:t>
            </a:r>
            <a:r>
              <a:rPr sz="2800" spc="4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untuk</a:t>
            </a:r>
            <a:r>
              <a:rPr sz="2800" spc="4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memastikan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produk</a:t>
            </a:r>
            <a:r>
              <a:rPr sz="2800" spc="4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akhir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4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berkualitas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tinggi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andal.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9248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469900" algn="l"/>
              </a:tabLst>
            </a:pPr>
            <a:r>
              <a:rPr dirty="0"/>
              <a:t>Lubang</a:t>
            </a:r>
            <a:r>
              <a:rPr spc="-80" dirty="0"/>
              <a:t> </a:t>
            </a:r>
            <a:r>
              <a:rPr spc="-25" dirty="0"/>
              <a:t>Bor</a:t>
            </a: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pc="-25" dirty="0"/>
          </a:p>
          <a:p>
            <a:pPr marL="12700" marR="5080" algn="just">
              <a:lnSpc>
                <a:spcPct val="100000"/>
              </a:lnSpc>
            </a:pPr>
            <a:r>
              <a:rPr dirty="0"/>
              <a:t>Salah</a:t>
            </a:r>
            <a:r>
              <a:rPr spc="265" dirty="0"/>
              <a:t>  </a:t>
            </a:r>
            <a:r>
              <a:rPr dirty="0"/>
              <a:t>satu</a:t>
            </a:r>
            <a:r>
              <a:rPr spc="265" dirty="0"/>
              <a:t>  </a:t>
            </a:r>
            <a:r>
              <a:rPr dirty="0"/>
              <a:t>tantangan</a:t>
            </a:r>
            <a:r>
              <a:rPr spc="270" dirty="0"/>
              <a:t>  </a:t>
            </a:r>
            <a:r>
              <a:rPr dirty="0"/>
              <a:t>utama</a:t>
            </a:r>
            <a:r>
              <a:rPr spc="270" dirty="0"/>
              <a:t>  </a:t>
            </a:r>
            <a:r>
              <a:rPr dirty="0"/>
              <a:t>dalam</a:t>
            </a:r>
            <a:r>
              <a:rPr spc="245" dirty="0"/>
              <a:t>  </a:t>
            </a:r>
            <a:r>
              <a:rPr dirty="0"/>
              <a:t>pembuatan</a:t>
            </a:r>
            <a:r>
              <a:rPr spc="265" dirty="0"/>
              <a:t>  </a:t>
            </a:r>
            <a:r>
              <a:rPr dirty="0"/>
              <a:t>PCB</a:t>
            </a:r>
            <a:r>
              <a:rPr spc="270" dirty="0"/>
              <a:t>  </a:t>
            </a:r>
            <a:r>
              <a:rPr dirty="0"/>
              <a:t>dengan</a:t>
            </a:r>
            <a:r>
              <a:rPr spc="270" dirty="0"/>
              <a:t>  </a:t>
            </a:r>
            <a:r>
              <a:rPr spc="-10" dirty="0"/>
              <a:t>ketebalan </a:t>
            </a:r>
            <a:r>
              <a:rPr dirty="0"/>
              <a:t>nonstandar</a:t>
            </a:r>
            <a:r>
              <a:rPr spc="254" dirty="0"/>
              <a:t> </a:t>
            </a:r>
            <a:r>
              <a:rPr dirty="0"/>
              <a:t>adalah</a:t>
            </a:r>
            <a:r>
              <a:rPr spc="275" dirty="0"/>
              <a:t> </a:t>
            </a:r>
            <a:r>
              <a:rPr dirty="0"/>
              <a:t>mengebor</a:t>
            </a:r>
            <a:r>
              <a:rPr spc="275" dirty="0"/>
              <a:t> </a:t>
            </a:r>
            <a:r>
              <a:rPr dirty="0"/>
              <a:t>lubang</a:t>
            </a:r>
            <a:r>
              <a:rPr spc="280" dirty="0"/>
              <a:t> </a:t>
            </a:r>
            <a:r>
              <a:rPr dirty="0"/>
              <a:t>untuk</a:t>
            </a:r>
            <a:r>
              <a:rPr spc="260" dirty="0"/>
              <a:t> </a:t>
            </a:r>
            <a:r>
              <a:rPr dirty="0"/>
              <a:t>komponen</a:t>
            </a:r>
            <a:r>
              <a:rPr spc="280" dirty="0"/>
              <a:t> </a:t>
            </a:r>
            <a:r>
              <a:rPr i="1" spc="-30" dirty="0">
                <a:latin typeface="Times New Roman"/>
                <a:cs typeface="Times New Roman"/>
              </a:rPr>
              <a:t>through-</a:t>
            </a:r>
            <a:r>
              <a:rPr i="1" dirty="0">
                <a:latin typeface="Times New Roman"/>
                <a:cs typeface="Times New Roman"/>
              </a:rPr>
              <a:t>hole</a:t>
            </a:r>
            <a:r>
              <a:rPr i="1" spc="265" dirty="0">
                <a:latin typeface="Times New Roman"/>
                <a:cs typeface="Times New Roman"/>
              </a:rPr>
              <a:t> </a:t>
            </a:r>
            <a:r>
              <a:rPr dirty="0"/>
              <a:t>dan</a:t>
            </a:r>
            <a:r>
              <a:rPr spc="260" dirty="0"/>
              <a:t> </a:t>
            </a:r>
            <a:r>
              <a:rPr i="1" spc="-20" dirty="0">
                <a:latin typeface="Times New Roman"/>
                <a:cs typeface="Times New Roman"/>
              </a:rPr>
              <a:t>via</a:t>
            </a:r>
            <a:r>
              <a:rPr spc="-20" dirty="0"/>
              <a:t>. </a:t>
            </a:r>
            <a:r>
              <a:rPr dirty="0"/>
              <a:t>PCB</a:t>
            </a:r>
            <a:r>
              <a:rPr spc="320" dirty="0"/>
              <a:t> </a:t>
            </a:r>
            <a:r>
              <a:rPr dirty="0"/>
              <a:t>yang</a:t>
            </a:r>
            <a:r>
              <a:rPr spc="335" dirty="0"/>
              <a:t> </a:t>
            </a:r>
            <a:r>
              <a:rPr dirty="0"/>
              <a:t>lebih</a:t>
            </a:r>
            <a:r>
              <a:rPr spc="335" dirty="0"/>
              <a:t> </a:t>
            </a:r>
            <a:r>
              <a:rPr dirty="0"/>
              <a:t>tebal</a:t>
            </a:r>
            <a:r>
              <a:rPr spc="330" dirty="0"/>
              <a:t> </a:t>
            </a:r>
            <a:r>
              <a:rPr dirty="0"/>
              <a:t>memerlukan</a:t>
            </a:r>
            <a:r>
              <a:rPr spc="340" dirty="0"/>
              <a:t> </a:t>
            </a:r>
            <a:r>
              <a:rPr dirty="0"/>
              <a:t>mata</a:t>
            </a:r>
            <a:r>
              <a:rPr spc="315" dirty="0"/>
              <a:t> </a:t>
            </a:r>
            <a:r>
              <a:rPr dirty="0"/>
              <a:t>bor</a:t>
            </a:r>
            <a:r>
              <a:rPr spc="330" dirty="0"/>
              <a:t> </a:t>
            </a:r>
            <a:r>
              <a:rPr dirty="0"/>
              <a:t>yang</a:t>
            </a:r>
            <a:r>
              <a:rPr spc="325" dirty="0"/>
              <a:t> </a:t>
            </a:r>
            <a:r>
              <a:rPr dirty="0"/>
              <a:t>lebih</a:t>
            </a:r>
            <a:r>
              <a:rPr spc="335" dirty="0"/>
              <a:t> </a:t>
            </a:r>
            <a:r>
              <a:rPr dirty="0"/>
              <a:t>panjang</a:t>
            </a:r>
            <a:r>
              <a:rPr spc="330" dirty="0"/>
              <a:t> </a:t>
            </a:r>
            <a:r>
              <a:rPr dirty="0"/>
              <a:t>dan</a:t>
            </a:r>
            <a:r>
              <a:rPr spc="325" dirty="0"/>
              <a:t> </a:t>
            </a:r>
            <a:r>
              <a:rPr spc="-10" dirty="0"/>
              <a:t>waktu </a:t>
            </a:r>
            <a:r>
              <a:rPr dirty="0"/>
              <a:t>pengeboran</a:t>
            </a:r>
            <a:r>
              <a:rPr spc="275" dirty="0"/>
              <a:t> </a:t>
            </a:r>
            <a:r>
              <a:rPr dirty="0"/>
              <a:t>yang</a:t>
            </a:r>
            <a:r>
              <a:rPr spc="275" dirty="0"/>
              <a:t> </a:t>
            </a:r>
            <a:r>
              <a:rPr dirty="0"/>
              <a:t>lebih</a:t>
            </a:r>
            <a:r>
              <a:rPr spc="254" dirty="0"/>
              <a:t> </a:t>
            </a:r>
            <a:r>
              <a:rPr dirty="0"/>
              <a:t>lama,</a:t>
            </a:r>
            <a:r>
              <a:rPr spc="265" dirty="0"/>
              <a:t> </a:t>
            </a:r>
            <a:r>
              <a:rPr dirty="0"/>
              <a:t>yang</a:t>
            </a:r>
            <a:r>
              <a:rPr spc="275" dirty="0"/>
              <a:t> </a:t>
            </a:r>
            <a:r>
              <a:rPr dirty="0"/>
              <a:t>menyebabkan</a:t>
            </a:r>
            <a:r>
              <a:rPr spc="260" dirty="0"/>
              <a:t> </a:t>
            </a:r>
            <a:r>
              <a:rPr dirty="0"/>
              <a:t>biaya</a:t>
            </a:r>
            <a:r>
              <a:rPr spc="265" dirty="0"/>
              <a:t> </a:t>
            </a:r>
            <a:r>
              <a:rPr dirty="0"/>
              <a:t>produksi</a:t>
            </a:r>
            <a:r>
              <a:rPr spc="270" dirty="0"/>
              <a:t> </a:t>
            </a:r>
            <a:r>
              <a:rPr dirty="0"/>
              <a:t>yang</a:t>
            </a:r>
            <a:r>
              <a:rPr spc="265" dirty="0"/>
              <a:t> </a:t>
            </a:r>
            <a:r>
              <a:rPr spc="-10" dirty="0"/>
              <a:t>lebih </a:t>
            </a:r>
            <a:r>
              <a:rPr dirty="0"/>
              <a:t>tinggi</a:t>
            </a:r>
            <a:r>
              <a:rPr spc="10" dirty="0"/>
              <a:t> </a:t>
            </a:r>
            <a:r>
              <a:rPr dirty="0"/>
              <a:t>dan</a:t>
            </a:r>
            <a:r>
              <a:rPr spc="10" dirty="0"/>
              <a:t> </a:t>
            </a:r>
            <a:r>
              <a:rPr dirty="0"/>
              <a:t>waktu</a:t>
            </a:r>
            <a:r>
              <a:rPr spc="10" dirty="0"/>
              <a:t> </a:t>
            </a:r>
            <a:r>
              <a:rPr dirty="0"/>
              <a:t>produksi yang</a:t>
            </a:r>
            <a:r>
              <a:rPr spc="5" dirty="0"/>
              <a:t> </a:t>
            </a:r>
            <a:r>
              <a:rPr dirty="0"/>
              <a:t>lebih</a:t>
            </a:r>
            <a:r>
              <a:rPr spc="20" dirty="0"/>
              <a:t> </a:t>
            </a:r>
            <a:r>
              <a:rPr dirty="0"/>
              <a:t>lama. Selain</a:t>
            </a:r>
            <a:r>
              <a:rPr spc="10" dirty="0"/>
              <a:t> </a:t>
            </a:r>
            <a:r>
              <a:rPr dirty="0"/>
              <a:t>itu,</a:t>
            </a:r>
            <a:r>
              <a:rPr spc="5" dirty="0"/>
              <a:t> </a:t>
            </a:r>
            <a:r>
              <a:rPr dirty="0"/>
              <a:t>mengebor</a:t>
            </a:r>
            <a:r>
              <a:rPr spc="15" dirty="0"/>
              <a:t> </a:t>
            </a:r>
            <a:r>
              <a:rPr dirty="0"/>
              <a:t>lubang</a:t>
            </a:r>
            <a:r>
              <a:rPr spc="15" dirty="0"/>
              <a:t> </a:t>
            </a:r>
            <a:r>
              <a:rPr spc="-20" dirty="0"/>
              <a:t>pada </a:t>
            </a:r>
            <a:r>
              <a:rPr dirty="0"/>
              <a:t>PCB</a:t>
            </a:r>
            <a:r>
              <a:rPr spc="525" dirty="0"/>
              <a:t> </a:t>
            </a:r>
            <a:r>
              <a:rPr dirty="0"/>
              <a:t>yang</a:t>
            </a:r>
            <a:r>
              <a:rPr spc="550" dirty="0"/>
              <a:t> </a:t>
            </a:r>
            <a:r>
              <a:rPr dirty="0"/>
              <a:t>lebih</a:t>
            </a:r>
            <a:r>
              <a:rPr spc="530" dirty="0"/>
              <a:t> </a:t>
            </a:r>
            <a:r>
              <a:rPr dirty="0"/>
              <a:t>tebal</a:t>
            </a:r>
            <a:r>
              <a:rPr spc="525" dirty="0"/>
              <a:t> </a:t>
            </a:r>
            <a:r>
              <a:rPr dirty="0"/>
              <a:t>dapat</a:t>
            </a:r>
            <a:r>
              <a:rPr spc="525" dirty="0"/>
              <a:t> </a:t>
            </a:r>
            <a:r>
              <a:rPr dirty="0"/>
              <a:t>meningkatkan</a:t>
            </a:r>
            <a:r>
              <a:rPr spc="550" dirty="0"/>
              <a:t> </a:t>
            </a:r>
            <a:r>
              <a:rPr dirty="0"/>
              <a:t>risiko</a:t>
            </a:r>
            <a:r>
              <a:rPr spc="535" dirty="0"/>
              <a:t> </a:t>
            </a:r>
            <a:r>
              <a:rPr dirty="0"/>
              <a:t>kerusakan</a:t>
            </a:r>
            <a:r>
              <a:rPr spc="545" dirty="0"/>
              <a:t> </a:t>
            </a:r>
            <a:r>
              <a:rPr dirty="0"/>
              <a:t>mata</a:t>
            </a:r>
            <a:r>
              <a:rPr spc="525" dirty="0"/>
              <a:t> </a:t>
            </a:r>
            <a:r>
              <a:rPr dirty="0"/>
              <a:t>bor</a:t>
            </a:r>
            <a:r>
              <a:rPr spc="540" dirty="0"/>
              <a:t> </a:t>
            </a:r>
            <a:r>
              <a:rPr spc="-25" dirty="0"/>
              <a:t>dan </a:t>
            </a:r>
            <a:r>
              <a:rPr dirty="0"/>
              <a:t>mengurangi</a:t>
            </a:r>
            <a:r>
              <a:rPr spc="-60" dirty="0"/>
              <a:t> </a:t>
            </a:r>
            <a:r>
              <a:rPr dirty="0"/>
              <a:t>akurasi</a:t>
            </a:r>
            <a:r>
              <a:rPr spc="-75" dirty="0"/>
              <a:t> </a:t>
            </a:r>
            <a:r>
              <a:rPr dirty="0"/>
              <a:t>penempatan</a:t>
            </a:r>
            <a:r>
              <a:rPr spc="-65" dirty="0"/>
              <a:t> </a:t>
            </a:r>
            <a:r>
              <a:rPr spc="-10" dirty="0"/>
              <a:t>lubang.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9248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469900" algn="l"/>
              </a:tabLst>
            </a:pPr>
            <a:r>
              <a:rPr dirty="0"/>
              <a:t>Kompleksitas</a:t>
            </a:r>
            <a:r>
              <a:rPr spc="-85" dirty="0"/>
              <a:t> </a:t>
            </a:r>
            <a:r>
              <a:rPr spc="-10" dirty="0"/>
              <a:t>Laminasi</a:t>
            </a: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pc="-10" dirty="0"/>
          </a:p>
          <a:p>
            <a:pPr marL="12700" marR="5080" algn="just">
              <a:lnSpc>
                <a:spcPct val="100000"/>
              </a:lnSpc>
            </a:pPr>
            <a:r>
              <a:rPr dirty="0"/>
              <a:t>Tantangan</a:t>
            </a:r>
            <a:r>
              <a:rPr spc="310" dirty="0"/>
              <a:t> </a:t>
            </a:r>
            <a:r>
              <a:rPr dirty="0"/>
              <a:t>lain</a:t>
            </a:r>
            <a:r>
              <a:rPr spc="325" dirty="0"/>
              <a:t> </a:t>
            </a:r>
            <a:r>
              <a:rPr dirty="0"/>
              <a:t>dalam</a:t>
            </a:r>
            <a:r>
              <a:rPr spc="300" dirty="0"/>
              <a:t> </a:t>
            </a:r>
            <a:r>
              <a:rPr dirty="0"/>
              <a:t>pembuatan</a:t>
            </a:r>
            <a:r>
              <a:rPr spc="320" dirty="0"/>
              <a:t> </a:t>
            </a:r>
            <a:r>
              <a:rPr dirty="0"/>
              <a:t>PCB</a:t>
            </a:r>
            <a:r>
              <a:rPr spc="330" dirty="0"/>
              <a:t> </a:t>
            </a:r>
            <a:r>
              <a:rPr dirty="0"/>
              <a:t>dengan</a:t>
            </a:r>
            <a:r>
              <a:rPr spc="325" dirty="0"/>
              <a:t> </a:t>
            </a:r>
            <a:r>
              <a:rPr dirty="0"/>
              <a:t>ketebalan</a:t>
            </a:r>
            <a:r>
              <a:rPr spc="320" dirty="0"/>
              <a:t> </a:t>
            </a:r>
            <a:r>
              <a:rPr dirty="0"/>
              <a:t>nonstandar</a:t>
            </a:r>
            <a:r>
              <a:rPr spc="330" dirty="0"/>
              <a:t> </a:t>
            </a:r>
            <a:r>
              <a:rPr spc="-10" dirty="0"/>
              <a:t>adalah </a:t>
            </a:r>
            <a:r>
              <a:rPr dirty="0"/>
              <a:t>meningkatnya</a:t>
            </a:r>
            <a:r>
              <a:rPr spc="265" dirty="0"/>
              <a:t> </a:t>
            </a:r>
            <a:r>
              <a:rPr dirty="0"/>
              <a:t>kompleksitas</a:t>
            </a:r>
            <a:r>
              <a:rPr spc="280" dirty="0"/>
              <a:t> </a:t>
            </a:r>
            <a:r>
              <a:rPr dirty="0"/>
              <a:t>proses</a:t>
            </a:r>
            <a:r>
              <a:rPr spc="265" dirty="0"/>
              <a:t> </a:t>
            </a:r>
            <a:r>
              <a:rPr dirty="0"/>
              <a:t>laminasi.</a:t>
            </a:r>
            <a:r>
              <a:rPr spc="260" dirty="0"/>
              <a:t> </a:t>
            </a:r>
            <a:r>
              <a:rPr dirty="0"/>
              <a:t>Untuk</a:t>
            </a:r>
            <a:r>
              <a:rPr spc="270" dirty="0"/>
              <a:t> </a:t>
            </a:r>
            <a:r>
              <a:rPr dirty="0"/>
              <a:t>membentuk</a:t>
            </a:r>
            <a:r>
              <a:rPr spc="280" dirty="0"/>
              <a:t> </a:t>
            </a:r>
            <a:r>
              <a:rPr dirty="0"/>
              <a:t>papan</a:t>
            </a:r>
            <a:r>
              <a:rPr spc="254" dirty="0"/>
              <a:t> </a:t>
            </a:r>
            <a:r>
              <a:rPr spc="-20" dirty="0"/>
              <a:t>yang </a:t>
            </a:r>
            <a:r>
              <a:rPr dirty="0"/>
              <a:t>kohesif,</a:t>
            </a:r>
            <a:r>
              <a:rPr spc="-20" dirty="0"/>
              <a:t> </a:t>
            </a:r>
            <a:r>
              <a:rPr dirty="0"/>
              <a:t>proses</a:t>
            </a:r>
            <a:r>
              <a:rPr spc="-5" dirty="0"/>
              <a:t> </a:t>
            </a:r>
            <a:r>
              <a:rPr dirty="0"/>
              <a:t>laminasi melibatkan</a:t>
            </a:r>
            <a:r>
              <a:rPr spc="-5" dirty="0"/>
              <a:t> </a:t>
            </a:r>
            <a:r>
              <a:rPr dirty="0"/>
              <a:t>penekanan beberapa</a:t>
            </a:r>
            <a:r>
              <a:rPr spc="-5" dirty="0"/>
              <a:t> </a:t>
            </a:r>
            <a:r>
              <a:rPr dirty="0"/>
              <a:t>lapisan</a:t>
            </a:r>
            <a:r>
              <a:rPr spc="-5" dirty="0"/>
              <a:t> </a:t>
            </a:r>
            <a:r>
              <a:rPr dirty="0"/>
              <a:t>tembaga</a:t>
            </a:r>
            <a:r>
              <a:rPr spc="-5" dirty="0"/>
              <a:t> </a:t>
            </a:r>
            <a:r>
              <a:rPr spc="-25" dirty="0"/>
              <a:t>dan </a:t>
            </a:r>
            <a:r>
              <a:rPr dirty="0"/>
              <a:t>material</a:t>
            </a:r>
            <a:r>
              <a:rPr spc="580" dirty="0"/>
              <a:t> </a:t>
            </a:r>
            <a:r>
              <a:rPr dirty="0"/>
              <a:t>isolasi</a:t>
            </a:r>
            <a:r>
              <a:rPr spc="590" dirty="0"/>
              <a:t> </a:t>
            </a:r>
            <a:r>
              <a:rPr dirty="0"/>
              <a:t>di</a:t>
            </a:r>
            <a:r>
              <a:rPr spc="575" dirty="0"/>
              <a:t> </a:t>
            </a:r>
            <a:r>
              <a:rPr dirty="0"/>
              <a:t>bawah</a:t>
            </a:r>
            <a:r>
              <a:rPr spc="580" dirty="0"/>
              <a:t> </a:t>
            </a:r>
            <a:r>
              <a:rPr dirty="0"/>
              <a:t>suhu</a:t>
            </a:r>
            <a:r>
              <a:rPr spc="595" dirty="0"/>
              <a:t> </a:t>
            </a:r>
            <a:r>
              <a:rPr dirty="0"/>
              <a:t>dan</a:t>
            </a:r>
            <a:r>
              <a:rPr spc="595" dirty="0"/>
              <a:t> </a:t>
            </a:r>
            <a:r>
              <a:rPr dirty="0"/>
              <a:t>tekanan</a:t>
            </a:r>
            <a:r>
              <a:rPr spc="585" dirty="0"/>
              <a:t> </a:t>
            </a:r>
            <a:r>
              <a:rPr dirty="0"/>
              <a:t>tinggi.</a:t>
            </a:r>
            <a:r>
              <a:rPr spc="580" dirty="0"/>
              <a:t> </a:t>
            </a:r>
            <a:r>
              <a:rPr dirty="0"/>
              <a:t>PCB</a:t>
            </a:r>
            <a:r>
              <a:rPr spc="580" dirty="0"/>
              <a:t> </a:t>
            </a:r>
            <a:r>
              <a:rPr dirty="0"/>
              <a:t>yang</a:t>
            </a:r>
            <a:r>
              <a:rPr spc="595" dirty="0"/>
              <a:t> </a:t>
            </a:r>
            <a:r>
              <a:rPr dirty="0"/>
              <a:t>lebih</a:t>
            </a:r>
            <a:r>
              <a:rPr spc="590" dirty="0"/>
              <a:t> </a:t>
            </a:r>
            <a:r>
              <a:rPr spc="-10" dirty="0"/>
              <a:t>tebal </a:t>
            </a:r>
            <a:r>
              <a:rPr dirty="0"/>
              <a:t>mungkin</a:t>
            </a:r>
            <a:r>
              <a:rPr spc="20" dirty="0"/>
              <a:t> </a:t>
            </a:r>
            <a:r>
              <a:rPr dirty="0"/>
              <a:t>memerlukan</a:t>
            </a:r>
            <a:r>
              <a:rPr spc="40" dirty="0"/>
              <a:t> </a:t>
            </a:r>
            <a:r>
              <a:rPr dirty="0"/>
              <a:t>tekanan</a:t>
            </a:r>
            <a:r>
              <a:rPr spc="20" dirty="0"/>
              <a:t> </a:t>
            </a:r>
            <a:r>
              <a:rPr dirty="0"/>
              <a:t>tambahan</a:t>
            </a:r>
            <a:r>
              <a:rPr spc="40" dirty="0"/>
              <a:t> </a:t>
            </a:r>
            <a:r>
              <a:rPr dirty="0"/>
              <a:t>dan</a:t>
            </a:r>
            <a:r>
              <a:rPr spc="30" dirty="0"/>
              <a:t> </a:t>
            </a:r>
            <a:r>
              <a:rPr dirty="0"/>
              <a:t>waktu</a:t>
            </a:r>
            <a:r>
              <a:rPr spc="35" dirty="0"/>
              <a:t> </a:t>
            </a:r>
            <a:r>
              <a:rPr dirty="0"/>
              <a:t>laminasi</a:t>
            </a:r>
            <a:r>
              <a:rPr spc="20" dirty="0"/>
              <a:t> </a:t>
            </a:r>
            <a:r>
              <a:rPr dirty="0"/>
              <a:t>yang</a:t>
            </a:r>
            <a:r>
              <a:rPr spc="40" dirty="0"/>
              <a:t> </a:t>
            </a:r>
            <a:r>
              <a:rPr dirty="0"/>
              <a:t>lebih</a:t>
            </a:r>
            <a:r>
              <a:rPr spc="35" dirty="0"/>
              <a:t> </a:t>
            </a:r>
            <a:r>
              <a:rPr spc="-20" dirty="0"/>
              <a:t>lama </a:t>
            </a:r>
            <a:r>
              <a:rPr dirty="0"/>
              <a:t>untuk</a:t>
            </a:r>
            <a:r>
              <a:rPr spc="30" dirty="0"/>
              <a:t> </a:t>
            </a:r>
            <a:r>
              <a:rPr dirty="0"/>
              <a:t>memastikan</a:t>
            </a:r>
            <a:r>
              <a:rPr spc="25" dirty="0"/>
              <a:t> </a:t>
            </a:r>
            <a:r>
              <a:rPr dirty="0"/>
              <a:t>ikatan</a:t>
            </a:r>
            <a:r>
              <a:rPr spc="20" dirty="0"/>
              <a:t> </a:t>
            </a:r>
            <a:r>
              <a:rPr dirty="0"/>
              <a:t>yang</a:t>
            </a:r>
            <a:r>
              <a:rPr spc="20" dirty="0"/>
              <a:t> </a:t>
            </a:r>
            <a:r>
              <a:rPr dirty="0"/>
              <a:t>tepat</a:t>
            </a:r>
            <a:r>
              <a:rPr spc="30" dirty="0"/>
              <a:t> </a:t>
            </a:r>
            <a:r>
              <a:rPr dirty="0"/>
              <a:t>di</a:t>
            </a:r>
            <a:r>
              <a:rPr spc="25" dirty="0"/>
              <a:t> </a:t>
            </a:r>
            <a:r>
              <a:rPr dirty="0"/>
              <a:t>antara</a:t>
            </a:r>
            <a:r>
              <a:rPr spc="20" dirty="0"/>
              <a:t> </a:t>
            </a:r>
            <a:r>
              <a:rPr spc="-10" dirty="0"/>
              <a:t>lapisan-</a:t>
            </a:r>
            <a:r>
              <a:rPr dirty="0"/>
              <a:t>lapisan</a:t>
            </a:r>
            <a:r>
              <a:rPr spc="20" dirty="0"/>
              <a:t> </a:t>
            </a:r>
            <a:r>
              <a:rPr dirty="0"/>
              <a:t>tersebut.</a:t>
            </a:r>
            <a:r>
              <a:rPr spc="30" dirty="0"/>
              <a:t> </a:t>
            </a:r>
            <a:r>
              <a:rPr dirty="0"/>
              <a:t>Hal</a:t>
            </a:r>
            <a:r>
              <a:rPr spc="20" dirty="0"/>
              <a:t> </a:t>
            </a:r>
            <a:r>
              <a:rPr spc="-25" dirty="0"/>
              <a:t>ini </a:t>
            </a:r>
            <a:r>
              <a:rPr dirty="0"/>
              <a:t>juga</a:t>
            </a:r>
            <a:r>
              <a:rPr spc="495" dirty="0"/>
              <a:t> </a:t>
            </a:r>
            <a:r>
              <a:rPr dirty="0"/>
              <a:t>dapat</a:t>
            </a:r>
            <a:r>
              <a:rPr spc="490" dirty="0"/>
              <a:t> </a:t>
            </a:r>
            <a:r>
              <a:rPr dirty="0"/>
              <a:t>meningkatkan</a:t>
            </a:r>
            <a:r>
              <a:rPr spc="505" dirty="0"/>
              <a:t> </a:t>
            </a:r>
            <a:r>
              <a:rPr dirty="0"/>
              <a:t>risiko</a:t>
            </a:r>
            <a:r>
              <a:rPr spc="490" dirty="0"/>
              <a:t> </a:t>
            </a:r>
            <a:r>
              <a:rPr dirty="0"/>
              <a:t>cacat,</a:t>
            </a:r>
            <a:r>
              <a:rPr spc="490" dirty="0"/>
              <a:t> </a:t>
            </a:r>
            <a:r>
              <a:rPr dirty="0"/>
              <a:t>seperti</a:t>
            </a:r>
            <a:r>
              <a:rPr spc="500" dirty="0"/>
              <a:t> </a:t>
            </a:r>
            <a:r>
              <a:rPr dirty="0"/>
              <a:t>delaminasi</a:t>
            </a:r>
            <a:r>
              <a:rPr spc="500" dirty="0"/>
              <a:t> </a:t>
            </a:r>
            <a:r>
              <a:rPr dirty="0"/>
              <a:t>atau</a:t>
            </a:r>
            <a:r>
              <a:rPr spc="484" dirty="0"/>
              <a:t> </a:t>
            </a:r>
            <a:r>
              <a:rPr spc="-10" dirty="0"/>
              <a:t>lengkungan, </a:t>
            </a:r>
            <a:r>
              <a:rPr dirty="0"/>
              <a:t>yang</a:t>
            </a:r>
            <a:r>
              <a:rPr spc="-50" dirty="0"/>
              <a:t> </a:t>
            </a:r>
            <a:r>
              <a:rPr dirty="0"/>
              <a:t>membahayakan</a:t>
            </a:r>
            <a:r>
              <a:rPr spc="-15" dirty="0"/>
              <a:t> </a:t>
            </a:r>
            <a:r>
              <a:rPr dirty="0"/>
              <a:t>integritas</a:t>
            </a:r>
            <a:r>
              <a:rPr spc="-65" dirty="0"/>
              <a:t> </a:t>
            </a:r>
            <a:r>
              <a:rPr spc="-10" dirty="0"/>
              <a:t>papan.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3897" y="1456690"/>
            <a:ext cx="108851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48410" algn="l"/>
                <a:tab pos="1831975" algn="l"/>
                <a:tab pos="2675255" algn="l"/>
                <a:tab pos="3596004" algn="l"/>
                <a:tab pos="5522595" algn="l"/>
                <a:tab pos="6483985" algn="l"/>
                <a:tab pos="8153400" algn="l"/>
                <a:tab pos="9062720" algn="l"/>
                <a:tab pos="10102850" algn="l"/>
              </a:tabLst>
            </a:pPr>
            <a:r>
              <a:rPr sz="2800" spc="-10" dirty="0">
                <a:latin typeface="Times New Roman"/>
                <a:cs typeface="Times New Roman"/>
              </a:rPr>
              <a:t>Banyak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hal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yang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harus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diperhatikan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untuk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mendesain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PCB.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Selain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harus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3897" y="1883410"/>
            <a:ext cx="477837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2428240" algn="l"/>
                <a:tab pos="2609850" algn="l"/>
                <a:tab pos="4083685" algn="l"/>
              </a:tabLst>
            </a:pPr>
            <a:r>
              <a:rPr sz="2800" spc="-10" dirty="0">
                <a:latin typeface="Times New Roman"/>
                <a:cs typeface="Times New Roman"/>
              </a:rPr>
              <a:t>memperhatikan</a:t>
            </a:r>
            <a:r>
              <a:rPr sz="2800" dirty="0">
                <a:latin typeface="Times New Roman"/>
                <a:cs typeface="Times New Roman"/>
              </a:rPr>
              <a:t>		</a:t>
            </a:r>
            <a:r>
              <a:rPr sz="2800" spc="-10" dirty="0">
                <a:latin typeface="Times New Roman"/>
                <a:cs typeface="Times New Roman"/>
              </a:rPr>
              <a:t>fungsionalitas pengaplikasian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tegangan,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arus,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30671" y="1883410"/>
            <a:ext cx="496697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3660" marR="5080" indent="-60960">
              <a:lnSpc>
                <a:spcPct val="100000"/>
              </a:lnSpc>
              <a:spcBef>
                <a:spcPts val="95"/>
              </a:spcBef>
              <a:tabLst>
                <a:tab pos="871855" algn="l"/>
                <a:tab pos="954405" algn="l"/>
                <a:tab pos="2481580" algn="l"/>
                <a:tab pos="2741930" algn="l"/>
                <a:tab pos="3458210" algn="l"/>
                <a:tab pos="4342130" algn="l"/>
              </a:tabLst>
            </a:pPr>
            <a:r>
              <a:rPr sz="2800" spc="-20" dirty="0">
                <a:latin typeface="Times New Roman"/>
                <a:cs typeface="Times New Roman"/>
              </a:rPr>
              <a:t>dari</a:t>
            </a:r>
            <a:r>
              <a:rPr sz="2800" dirty="0">
                <a:latin typeface="Times New Roman"/>
                <a:cs typeface="Times New Roman"/>
              </a:rPr>
              <a:t>		</a:t>
            </a:r>
            <a:r>
              <a:rPr sz="2800" spc="-10" dirty="0">
                <a:latin typeface="Times New Roman"/>
                <a:cs typeface="Times New Roman"/>
              </a:rPr>
              <a:t>rangkaian</a:t>
            </a:r>
            <a:r>
              <a:rPr sz="2800" dirty="0">
                <a:latin typeface="Times New Roman"/>
                <a:cs typeface="Times New Roman"/>
              </a:rPr>
              <a:t>		</a:t>
            </a:r>
            <a:r>
              <a:rPr sz="2800" spc="-10" dirty="0">
                <a:latin typeface="Times New Roman"/>
                <a:cs typeface="Times New Roman"/>
              </a:rPr>
              <a:t>tersebut,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efek </a:t>
            </a:r>
            <a:r>
              <a:rPr sz="2800" spc="-25" dirty="0">
                <a:latin typeface="Times New Roman"/>
                <a:cs typeface="Times New Roman"/>
              </a:rPr>
              <a:t>dan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frekuensi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yang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digunakan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843386" y="1883410"/>
            <a:ext cx="69659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18745">
              <a:lnSpc>
                <a:spcPct val="100000"/>
              </a:lnSpc>
              <a:spcBef>
                <a:spcPts val="95"/>
              </a:spcBef>
            </a:pPr>
            <a:r>
              <a:rPr sz="2800" spc="-20" dirty="0">
                <a:latin typeface="Times New Roman"/>
                <a:cs typeface="Times New Roman"/>
              </a:rPr>
              <a:t>dari akan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3897" y="2737230"/>
            <a:ext cx="10887075" cy="38658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mempengaruhi</a:t>
            </a:r>
            <a:r>
              <a:rPr sz="2800" spc="2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karakteristik</a:t>
            </a:r>
            <a:r>
              <a:rPr sz="2800" spc="2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dari</a:t>
            </a:r>
            <a:r>
              <a:rPr sz="2800" spc="2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papan</a:t>
            </a:r>
            <a:r>
              <a:rPr sz="2800" spc="2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sirkuit</a:t>
            </a:r>
            <a:r>
              <a:rPr sz="2800" spc="2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2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dibuat.</a:t>
            </a:r>
            <a:r>
              <a:rPr sz="2800" spc="2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Berikut</a:t>
            </a:r>
            <a:r>
              <a:rPr sz="2800" spc="2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adalah </a:t>
            </a:r>
            <a:r>
              <a:rPr sz="2800" dirty="0">
                <a:latin typeface="Times New Roman"/>
                <a:cs typeface="Times New Roman"/>
              </a:rPr>
              <a:t>beberapa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poin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istilah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digunakan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diantaranya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adalah</a:t>
            </a:r>
            <a:endParaRPr sz="2800" dirty="0">
              <a:latin typeface="Times New Roman"/>
              <a:cs typeface="Times New Roman"/>
            </a:endParaRPr>
          </a:p>
          <a:p>
            <a:pPr marL="927100" indent="-457200">
              <a:lnSpc>
                <a:spcPct val="100000"/>
              </a:lnSpc>
              <a:buFont typeface="Arial"/>
              <a:buChar char="•"/>
              <a:tabLst>
                <a:tab pos="927100" algn="l"/>
              </a:tabLst>
            </a:pPr>
            <a:r>
              <a:rPr sz="2800" i="1" dirty="0">
                <a:latin typeface="Times New Roman"/>
                <a:cs typeface="Times New Roman"/>
              </a:rPr>
              <a:t>copper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10" dirty="0">
                <a:latin typeface="Times New Roman"/>
                <a:cs typeface="Times New Roman"/>
              </a:rPr>
              <a:t>thickness</a:t>
            </a:r>
            <a:endParaRPr sz="2800" dirty="0">
              <a:latin typeface="Times New Roman"/>
              <a:cs typeface="Times New Roman"/>
            </a:endParaRPr>
          </a:p>
          <a:p>
            <a:pPr marL="927100" indent="-457200">
              <a:lnSpc>
                <a:spcPct val="100000"/>
              </a:lnSpc>
              <a:buFont typeface="Arial"/>
              <a:buChar char="•"/>
              <a:tabLst>
                <a:tab pos="927100" algn="l"/>
              </a:tabLst>
            </a:pPr>
            <a:r>
              <a:rPr sz="2800" i="1" dirty="0">
                <a:latin typeface="Times New Roman"/>
                <a:cs typeface="Times New Roman"/>
              </a:rPr>
              <a:t>trace</a:t>
            </a:r>
            <a:r>
              <a:rPr sz="2800" i="1" spc="-25" dirty="0">
                <a:latin typeface="Times New Roman"/>
                <a:cs typeface="Times New Roman"/>
              </a:rPr>
              <a:t> </a:t>
            </a:r>
            <a:r>
              <a:rPr sz="2800" i="1" spc="-10" dirty="0">
                <a:latin typeface="Times New Roman"/>
                <a:cs typeface="Times New Roman"/>
              </a:rPr>
              <a:t>width</a:t>
            </a:r>
            <a:endParaRPr sz="2800" dirty="0">
              <a:latin typeface="Times New Roman"/>
              <a:cs typeface="Times New Roman"/>
            </a:endParaRPr>
          </a:p>
          <a:p>
            <a:pPr marL="927100" indent="-457200">
              <a:lnSpc>
                <a:spcPct val="100000"/>
              </a:lnSpc>
              <a:buFont typeface="Arial"/>
              <a:buChar char="•"/>
              <a:tabLst>
                <a:tab pos="927100" algn="l"/>
              </a:tabLst>
            </a:pPr>
            <a:r>
              <a:rPr sz="2800" i="1" spc="-10" dirty="0">
                <a:latin typeface="Times New Roman"/>
                <a:cs typeface="Times New Roman"/>
              </a:rPr>
              <a:t>Footprints</a:t>
            </a:r>
            <a:endParaRPr sz="2800" dirty="0">
              <a:latin typeface="Times New Roman"/>
              <a:cs typeface="Times New Roman"/>
            </a:endParaRPr>
          </a:p>
          <a:p>
            <a:pPr marL="927100" indent="-457200">
              <a:lnSpc>
                <a:spcPct val="100000"/>
              </a:lnSpc>
              <a:buFont typeface="Arial"/>
              <a:buChar char="•"/>
              <a:tabLst>
                <a:tab pos="927100" algn="l"/>
              </a:tabLst>
            </a:pPr>
            <a:r>
              <a:rPr sz="2800" i="1" dirty="0">
                <a:latin typeface="Times New Roman"/>
                <a:cs typeface="Times New Roman"/>
              </a:rPr>
              <a:t>trace</a:t>
            </a:r>
            <a:r>
              <a:rPr sz="2800" i="1" spc="-30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Times New Roman"/>
                <a:cs typeface="Times New Roman"/>
              </a:rPr>
              <a:t>clearance</a:t>
            </a:r>
            <a:r>
              <a:rPr sz="2800" i="1" spc="-15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Times New Roman"/>
                <a:cs typeface="Times New Roman"/>
              </a:rPr>
              <a:t>and</a:t>
            </a:r>
            <a:r>
              <a:rPr sz="2800" i="1" spc="-15" dirty="0">
                <a:latin typeface="Times New Roman"/>
                <a:cs typeface="Times New Roman"/>
              </a:rPr>
              <a:t> </a:t>
            </a:r>
            <a:r>
              <a:rPr sz="2800" i="1" spc="-10" dirty="0">
                <a:latin typeface="Times New Roman"/>
                <a:cs typeface="Times New Roman"/>
              </a:rPr>
              <a:t>creepage</a:t>
            </a:r>
            <a:endParaRPr sz="2800" dirty="0">
              <a:latin typeface="Times New Roman"/>
              <a:cs typeface="Times New Roman"/>
            </a:endParaRPr>
          </a:p>
          <a:p>
            <a:pPr marL="927100" indent="-457200">
              <a:lnSpc>
                <a:spcPct val="100000"/>
              </a:lnSpc>
              <a:buFont typeface="Arial"/>
              <a:buChar char="•"/>
              <a:tabLst>
                <a:tab pos="927100" algn="l"/>
              </a:tabLst>
            </a:pPr>
            <a:r>
              <a:rPr sz="2800" b="1" i="1" dirty="0">
                <a:latin typeface="Times New Roman"/>
                <a:cs typeface="Times New Roman"/>
              </a:rPr>
              <a:t>board</a:t>
            </a:r>
            <a:r>
              <a:rPr sz="2800" b="1" i="1" spc="-75" dirty="0">
                <a:latin typeface="Times New Roman"/>
                <a:cs typeface="Times New Roman"/>
              </a:rPr>
              <a:t> </a:t>
            </a:r>
            <a:r>
              <a:rPr sz="2800" b="1" i="1" dirty="0">
                <a:latin typeface="Times New Roman"/>
                <a:cs typeface="Times New Roman"/>
              </a:rPr>
              <a:t>thickness</a:t>
            </a:r>
            <a:r>
              <a:rPr sz="2800" b="1" i="1" spc="-80" dirty="0">
                <a:latin typeface="Times New Roman"/>
                <a:cs typeface="Times New Roman"/>
              </a:rPr>
              <a:t> </a:t>
            </a:r>
            <a:r>
              <a:rPr sz="2800" b="1" i="1" dirty="0">
                <a:latin typeface="Times New Roman"/>
                <a:cs typeface="Times New Roman"/>
              </a:rPr>
              <a:t>and</a:t>
            </a:r>
            <a:r>
              <a:rPr sz="2800" b="1" i="1" spc="-65" dirty="0">
                <a:latin typeface="Times New Roman"/>
                <a:cs typeface="Times New Roman"/>
              </a:rPr>
              <a:t> </a:t>
            </a:r>
            <a:r>
              <a:rPr sz="2800" b="1" i="1" spc="-10" dirty="0">
                <a:latin typeface="Times New Roman"/>
                <a:cs typeface="Times New Roman"/>
              </a:rPr>
              <a:t>layers</a:t>
            </a:r>
            <a:endParaRPr sz="2800" b="1" dirty="0">
              <a:latin typeface="Times New Roman"/>
              <a:cs typeface="Times New Roman"/>
            </a:endParaRPr>
          </a:p>
          <a:p>
            <a:pPr marL="927100" indent="-457200">
              <a:lnSpc>
                <a:spcPct val="100000"/>
              </a:lnSpc>
              <a:buFont typeface="Arial"/>
              <a:buChar char="•"/>
              <a:tabLst>
                <a:tab pos="927100" algn="l"/>
              </a:tabLst>
            </a:pPr>
            <a:r>
              <a:rPr sz="2800" b="1" i="1" dirty="0">
                <a:latin typeface="Times New Roman"/>
                <a:cs typeface="Times New Roman"/>
              </a:rPr>
              <a:t>Pads</a:t>
            </a:r>
            <a:r>
              <a:rPr sz="2800" b="1" i="1" spc="-3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dan</a:t>
            </a:r>
            <a:r>
              <a:rPr sz="2800" b="1" spc="-35" dirty="0">
                <a:latin typeface="Times New Roman"/>
                <a:cs typeface="Times New Roman"/>
              </a:rPr>
              <a:t> </a:t>
            </a:r>
            <a:r>
              <a:rPr sz="2800" b="1" i="1" spc="-25" dirty="0">
                <a:latin typeface="Times New Roman"/>
                <a:cs typeface="Times New Roman"/>
              </a:rPr>
              <a:t>Via</a:t>
            </a:r>
            <a:endParaRPr sz="2800" b="1" dirty="0">
              <a:latin typeface="Times New Roman"/>
              <a:cs typeface="Times New Roman"/>
            </a:endParaRPr>
          </a:p>
          <a:p>
            <a:pPr marL="927100" indent="-4572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927100" algn="l"/>
              </a:tabLst>
            </a:pPr>
            <a:r>
              <a:rPr sz="2800" b="1" i="1" dirty="0">
                <a:latin typeface="Times New Roman"/>
                <a:cs typeface="Times New Roman"/>
              </a:rPr>
              <a:t>solder</a:t>
            </a:r>
            <a:r>
              <a:rPr sz="2800" b="1" i="1" spc="-60" dirty="0">
                <a:latin typeface="Times New Roman"/>
                <a:cs typeface="Times New Roman"/>
              </a:rPr>
              <a:t> </a:t>
            </a:r>
            <a:r>
              <a:rPr sz="2800" b="1" i="1" dirty="0">
                <a:latin typeface="Times New Roman"/>
                <a:cs typeface="Times New Roman"/>
              </a:rPr>
              <a:t>mask</a:t>
            </a:r>
            <a:r>
              <a:rPr sz="2800" b="1" i="1" spc="-4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dan</a:t>
            </a:r>
            <a:r>
              <a:rPr sz="2800" b="1" spc="-45" dirty="0">
                <a:latin typeface="Times New Roman"/>
                <a:cs typeface="Times New Roman"/>
              </a:rPr>
              <a:t> </a:t>
            </a:r>
            <a:r>
              <a:rPr sz="2800" b="1" i="1" spc="-10" dirty="0">
                <a:latin typeface="Times New Roman"/>
                <a:cs typeface="Times New Roman"/>
              </a:rPr>
              <a:t>silkscreen</a:t>
            </a:r>
            <a:r>
              <a:rPr sz="2800" b="1" spc="-10" dirty="0">
                <a:latin typeface="Times New Roman"/>
                <a:cs typeface="Times New Roman"/>
              </a:rPr>
              <a:t>.</a:t>
            </a:r>
            <a:endParaRPr sz="2800" b="1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/>
              <a:t>Printed</a:t>
            </a:r>
            <a:r>
              <a:rPr spc="-110" dirty="0"/>
              <a:t> </a:t>
            </a:r>
            <a:r>
              <a:rPr dirty="0"/>
              <a:t>Circuit</a:t>
            </a:r>
            <a:r>
              <a:rPr spc="-110" dirty="0"/>
              <a:t> </a:t>
            </a:r>
            <a:r>
              <a:rPr spc="-10" dirty="0"/>
              <a:t>Board</a:t>
            </a:r>
          </a:p>
          <a:p>
            <a:pPr marL="2540" algn="ctr">
              <a:lnSpc>
                <a:spcPct val="100000"/>
              </a:lnSpc>
            </a:pPr>
            <a:r>
              <a:rPr i="0" spc="-10" dirty="0">
                <a:latin typeface="Times New Roman"/>
                <a:cs typeface="Times New Roman"/>
              </a:rPr>
              <a:t>(PCB)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9248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469900" algn="l"/>
              </a:tabLst>
            </a:pPr>
            <a:r>
              <a:rPr spc="-10" dirty="0"/>
              <a:t>Pengetsaan</a:t>
            </a: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pc="-10" dirty="0"/>
          </a:p>
          <a:p>
            <a:pPr marL="12700" marR="5080" algn="just">
              <a:lnSpc>
                <a:spcPct val="100000"/>
              </a:lnSpc>
            </a:pPr>
            <a:r>
              <a:rPr dirty="0"/>
              <a:t>Proses</a:t>
            </a:r>
            <a:r>
              <a:rPr spc="20" dirty="0"/>
              <a:t> </a:t>
            </a:r>
            <a:r>
              <a:rPr dirty="0"/>
              <a:t>pengetsaan</a:t>
            </a:r>
            <a:r>
              <a:rPr spc="30" dirty="0"/>
              <a:t> </a:t>
            </a:r>
            <a:r>
              <a:rPr dirty="0"/>
              <a:t>yang</a:t>
            </a:r>
            <a:r>
              <a:rPr spc="35" dirty="0"/>
              <a:t> </a:t>
            </a:r>
            <a:r>
              <a:rPr dirty="0"/>
              <a:t>digunakan</a:t>
            </a:r>
            <a:r>
              <a:rPr spc="30" dirty="0"/>
              <a:t> </a:t>
            </a:r>
            <a:r>
              <a:rPr dirty="0"/>
              <a:t>untuk</a:t>
            </a:r>
            <a:r>
              <a:rPr spc="25" dirty="0"/>
              <a:t> </a:t>
            </a:r>
            <a:r>
              <a:rPr dirty="0"/>
              <a:t>membuat</a:t>
            </a:r>
            <a:r>
              <a:rPr spc="35" dirty="0"/>
              <a:t> </a:t>
            </a:r>
            <a:r>
              <a:rPr dirty="0"/>
              <a:t>jalur</a:t>
            </a:r>
            <a:r>
              <a:rPr spc="40" dirty="0"/>
              <a:t> </a:t>
            </a:r>
            <a:r>
              <a:rPr dirty="0"/>
              <a:t>konduktif</a:t>
            </a:r>
            <a:r>
              <a:rPr spc="30" dirty="0"/>
              <a:t> </a:t>
            </a:r>
            <a:r>
              <a:rPr dirty="0"/>
              <a:t>pada</a:t>
            </a:r>
            <a:r>
              <a:rPr spc="20" dirty="0"/>
              <a:t> </a:t>
            </a:r>
            <a:r>
              <a:rPr spc="-25" dirty="0"/>
              <a:t>PCB </a:t>
            </a:r>
            <a:r>
              <a:rPr dirty="0"/>
              <a:t>dapat</a:t>
            </a:r>
            <a:r>
              <a:rPr spc="10" dirty="0"/>
              <a:t> </a:t>
            </a:r>
            <a:r>
              <a:rPr dirty="0"/>
              <a:t>dipengaruhi</a:t>
            </a:r>
            <a:r>
              <a:rPr spc="5" dirty="0"/>
              <a:t> </a:t>
            </a:r>
            <a:r>
              <a:rPr dirty="0"/>
              <a:t>oleh</a:t>
            </a:r>
            <a:r>
              <a:rPr spc="15" dirty="0"/>
              <a:t> </a:t>
            </a:r>
            <a:r>
              <a:rPr dirty="0"/>
              <a:t>ketebalan</a:t>
            </a:r>
            <a:r>
              <a:rPr spc="10" dirty="0"/>
              <a:t> </a:t>
            </a:r>
            <a:r>
              <a:rPr dirty="0"/>
              <a:t>papan.</a:t>
            </a:r>
            <a:r>
              <a:rPr spc="-5" dirty="0"/>
              <a:t> </a:t>
            </a:r>
            <a:r>
              <a:rPr dirty="0"/>
              <a:t>PCB</a:t>
            </a:r>
            <a:r>
              <a:rPr spc="5" dirty="0"/>
              <a:t> </a:t>
            </a:r>
            <a:r>
              <a:rPr dirty="0"/>
              <a:t>yang</a:t>
            </a:r>
            <a:r>
              <a:rPr spc="20" dirty="0"/>
              <a:t> </a:t>
            </a:r>
            <a:r>
              <a:rPr dirty="0"/>
              <a:t>lebih</a:t>
            </a:r>
            <a:r>
              <a:rPr spc="5" dirty="0"/>
              <a:t> </a:t>
            </a:r>
            <a:r>
              <a:rPr dirty="0"/>
              <a:t>tebal,</a:t>
            </a:r>
            <a:r>
              <a:rPr spc="5" dirty="0"/>
              <a:t> </a:t>
            </a:r>
            <a:r>
              <a:rPr dirty="0"/>
              <a:t>terutama</a:t>
            </a:r>
            <a:r>
              <a:rPr spc="20" dirty="0"/>
              <a:t> </a:t>
            </a:r>
            <a:r>
              <a:rPr spc="-20" dirty="0"/>
              <a:t>yang </a:t>
            </a:r>
            <a:r>
              <a:rPr dirty="0"/>
              <a:t>memiliki</a:t>
            </a:r>
            <a:r>
              <a:rPr spc="25" dirty="0"/>
              <a:t>  </a:t>
            </a:r>
            <a:r>
              <a:rPr dirty="0"/>
              <a:t>lapisan</a:t>
            </a:r>
            <a:r>
              <a:rPr spc="25" dirty="0"/>
              <a:t>  </a:t>
            </a:r>
            <a:r>
              <a:rPr dirty="0"/>
              <a:t>tembaga</a:t>
            </a:r>
            <a:r>
              <a:rPr spc="20" dirty="0"/>
              <a:t>  </a:t>
            </a:r>
            <a:r>
              <a:rPr dirty="0"/>
              <a:t>yang</a:t>
            </a:r>
            <a:r>
              <a:rPr spc="25" dirty="0"/>
              <a:t>  </a:t>
            </a:r>
            <a:r>
              <a:rPr dirty="0"/>
              <a:t>lebih</a:t>
            </a:r>
            <a:r>
              <a:rPr spc="15" dirty="0"/>
              <a:t>  </a:t>
            </a:r>
            <a:r>
              <a:rPr dirty="0"/>
              <a:t>tebal,</a:t>
            </a:r>
            <a:r>
              <a:rPr spc="25" dirty="0"/>
              <a:t>  </a:t>
            </a:r>
            <a:r>
              <a:rPr dirty="0"/>
              <a:t>mungkin</a:t>
            </a:r>
            <a:r>
              <a:rPr spc="20" dirty="0"/>
              <a:t>  </a:t>
            </a:r>
            <a:r>
              <a:rPr dirty="0"/>
              <a:t>memerlukan</a:t>
            </a:r>
            <a:r>
              <a:rPr spc="20" dirty="0"/>
              <a:t>  </a:t>
            </a:r>
            <a:r>
              <a:rPr spc="-10" dirty="0"/>
              <a:t>waktu </a:t>
            </a:r>
            <a:r>
              <a:rPr dirty="0"/>
              <a:t>pengetsaan</a:t>
            </a:r>
            <a:r>
              <a:rPr spc="95" dirty="0"/>
              <a:t>  </a:t>
            </a:r>
            <a:r>
              <a:rPr dirty="0"/>
              <a:t>yang</a:t>
            </a:r>
            <a:r>
              <a:rPr spc="100" dirty="0"/>
              <a:t>  </a:t>
            </a:r>
            <a:r>
              <a:rPr dirty="0"/>
              <a:t>lebih</a:t>
            </a:r>
            <a:r>
              <a:rPr spc="105" dirty="0"/>
              <a:t>  </a:t>
            </a:r>
            <a:r>
              <a:rPr dirty="0"/>
              <a:t>lama</a:t>
            </a:r>
            <a:r>
              <a:rPr spc="90" dirty="0"/>
              <a:t>  </a:t>
            </a:r>
            <a:r>
              <a:rPr dirty="0"/>
              <a:t>dan</a:t>
            </a:r>
            <a:r>
              <a:rPr spc="105" dirty="0"/>
              <a:t>  </a:t>
            </a:r>
            <a:r>
              <a:rPr dirty="0"/>
              <a:t>bahan</a:t>
            </a:r>
            <a:r>
              <a:rPr spc="95" dirty="0"/>
              <a:t>  </a:t>
            </a:r>
            <a:r>
              <a:rPr dirty="0"/>
              <a:t>kimia</a:t>
            </a:r>
            <a:r>
              <a:rPr spc="100" dirty="0"/>
              <a:t>  </a:t>
            </a:r>
            <a:r>
              <a:rPr dirty="0"/>
              <a:t>yang</a:t>
            </a:r>
            <a:r>
              <a:rPr spc="100" dirty="0"/>
              <a:t>  </a:t>
            </a:r>
            <a:r>
              <a:rPr dirty="0"/>
              <a:t>lebih</a:t>
            </a:r>
            <a:r>
              <a:rPr spc="100" dirty="0"/>
              <a:t>  </a:t>
            </a:r>
            <a:r>
              <a:rPr dirty="0"/>
              <a:t>agresif</a:t>
            </a:r>
            <a:r>
              <a:rPr spc="95" dirty="0"/>
              <a:t>  </a:t>
            </a:r>
            <a:r>
              <a:rPr spc="-10" dirty="0"/>
              <a:t>untuk </a:t>
            </a:r>
            <a:r>
              <a:rPr dirty="0"/>
              <a:t>menghilangkan</a:t>
            </a:r>
            <a:r>
              <a:rPr spc="275" dirty="0"/>
              <a:t> </a:t>
            </a:r>
            <a:r>
              <a:rPr dirty="0"/>
              <a:t>tembaga</a:t>
            </a:r>
            <a:r>
              <a:rPr spc="265" dirty="0"/>
              <a:t> </a:t>
            </a:r>
            <a:r>
              <a:rPr dirty="0"/>
              <a:t>yang</a:t>
            </a:r>
            <a:r>
              <a:rPr spc="270" dirty="0"/>
              <a:t> </a:t>
            </a:r>
            <a:r>
              <a:rPr dirty="0"/>
              <a:t>tidak</a:t>
            </a:r>
            <a:r>
              <a:rPr spc="265" dirty="0"/>
              <a:t> </a:t>
            </a:r>
            <a:r>
              <a:rPr dirty="0"/>
              <a:t>diinginkan.</a:t>
            </a:r>
            <a:r>
              <a:rPr spc="254" dirty="0"/>
              <a:t> </a:t>
            </a:r>
            <a:r>
              <a:rPr dirty="0"/>
              <a:t>Hal</a:t>
            </a:r>
            <a:r>
              <a:rPr spc="254" dirty="0"/>
              <a:t> </a:t>
            </a:r>
            <a:r>
              <a:rPr dirty="0"/>
              <a:t>ini</a:t>
            </a:r>
            <a:r>
              <a:rPr spc="265" dirty="0"/>
              <a:t> </a:t>
            </a:r>
            <a:r>
              <a:rPr dirty="0"/>
              <a:t>dapat</a:t>
            </a:r>
            <a:r>
              <a:rPr spc="250" dirty="0"/>
              <a:t> </a:t>
            </a:r>
            <a:r>
              <a:rPr spc="-10" dirty="0"/>
              <a:t>meningkatkan </a:t>
            </a:r>
            <a:r>
              <a:rPr dirty="0"/>
              <a:t>risiko</a:t>
            </a:r>
            <a:r>
              <a:rPr spc="200" dirty="0"/>
              <a:t>  </a:t>
            </a:r>
            <a:r>
              <a:rPr dirty="0"/>
              <a:t>pengetsaan</a:t>
            </a:r>
            <a:r>
              <a:rPr spc="200" dirty="0"/>
              <a:t>  </a:t>
            </a:r>
            <a:r>
              <a:rPr dirty="0"/>
              <a:t>yang</a:t>
            </a:r>
            <a:r>
              <a:rPr spc="204" dirty="0"/>
              <a:t>  </a:t>
            </a:r>
            <a:r>
              <a:rPr dirty="0"/>
              <a:t>kurang</a:t>
            </a:r>
            <a:r>
              <a:rPr spc="200" dirty="0"/>
              <a:t>  </a:t>
            </a:r>
            <a:r>
              <a:rPr dirty="0"/>
              <a:t>atau</a:t>
            </a:r>
            <a:r>
              <a:rPr spc="200" dirty="0"/>
              <a:t>  </a:t>
            </a:r>
            <a:r>
              <a:rPr dirty="0"/>
              <a:t>pengetsaan</a:t>
            </a:r>
            <a:r>
              <a:rPr spc="195" dirty="0"/>
              <a:t>  </a:t>
            </a:r>
            <a:r>
              <a:rPr dirty="0"/>
              <a:t>yang</a:t>
            </a:r>
            <a:r>
              <a:rPr spc="204" dirty="0"/>
              <a:t>  </a:t>
            </a:r>
            <a:r>
              <a:rPr dirty="0"/>
              <a:t>berlebihan,</a:t>
            </a:r>
            <a:r>
              <a:rPr spc="190" dirty="0"/>
              <a:t>  </a:t>
            </a:r>
            <a:r>
              <a:rPr spc="-20" dirty="0"/>
              <a:t>yang </a:t>
            </a:r>
            <a:r>
              <a:rPr dirty="0"/>
              <a:t>berpotensi</a:t>
            </a:r>
            <a:r>
              <a:rPr spc="420" dirty="0"/>
              <a:t> </a:t>
            </a:r>
            <a:r>
              <a:rPr dirty="0"/>
              <a:t>mengorbankan</a:t>
            </a:r>
            <a:r>
              <a:rPr spc="430" dirty="0"/>
              <a:t> </a:t>
            </a:r>
            <a:r>
              <a:rPr dirty="0"/>
              <a:t>ketepatan</a:t>
            </a:r>
            <a:r>
              <a:rPr spc="415" dirty="0"/>
              <a:t> </a:t>
            </a:r>
            <a:r>
              <a:rPr dirty="0"/>
              <a:t>pola</a:t>
            </a:r>
            <a:r>
              <a:rPr spc="409" dirty="0"/>
              <a:t> </a:t>
            </a:r>
            <a:r>
              <a:rPr dirty="0"/>
              <a:t>sirkuit</a:t>
            </a:r>
            <a:r>
              <a:rPr spc="409" dirty="0"/>
              <a:t> </a:t>
            </a:r>
            <a:r>
              <a:rPr dirty="0"/>
              <a:t>dan</a:t>
            </a:r>
            <a:r>
              <a:rPr spc="405" dirty="0"/>
              <a:t> </a:t>
            </a:r>
            <a:r>
              <a:rPr dirty="0"/>
              <a:t>memengaruhi</a:t>
            </a:r>
            <a:r>
              <a:rPr spc="425" dirty="0"/>
              <a:t> </a:t>
            </a:r>
            <a:r>
              <a:rPr spc="-10" dirty="0"/>
              <a:t>kualitas </a:t>
            </a:r>
            <a:r>
              <a:rPr dirty="0"/>
              <a:t>papan</a:t>
            </a:r>
            <a:r>
              <a:rPr spc="-15" dirty="0"/>
              <a:t> </a:t>
            </a:r>
            <a:r>
              <a:rPr dirty="0"/>
              <a:t>secara</a:t>
            </a:r>
            <a:r>
              <a:rPr spc="-25" dirty="0"/>
              <a:t> </a:t>
            </a:r>
            <a:r>
              <a:rPr spc="-10" dirty="0"/>
              <a:t>keseluruhan.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0816" y="2062098"/>
            <a:ext cx="11111865" cy="38658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469900" algn="l"/>
              </a:tabLst>
            </a:pPr>
            <a:r>
              <a:rPr sz="2800" spc="-10" dirty="0">
                <a:latin typeface="Times New Roman"/>
                <a:cs typeface="Times New Roman"/>
              </a:rPr>
              <a:t>Perakitan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Papan</a:t>
            </a:r>
            <a:r>
              <a:rPr sz="2800" spc="6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6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lebih</a:t>
            </a:r>
            <a:r>
              <a:rPr sz="2800" spc="6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tebal</a:t>
            </a:r>
            <a:r>
              <a:rPr sz="2800" spc="6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memerlukan</a:t>
            </a:r>
            <a:r>
              <a:rPr sz="2800" spc="6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aplikasi</a:t>
            </a:r>
            <a:r>
              <a:rPr sz="2800" spc="6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panas</a:t>
            </a:r>
            <a:r>
              <a:rPr sz="2800" spc="6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6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lebih</a:t>
            </a:r>
            <a:r>
              <a:rPr sz="2800" spc="6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tinggi</a:t>
            </a:r>
            <a:r>
              <a:rPr sz="2800" spc="59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dan </a:t>
            </a:r>
            <a:r>
              <a:rPr sz="2800" dirty="0">
                <a:latin typeface="Times New Roman"/>
                <a:cs typeface="Times New Roman"/>
              </a:rPr>
              <a:t>durasi</a:t>
            </a:r>
            <a:r>
              <a:rPr sz="2800" spc="6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penyolderan</a:t>
            </a:r>
            <a:r>
              <a:rPr sz="2800" spc="6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6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lebih</a:t>
            </a:r>
            <a:r>
              <a:rPr sz="2800" spc="6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lama</a:t>
            </a:r>
            <a:r>
              <a:rPr sz="2800" spc="6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untuk</a:t>
            </a:r>
            <a:r>
              <a:rPr sz="2800" spc="6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membentuk</a:t>
            </a:r>
            <a:r>
              <a:rPr sz="2800" spc="6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sambungan</a:t>
            </a:r>
            <a:r>
              <a:rPr sz="2800" spc="6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solder </a:t>
            </a:r>
            <a:r>
              <a:rPr sz="2800" dirty="0">
                <a:latin typeface="Times New Roman"/>
                <a:cs typeface="Times New Roman"/>
              </a:rPr>
              <a:t>dengan</a:t>
            </a:r>
            <a:r>
              <a:rPr sz="2800" spc="6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benar.</a:t>
            </a:r>
            <a:r>
              <a:rPr sz="2800" spc="6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Paparan</a:t>
            </a:r>
            <a:r>
              <a:rPr sz="2800" spc="7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panas</a:t>
            </a:r>
            <a:r>
              <a:rPr sz="2800" spc="6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7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lebih</a:t>
            </a:r>
            <a:r>
              <a:rPr sz="2800" spc="6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tinggi</a:t>
            </a:r>
            <a:r>
              <a:rPr sz="2800" spc="6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ini</a:t>
            </a:r>
            <a:r>
              <a:rPr sz="2800" spc="7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meningkatkan</a:t>
            </a:r>
            <a:r>
              <a:rPr sz="2800" spc="65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risiko </a:t>
            </a:r>
            <a:r>
              <a:rPr sz="2800" dirty="0">
                <a:latin typeface="Times New Roman"/>
                <a:cs typeface="Times New Roman"/>
              </a:rPr>
              <a:t>kerusakan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termal,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berpotensi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memengaruhi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komponen-</a:t>
            </a:r>
            <a:r>
              <a:rPr sz="2800" dirty="0">
                <a:latin typeface="Times New Roman"/>
                <a:cs typeface="Times New Roman"/>
              </a:rPr>
              <a:t>komponen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rapuh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2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terpasang</a:t>
            </a:r>
            <a:r>
              <a:rPr sz="2800" spc="2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pada</a:t>
            </a:r>
            <a:r>
              <a:rPr sz="2800" spc="25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papan</a:t>
            </a:r>
            <a:r>
              <a:rPr sz="2800" spc="2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2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integritas</a:t>
            </a:r>
            <a:r>
              <a:rPr sz="2800" spc="2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struktural</a:t>
            </a:r>
            <a:r>
              <a:rPr sz="2800" spc="2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2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itu</a:t>
            </a:r>
            <a:r>
              <a:rPr sz="2800" spc="2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sendiri.</a:t>
            </a:r>
            <a:r>
              <a:rPr sz="2800" spc="2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Dalam </a:t>
            </a:r>
            <a:r>
              <a:rPr sz="2800" dirty="0">
                <a:latin typeface="Times New Roman"/>
                <a:cs typeface="Times New Roman"/>
              </a:rPr>
              <a:t>Perakitan</a:t>
            </a:r>
            <a:r>
              <a:rPr sz="2800" spc="4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PCB,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memastikan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keseimbangan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antara</a:t>
            </a:r>
            <a:r>
              <a:rPr sz="2800" spc="4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panas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4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cukup</a:t>
            </a:r>
            <a:r>
              <a:rPr sz="2800" spc="4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untuk </a:t>
            </a:r>
            <a:r>
              <a:rPr sz="2800" dirty="0">
                <a:latin typeface="Times New Roman"/>
                <a:cs typeface="Times New Roman"/>
              </a:rPr>
              <a:t>penyolderan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mencegah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kerusakan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termal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adalah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terpenting.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9248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469900" algn="l"/>
              </a:tabLst>
            </a:pPr>
            <a:r>
              <a:rPr dirty="0"/>
              <a:t>Metode</a:t>
            </a:r>
            <a:r>
              <a:rPr spc="-5" dirty="0"/>
              <a:t> </a:t>
            </a:r>
            <a:r>
              <a:rPr spc="-10" dirty="0"/>
              <a:t>Depanelisasi</a:t>
            </a: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pc="-10" dirty="0"/>
          </a:p>
          <a:p>
            <a:pPr marL="12700" marR="5080" algn="just">
              <a:lnSpc>
                <a:spcPct val="100000"/>
              </a:lnSpc>
            </a:pPr>
            <a:r>
              <a:rPr dirty="0"/>
              <a:t>Ketebalan</a:t>
            </a:r>
            <a:r>
              <a:rPr spc="330" dirty="0"/>
              <a:t>  </a:t>
            </a:r>
            <a:r>
              <a:rPr dirty="0"/>
              <a:t>PCB</a:t>
            </a:r>
            <a:r>
              <a:rPr spc="330" dirty="0"/>
              <a:t>  </a:t>
            </a:r>
            <a:r>
              <a:rPr dirty="0"/>
              <a:t>juga</a:t>
            </a:r>
            <a:r>
              <a:rPr spc="330" dirty="0"/>
              <a:t>  </a:t>
            </a:r>
            <a:r>
              <a:rPr dirty="0"/>
              <a:t>memengaruhi</a:t>
            </a:r>
            <a:r>
              <a:rPr spc="335" dirty="0"/>
              <a:t>  </a:t>
            </a:r>
            <a:r>
              <a:rPr dirty="0"/>
              <a:t>pilihan</a:t>
            </a:r>
            <a:r>
              <a:rPr spc="335" dirty="0"/>
              <a:t>  </a:t>
            </a:r>
            <a:r>
              <a:rPr dirty="0"/>
              <a:t>metode</a:t>
            </a:r>
            <a:r>
              <a:rPr spc="330" dirty="0"/>
              <a:t>  </a:t>
            </a:r>
            <a:r>
              <a:rPr dirty="0"/>
              <a:t>depanelisasi,</a:t>
            </a:r>
            <a:r>
              <a:rPr spc="325" dirty="0"/>
              <a:t>  </a:t>
            </a:r>
            <a:r>
              <a:rPr spc="-20" dirty="0"/>
              <a:t>yang </a:t>
            </a:r>
            <a:r>
              <a:rPr dirty="0"/>
              <a:t>memisahkan</a:t>
            </a:r>
            <a:r>
              <a:rPr spc="105" dirty="0"/>
              <a:t> </a:t>
            </a:r>
            <a:r>
              <a:rPr dirty="0"/>
              <a:t>papan</a:t>
            </a:r>
            <a:r>
              <a:rPr spc="105" dirty="0"/>
              <a:t> </a:t>
            </a:r>
            <a:r>
              <a:rPr dirty="0"/>
              <a:t>individual</a:t>
            </a:r>
            <a:r>
              <a:rPr spc="105" dirty="0"/>
              <a:t> </a:t>
            </a:r>
            <a:r>
              <a:rPr dirty="0"/>
              <a:t>dari</a:t>
            </a:r>
            <a:r>
              <a:rPr spc="105" dirty="0"/>
              <a:t> </a:t>
            </a:r>
            <a:r>
              <a:rPr dirty="0"/>
              <a:t>panel</a:t>
            </a:r>
            <a:r>
              <a:rPr spc="85" dirty="0"/>
              <a:t> </a:t>
            </a:r>
            <a:r>
              <a:rPr dirty="0"/>
              <a:t>yang</a:t>
            </a:r>
            <a:r>
              <a:rPr spc="110" dirty="0"/>
              <a:t> </a:t>
            </a:r>
            <a:r>
              <a:rPr dirty="0"/>
              <a:t>lebih</a:t>
            </a:r>
            <a:r>
              <a:rPr spc="95" dirty="0"/>
              <a:t> </a:t>
            </a:r>
            <a:r>
              <a:rPr dirty="0"/>
              <a:t>besar</a:t>
            </a:r>
            <a:r>
              <a:rPr spc="100" dirty="0"/>
              <a:t> </a:t>
            </a:r>
            <a:r>
              <a:rPr dirty="0"/>
              <a:t>setelah</a:t>
            </a:r>
            <a:r>
              <a:rPr spc="105" dirty="0"/>
              <a:t> </a:t>
            </a:r>
            <a:r>
              <a:rPr spc="-10" dirty="0"/>
              <a:t>diproduksi. </a:t>
            </a:r>
            <a:r>
              <a:rPr dirty="0"/>
              <a:t>PCB</a:t>
            </a:r>
            <a:r>
              <a:rPr spc="210" dirty="0"/>
              <a:t> </a:t>
            </a:r>
            <a:r>
              <a:rPr dirty="0"/>
              <a:t>yang</a:t>
            </a:r>
            <a:r>
              <a:rPr spc="220" dirty="0"/>
              <a:t> </a:t>
            </a:r>
            <a:r>
              <a:rPr dirty="0"/>
              <a:t>lebih</a:t>
            </a:r>
            <a:r>
              <a:rPr spc="225" dirty="0"/>
              <a:t> </a:t>
            </a:r>
            <a:r>
              <a:rPr dirty="0"/>
              <a:t>tebal</a:t>
            </a:r>
            <a:r>
              <a:rPr spc="220" dirty="0"/>
              <a:t> </a:t>
            </a:r>
            <a:r>
              <a:rPr dirty="0"/>
              <a:t>mungkin</a:t>
            </a:r>
            <a:r>
              <a:rPr spc="220" dirty="0"/>
              <a:t> </a:t>
            </a:r>
            <a:r>
              <a:rPr dirty="0"/>
              <a:t>memerlukan</a:t>
            </a:r>
            <a:r>
              <a:rPr spc="220" dirty="0"/>
              <a:t> </a:t>
            </a:r>
            <a:r>
              <a:rPr dirty="0"/>
              <a:t>metode</a:t>
            </a:r>
            <a:r>
              <a:rPr spc="215" dirty="0"/>
              <a:t> </a:t>
            </a:r>
            <a:r>
              <a:rPr dirty="0"/>
              <a:t>depanelisasi</a:t>
            </a:r>
            <a:r>
              <a:rPr spc="215" dirty="0"/>
              <a:t> </a:t>
            </a:r>
            <a:r>
              <a:rPr dirty="0"/>
              <a:t>yang</a:t>
            </a:r>
            <a:r>
              <a:rPr spc="215" dirty="0"/>
              <a:t> </a:t>
            </a:r>
            <a:r>
              <a:rPr spc="-10" dirty="0"/>
              <a:t>lebih </a:t>
            </a:r>
            <a:r>
              <a:rPr dirty="0"/>
              <a:t>kuat,</a:t>
            </a:r>
            <a:r>
              <a:rPr spc="250" dirty="0"/>
              <a:t> </a:t>
            </a:r>
            <a:r>
              <a:rPr dirty="0"/>
              <a:t>seperti</a:t>
            </a:r>
            <a:r>
              <a:rPr spc="260" dirty="0"/>
              <a:t> </a:t>
            </a:r>
            <a:r>
              <a:rPr dirty="0"/>
              <a:t>perutean</a:t>
            </a:r>
            <a:r>
              <a:rPr spc="270" dirty="0"/>
              <a:t> </a:t>
            </a:r>
            <a:r>
              <a:rPr dirty="0"/>
              <a:t>atau</a:t>
            </a:r>
            <a:r>
              <a:rPr spc="250" dirty="0"/>
              <a:t> </a:t>
            </a:r>
            <a:r>
              <a:rPr dirty="0"/>
              <a:t>penggergajian,</a:t>
            </a:r>
            <a:r>
              <a:rPr spc="250" dirty="0"/>
              <a:t> </a:t>
            </a:r>
            <a:r>
              <a:rPr dirty="0"/>
              <a:t>dibandingkan</a:t>
            </a:r>
            <a:r>
              <a:rPr spc="270" dirty="0"/>
              <a:t> </a:t>
            </a:r>
            <a:r>
              <a:rPr dirty="0"/>
              <a:t>dengan</a:t>
            </a:r>
            <a:r>
              <a:rPr spc="254" dirty="0"/>
              <a:t> </a:t>
            </a:r>
            <a:r>
              <a:rPr dirty="0"/>
              <a:t>papan</a:t>
            </a:r>
            <a:r>
              <a:rPr spc="275" dirty="0"/>
              <a:t> </a:t>
            </a:r>
            <a:r>
              <a:rPr spc="-20" dirty="0"/>
              <a:t>yang </a:t>
            </a:r>
            <a:r>
              <a:rPr dirty="0"/>
              <a:t>lebih</a:t>
            </a:r>
            <a:r>
              <a:rPr spc="600" dirty="0"/>
              <a:t> </a:t>
            </a:r>
            <a:r>
              <a:rPr dirty="0"/>
              <a:t>tipis</a:t>
            </a:r>
            <a:r>
              <a:rPr spc="580" dirty="0"/>
              <a:t> </a:t>
            </a:r>
            <a:r>
              <a:rPr dirty="0"/>
              <a:t>yang</a:t>
            </a:r>
            <a:r>
              <a:rPr spc="600" dirty="0"/>
              <a:t> </a:t>
            </a:r>
            <a:r>
              <a:rPr dirty="0"/>
              <a:t>dapat</a:t>
            </a:r>
            <a:r>
              <a:rPr spc="585" dirty="0"/>
              <a:t> </a:t>
            </a:r>
            <a:r>
              <a:rPr dirty="0"/>
              <a:t>dipisahkan</a:t>
            </a:r>
            <a:r>
              <a:rPr spc="600" dirty="0"/>
              <a:t> </a:t>
            </a:r>
            <a:r>
              <a:rPr dirty="0"/>
              <a:t>menggunakan</a:t>
            </a:r>
            <a:r>
              <a:rPr spc="605" dirty="0"/>
              <a:t> </a:t>
            </a:r>
            <a:r>
              <a:rPr dirty="0"/>
              <a:t>pemotongan</a:t>
            </a:r>
            <a:r>
              <a:rPr spc="585" dirty="0"/>
              <a:t> </a:t>
            </a:r>
            <a:r>
              <a:rPr dirty="0"/>
              <a:t>skoring</a:t>
            </a:r>
            <a:r>
              <a:rPr spc="580" dirty="0"/>
              <a:t> </a:t>
            </a:r>
            <a:r>
              <a:rPr spc="-20" dirty="0"/>
              <a:t>atau </a:t>
            </a:r>
            <a:r>
              <a:rPr dirty="0"/>
              <a:t>laser.</a:t>
            </a:r>
            <a:r>
              <a:rPr spc="310" dirty="0"/>
              <a:t> </a:t>
            </a:r>
            <a:r>
              <a:rPr dirty="0"/>
              <a:t>Metode</a:t>
            </a:r>
            <a:r>
              <a:rPr spc="320" dirty="0"/>
              <a:t> </a:t>
            </a:r>
            <a:r>
              <a:rPr dirty="0"/>
              <a:t>depanelisasi</a:t>
            </a:r>
            <a:r>
              <a:rPr spc="325" dirty="0"/>
              <a:t> </a:t>
            </a:r>
            <a:r>
              <a:rPr dirty="0"/>
              <a:t>yang</a:t>
            </a:r>
            <a:r>
              <a:rPr spc="320" dirty="0"/>
              <a:t> </a:t>
            </a:r>
            <a:r>
              <a:rPr dirty="0"/>
              <a:t>dipilih</a:t>
            </a:r>
            <a:r>
              <a:rPr spc="330" dirty="0"/>
              <a:t> </a:t>
            </a:r>
            <a:r>
              <a:rPr dirty="0"/>
              <a:t>harus</a:t>
            </a:r>
            <a:r>
              <a:rPr spc="325" dirty="0"/>
              <a:t> </a:t>
            </a:r>
            <a:r>
              <a:rPr dirty="0"/>
              <a:t>sesuai</a:t>
            </a:r>
            <a:r>
              <a:rPr spc="325" dirty="0"/>
              <a:t> </a:t>
            </a:r>
            <a:r>
              <a:rPr dirty="0"/>
              <a:t>dengan</a:t>
            </a:r>
            <a:r>
              <a:rPr spc="320" dirty="0"/>
              <a:t> </a:t>
            </a:r>
            <a:r>
              <a:rPr dirty="0"/>
              <a:t>ketebalan</a:t>
            </a:r>
            <a:r>
              <a:rPr spc="315" dirty="0"/>
              <a:t> </a:t>
            </a:r>
            <a:r>
              <a:rPr spc="-25" dirty="0"/>
              <a:t>PCB </a:t>
            </a:r>
            <a:r>
              <a:rPr dirty="0"/>
              <a:t>untuk</a:t>
            </a:r>
            <a:r>
              <a:rPr spc="405" dirty="0"/>
              <a:t> </a:t>
            </a:r>
            <a:r>
              <a:rPr dirty="0"/>
              <a:t>meminimalkan</a:t>
            </a:r>
            <a:r>
              <a:rPr spc="415" dirty="0"/>
              <a:t> </a:t>
            </a:r>
            <a:r>
              <a:rPr dirty="0"/>
              <a:t>tekanan</a:t>
            </a:r>
            <a:r>
              <a:rPr spc="395" dirty="0"/>
              <a:t> </a:t>
            </a:r>
            <a:r>
              <a:rPr dirty="0"/>
              <a:t>pada</a:t>
            </a:r>
            <a:r>
              <a:rPr spc="405" dirty="0"/>
              <a:t> </a:t>
            </a:r>
            <a:r>
              <a:rPr dirty="0"/>
              <a:t>papan</a:t>
            </a:r>
            <a:r>
              <a:rPr spc="405" dirty="0"/>
              <a:t> </a:t>
            </a:r>
            <a:r>
              <a:rPr dirty="0"/>
              <a:t>dan</a:t>
            </a:r>
            <a:r>
              <a:rPr spc="409" dirty="0"/>
              <a:t> </a:t>
            </a:r>
            <a:r>
              <a:rPr dirty="0"/>
              <a:t>mencegah</a:t>
            </a:r>
            <a:r>
              <a:rPr spc="405" dirty="0"/>
              <a:t> </a:t>
            </a:r>
            <a:r>
              <a:rPr dirty="0"/>
              <a:t>kerusakan</a:t>
            </a:r>
            <a:r>
              <a:rPr spc="409" dirty="0"/>
              <a:t> </a:t>
            </a:r>
            <a:r>
              <a:rPr spc="-10" dirty="0"/>
              <a:t>selama pemisahan.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03982" y="825880"/>
            <a:ext cx="7384033" cy="365658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spc="-25" dirty="0">
                <a:latin typeface="Times New Roman"/>
                <a:cs typeface="Times New Roman"/>
              </a:rPr>
              <a:t>Pad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85394" y="4610557"/>
            <a:ext cx="11113135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Pad</a:t>
            </a:r>
            <a:r>
              <a:rPr sz="2800" spc="6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atau</a:t>
            </a:r>
            <a:r>
              <a:rPr sz="2800" spc="6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bantalan</a:t>
            </a:r>
            <a:r>
              <a:rPr sz="2800" spc="6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pada</a:t>
            </a:r>
            <a:r>
              <a:rPr sz="2800" spc="6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6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adalah</a:t>
            </a:r>
            <a:r>
              <a:rPr sz="2800" spc="6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area</a:t>
            </a:r>
            <a:r>
              <a:rPr sz="2800" spc="6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kecil</a:t>
            </a:r>
            <a:r>
              <a:rPr sz="2800" spc="6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pada</a:t>
            </a:r>
            <a:r>
              <a:rPr sz="2800" spc="6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6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tempat</a:t>
            </a:r>
            <a:r>
              <a:rPr sz="2800" spc="6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dimana </a:t>
            </a:r>
            <a:r>
              <a:rPr sz="2800" dirty="0">
                <a:latin typeface="Times New Roman"/>
                <a:cs typeface="Times New Roman"/>
              </a:rPr>
              <a:t>komponen</a:t>
            </a:r>
            <a:r>
              <a:rPr sz="2800" spc="1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elektronik</a:t>
            </a:r>
            <a:r>
              <a:rPr sz="2800" spc="1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dipasang</a:t>
            </a:r>
            <a:r>
              <a:rPr sz="2800" spc="1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atau</a:t>
            </a:r>
            <a:r>
              <a:rPr sz="2800" spc="1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dihubungkan.</a:t>
            </a:r>
            <a:r>
              <a:rPr sz="2800" spc="1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Bantalan</a:t>
            </a:r>
            <a:r>
              <a:rPr sz="2800" spc="1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ini</a:t>
            </a:r>
            <a:r>
              <a:rPr sz="2800" spc="1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menyediakan </a:t>
            </a:r>
            <a:r>
              <a:rPr sz="2800" dirty="0">
                <a:latin typeface="Times New Roman"/>
                <a:cs typeface="Times New Roman"/>
              </a:rPr>
              <a:t>koneksi</a:t>
            </a:r>
            <a:r>
              <a:rPr sz="2800" spc="23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listrik</a:t>
            </a:r>
            <a:r>
              <a:rPr sz="2800" spc="2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antara</a:t>
            </a:r>
            <a:r>
              <a:rPr sz="2800" spc="2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komponen</a:t>
            </a:r>
            <a:r>
              <a:rPr sz="2800" spc="2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2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PCB,</a:t>
            </a:r>
            <a:r>
              <a:rPr sz="2800" spc="2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memastikan</a:t>
            </a:r>
            <a:r>
              <a:rPr sz="2800" spc="2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bahwa</a:t>
            </a:r>
            <a:r>
              <a:rPr sz="2800" spc="235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sirkuit </a:t>
            </a:r>
            <a:r>
              <a:rPr sz="2800" dirty="0">
                <a:latin typeface="Times New Roman"/>
                <a:cs typeface="Times New Roman"/>
              </a:rPr>
              <a:t>berfungsi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dengan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baik.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2561" y="3495802"/>
            <a:ext cx="109283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04215" algn="l"/>
                <a:tab pos="1831975" algn="l"/>
                <a:tab pos="2999740" algn="l"/>
                <a:tab pos="3792220" algn="l"/>
                <a:tab pos="4644390" algn="l"/>
                <a:tab pos="6228080" algn="l"/>
                <a:tab pos="7120890" algn="l"/>
                <a:tab pos="9692640" algn="l"/>
              </a:tabLst>
            </a:pPr>
            <a:r>
              <a:rPr sz="2800" spc="-25" dirty="0">
                <a:latin typeface="Times New Roman"/>
                <a:cs typeface="Times New Roman"/>
              </a:rPr>
              <a:t>Via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adalah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lubang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atau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jalur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konduktif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yang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menghubungkan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berbagai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2561" y="3922522"/>
            <a:ext cx="474916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391920" algn="l"/>
                <a:tab pos="2525395" algn="l"/>
                <a:tab pos="2583815" algn="l"/>
                <a:tab pos="3391535" algn="l"/>
                <a:tab pos="3790950" algn="l"/>
              </a:tabLst>
            </a:pPr>
            <a:r>
              <a:rPr sz="2800" spc="-10" dirty="0">
                <a:latin typeface="Times New Roman"/>
                <a:cs typeface="Times New Roman"/>
              </a:rPr>
              <a:t>lapisan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PCB.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Via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berfungsi memungkinkan</a:t>
            </a:r>
            <a:r>
              <a:rPr sz="2800" dirty="0">
                <a:latin typeface="Times New Roman"/>
                <a:cs typeface="Times New Roman"/>
              </a:rPr>
              <a:t>		</a:t>
            </a:r>
            <a:r>
              <a:rPr sz="2800" spc="-10" dirty="0">
                <a:latin typeface="Times New Roman"/>
                <a:cs typeface="Times New Roman"/>
              </a:rPr>
              <a:t>sinyal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listrik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98414" y="3922522"/>
            <a:ext cx="596265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32080">
              <a:lnSpc>
                <a:spcPct val="100000"/>
              </a:lnSpc>
              <a:spcBef>
                <a:spcPts val="95"/>
              </a:spcBef>
              <a:tabLst>
                <a:tab pos="1582420" algn="l"/>
                <a:tab pos="1671955" algn="l"/>
                <a:tab pos="3711575" algn="l"/>
                <a:tab pos="4159885" algn="l"/>
                <a:tab pos="5259070" algn="l"/>
                <a:tab pos="5457190" algn="l"/>
              </a:tabLst>
            </a:pPr>
            <a:r>
              <a:rPr sz="2800" spc="-10" dirty="0">
                <a:latin typeface="Times New Roman"/>
                <a:cs typeface="Times New Roman"/>
              </a:rPr>
              <a:t>sebagai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interkoneksi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vertikal,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yang </a:t>
            </a:r>
            <a:r>
              <a:rPr sz="2800" spc="-10" dirty="0">
                <a:latin typeface="Times New Roman"/>
                <a:cs typeface="Times New Roman"/>
              </a:rPr>
              <a:t>melewati</a:t>
            </a:r>
            <a:r>
              <a:rPr sz="2800" dirty="0">
                <a:latin typeface="Times New Roman"/>
                <a:cs typeface="Times New Roman"/>
              </a:rPr>
              <a:t>		</a:t>
            </a:r>
            <a:r>
              <a:rPr sz="2800" spc="-10" dirty="0">
                <a:latin typeface="Times New Roman"/>
                <a:cs typeface="Times New Roman"/>
              </a:rPr>
              <a:t>lapisan-lapisan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papan.</a:t>
            </a:r>
            <a:r>
              <a:rPr sz="2800" dirty="0">
                <a:latin typeface="Times New Roman"/>
                <a:cs typeface="Times New Roman"/>
              </a:rPr>
              <a:t>		</a:t>
            </a:r>
            <a:r>
              <a:rPr sz="2800" spc="-75" dirty="0">
                <a:latin typeface="Times New Roman"/>
                <a:cs typeface="Times New Roman"/>
              </a:rPr>
              <a:t>Via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2561" y="4776342"/>
            <a:ext cx="10928985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memungkinkan</a:t>
            </a:r>
            <a:r>
              <a:rPr sz="2800" spc="2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perutean</a:t>
            </a:r>
            <a:r>
              <a:rPr sz="2800" spc="2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jejak</a:t>
            </a:r>
            <a:r>
              <a:rPr sz="2800" spc="2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2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efisien</a:t>
            </a:r>
            <a:r>
              <a:rPr sz="2800" spc="2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</a:t>
            </a:r>
            <a:r>
              <a:rPr sz="2800" spc="2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antara</a:t>
            </a:r>
            <a:r>
              <a:rPr sz="2800" spc="20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lapisan</a:t>
            </a:r>
            <a:r>
              <a:rPr sz="2800" spc="2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2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berbeda, </a:t>
            </a:r>
            <a:r>
              <a:rPr sz="2800" dirty="0">
                <a:latin typeface="Times New Roman"/>
                <a:cs typeface="Times New Roman"/>
              </a:rPr>
              <a:t>memungkinkan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desain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sirkuit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kompleks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menyediakan</a:t>
            </a:r>
            <a:r>
              <a:rPr sz="2800" spc="-10" dirty="0">
                <a:latin typeface="Times New Roman"/>
                <a:cs typeface="Times New Roman"/>
              </a:rPr>
              <a:t> konektivitas </a:t>
            </a:r>
            <a:r>
              <a:rPr sz="2800" dirty="0">
                <a:latin typeface="Times New Roman"/>
                <a:cs typeface="Times New Roman"/>
              </a:rPr>
              <a:t>antara</a:t>
            </a:r>
            <a:r>
              <a:rPr sz="2800" spc="50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komponen</a:t>
            </a:r>
            <a:r>
              <a:rPr sz="2800" spc="509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pada</a:t>
            </a:r>
            <a:r>
              <a:rPr sz="2800" spc="50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lapisan</a:t>
            </a:r>
            <a:r>
              <a:rPr sz="2800" spc="50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50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berbeda.</a:t>
            </a:r>
            <a:r>
              <a:rPr sz="2800" spc="50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Via</a:t>
            </a:r>
            <a:r>
              <a:rPr sz="2800" spc="50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berguna</a:t>
            </a:r>
            <a:r>
              <a:rPr sz="2800" spc="505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untuk </a:t>
            </a:r>
            <a:r>
              <a:rPr sz="2800" dirty="0">
                <a:latin typeface="Times New Roman"/>
                <a:cs typeface="Times New Roman"/>
              </a:rPr>
              <a:t>menyambungkan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suatu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jalur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diantara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lapisan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satu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lainnya.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35491" y="1031179"/>
            <a:ext cx="7134524" cy="2067654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85394" y="134492"/>
            <a:ext cx="7683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spc="-40" dirty="0">
                <a:latin typeface="Times New Roman"/>
                <a:cs typeface="Times New Roman"/>
              </a:rPr>
              <a:t>Via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6071" y="1464944"/>
            <a:ext cx="10242550" cy="3866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Times New Roman"/>
                <a:cs typeface="Times New Roman"/>
              </a:rPr>
              <a:t>Via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berkarakteristik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ekivalen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seperti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induktor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dengan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nilai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kira-</a:t>
            </a:r>
            <a:r>
              <a:rPr sz="2800" dirty="0">
                <a:latin typeface="Times New Roman"/>
                <a:cs typeface="Times New Roman"/>
              </a:rPr>
              <a:t>kira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100 </a:t>
            </a:r>
            <a:r>
              <a:rPr sz="2800" dirty="0">
                <a:latin typeface="Times New Roman"/>
                <a:cs typeface="Times New Roman"/>
              </a:rPr>
              <a:t>pH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diseri</a:t>
            </a:r>
            <a:r>
              <a:rPr sz="2800" spc="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dengan</a:t>
            </a:r>
            <a:r>
              <a:rPr sz="2800" spc="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jalur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sinyal.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Via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juga</a:t>
            </a:r>
            <a:r>
              <a:rPr sz="2800" spc="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ekivalen</a:t>
            </a:r>
            <a:r>
              <a:rPr sz="2800" spc="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dengan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kapasitor </a:t>
            </a:r>
            <a:r>
              <a:rPr sz="2800" dirty="0">
                <a:latin typeface="Times New Roman"/>
                <a:cs typeface="Times New Roman"/>
              </a:rPr>
              <a:t>dengan</a:t>
            </a:r>
            <a:r>
              <a:rPr sz="2800" spc="3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nilai</a:t>
            </a:r>
            <a:r>
              <a:rPr sz="2800" spc="3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kira-</a:t>
            </a:r>
            <a:r>
              <a:rPr sz="2800" dirty="0">
                <a:latin typeface="Times New Roman"/>
                <a:cs typeface="Times New Roman"/>
              </a:rPr>
              <a:t>kira</a:t>
            </a:r>
            <a:r>
              <a:rPr sz="2800" spc="3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</a:t>
            </a:r>
            <a:r>
              <a:rPr sz="2800" spc="3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pF.</a:t>
            </a:r>
            <a:r>
              <a:rPr sz="2800" spc="3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Ini</a:t>
            </a:r>
            <a:r>
              <a:rPr sz="2800" spc="3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dapat</a:t>
            </a:r>
            <a:r>
              <a:rPr sz="2800" spc="3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menimbulkan</a:t>
            </a:r>
            <a:r>
              <a:rPr sz="2800" spc="3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efek</a:t>
            </a:r>
            <a:r>
              <a:rPr sz="2800" spc="3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seperti</a:t>
            </a:r>
            <a:r>
              <a:rPr sz="2800" spc="38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Times New Roman"/>
                <a:cs typeface="Times New Roman"/>
              </a:rPr>
              <a:t>time </a:t>
            </a:r>
            <a:r>
              <a:rPr sz="2800" i="1" dirty="0">
                <a:latin typeface="Times New Roman"/>
                <a:cs typeface="Times New Roman"/>
              </a:rPr>
              <a:t>delay</a:t>
            </a:r>
            <a:r>
              <a:rPr sz="2800" dirty="0">
                <a:latin typeface="Times New Roman"/>
                <a:cs typeface="Times New Roman"/>
              </a:rPr>
              <a:t>,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Times New Roman"/>
                <a:cs typeface="Times New Roman"/>
              </a:rPr>
              <a:t>rise</a:t>
            </a:r>
            <a:r>
              <a:rPr sz="2800" i="1" spc="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Times New Roman"/>
                <a:cs typeface="Times New Roman"/>
              </a:rPr>
              <a:t>fall</a:t>
            </a:r>
            <a:r>
              <a:rPr sz="2800" i="1" spc="120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Times New Roman"/>
                <a:cs typeface="Times New Roman"/>
              </a:rPr>
              <a:t>time</a:t>
            </a:r>
            <a:r>
              <a:rPr sz="2800" i="1" spc="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dari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sinyal.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Apabila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kita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membutuhkan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sinyal- </a:t>
            </a:r>
            <a:r>
              <a:rPr sz="2800" dirty="0">
                <a:latin typeface="Times New Roman"/>
                <a:cs typeface="Times New Roman"/>
              </a:rPr>
              <a:t>sinyal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diharuskan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datang</a:t>
            </a:r>
            <a:r>
              <a:rPr sz="2800" spc="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</a:t>
            </a:r>
            <a:r>
              <a:rPr sz="2800" i="1" dirty="0">
                <a:latin typeface="Times New Roman"/>
                <a:cs typeface="Times New Roman"/>
              </a:rPr>
              <a:t>arrive</a:t>
            </a:r>
            <a:r>
              <a:rPr sz="2800" dirty="0">
                <a:latin typeface="Times New Roman"/>
                <a:cs typeface="Times New Roman"/>
              </a:rPr>
              <a:t>)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pada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tujuan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dengan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waktu</a:t>
            </a:r>
            <a:r>
              <a:rPr sz="2800" spc="9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yang </a:t>
            </a:r>
            <a:r>
              <a:rPr sz="2800" dirty="0">
                <a:latin typeface="Times New Roman"/>
                <a:cs typeface="Times New Roman"/>
              </a:rPr>
              <a:t>sama,</a:t>
            </a:r>
            <a:r>
              <a:rPr sz="2800" spc="3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maka</a:t>
            </a:r>
            <a:r>
              <a:rPr sz="2800" spc="3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bukan</a:t>
            </a:r>
            <a:r>
              <a:rPr sz="2800" spc="3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hanya</a:t>
            </a:r>
            <a:r>
              <a:rPr sz="2800" spc="3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panjang</a:t>
            </a:r>
            <a:r>
              <a:rPr sz="2800" spc="3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jalur</a:t>
            </a:r>
            <a:r>
              <a:rPr sz="2800" spc="3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3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sama</a:t>
            </a:r>
            <a:r>
              <a:rPr sz="2800" spc="3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saja</a:t>
            </a:r>
            <a:r>
              <a:rPr sz="2800" spc="3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33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menjadi </a:t>
            </a:r>
            <a:r>
              <a:rPr sz="2800" dirty="0">
                <a:latin typeface="Times New Roman"/>
                <a:cs typeface="Times New Roman"/>
              </a:rPr>
              <a:t>pertimbangan,</a:t>
            </a:r>
            <a:r>
              <a:rPr sz="2800" spc="4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tapi</a:t>
            </a:r>
            <a:r>
              <a:rPr sz="2800" spc="40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juga</a:t>
            </a:r>
            <a:r>
              <a:rPr sz="2800" spc="4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jumlah</a:t>
            </a:r>
            <a:r>
              <a:rPr sz="2800" spc="4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via</a:t>
            </a:r>
            <a:r>
              <a:rPr sz="2800" spc="4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40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digunakan</a:t>
            </a:r>
            <a:r>
              <a:rPr sz="2800" spc="4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pun</a:t>
            </a:r>
            <a:r>
              <a:rPr sz="2800" spc="4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harus</a:t>
            </a:r>
            <a:r>
              <a:rPr sz="2800" spc="409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sama. </a:t>
            </a:r>
            <a:r>
              <a:rPr sz="2800" dirty="0">
                <a:latin typeface="Times New Roman"/>
                <a:cs typeface="Times New Roman"/>
              </a:rPr>
              <a:t>Efek</a:t>
            </a:r>
            <a:r>
              <a:rPr sz="2800" spc="145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Times New Roman"/>
                <a:cs typeface="Times New Roman"/>
              </a:rPr>
              <a:t>rise</a:t>
            </a:r>
            <a:r>
              <a:rPr sz="2800" i="1" spc="1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155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Times New Roman"/>
                <a:cs typeface="Times New Roman"/>
              </a:rPr>
              <a:t>fall</a:t>
            </a:r>
            <a:r>
              <a:rPr sz="2800" i="1" spc="145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Times New Roman"/>
                <a:cs typeface="Times New Roman"/>
              </a:rPr>
              <a:t>edges</a:t>
            </a:r>
            <a:r>
              <a:rPr sz="2800" i="1" spc="1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akan</a:t>
            </a:r>
            <a:r>
              <a:rPr sz="2800" spc="1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sangat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terasa</a:t>
            </a:r>
            <a:r>
              <a:rPr sz="2800" spc="1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</a:t>
            </a:r>
            <a:r>
              <a:rPr sz="2800" spc="1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frekuensi</a:t>
            </a:r>
            <a:r>
              <a:rPr sz="2800" spc="1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mulai</a:t>
            </a:r>
            <a:r>
              <a:rPr sz="2800" spc="1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dari</a:t>
            </a:r>
            <a:r>
              <a:rPr sz="2800" spc="15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600 </a:t>
            </a:r>
            <a:r>
              <a:rPr sz="2800" dirty="0">
                <a:latin typeface="Times New Roman"/>
                <a:cs typeface="Times New Roman"/>
              </a:rPr>
              <a:t>MHz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atas.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5394" y="134492"/>
            <a:ext cx="7683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spc="-40" dirty="0">
                <a:latin typeface="Times New Roman"/>
                <a:cs typeface="Times New Roman"/>
              </a:rPr>
              <a:t>Via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Solder</a:t>
            </a:r>
            <a:r>
              <a:rPr spc="-95" dirty="0"/>
              <a:t> </a:t>
            </a:r>
            <a:r>
              <a:rPr spc="-20" dirty="0"/>
              <a:t>Mask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1459" y="4761991"/>
            <a:ext cx="10889615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Solder</a:t>
            </a:r>
            <a:r>
              <a:rPr sz="2800" spc="5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mask</a:t>
            </a:r>
            <a:r>
              <a:rPr sz="2800" spc="5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adalah</a:t>
            </a:r>
            <a:r>
              <a:rPr sz="2800" spc="5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lapisan</a:t>
            </a:r>
            <a:r>
              <a:rPr sz="2800" spc="5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tipis</a:t>
            </a:r>
            <a:r>
              <a:rPr sz="2800" spc="5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polimer</a:t>
            </a:r>
            <a:r>
              <a:rPr sz="2800" spc="5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5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diaplikasikan</a:t>
            </a:r>
            <a:r>
              <a:rPr sz="2800" spc="5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pada</a:t>
            </a:r>
            <a:r>
              <a:rPr sz="2800" spc="53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papan </a:t>
            </a:r>
            <a:r>
              <a:rPr sz="2800" dirty="0">
                <a:latin typeface="Times New Roman"/>
                <a:cs typeface="Times New Roman"/>
              </a:rPr>
              <a:t>sirkuit</a:t>
            </a:r>
            <a:r>
              <a:rPr sz="2800" spc="2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cetak</a:t>
            </a:r>
            <a:r>
              <a:rPr sz="2800" spc="2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(PCB).</a:t>
            </a:r>
            <a:r>
              <a:rPr sz="2800" spc="2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Lapisan</a:t>
            </a:r>
            <a:r>
              <a:rPr sz="2800" spc="3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ini</a:t>
            </a:r>
            <a:r>
              <a:rPr sz="2800" spc="2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berfungsi</a:t>
            </a:r>
            <a:r>
              <a:rPr sz="2800" spc="3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untuk</a:t>
            </a:r>
            <a:r>
              <a:rPr sz="2800" spc="2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melindungi</a:t>
            </a:r>
            <a:r>
              <a:rPr sz="2800" spc="2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tembaga</a:t>
            </a:r>
            <a:r>
              <a:rPr sz="2800" spc="3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dari </a:t>
            </a:r>
            <a:r>
              <a:rPr sz="2800" dirty="0">
                <a:latin typeface="Times New Roman"/>
                <a:cs typeface="Times New Roman"/>
              </a:rPr>
              <a:t>oksidasi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korsleting.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Solder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mask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juga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mencegah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solder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mengalir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area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tidak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memerlukan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penyolderan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02763" y="1209928"/>
            <a:ext cx="6586346" cy="3293237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4747" y="1618868"/>
            <a:ext cx="7564755" cy="3013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Manfaat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Times New Roman"/>
                <a:cs typeface="Times New Roman"/>
              </a:rPr>
              <a:t>solder</a:t>
            </a:r>
            <a:r>
              <a:rPr sz="2800" i="1" spc="-3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Times New Roman"/>
                <a:cs typeface="Times New Roman"/>
              </a:rPr>
              <a:t>mask</a:t>
            </a:r>
            <a:endParaRPr sz="2800">
              <a:latin typeface="Times New Roman"/>
              <a:cs typeface="Times New Roman"/>
            </a:endParaRPr>
          </a:p>
          <a:p>
            <a:pPr marL="469265" indent="-456565">
              <a:lnSpc>
                <a:spcPct val="100000"/>
              </a:lnSpc>
              <a:buFont typeface="Arial"/>
              <a:buChar char="•"/>
              <a:tabLst>
                <a:tab pos="469265" algn="l"/>
              </a:tabLst>
            </a:pPr>
            <a:r>
              <a:rPr sz="2800" dirty="0">
                <a:latin typeface="Times New Roman"/>
                <a:cs typeface="Times New Roman"/>
              </a:rPr>
              <a:t>Melindungi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tembaga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dari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oksidasi</a:t>
            </a:r>
            <a:endParaRPr sz="2800">
              <a:latin typeface="Times New Roman"/>
              <a:cs typeface="Times New Roman"/>
            </a:endParaRPr>
          </a:p>
          <a:p>
            <a:pPr marL="469265" indent="-45656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469265" algn="l"/>
              </a:tabLst>
            </a:pPr>
            <a:r>
              <a:rPr sz="2800" dirty="0">
                <a:latin typeface="Times New Roman"/>
                <a:cs typeface="Times New Roman"/>
              </a:rPr>
              <a:t>Mencegah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korsleting</a:t>
            </a:r>
            <a:endParaRPr sz="2800">
              <a:latin typeface="Times New Roman"/>
              <a:cs typeface="Times New Roman"/>
            </a:endParaRPr>
          </a:p>
          <a:p>
            <a:pPr marL="469265" indent="-456565">
              <a:lnSpc>
                <a:spcPct val="100000"/>
              </a:lnSpc>
              <a:buFont typeface="Arial"/>
              <a:buChar char="•"/>
              <a:tabLst>
                <a:tab pos="469265" algn="l"/>
              </a:tabLst>
            </a:pPr>
            <a:r>
              <a:rPr sz="2800" dirty="0">
                <a:latin typeface="Times New Roman"/>
                <a:cs typeface="Times New Roman"/>
              </a:rPr>
              <a:t>Melindungi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papan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dari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debu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atau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kontaminan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lain</a:t>
            </a:r>
            <a:endParaRPr sz="2800">
              <a:latin typeface="Times New Roman"/>
              <a:cs typeface="Times New Roman"/>
            </a:endParaRPr>
          </a:p>
          <a:p>
            <a:pPr marL="469265" indent="-456565">
              <a:lnSpc>
                <a:spcPct val="100000"/>
              </a:lnSpc>
              <a:buFont typeface="Arial"/>
              <a:buChar char="•"/>
              <a:tabLst>
                <a:tab pos="469265" algn="l"/>
              </a:tabLst>
            </a:pPr>
            <a:r>
              <a:rPr sz="2800" dirty="0">
                <a:latin typeface="Times New Roman"/>
                <a:cs typeface="Times New Roman"/>
              </a:rPr>
              <a:t>Mencegah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terbentuknya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jembatan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solder</a:t>
            </a:r>
            <a:endParaRPr sz="2800">
              <a:latin typeface="Times New Roman"/>
              <a:cs typeface="Times New Roman"/>
            </a:endParaRPr>
          </a:p>
          <a:p>
            <a:pPr marL="469265" indent="-456565">
              <a:lnSpc>
                <a:spcPct val="100000"/>
              </a:lnSpc>
              <a:buFont typeface="Arial"/>
              <a:buChar char="•"/>
              <a:tabLst>
                <a:tab pos="469265" algn="l"/>
              </a:tabLst>
            </a:pPr>
            <a:r>
              <a:rPr sz="2800" dirty="0">
                <a:latin typeface="Times New Roman"/>
                <a:cs typeface="Times New Roman"/>
              </a:rPr>
              <a:t>Menyediakan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isolasi</a:t>
            </a:r>
            <a:r>
              <a:rPr sz="2800" spc="-10" dirty="0">
                <a:latin typeface="Times New Roman"/>
                <a:cs typeface="Times New Roman"/>
              </a:rPr>
              <a:t> listrik</a:t>
            </a:r>
            <a:endParaRPr sz="2800">
              <a:latin typeface="Times New Roman"/>
              <a:cs typeface="Times New Roman"/>
            </a:endParaRPr>
          </a:p>
          <a:p>
            <a:pPr marL="469265" indent="-456565">
              <a:lnSpc>
                <a:spcPct val="100000"/>
              </a:lnSpc>
              <a:buFont typeface="Arial"/>
              <a:buChar char="•"/>
              <a:tabLst>
                <a:tab pos="469265" algn="l"/>
              </a:tabLst>
            </a:pPr>
            <a:r>
              <a:rPr sz="2800" dirty="0">
                <a:latin typeface="Times New Roman"/>
                <a:cs typeface="Times New Roman"/>
              </a:rPr>
              <a:t>Meningkatkan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tampilan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keterbacaan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papan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Solder</a:t>
            </a:r>
            <a:r>
              <a:rPr spc="-95" dirty="0"/>
              <a:t> </a:t>
            </a:r>
            <a:r>
              <a:rPr spc="-20" dirty="0"/>
              <a:t>Mask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Silkscreen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7224" y="1662760"/>
            <a:ext cx="10892790" cy="2586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i="1" dirty="0">
                <a:latin typeface="Times New Roman"/>
                <a:cs typeface="Times New Roman"/>
              </a:rPr>
              <a:t>Silkscreen</a:t>
            </a:r>
            <a:r>
              <a:rPr sz="2800" i="1" spc="4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adalah</a:t>
            </a:r>
            <a:r>
              <a:rPr sz="2800" spc="4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lapisan</a:t>
            </a:r>
            <a:r>
              <a:rPr sz="2800" spc="4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paling</a:t>
            </a:r>
            <a:r>
              <a:rPr sz="2800" spc="43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atas</a:t>
            </a:r>
            <a:r>
              <a:rPr sz="2800" spc="4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dari</a:t>
            </a:r>
            <a:r>
              <a:rPr sz="2800" spc="430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Times New Roman"/>
                <a:cs typeface="Times New Roman"/>
              </a:rPr>
              <a:t>Printed</a:t>
            </a:r>
            <a:r>
              <a:rPr sz="2800" i="1" spc="420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Times New Roman"/>
                <a:cs typeface="Times New Roman"/>
              </a:rPr>
              <a:t>Circuit</a:t>
            </a:r>
            <a:r>
              <a:rPr sz="2800" i="1" spc="430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Times New Roman"/>
                <a:cs typeface="Times New Roman"/>
              </a:rPr>
              <a:t>Board</a:t>
            </a:r>
            <a:r>
              <a:rPr sz="2800" i="1" spc="4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</a:t>
            </a:r>
            <a:r>
              <a:rPr sz="2800" spc="4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434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)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digunakan</a:t>
            </a:r>
            <a:r>
              <a:rPr sz="2800" spc="1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sebagai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indikator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referensi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untuk</a:t>
            </a:r>
            <a:r>
              <a:rPr sz="2800" spc="1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menempatkan</a:t>
            </a:r>
            <a:r>
              <a:rPr sz="2800" spc="1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komponen </a:t>
            </a:r>
            <a:r>
              <a:rPr sz="2800" dirty="0">
                <a:latin typeface="Times New Roman"/>
                <a:cs typeface="Times New Roman"/>
              </a:rPr>
              <a:t>pada</a:t>
            </a:r>
            <a:r>
              <a:rPr sz="2800" spc="25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Papan</a:t>
            </a:r>
            <a:r>
              <a:rPr sz="2800" spc="2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PCB.</a:t>
            </a:r>
            <a:r>
              <a:rPr sz="2800" spc="260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Times New Roman"/>
                <a:cs typeface="Times New Roman"/>
              </a:rPr>
              <a:t>Silkscreen</a:t>
            </a:r>
            <a:r>
              <a:rPr sz="2800" i="1" spc="2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digunakan</a:t>
            </a:r>
            <a:r>
              <a:rPr sz="2800" spc="2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untuk</a:t>
            </a:r>
            <a:r>
              <a:rPr sz="2800" spc="2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menentukan</a:t>
            </a:r>
            <a:r>
              <a:rPr sz="2800" spc="2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informasi</a:t>
            </a:r>
            <a:r>
              <a:rPr sz="2800" spc="2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yang </a:t>
            </a:r>
            <a:r>
              <a:rPr sz="2800" dirty="0">
                <a:latin typeface="Times New Roman"/>
                <a:cs typeface="Times New Roman"/>
              </a:rPr>
              <a:t>berguna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pada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papan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dapat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membantu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pengguna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selama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perakitan. </a:t>
            </a:r>
            <a:r>
              <a:rPr sz="2800" dirty="0">
                <a:latin typeface="Times New Roman"/>
                <a:cs typeface="Times New Roman"/>
              </a:rPr>
              <a:t>Ini</a:t>
            </a:r>
            <a:r>
              <a:rPr sz="2800" spc="6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digunakan</a:t>
            </a:r>
            <a:r>
              <a:rPr sz="2800" spc="6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untuk</a:t>
            </a:r>
            <a:r>
              <a:rPr sz="2800" spc="6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menandai</a:t>
            </a:r>
            <a:r>
              <a:rPr sz="2800" spc="6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nilai</a:t>
            </a:r>
            <a:r>
              <a:rPr sz="2800" spc="6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komponen,</a:t>
            </a:r>
            <a:r>
              <a:rPr sz="2800" spc="6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nomor</a:t>
            </a:r>
            <a:r>
              <a:rPr sz="2800" spc="6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bagian,</a:t>
            </a:r>
            <a:r>
              <a:rPr sz="2800" spc="6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titik</a:t>
            </a:r>
            <a:r>
              <a:rPr sz="2800" spc="63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uji, </a:t>
            </a:r>
            <a:r>
              <a:rPr sz="2800" dirty="0">
                <a:latin typeface="Times New Roman"/>
                <a:cs typeface="Times New Roman"/>
              </a:rPr>
              <a:t>polaritas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dll.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418" y="3991876"/>
            <a:ext cx="4351147" cy="267766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9431" y="1752600"/>
            <a:ext cx="11113135" cy="2585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2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2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mengacu</a:t>
            </a:r>
            <a:r>
              <a:rPr sz="2800" spc="2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pada</a:t>
            </a:r>
            <a:r>
              <a:rPr sz="2800" spc="2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2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keseluruhan</a:t>
            </a:r>
            <a:r>
              <a:rPr sz="2800" spc="2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papan</a:t>
            </a:r>
            <a:r>
              <a:rPr sz="2800" spc="2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PCB,</a:t>
            </a:r>
            <a:r>
              <a:rPr sz="2800" spc="2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termasuk </a:t>
            </a:r>
            <a:r>
              <a:rPr sz="2800" dirty="0">
                <a:latin typeface="Times New Roman"/>
                <a:cs typeface="Times New Roman"/>
              </a:rPr>
              <a:t>bahan</a:t>
            </a:r>
            <a:r>
              <a:rPr sz="2800" spc="18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dasar</a:t>
            </a:r>
            <a:r>
              <a:rPr sz="2800" spc="18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19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semua</a:t>
            </a:r>
            <a:r>
              <a:rPr sz="2800" spc="1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lapisan</a:t>
            </a:r>
            <a:r>
              <a:rPr sz="2800" spc="18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tembaga,</a:t>
            </a:r>
            <a:r>
              <a:rPr sz="2800" spc="18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solder</a:t>
            </a:r>
            <a:r>
              <a:rPr sz="2800" spc="1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mask,</a:t>
            </a:r>
            <a:r>
              <a:rPr sz="2800" spc="18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185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silkscreen.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1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ini</a:t>
            </a:r>
            <a:r>
              <a:rPr sz="2800" spc="13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biasanya</a:t>
            </a:r>
            <a:r>
              <a:rPr sz="2800" spc="1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diukur</a:t>
            </a:r>
            <a:r>
              <a:rPr sz="2800" spc="1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dalam</a:t>
            </a:r>
            <a:r>
              <a:rPr sz="2800" spc="13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satuan</a:t>
            </a:r>
            <a:r>
              <a:rPr sz="2800" spc="1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milimeter</a:t>
            </a:r>
            <a:r>
              <a:rPr sz="2800" spc="1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(mm)</a:t>
            </a:r>
            <a:r>
              <a:rPr sz="2800" spc="1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atau</a:t>
            </a:r>
            <a:r>
              <a:rPr sz="2800" spc="140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inci.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1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dapat</a:t>
            </a:r>
            <a:r>
              <a:rPr sz="2800" spc="1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bervariasi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tergantung</a:t>
            </a:r>
            <a:r>
              <a:rPr sz="2800" spc="1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pada</a:t>
            </a:r>
            <a:r>
              <a:rPr sz="2800" spc="1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aplikasinya,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tetapi</a:t>
            </a:r>
            <a:r>
              <a:rPr sz="2800" spc="1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sebagian </a:t>
            </a:r>
            <a:r>
              <a:rPr sz="2800" dirty="0">
                <a:latin typeface="Times New Roman"/>
                <a:cs typeface="Times New Roman"/>
              </a:rPr>
              <a:t>besar</a:t>
            </a:r>
            <a:r>
              <a:rPr sz="2800" spc="6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6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standar</a:t>
            </a:r>
            <a:r>
              <a:rPr sz="2800" spc="6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6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digunakan</a:t>
            </a:r>
            <a:r>
              <a:rPr sz="2800" spc="6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dalam</a:t>
            </a:r>
            <a:r>
              <a:rPr sz="2800" spc="6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elektronik</a:t>
            </a:r>
            <a:r>
              <a:rPr sz="2800" spc="6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konsumen</a:t>
            </a:r>
            <a:r>
              <a:rPr sz="2800" spc="6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memiliki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1,6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mm,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sekitar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0,063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inci.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9431" y="1381720"/>
            <a:ext cx="11113135" cy="49047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Industri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telah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mengadopsi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standar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tersebut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karena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beberapa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alasan:</a:t>
            </a:r>
            <a:endParaRPr sz="2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354330" marR="5080" indent="-342265" algn="just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Ketebalan</a:t>
            </a:r>
            <a:r>
              <a:rPr sz="2400" spc="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1,6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mm</a:t>
            </a:r>
            <a:r>
              <a:rPr sz="2400" spc="1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memberikan</a:t>
            </a:r>
            <a:r>
              <a:rPr sz="2400" spc="1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keseimbangan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yang</a:t>
            </a:r>
            <a:r>
              <a:rPr sz="2400" spc="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baik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antara</a:t>
            </a:r>
            <a:r>
              <a:rPr sz="2400" spc="1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kekuatan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mekanis</a:t>
            </a:r>
            <a:r>
              <a:rPr sz="2400" spc="16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dan 	</a:t>
            </a:r>
            <a:r>
              <a:rPr sz="2400" dirty="0">
                <a:latin typeface="Times New Roman"/>
                <a:cs typeface="Times New Roman"/>
              </a:rPr>
              <a:t>berat.</a:t>
            </a:r>
            <a:r>
              <a:rPr sz="2400" spc="7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Papan</a:t>
            </a:r>
            <a:r>
              <a:rPr sz="2400" spc="7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PCB</a:t>
            </a:r>
            <a:r>
              <a:rPr sz="2400" spc="7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yang</a:t>
            </a:r>
            <a:r>
              <a:rPr sz="2400" spc="8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lebih</a:t>
            </a:r>
            <a:r>
              <a:rPr sz="2400" spc="7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tebal</a:t>
            </a:r>
            <a:r>
              <a:rPr sz="2400" spc="7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akan</a:t>
            </a:r>
            <a:r>
              <a:rPr sz="2400" spc="7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lebih</a:t>
            </a:r>
            <a:r>
              <a:rPr sz="2400" spc="8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kuat</a:t>
            </a:r>
            <a:r>
              <a:rPr sz="2400" spc="8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dan</a:t>
            </a:r>
            <a:r>
              <a:rPr sz="2400" spc="7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lebih</a:t>
            </a:r>
            <a:r>
              <a:rPr sz="2400" spc="8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berat,</a:t>
            </a:r>
            <a:r>
              <a:rPr sz="2400" spc="7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yang</a:t>
            </a:r>
            <a:r>
              <a:rPr sz="2400" spc="70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dapat 	</a:t>
            </a:r>
            <a:r>
              <a:rPr sz="2400" dirty="0">
                <a:latin typeface="Times New Roman"/>
                <a:cs typeface="Times New Roman"/>
              </a:rPr>
              <a:t>merugikan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perangkat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portabel.</a:t>
            </a:r>
            <a:endParaRPr sz="2400" dirty="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Ketebalan</a:t>
            </a:r>
            <a:r>
              <a:rPr sz="2400" spc="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1,6</a:t>
            </a:r>
            <a:r>
              <a:rPr sz="2400" spc="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mm</a:t>
            </a:r>
            <a:r>
              <a:rPr sz="2400" spc="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kompatibel</a:t>
            </a:r>
            <a:r>
              <a:rPr sz="2400" spc="6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dengan</a:t>
            </a:r>
            <a:r>
              <a:rPr sz="2400" spc="6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sebagian</a:t>
            </a:r>
            <a:r>
              <a:rPr sz="2400" spc="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besar</a:t>
            </a:r>
            <a:r>
              <a:rPr sz="2400" spc="7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komponen</a:t>
            </a:r>
            <a:r>
              <a:rPr sz="2400" spc="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berlubang,</a:t>
            </a:r>
            <a:r>
              <a:rPr sz="2400" spc="60" dirty="0">
                <a:latin typeface="Times New Roman"/>
                <a:cs typeface="Times New Roman"/>
              </a:rPr>
              <a:t>  </a:t>
            </a:r>
            <a:r>
              <a:rPr sz="2400" spc="-20" dirty="0">
                <a:latin typeface="Times New Roman"/>
                <a:cs typeface="Times New Roman"/>
              </a:rPr>
              <a:t>yang </a:t>
            </a:r>
            <a:r>
              <a:rPr sz="2400" dirty="0">
                <a:latin typeface="Times New Roman"/>
                <a:cs typeface="Times New Roman"/>
              </a:rPr>
              <a:t>memiliki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kabel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dirancang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agar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melalui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lubang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papan.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Jika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papan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lebih</a:t>
            </a:r>
            <a:r>
              <a:rPr sz="2400" spc="-10" dirty="0">
                <a:latin typeface="Times New Roman"/>
                <a:cs typeface="Times New Roman"/>
              </a:rPr>
              <a:t> tebal, </a:t>
            </a:r>
            <a:r>
              <a:rPr sz="2400" dirty="0">
                <a:latin typeface="Times New Roman"/>
                <a:cs typeface="Times New Roman"/>
              </a:rPr>
              <a:t>kabel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mungkin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tidak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cukup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panjang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untuk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melewati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papan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disolder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 sisi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lainnya.</a:t>
            </a:r>
            <a:endParaRPr sz="2400" dirty="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Ketebalan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1,6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mm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relatif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mudah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diproduksi.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Ketebalannya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cukup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untuk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ditangani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tanpa </a:t>
            </a:r>
            <a:r>
              <a:rPr sz="2400" dirty="0">
                <a:latin typeface="Times New Roman"/>
                <a:cs typeface="Times New Roman"/>
              </a:rPr>
              <a:t>terlalu</a:t>
            </a:r>
            <a:r>
              <a:rPr sz="2400" spc="3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banyak</a:t>
            </a:r>
            <a:r>
              <a:rPr sz="2400" spc="3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risiko</a:t>
            </a:r>
            <a:r>
              <a:rPr sz="2400" spc="3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patah,</a:t>
            </a:r>
            <a:r>
              <a:rPr sz="2400" spc="3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tetapi</a:t>
            </a:r>
            <a:r>
              <a:rPr sz="2400" spc="3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tidak</a:t>
            </a:r>
            <a:r>
              <a:rPr sz="2400" spc="3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terlalu</a:t>
            </a:r>
            <a:r>
              <a:rPr sz="2400" spc="3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tebal</a:t>
            </a:r>
            <a:r>
              <a:rPr sz="2400" spc="3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sehingga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menyebabkan</a:t>
            </a:r>
            <a:r>
              <a:rPr sz="2400" spc="3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masalah </a:t>
            </a:r>
            <a:r>
              <a:rPr sz="2400" dirty="0">
                <a:latin typeface="Times New Roman"/>
                <a:cs typeface="Times New Roman"/>
              </a:rPr>
              <a:t>dalam</a:t>
            </a:r>
            <a:r>
              <a:rPr sz="2400" spc="3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proses</a:t>
            </a:r>
            <a:r>
              <a:rPr sz="2400" spc="3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produksi.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Misalnya,</a:t>
            </a:r>
            <a:r>
              <a:rPr sz="2400" spc="3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saat</a:t>
            </a:r>
            <a:r>
              <a:rPr sz="2400" spc="3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mengebor</a:t>
            </a:r>
            <a:r>
              <a:rPr sz="2400" spc="3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lubang</a:t>
            </a:r>
            <a:r>
              <a:rPr sz="2400" spc="3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papan,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papan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yang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lebih </a:t>
            </a:r>
            <a:r>
              <a:rPr sz="2400" dirty="0">
                <a:latin typeface="Times New Roman"/>
                <a:cs typeface="Times New Roman"/>
              </a:rPr>
              <a:t>tebal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akan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membutuhkan</a:t>
            </a:r>
            <a:r>
              <a:rPr sz="2400" spc="2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mata</a:t>
            </a:r>
            <a:r>
              <a:rPr sz="2400" spc="2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bor</a:t>
            </a:r>
            <a:r>
              <a:rPr sz="2400" spc="2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yang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lebih</a:t>
            </a:r>
            <a:r>
              <a:rPr sz="2400" spc="2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panjang</a:t>
            </a:r>
            <a:r>
              <a:rPr sz="2400" spc="2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dan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lebih</a:t>
            </a:r>
            <a:r>
              <a:rPr sz="2400" spc="2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banyak</a:t>
            </a:r>
            <a:r>
              <a:rPr sz="2400" spc="2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waktu</a:t>
            </a:r>
            <a:r>
              <a:rPr sz="2400" spc="2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untuk </a:t>
            </a:r>
            <a:r>
              <a:rPr sz="2400" dirty="0">
                <a:latin typeface="Times New Roman"/>
                <a:cs typeface="Times New Roman"/>
              </a:rPr>
              <a:t>mengebor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setiap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lubang.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9431" y="1752600"/>
            <a:ext cx="11113135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6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dapat</a:t>
            </a:r>
            <a:r>
              <a:rPr sz="2800" spc="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dibuat</a:t>
            </a:r>
            <a:r>
              <a:rPr sz="2800" spc="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lebih</a:t>
            </a:r>
            <a:r>
              <a:rPr sz="2800" spc="6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tipis</a:t>
            </a:r>
            <a:r>
              <a:rPr sz="2800" spc="6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atau</a:t>
            </a:r>
            <a:r>
              <a:rPr sz="2800" spc="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lebih</a:t>
            </a:r>
            <a:r>
              <a:rPr sz="2800" spc="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tebal</a:t>
            </a:r>
            <a:r>
              <a:rPr sz="2800" spc="6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tergantung</a:t>
            </a:r>
            <a:r>
              <a:rPr sz="2800" spc="6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pada</a:t>
            </a:r>
            <a:r>
              <a:rPr sz="2800" spc="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kebutuhan </a:t>
            </a:r>
            <a:r>
              <a:rPr sz="2800" dirty="0">
                <a:latin typeface="Times New Roman"/>
                <a:cs typeface="Times New Roman"/>
              </a:rPr>
              <a:t>spesifik</a:t>
            </a:r>
            <a:r>
              <a:rPr sz="2800" spc="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aplikasi.</a:t>
            </a:r>
            <a:r>
              <a:rPr sz="2800" spc="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Misalnya,  PCB  yang</a:t>
            </a:r>
            <a:r>
              <a:rPr sz="2800" spc="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digunakan  dalam</a:t>
            </a:r>
            <a:r>
              <a:rPr sz="2800" spc="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aplikasi</a:t>
            </a:r>
            <a:r>
              <a:rPr sz="2800" spc="10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berdaya </a:t>
            </a:r>
            <a:r>
              <a:rPr sz="2800" dirty="0">
                <a:latin typeface="Times New Roman"/>
                <a:cs typeface="Times New Roman"/>
              </a:rPr>
              <a:t>tinggi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mungkin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lebih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tebal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untuk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meningkatkan</a:t>
            </a:r>
            <a:r>
              <a:rPr sz="2800" spc="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kinerja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termalnya,</a:t>
            </a:r>
            <a:r>
              <a:rPr sz="2800" spc="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sementara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  digunakan  dalam</a:t>
            </a:r>
            <a:r>
              <a:rPr sz="2800" spc="6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perangkat</a:t>
            </a:r>
            <a:r>
              <a:rPr sz="2800" spc="69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ultra-</a:t>
            </a:r>
            <a:r>
              <a:rPr sz="2800" dirty="0">
                <a:latin typeface="Times New Roman"/>
                <a:cs typeface="Times New Roman"/>
              </a:rPr>
              <a:t>kompak</a:t>
            </a:r>
            <a:r>
              <a:rPr sz="2800" spc="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mungkin  lebih  </a:t>
            </a:r>
            <a:r>
              <a:rPr sz="2800" spc="-10" dirty="0">
                <a:latin typeface="Times New Roman"/>
                <a:cs typeface="Times New Roman"/>
              </a:rPr>
              <a:t>tipis </a:t>
            </a:r>
            <a:r>
              <a:rPr sz="2800" dirty="0">
                <a:latin typeface="Times New Roman"/>
                <a:cs typeface="Times New Roman"/>
              </a:rPr>
              <a:t>untuk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menghemat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ruang.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400" y="1600200"/>
            <a:ext cx="9189085" cy="3439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Beberapa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faktor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mempengaruhi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PCB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antara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lain:</a:t>
            </a:r>
            <a:endParaRPr sz="2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buAutoNum type="arabicPeriod"/>
              <a:tabLst>
                <a:tab pos="527685" algn="l"/>
              </a:tabLst>
            </a:pP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Tembaga</a:t>
            </a:r>
            <a:endParaRPr sz="2800" dirty="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buAutoNum type="arabicPeriod"/>
              <a:tabLst>
                <a:tab pos="527685" algn="l"/>
              </a:tabLst>
            </a:pPr>
            <a:r>
              <a:rPr sz="2800" spc="-10" dirty="0">
                <a:latin typeface="Times New Roman"/>
                <a:cs typeface="Times New Roman"/>
              </a:rPr>
              <a:t>Substrat</a:t>
            </a:r>
            <a:endParaRPr sz="2800" dirty="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buAutoNum type="arabicPeriod"/>
              <a:tabLst>
                <a:tab pos="527685" algn="l"/>
              </a:tabLst>
            </a:pPr>
            <a:r>
              <a:rPr sz="2800" dirty="0">
                <a:latin typeface="Times New Roman"/>
                <a:cs typeface="Times New Roman"/>
              </a:rPr>
              <a:t>Jumlah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Lapisan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PCB</a:t>
            </a:r>
            <a:endParaRPr sz="2800" dirty="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buAutoNum type="arabicPeriod"/>
              <a:tabLst>
                <a:tab pos="527685" algn="l"/>
              </a:tabLst>
            </a:pPr>
            <a:r>
              <a:rPr sz="2800" dirty="0">
                <a:latin typeface="Times New Roman"/>
                <a:cs typeface="Times New Roman"/>
              </a:rPr>
              <a:t>Jenis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Sinyal</a:t>
            </a:r>
            <a:endParaRPr sz="2800" dirty="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buAutoNum type="arabicPeriod"/>
              <a:tabLst>
                <a:tab pos="527685" algn="l"/>
              </a:tabLst>
            </a:pPr>
            <a:r>
              <a:rPr sz="2800" dirty="0">
                <a:latin typeface="Times New Roman"/>
                <a:cs typeface="Times New Roman"/>
              </a:rPr>
              <a:t>Jenis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Lubang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Tembus</a:t>
            </a:r>
            <a:endParaRPr sz="2800" dirty="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buAutoNum type="arabicPeriod"/>
              <a:tabLst>
                <a:tab pos="527685" algn="l"/>
              </a:tabLst>
            </a:pPr>
            <a:r>
              <a:rPr sz="2800" dirty="0">
                <a:latin typeface="Times New Roman"/>
                <a:cs typeface="Times New Roman"/>
              </a:rPr>
              <a:t>Lingkungan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Operasional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0066" y="1600200"/>
            <a:ext cx="11111865" cy="2585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1.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Tembaga</a:t>
            </a:r>
            <a:endParaRPr sz="2800" dirty="0">
              <a:latin typeface="Times New Roman"/>
              <a:cs typeface="Times New Roman"/>
            </a:endParaRPr>
          </a:p>
          <a:p>
            <a:pPr marL="469900" marR="5080" algn="just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4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tembaga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standar</a:t>
            </a:r>
            <a:r>
              <a:rPr sz="2800" spc="4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adalah</a:t>
            </a:r>
            <a:r>
              <a:rPr sz="2800" spc="4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sekitar</a:t>
            </a:r>
            <a:r>
              <a:rPr sz="2800" spc="4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1,4</a:t>
            </a:r>
            <a:r>
              <a:rPr sz="2800" spc="43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hingga</a:t>
            </a:r>
            <a:r>
              <a:rPr sz="2800" spc="4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2,8</a:t>
            </a:r>
            <a:r>
              <a:rPr sz="2800" spc="43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mil</a:t>
            </a:r>
            <a:r>
              <a:rPr sz="2800" spc="4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(1-</a:t>
            </a:r>
            <a:r>
              <a:rPr sz="2800" dirty="0">
                <a:latin typeface="Times New Roman"/>
                <a:cs typeface="Times New Roman"/>
              </a:rPr>
              <a:t>2</a:t>
            </a:r>
            <a:r>
              <a:rPr sz="2800" spc="434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ons).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tembaga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bergantung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pada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arus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diperlukan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untuk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melewati </a:t>
            </a:r>
            <a:r>
              <a:rPr sz="2800" dirty="0">
                <a:latin typeface="Times New Roman"/>
                <a:cs typeface="Times New Roman"/>
              </a:rPr>
              <a:t>PCB.</a:t>
            </a:r>
            <a:r>
              <a:rPr sz="2800" spc="114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Ketebalan</a:t>
            </a:r>
            <a:r>
              <a:rPr sz="2800" spc="114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tembaga</a:t>
            </a:r>
            <a:r>
              <a:rPr sz="2800" spc="11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juga</a:t>
            </a:r>
            <a:r>
              <a:rPr sz="2800" spc="12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mempengaruhi</a:t>
            </a:r>
            <a:r>
              <a:rPr sz="2800" spc="10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biaya</a:t>
            </a:r>
            <a:r>
              <a:rPr sz="2800" spc="11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.</a:t>
            </a:r>
            <a:r>
              <a:rPr sz="2800" spc="114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Semakin</a:t>
            </a:r>
            <a:r>
              <a:rPr sz="2800" spc="114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tebal </a:t>
            </a:r>
            <a:r>
              <a:rPr sz="2800" dirty="0">
                <a:latin typeface="Times New Roman"/>
                <a:cs typeface="Times New Roman"/>
              </a:rPr>
              <a:t>papan,</a:t>
            </a:r>
            <a:r>
              <a:rPr sz="2800" spc="5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semakin</a:t>
            </a:r>
            <a:r>
              <a:rPr sz="2800" spc="5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mahal</a:t>
            </a:r>
            <a:r>
              <a:rPr sz="2800" spc="55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harganya</a:t>
            </a:r>
            <a:r>
              <a:rPr sz="2800" spc="5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karena</a:t>
            </a:r>
            <a:r>
              <a:rPr sz="2800" spc="5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kebutuhan</a:t>
            </a:r>
            <a:r>
              <a:rPr sz="2800" spc="5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material</a:t>
            </a:r>
            <a:r>
              <a:rPr sz="2800" spc="550" dirty="0">
                <a:latin typeface="Times New Roman"/>
                <a:cs typeface="Times New Roman"/>
              </a:rPr>
              <a:t>  </a:t>
            </a:r>
            <a:r>
              <a:rPr sz="2800" spc="-25" dirty="0">
                <a:latin typeface="Times New Roman"/>
                <a:cs typeface="Times New Roman"/>
              </a:rPr>
              <a:t>dan </a:t>
            </a:r>
            <a:r>
              <a:rPr sz="2800" spc="-10" dirty="0">
                <a:latin typeface="Times New Roman"/>
                <a:cs typeface="Times New Roman"/>
              </a:rPr>
              <a:t>pemrosesan.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9431" y="1524000"/>
            <a:ext cx="11113135" cy="4293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2.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Substrat</a:t>
            </a:r>
            <a:endParaRPr sz="2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Substrat</a:t>
            </a:r>
            <a:r>
              <a:rPr sz="2800" spc="17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17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laminasi</a:t>
            </a:r>
            <a:r>
              <a:rPr sz="2800" spc="17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merupakan</a:t>
            </a:r>
            <a:r>
              <a:rPr sz="2800" spc="17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dasar</a:t>
            </a:r>
            <a:r>
              <a:rPr sz="2800" spc="17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dari</a:t>
            </a:r>
            <a:r>
              <a:rPr sz="2800" spc="17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PCB.</a:t>
            </a:r>
            <a:r>
              <a:rPr sz="2800" spc="17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Substrat</a:t>
            </a:r>
            <a:r>
              <a:rPr sz="2800" spc="175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merupakan </a:t>
            </a:r>
            <a:r>
              <a:rPr sz="2800" dirty="0">
                <a:latin typeface="Times New Roman"/>
                <a:cs typeface="Times New Roman"/>
              </a:rPr>
              <a:t>material</a:t>
            </a:r>
            <a:r>
              <a:rPr sz="2800" spc="40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dielektrik</a:t>
            </a:r>
            <a:r>
              <a:rPr sz="2800" spc="40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nonkonduktif</a:t>
            </a:r>
            <a:r>
              <a:rPr sz="2800" spc="409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dengan</a:t>
            </a:r>
            <a:r>
              <a:rPr sz="2800" spc="409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struktur</a:t>
            </a:r>
            <a:r>
              <a:rPr sz="2800" spc="409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komposit</a:t>
            </a:r>
            <a:r>
              <a:rPr sz="2800" spc="400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dielektrik. </a:t>
            </a:r>
            <a:r>
              <a:rPr sz="2800" dirty="0">
                <a:latin typeface="Times New Roman"/>
                <a:cs typeface="Times New Roman"/>
              </a:rPr>
              <a:t>Substrat</a:t>
            </a:r>
            <a:r>
              <a:rPr sz="2800" spc="2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umum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terdiri</a:t>
            </a:r>
            <a:r>
              <a:rPr sz="2800" spc="2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dari</a:t>
            </a:r>
            <a:r>
              <a:rPr sz="2800" spc="2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resin</a:t>
            </a:r>
            <a:r>
              <a:rPr sz="2800" spc="2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epoksi</a:t>
            </a:r>
            <a:r>
              <a:rPr sz="2800" spc="2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2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kertas.</a:t>
            </a:r>
            <a:r>
              <a:rPr sz="2800" spc="2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Kadang-</a:t>
            </a:r>
            <a:r>
              <a:rPr sz="2800" dirty="0">
                <a:latin typeface="Times New Roman"/>
                <a:cs typeface="Times New Roman"/>
              </a:rPr>
              <a:t>kadang</a:t>
            </a:r>
            <a:r>
              <a:rPr sz="2800" spc="2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substrat </a:t>
            </a:r>
            <a:r>
              <a:rPr sz="2800" dirty="0">
                <a:latin typeface="Times New Roman"/>
                <a:cs typeface="Times New Roman"/>
              </a:rPr>
              <a:t>ini</a:t>
            </a:r>
            <a:r>
              <a:rPr sz="2800" spc="2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ditambah</a:t>
            </a:r>
            <a:r>
              <a:rPr sz="2800" spc="2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dengan</a:t>
            </a:r>
            <a:r>
              <a:rPr sz="2800" spc="2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keramik</a:t>
            </a:r>
            <a:r>
              <a:rPr sz="2800" spc="2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untuk</a:t>
            </a:r>
            <a:r>
              <a:rPr sz="2800" spc="2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meningkatkan</a:t>
            </a:r>
            <a:r>
              <a:rPr sz="2800" spc="2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konstanta</a:t>
            </a:r>
            <a:r>
              <a:rPr sz="2800" spc="2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dielektrik.</a:t>
            </a:r>
            <a:r>
              <a:rPr sz="2800" spc="26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Hal </a:t>
            </a:r>
            <a:r>
              <a:rPr sz="2800" dirty="0">
                <a:latin typeface="Times New Roman"/>
                <a:cs typeface="Times New Roman"/>
              </a:rPr>
              <a:t>ini</a:t>
            </a:r>
            <a:r>
              <a:rPr sz="2800" spc="5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memungkinkan</a:t>
            </a:r>
            <a:r>
              <a:rPr sz="2800" spc="5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produsen</a:t>
            </a:r>
            <a:r>
              <a:rPr sz="2800" spc="5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untuk</a:t>
            </a:r>
            <a:r>
              <a:rPr sz="2800" spc="5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memenuhi</a:t>
            </a:r>
            <a:r>
              <a:rPr sz="2800" spc="5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persyaratan</a:t>
            </a:r>
            <a:r>
              <a:rPr sz="2800" spc="5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properti</a:t>
            </a:r>
            <a:r>
              <a:rPr sz="2800" spc="5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seperti </a:t>
            </a:r>
            <a:r>
              <a:rPr sz="2800" dirty="0">
                <a:latin typeface="Times New Roman"/>
                <a:cs typeface="Times New Roman"/>
              </a:rPr>
              <a:t>suhu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transisi</a:t>
            </a:r>
            <a:r>
              <a:rPr sz="2800" spc="2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kaca—</a:t>
            </a:r>
            <a:r>
              <a:rPr sz="2800" dirty="0">
                <a:latin typeface="Times New Roman"/>
                <a:cs typeface="Times New Roman"/>
              </a:rPr>
              <a:t>titik</a:t>
            </a:r>
            <a:r>
              <a:rPr sz="2800" spc="2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</a:t>
            </a:r>
            <a:r>
              <a:rPr sz="2800" spc="2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mana</a:t>
            </a:r>
            <a:r>
              <a:rPr sz="2800" spc="2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panas</a:t>
            </a:r>
            <a:r>
              <a:rPr sz="2800" spc="2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menyebabkan</a:t>
            </a:r>
            <a:r>
              <a:rPr sz="2800" spc="2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material</a:t>
            </a:r>
            <a:r>
              <a:rPr sz="2800" spc="2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melunak</a:t>
            </a:r>
            <a:r>
              <a:rPr sz="2800" spc="254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dan </a:t>
            </a:r>
            <a:r>
              <a:rPr sz="2800" dirty="0">
                <a:latin typeface="Times New Roman"/>
                <a:cs typeface="Times New Roman"/>
              </a:rPr>
              <a:t>berubah</a:t>
            </a:r>
            <a:r>
              <a:rPr sz="2800" spc="1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bentuk.</a:t>
            </a:r>
            <a:r>
              <a:rPr sz="2800" spc="1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Beberapa</a:t>
            </a:r>
            <a:r>
              <a:rPr sz="2800" spc="1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substrat</a:t>
            </a:r>
            <a:r>
              <a:rPr sz="2800" spc="1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standar</a:t>
            </a:r>
            <a:r>
              <a:rPr sz="2800" spc="1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meliputi</a:t>
            </a:r>
            <a:r>
              <a:rPr sz="2800" spc="13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FR-</a:t>
            </a:r>
            <a:r>
              <a:rPr sz="2800" dirty="0">
                <a:latin typeface="Times New Roman"/>
                <a:cs typeface="Times New Roman"/>
              </a:rPr>
              <a:t>1</a:t>
            </a:r>
            <a:r>
              <a:rPr sz="2800" spc="1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hingga</a:t>
            </a:r>
            <a:r>
              <a:rPr sz="2800" spc="13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FR-</a:t>
            </a:r>
            <a:r>
              <a:rPr sz="2800" dirty="0">
                <a:latin typeface="Times New Roman"/>
                <a:cs typeface="Times New Roman"/>
              </a:rPr>
              <a:t>6,</a:t>
            </a:r>
            <a:r>
              <a:rPr sz="2800" spc="14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G-10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G-</a:t>
            </a:r>
            <a:r>
              <a:rPr sz="2800" dirty="0">
                <a:latin typeface="Times New Roman"/>
                <a:cs typeface="Times New Roman"/>
              </a:rPr>
              <a:t>11,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IMS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</a:t>
            </a:r>
            <a:r>
              <a:rPr sz="2800" i="1" dirty="0">
                <a:latin typeface="Times New Roman"/>
                <a:cs typeface="Times New Roman"/>
              </a:rPr>
              <a:t>Insulated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Times New Roman"/>
                <a:cs typeface="Times New Roman"/>
              </a:rPr>
              <a:t>Metal</a:t>
            </a:r>
            <a:r>
              <a:rPr sz="2800" i="1" spc="-55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Times New Roman"/>
                <a:cs typeface="Times New Roman"/>
              </a:rPr>
              <a:t>Substrate</a:t>
            </a:r>
            <a:r>
              <a:rPr sz="2800" dirty="0">
                <a:latin typeface="Times New Roman"/>
                <a:cs typeface="Times New Roman"/>
              </a:rPr>
              <a:t>),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dan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masih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banyak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lagi.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latin typeface="Times New Roman"/>
                <a:cs typeface="Times New Roman"/>
              </a:rPr>
              <a:t>Ketebalan</a:t>
            </a:r>
            <a:r>
              <a:rPr i="0" spc="-10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dan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Lapisan</a:t>
            </a:r>
            <a:r>
              <a:rPr i="0" spc="-114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Papan</a:t>
            </a:r>
            <a:r>
              <a:rPr i="0" spc="-110" dirty="0">
                <a:latin typeface="Times New Roman"/>
                <a:cs typeface="Times New Roman"/>
              </a:rPr>
              <a:t> </a:t>
            </a:r>
            <a:r>
              <a:rPr i="0" spc="-25" dirty="0">
                <a:latin typeface="Times New Roman"/>
                <a:cs typeface="Times New Roman"/>
              </a:rPr>
              <a:t>PCB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(Board</a:t>
            </a:r>
            <a:r>
              <a:rPr b="0" spc="-1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Thickness</a:t>
            </a:r>
            <a:r>
              <a:rPr b="0" spc="-1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16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Layers)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9749" y="1413251"/>
            <a:ext cx="11112500" cy="50476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7665" indent="-354965">
              <a:lnSpc>
                <a:spcPct val="100000"/>
              </a:lnSpc>
              <a:spcBef>
                <a:spcPts val="95"/>
              </a:spcBef>
              <a:buAutoNum type="arabicPeriod" startAt="3"/>
              <a:tabLst>
                <a:tab pos="367665" algn="l"/>
              </a:tabLst>
            </a:pPr>
            <a:r>
              <a:rPr sz="2800" dirty="0">
                <a:latin typeface="Times New Roman"/>
                <a:cs typeface="Times New Roman"/>
              </a:rPr>
              <a:t>Jumlah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Lapisan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PCB</a:t>
            </a:r>
            <a:endParaRPr sz="2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buAutoNum type="arabicPeriod" startAt="3"/>
            </a:pPr>
            <a:endParaRPr sz="2800" dirty="0">
              <a:latin typeface="Times New Roman"/>
              <a:cs typeface="Times New Roman"/>
            </a:endParaRPr>
          </a:p>
          <a:p>
            <a:pPr marL="12700" marR="6985" algn="just">
              <a:lnSpc>
                <a:spcPct val="100000"/>
              </a:lnSpc>
            </a:pPr>
            <a:r>
              <a:rPr sz="2600" dirty="0">
                <a:latin typeface="Times New Roman"/>
                <a:cs typeface="Times New Roman"/>
              </a:rPr>
              <a:t>Sudah</a:t>
            </a:r>
            <a:r>
              <a:rPr sz="2600" spc="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sangat</a:t>
            </a:r>
            <a:r>
              <a:rPr sz="2600" spc="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diketahui</a:t>
            </a:r>
            <a:r>
              <a:rPr sz="2600" spc="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dan</a:t>
            </a:r>
            <a:r>
              <a:rPr sz="2600" spc="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jelas</a:t>
            </a:r>
            <a:r>
              <a:rPr sz="2600" spc="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bahwa</a:t>
            </a:r>
            <a:r>
              <a:rPr sz="2600" spc="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lapisan</a:t>
            </a:r>
            <a:r>
              <a:rPr sz="2600" spc="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PCB</a:t>
            </a:r>
            <a:r>
              <a:rPr sz="2600" spc="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memengaruhi</a:t>
            </a:r>
            <a:r>
              <a:rPr sz="2600" spc="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ketebalan.</a:t>
            </a:r>
            <a:r>
              <a:rPr sz="2600" spc="1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PCB </a:t>
            </a:r>
            <a:r>
              <a:rPr sz="2600" dirty="0">
                <a:latin typeface="Times New Roman"/>
                <a:cs typeface="Times New Roman"/>
              </a:rPr>
              <a:t>dengan</a:t>
            </a:r>
            <a:r>
              <a:rPr sz="2600" spc="21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2-</a:t>
            </a:r>
            <a:r>
              <a:rPr sz="2600" dirty="0">
                <a:latin typeface="Times New Roman"/>
                <a:cs typeface="Times New Roman"/>
              </a:rPr>
              <a:t>6</a:t>
            </a:r>
            <a:r>
              <a:rPr sz="2600" spc="20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lapisan</a:t>
            </a:r>
            <a:r>
              <a:rPr sz="2600" spc="204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mungkin</a:t>
            </a:r>
            <a:r>
              <a:rPr sz="2600" spc="2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memiliki</a:t>
            </a:r>
            <a:r>
              <a:rPr sz="2600" spc="2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ketebalan</a:t>
            </a:r>
            <a:r>
              <a:rPr sz="2600" spc="204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standar,</a:t>
            </a:r>
            <a:r>
              <a:rPr sz="2600" spc="204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tetapi</a:t>
            </a:r>
            <a:r>
              <a:rPr sz="2600" spc="2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delapan</a:t>
            </a:r>
            <a:r>
              <a:rPr sz="2600" spc="2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atau</a:t>
            </a:r>
            <a:r>
              <a:rPr sz="2600" spc="20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lebih </a:t>
            </a:r>
            <a:r>
              <a:rPr sz="2600" dirty="0">
                <a:latin typeface="Times New Roman"/>
                <a:cs typeface="Times New Roman"/>
              </a:rPr>
              <a:t>lapisan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PCB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mungkin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tidak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termasuk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dalam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ketebalan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standar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PCB.</a:t>
            </a:r>
            <a:endParaRPr sz="2600" dirty="0">
              <a:latin typeface="Times New Roman"/>
              <a:cs typeface="Times New Roman"/>
            </a:endParaRPr>
          </a:p>
          <a:p>
            <a:pPr marL="342900" indent="-330200">
              <a:lnSpc>
                <a:spcPct val="100000"/>
              </a:lnSpc>
              <a:spcBef>
                <a:spcPts val="1610"/>
              </a:spcBef>
              <a:buAutoNum type="arabicPeriod" startAt="4"/>
              <a:tabLst>
                <a:tab pos="342900" algn="l"/>
              </a:tabLst>
            </a:pPr>
            <a:r>
              <a:rPr sz="2600" dirty="0">
                <a:latin typeface="Times New Roman"/>
                <a:cs typeface="Times New Roman"/>
              </a:rPr>
              <a:t>Jenis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Sinyal</a:t>
            </a:r>
            <a:endParaRPr sz="2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600" dirty="0">
                <a:latin typeface="Times New Roman"/>
                <a:cs typeface="Times New Roman"/>
              </a:rPr>
              <a:t>PCB</a:t>
            </a:r>
            <a:r>
              <a:rPr sz="2600" spc="360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menggunakan</a:t>
            </a:r>
            <a:r>
              <a:rPr sz="2600" spc="350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berbagai</a:t>
            </a:r>
            <a:r>
              <a:rPr sz="2600" spc="360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jenis</a:t>
            </a:r>
            <a:r>
              <a:rPr sz="2600" spc="355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sinyal</a:t>
            </a:r>
            <a:r>
              <a:rPr sz="2600" spc="360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yang</a:t>
            </a:r>
            <a:r>
              <a:rPr sz="2600" spc="355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menentukan</a:t>
            </a:r>
            <a:r>
              <a:rPr sz="2600" spc="360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material</a:t>
            </a:r>
            <a:r>
              <a:rPr sz="2600" spc="360" dirty="0">
                <a:latin typeface="Times New Roman"/>
                <a:cs typeface="Times New Roman"/>
              </a:rPr>
              <a:t>  </a:t>
            </a:r>
            <a:r>
              <a:rPr sz="2600" spc="-20" dirty="0">
                <a:latin typeface="Times New Roman"/>
                <a:cs typeface="Times New Roman"/>
              </a:rPr>
              <a:t>yang </a:t>
            </a:r>
            <a:r>
              <a:rPr sz="2600" dirty="0">
                <a:latin typeface="Times New Roman"/>
                <a:cs typeface="Times New Roman"/>
              </a:rPr>
              <a:t>dibutuhkan</a:t>
            </a:r>
            <a:r>
              <a:rPr sz="2600" spc="55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untuk</a:t>
            </a:r>
            <a:r>
              <a:rPr sz="2600" spc="55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papan,</a:t>
            </a:r>
            <a:r>
              <a:rPr sz="2600" spc="5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dan</a:t>
            </a:r>
            <a:r>
              <a:rPr sz="2600" spc="55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ini</a:t>
            </a:r>
            <a:r>
              <a:rPr sz="2600" spc="5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memengaruhi</a:t>
            </a:r>
            <a:r>
              <a:rPr sz="2600" spc="55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ketebalan</a:t>
            </a:r>
            <a:r>
              <a:rPr sz="2600" spc="5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papan.</a:t>
            </a:r>
            <a:r>
              <a:rPr sz="2600" spc="5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Misalnya,</a:t>
            </a:r>
            <a:r>
              <a:rPr sz="2600" spc="55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jika </a:t>
            </a:r>
            <a:r>
              <a:rPr sz="2600" dirty="0">
                <a:latin typeface="Times New Roman"/>
                <a:cs typeface="Times New Roman"/>
              </a:rPr>
              <a:t>PCB</a:t>
            </a:r>
            <a:r>
              <a:rPr sz="2600" spc="10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membawa</a:t>
            </a:r>
            <a:r>
              <a:rPr sz="2600" spc="9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sinyal</a:t>
            </a:r>
            <a:r>
              <a:rPr sz="2600" spc="8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daya</a:t>
            </a:r>
            <a:r>
              <a:rPr sz="2600" spc="9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tinggi,</a:t>
            </a:r>
            <a:r>
              <a:rPr sz="2600" spc="9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maka</a:t>
            </a:r>
            <a:r>
              <a:rPr sz="2600" spc="9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PCB</a:t>
            </a:r>
            <a:r>
              <a:rPr sz="2600" spc="9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harus</a:t>
            </a:r>
            <a:r>
              <a:rPr sz="2600" spc="9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lebih</a:t>
            </a:r>
            <a:r>
              <a:rPr sz="2600" spc="10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tebal</a:t>
            </a:r>
            <a:r>
              <a:rPr sz="2600" spc="9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dan</a:t>
            </a:r>
            <a:r>
              <a:rPr sz="2600" spc="9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memiliki</a:t>
            </a:r>
            <a:r>
              <a:rPr sz="2600" spc="10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jejak </a:t>
            </a:r>
            <a:r>
              <a:rPr sz="2600" dirty="0">
                <a:latin typeface="Times New Roman"/>
                <a:cs typeface="Times New Roman"/>
              </a:rPr>
              <a:t>tembaga</a:t>
            </a:r>
            <a:r>
              <a:rPr sz="2600" spc="280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yang</a:t>
            </a:r>
            <a:r>
              <a:rPr sz="2600" spc="285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lebar.</a:t>
            </a:r>
            <a:r>
              <a:rPr sz="2600" spc="285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Jadi,</a:t>
            </a:r>
            <a:r>
              <a:rPr sz="2600" spc="285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artinya</a:t>
            </a:r>
            <a:r>
              <a:rPr sz="2600" spc="285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kebutuhan</a:t>
            </a:r>
            <a:r>
              <a:rPr sz="2600" spc="285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akan</a:t>
            </a:r>
            <a:r>
              <a:rPr sz="2600" spc="280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jejak</a:t>
            </a:r>
            <a:r>
              <a:rPr sz="2600" spc="285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daya</a:t>
            </a:r>
            <a:r>
              <a:rPr sz="2600" spc="285" dirty="0">
                <a:latin typeface="Times New Roman"/>
                <a:cs typeface="Times New Roman"/>
              </a:rPr>
              <a:t>  </a:t>
            </a:r>
            <a:r>
              <a:rPr sz="2600" dirty="0">
                <a:latin typeface="Times New Roman"/>
                <a:cs typeface="Times New Roman"/>
              </a:rPr>
              <a:t>tinggi</a:t>
            </a:r>
            <a:r>
              <a:rPr sz="2600" spc="285" dirty="0">
                <a:latin typeface="Times New Roman"/>
                <a:cs typeface="Times New Roman"/>
              </a:rPr>
              <a:t>  </a:t>
            </a:r>
            <a:r>
              <a:rPr sz="2600" spc="-20" dirty="0">
                <a:latin typeface="Times New Roman"/>
                <a:cs typeface="Times New Roman"/>
              </a:rPr>
              <a:t>akan </a:t>
            </a:r>
            <a:r>
              <a:rPr sz="2600" dirty="0">
                <a:latin typeface="Times New Roman"/>
                <a:cs typeface="Times New Roman"/>
              </a:rPr>
              <a:t>menghasilkan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PCB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yang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lebih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tebal.</a:t>
            </a:r>
            <a:endParaRPr sz="2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2054</Words>
  <Application>Microsoft Office PowerPoint</Application>
  <PresentationFormat>Widescreen</PresentationFormat>
  <Paragraphs>145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Times New Roman</vt:lpstr>
      <vt:lpstr>Wingdings</vt:lpstr>
      <vt:lpstr>Office Theme</vt:lpstr>
      <vt:lpstr>Computer Aided Design Pertemuan Ke 4</vt:lpstr>
      <vt:lpstr>Printed Circuit Board (PCB)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Ketebalan dan Lapisan Papan PCB (Board Thickness and Layers)</vt:lpstr>
      <vt:lpstr>Pad</vt:lpstr>
      <vt:lpstr>Via</vt:lpstr>
      <vt:lpstr>Via</vt:lpstr>
      <vt:lpstr>Solder Mask</vt:lpstr>
      <vt:lpstr>Solder Mask</vt:lpstr>
      <vt:lpstr>Silkscreen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Nur Widi</dc:creator>
  <cp:lastModifiedBy>Wildatus Sa'diyah Sugianto</cp:lastModifiedBy>
  <cp:revision>1</cp:revision>
  <dcterms:created xsi:type="dcterms:W3CDTF">2025-10-31T05:58:04Z</dcterms:created>
  <dcterms:modified xsi:type="dcterms:W3CDTF">2025-10-31T08:23:24Z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2025-04-12T00:00:00Z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2025-10-31T00:00:00Z</vt:filetime>
  </property>
  <property fmtid="{D5CDD505-2E9C-101B-9397-08002B2CF9AE}" pid="5" name="Producer">
    <vt:lpwstr>3-Heights(TM) PDF Security Shell 4.8.25.2 (http://www.pdf-tools.com)</vt:lpwstr>
  </property>
</Properties>
</file>